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224.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0" r:id="rId2"/>
    <p:sldMasterId id="2147483727" r:id="rId3"/>
    <p:sldMasterId id="2147483750" r:id="rId4"/>
    <p:sldMasterId id="2147483759" r:id="rId5"/>
    <p:sldMasterId id="2147483771" r:id="rId6"/>
  </p:sldMasterIdLst>
  <p:notesMasterIdLst>
    <p:notesMasterId r:id="rId110"/>
  </p:notesMasterIdLst>
  <p:handoutMasterIdLst>
    <p:handoutMasterId r:id="rId111"/>
  </p:handoutMasterIdLst>
  <p:sldIdLst>
    <p:sldId id="506" r:id="rId7"/>
    <p:sldId id="397" r:id="rId8"/>
    <p:sldId id="282" r:id="rId9"/>
    <p:sldId id="598" r:id="rId10"/>
    <p:sldId id="524" r:id="rId11"/>
    <p:sldId id="10832" r:id="rId12"/>
    <p:sldId id="10831" r:id="rId13"/>
    <p:sldId id="3538" r:id="rId14"/>
    <p:sldId id="10833" r:id="rId15"/>
    <p:sldId id="10834" r:id="rId16"/>
    <p:sldId id="10835" r:id="rId17"/>
    <p:sldId id="8899" r:id="rId18"/>
    <p:sldId id="9245" r:id="rId19"/>
    <p:sldId id="277" r:id="rId20"/>
    <p:sldId id="6561" r:id="rId21"/>
    <p:sldId id="9007" r:id="rId22"/>
    <p:sldId id="454" r:id="rId23"/>
    <p:sldId id="577" r:id="rId24"/>
    <p:sldId id="578" r:id="rId25"/>
    <p:sldId id="10848" r:id="rId26"/>
    <p:sldId id="548" r:id="rId27"/>
    <p:sldId id="537" r:id="rId28"/>
    <p:sldId id="580" r:id="rId29"/>
    <p:sldId id="10847" r:id="rId30"/>
    <p:sldId id="9306" r:id="rId31"/>
    <p:sldId id="9213" r:id="rId32"/>
    <p:sldId id="9414" r:id="rId33"/>
    <p:sldId id="780" r:id="rId34"/>
    <p:sldId id="9954" r:id="rId35"/>
    <p:sldId id="261" r:id="rId36"/>
    <p:sldId id="10845" r:id="rId37"/>
    <p:sldId id="10824" r:id="rId38"/>
    <p:sldId id="10836" r:id="rId39"/>
    <p:sldId id="859" r:id="rId40"/>
    <p:sldId id="8792" r:id="rId41"/>
    <p:sldId id="9020" r:id="rId42"/>
    <p:sldId id="1108" r:id="rId43"/>
    <p:sldId id="9043" r:id="rId44"/>
    <p:sldId id="10826" r:id="rId45"/>
    <p:sldId id="10830" r:id="rId46"/>
    <p:sldId id="6614" r:id="rId47"/>
    <p:sldId id="582" r:id="rId48"/>
    <p:sldId id="9014" r:id="rId49"/>
    <p:sldId id="6658" r:id="rId50"/>
    <p:sldId id="10808" r:id="rId51"/>
    <p:sldId id="8989" r:id="rId52"/>
    <p:sldId id="10846" r:id="rId53"/>
    <p:sldId id="10825" r:id="rId54"/>
    <p:sldId id="9000" r:id="rId55"/>
    <p:sldId id="9001" r:id="rId56"/>
    <p:sldId id="10827" r:id="rId57"/>
    <p:sldId id="10806" r:id="rId58"/>
    <p:sldId id="9844" r:id="rId59"/>
    <p:sldId id="9818" r:id="rId60"/>
    <p:sldId id="9821" r:id="rId61"/>
    <p:sldId id="584" r:id="rId62"/>
    <p:sldId id="10813" r:id="rId63"/>
    <p:sldId id="9823" r:id="rId64"/>
    <p:sldId id="9955" r:id="rId65"/>
    <p:sldId id="10823" r:id="rId66"/>
    <p:sldId id="9063" r:id="rId67"/>
    <p:sldId id="9047" r:id="rId68"/>
    <p:sldId id="463" r:id="rId69"/>
    <p:sldId id="10805" r:id="rId70"/>
    <p:sldId id="8703" r:id="rId71"/>
    <p:sldId id="9036" r:id="rId72"/>
    <p:sldId id="9144" r:id="rId73"/>
    <p:sldId id="555" r:id="rId74"/>
    <p:sldId id="559" r:id="rId75"/>
    <p:sldId id="272" r:id="rId76"/>
    <p:sldId id="9045" r:id="rId77"/>
    <p:sldId id="462" r:id="rId78"/>
    <p:sldId id="10837" r:id="rId79"/>
    <p:sldId id="10838" r:id="rId80"/>
    <p:sldId id="465" r:id="rId81"/>
    <p:sldId id="10839" r:id="rId82"/>
    <p:sldId id="10840" r:id="rId83"/>
    <p:sldId id="10841" r:id="rId84"/>
    <p:sldId id="258" r:id="rId85"/>
    <p:sldId id="260" r:id="rId86"/>
    <p:sldId id="9195" r:id="rId87"/>
    <p:sldId id="10843" r:id="rId88"/>
    <p:sldId id="9087" r:id="rId89"/>
    <p:sldId id="9086" r:id="rId90"/>
    <p:sldId id="7377" r:id="rId91"/>
    <p:sldId id="7383" r:id="rId92"/>
    <p:sldId id="7382" r:id="rId93"/>
    <p:sldId id="1772" r:id="rId94"/>
    <p:sldId id="7360" r:id="rId95"/>
    <p:sldId id="263" r:id="rId96"/>
    <p:sldId id="362" r:id="rId97"/>
    <p:sldId id="10844" r:id="rId98"/>
    <p:sldId id="10782" r:id="rId99"/>
    <p:sldId id="10815" r:id="rId100"/>
    <p:sldId id="561" r:id="rId101"/>
    <p:sldId id="317" r:id="rId102"/>
    <p:sldId id="10789" r:id="rId103"/>
    <p:sldId id="10790" r:id="rId104"/>
    <p:sldId id="4345" r:id="rId105"/>
    <p:sldId id="8831" r:id="rId106"/>
    <p:sldId id="1355" r:id="rId107"/>
    <p:sldId id="8964" r:id="rId108"/>
    <p:sldId id="508" r:id="rId109"/>
  </p:sldIdLst>
  <p:sldSz cx="12190413" cy="6859588"/>
  <p:notesSz cx="6858000" cy="9144000"/>
  <p:defaultText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a:srgbClr val="FAB400"/>
    <a:srgbClr val="7F7F7F"/>
    <a:srgbClr val="BFBFBF"/>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个性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个性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个性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个性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个性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74492" autoAdjust="0"/>
  </p:normalViewPr>
  <p:slideViewPr>
    <p:cSldViewPr>
      <p:cViewPr varScale="1">
        <p:scale>
          <a:sx n="54" d="100"/>
          <a:sy n="54" d="100"/>
        </p:scale>
        <p:origin x="690" y="60"/>
      </p:cViewPr>
      <p:guideLst/>
    </p:cSldViewPr>
  </p:slideViewPr>
  <p:notesTextViewPr>
    <p:cViewPr>
      <p:scale>
        <a:sx n="100" d="100"/>
        <a:sy n="100" d="100"/>
      </p:scale>
      <p:origin x="0" y="0"/>
    </p:cViewPr>
  </p:notesTextViewPr>
  <p:sorterViewPr>
    <p:cViewPr>
      <p:scale>
        <a:sx n="100" d="100"/>
        <a:sy n="100" d="100"/>
      </p:scale>
      <p:origin x="0" y="876"/>
    </p:cViewPr>
  </p:sorterViewPr>
  <p:notesViewPr>
    <p:cSldViewPr showGuides="1">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870ED0-F89D-7940-88B9-F8D3D9D71609}" type="doc">
      <dgm:prSet loTypeId="urn:microsoft.com/office/officeart/2005/8/layout/cycle8" loCatId="" qsTypeId="urn:microsoft.com/office/officeart/2005/8/quickstyle/simple4" qsCatId="simple" csTypeId="urn:microsoft.com/office/officeart/2005/8/colors/accent0_2" csCatId="mainScheme" phldr="1"/>
      <dgm:spPr/>
    </dgm:pt>
    <dgm:pt modelId="{933AEE04-3060-4445-AD8F-A45A8DCDFACB}">
      <dgm:prSet phldrT="[文本]"/>
      <dgm:spPr/>
      <dgm:t>
        <a:bodyPr/>
        <a:lstStyle/>
        <a:p>
          <a:r>
            <a:rPr lang="zh-CN" altLang="en-US" dirty="0"/>
            <a:t>落地方案</a:t>
          </a:r>
        </a:p>
      </dgm:t>
    </dgm:pt>
    <dgm:pt modelId="{7ACF8B17-9EEB-254C-9136-D619118A239C}" type="parTrans" cxnId="{1A8778B8-7073-B54E-A24A-8256792F5BD0}">
      <dgm:prSet/>
      <dgm:spPr/>
      <dgm:t>
        <a:bodyPr/>
        <a:lstStyle/>
        <a:p>
          <a:endParaRPr lang="zh-CN" altLang="en-US"/>
        </a:p>
      </dgm:t>
    </dgm:pt>
    <dgm:pt modelId="{24928FE1-816F-5848-A821-097DC434A835}" type="sibTrans" cxnId="{1A8778B8-7073-B54E-A24A-8256792F5BD0}">
      <dgm:prSet/>
      <dgm:spPr/>
      <dgm:t>
        <a:bodyPr/>
        <a:lstStyle/>
        <a:p>
          <a:endParaRPr lang="zh-CN" altLang="en-US"/>
        </a:p>
      </dgm:t>
    </dgm:pt>
    <dgm:pt modelId="{9182C3C1-3F34-1544-A799-AE12FBD58951}">
      <dgm:prSet phldrT="[文本]"/>
      <dgm:spPr/>
      <dgm:t>
        <a:bodyPr/>
        <a:lstStyle/>
        <a:p>
          <a:r>
            <a:rPr lang="zh-CN" altLang="en-US" dirty="0"/>
            <a:t>服务</a:t>
          </a:r>
        </a:p>
      </dgm:t>
    </dgm:pt>
    <dgm:pt modelId="{F389DD11-51B9-7245-B4E0-8882A3D679F0}" type="parTrans" cxnId="{6384352F-59BF-224B-A971-32227D87DC17}">
      <dgm:prSet/>
      <dgm:spPr/>
      <dgm:t>
        <a:bodyPr/>
        <a:lstStyle/>
        <a:p>
          <a:endParaRPr lang="zh-CN" altLang="en-US"/>
        </a:p>
      </dgm:t>
    </dgm:pt>
    <dgm:pt modelId="{EF5CC55A-C88E-E540-AD5F-F972401846E0}" type="sibTrans" cxnId="{6384352F-59BF-224B-A971-32227D87DC17}">
      <dgm:prSet/>
      <dgm:spPr/>
      <dgm:t>
        <a:bodyPr/>
        <a:lstStyle/>
        <a:p>
          <a:endParaRPr lang="zh-CN" altLang="en-US"/>
        </a:p>
      </dgm:t>
    </dgm:pt>
    <dgm:pt modelId="{07AEB1E8-566C-8C44-902B-ACD7413C81D2}">
      <dgm:prSet phldrT="[文本]"/>
      <dgm:spPr/>
      <dgm:t>
        <a:bodyPr/>
        <a:lstStyle/>
        <a:p>
          <a:r>
            <a:rPr lang="zh-CN" altLang="en-US" dirty="0"/>
            <a:t>标杆效应</a:t>
          </a:r>
        </a:p>
      </dgm:t>
    </dgm:pt>
    <dgm:pt modelId="{311F7D93-EF0F-4F44-BC16-3E1732C6149D}" type="parTrans" cxnId="{FC05AFB2-8302-B64B-B3B0-46A0E8DD1168}">
      <dgm:prSet/>
      <dgm:spPr/>
      <dgm:t>
        <a:bodyPr/>
        <a:lstStyle/>
        <a:p>
          <a:endParaRPr lang="zh-CN" altLang="en-US"/>
        </a:p>
      </dgm:t>
    </dgm:pt>
    <dgm:pt modelId="{50148B4F-E641-5A47-A7A0-8CB149032445}" type="sibTrans" cxnId="{FC05AFB2-8302-B64B-B3B0-46A0E8DD1168}">
      <dgm:prSet/>
      <dgm:spPr/>
      <dgm:t>
        <a:bodyPr/>
        <a:lstStyle/>
        <a:p>
          <a:endParaRPr lang="zh-CN" altLang="en-US"/>
        </a:p>
      </dgm:t>
    </dgm:pt>
    <dgm:pt modelId="{D06AF190-BF11-AA49-AB76-B390AA5E36D7}" type="pres">
      <dgm:prSet presAssocID="{E6870ED0-F89D-7940-88B9-F8D3D9D71609}" presName="compositeShape" presStyleCnt="0">
        <dgm:presLayoutVars>
          <dgm:chMax val="7"/>
          <dgm:dir/>
          <dgm:resizeHandles val="exact"/>
        </dgm:presLayoutVars>
      </dgm:prSet>
      <dgm:spPr/>
    </dgm:pt>
    <dgm:pt modelId="{04D87180-0AEC-1C49-9CE8-8FDBF5A3DF74}" type="pres">
      <dgm:prSet presAssocID="{E6870ED0-F89D-7940-88B9-F8D3D9D71609}" presName="wedge1" presStyleLbl="node1" presStyleIdx="0" presStyleCnt="3"/>
      <dgm:spPr/>
    </dgm:pt>
    <dgm:pt modelId="{B44613FF-4748-4F49-AFAA-713B441EB0FA}" type="pres">
      <dgm:prSet presAssocID="{E6870ED0-F89D-7940-88B9-F8D3D9D71609}" presName="dummy1a" presStyleCnt="0"/>
      <dgm:spPr/>
    </dgm:pt>
    <dgm:pt modelId="{3D0116C2-3D55-0143-B7F6-9EE2738DBA43}" type="pres">
      <dgm:prSet presAssocID="{E6870ED0-F89D-7940-88B9-F8D3D9D71609}" presName="dummy1b" presStyleCnt="0"/>
      <dgm:spPr/>
    </dgm:pt>
    <dgm:pt modelId="{62B19C51-118F-904C-B78F-587260E0DCC3}" type="pres">
      <dgm:prSet presAssocID="{E6870ED0-F89D-7940-88B9-F8D3D9D71609}" presName="wedge1Tx" presStyleLbl="node1" presStyleIdx="0" presStyleCnt="3">
        <dgm:presLayoutVars>
          <dgm:chMax val="0"/>
          <dgm:chPref val="0"/>
          <dgm:bulletEnabled val="1"/>
        </dgm:presLayoutVars>
      </dgm:prSet>
      <dgm:spPr/>
    </dgm:pt>
    <dgm:pt modelId="{AC28B0A7-1948-C648-8FE6-338314D8D25B}" type="pres">
      <dgm:prSet presAssocID="{E6870ED0-F89D-7940-88B9-F8D3D9D71609}" presName="wedge2" presStyleLbl="node1" presStyleIdx="1" presStyleCnt="3"/>
      <dgm:spPr/>
    </dgm:pt>
    <dgm:pt modelId="{0C529043-03C2-1947-B289-BCAF855BFDDF}" type="pres">
      <dgm:prSet presAssocID="{E6870ED0-F89D-7940-88B9-F8D3D9D71609}" presName="dummy2a" presStyleCnt="0"/>
      <dgm:spPr/>
    </dgm:pt>
    <dgm:pt modelId="{3D061384-56A3-994F-963D-06E67C8699FC}" type="pres">
      <dgm:prSet presAssocID="{E6870ED0-F89D-7940-88B9-F8D3D9D71609}" presName="dummy2b" presStyleCnt="0"/>
      <dgm:spPr/>
    </dgm:pt>
    <dgm:pt modelId="{3ED0522E-5184-1D49-A65A-5B9B222BD2DB}" type="pres">
      <dgm:prSet presAssocID="{E6870ED0-F89D-7940-88B9-F8D3D9D71609}" presName="wedge2Tx" presStyleLbl="node1" presStyleIdx="1" presStyleCnt="3">
        <dgm:presLayoutVars>
          <dgm:chMax val="0"/>
          <dgm:chPref val="0"/>
          <dgm:bulletEnabled val="1"/>
        </dgm:presLayoutVars>
      </dgm:prSet>
      <dgm:spPr/>
    </dgm:pt>
    <dgm:pt modelId="{6099AE97-1DB0-DE46-9DD0-5C7B01853CB0}" type="pres">
      <dgm:prSet presAssocID="{E6870ED0-F89D-7940-88B9-F8D3D9D71609}" presName="wedge3" presStyleLbl="node1" presStyleIdx="2" presStyleCnt="3"/>
      <dgm:spPr/>
    </dgm:pt>
    <dgm:pt modelId="{D0C62D42-C3D1-6849-AE90-FCE546A253CB}" type="pres">
      <dgm:prSet presAssocID="{E6870ED0-F89D-7940-88B9-F8D3D9D71609}" presName="dummy3a" presStyleCnt="0"/>
      <dgm:spPr/>
    </dgm:pt>
    <dgm:pt modelId="{B17D8664-7568-E145-8DF3-E96FC9AAFAB1}" type="pres">
      <dgm:prSet presAssocID="{E6870ED0-F89D-7940-88B9-F8D3D9D71609}" presName="dummy3b" presStyleCnt="0"/>
      <dgm:spPr/>
    </dgm:pt>
    <dgm:pt modelId="{9B0DD6CE-25B6-FC45-BBE1-F2E5B34D6788}" type="pres">
      <dgm:prSet presAssocID="{E6870ED0-F89D-7940-88B9-F8D3D9D71609}" presName="wedge3Tx" presStyleLbl="node1" presStyleIdx="2" presStyleCnt="3">
        <dgm:presLayoutVars>
          <dgm:chMax val="0"/>
          <dgm:chPref val="0"/>
          <dgm:bulletEnabled val="1"/>
        </dgm:presLayoutVars>
      </dgm:prSet>
      <dgm:spPr/>
    </dgm:pt>
    <dgm:pt modelId="{4FD0A8DA-7C99-3A47-BFF2-BCF2B268D308}" type="pres">
      <dgm:prSet presAssocID="{24928FE1-816F-5848-A821-097DC434A835}" presName="arrowWedge1" presStyleLbl="fgSibTrans2D1" presStyleIdx="0" presStyleCnt="3"/>
      <dgm:spPr/>
    </dgm:pt>
    <dgm:pt modelId="{E1BD5892-6B09-F043-9125-C58EBEACDE64}" type="pres">
      <dgm:prSet presAssocID="{EF5CC55A-C88E-E540-AD5F-F972401846E0}" presName="arrowWedge2" presStyleLbl="fgSibTrans2D1" presStyleIdx="1" presStyleCnt="3"/>
      <dgm:spPr/>
    </dgm:pt>
    <dgm:pt modelId="{F722575A-6F59-4243-B707-7696EAAF81A4}" type="pres">
      <dgm:prSet presAssocID="{50148B4F-E641-5A47-A7A0-8CB149032445}" presName="arrowWedge3" presStyleLbl="fgSibTrans2D1" presStyleIdx="2" presStyleCnt="3" custLinFactNeighborX="-354" custLinFactNeighborY="-914"/>
      <dgm:spPr/>
    </dgm:pt>
  </dgm:ptLst>
  <dgm:cxnLst>
    <dgm:cxn modelId="{EDC3D508-A8E3-CC48-A524-6B470B6803E6}" type="presOf" srcId="{E6870ED0-F89D-7940-88B9-F8D3D9D71609}" destId="{D06AF190-BF11-AA49-AB76-B390AA5E36D7}" srcOrd="0" destOrd="0" presId="urn:microsoft.com/office/officeart/2005/8/layout/cycle8"/>
    <dgm:cxn modelId="{98B40F13-58B8-C746-8529-4F92D1BD5ACC}" type="presOf" srcId="{9182C3C1-3F34-1544-A799-AE12FBD58951}" destId="{3ED0522E-5184-1D49-A65A-5B9B222BD2DB}" srcOrd="1" destOrd="0" presId="urn:microsoft.com/office/officeart/2005/8/layout/cycle8"/>
    <dgm:cxn modelId="{0907991D-256D-C845-94B9-18E2A20E85BD}" type="presOf" srcId="{933AEE04-3060-4445-AD8F-A45A8DCDFACB}" destId="{04D87180-0AEC-1C49-9CE8-8FDBF5A3DF74}" srcOrd="0" destOrd="0" presId="urn:microsoft.com/office/officeart/2005/8/layout/cycle8"/>
    <dgm:cxn modelId="{6384352F-59BF-224B-A971-32227D87DC17}" srcId="{E6870ED0-F89D-7940-88B9-F8D3D9D71609}" destId="{9182C3C1-3F34-1544-A799-AE12FBD58951}" srcOrd="1" destOrd="0" parTransId="{F389DD11-51B9-7245-B4E0-8882A3D679F0}" sibTransId="{EF5CC55A-C88E-E540-AD5F-F972401846E0}"/>
    <dgm:cxn modelId="{0B0DBA3D-EACB-EA4C-839C-B39887E998F9}" type="presOf" srcId="{933AEE04-3060-4445-AD8F-A45A8DCDFACB}" destId="{62B19C51-118F-904C-B78F-587260E0DCC3}" srcOrd="1" destOrd="0" presId="urn:microsoft.com/office/officeart/2005/8/layout/cycle8"/>
    <dgm:cxn modelId="{15D04C4A-DA3E-0248-A6AE-7864A45E4257}" type="presOf" srcId="{07AEB1E8-566C-8C44-902B-ACD7413C81D2}" destId="{9B0DD6CE-25B6-FC45-BBE1-F2E5B34D6788}" srcOrd="1" destOrd="0" presId="urn:microsoft.com/office/officeart/2005/8/layout/cycle8"/>
    <dgm:cxn modelId="{170EE96C-D0A9-DB4F-86BD-BEFC0447AFCD}" type="presOf" srcId="{07AEB1E8-566C-8C44-902B-ACD7413C81D2}" destId="{6099AE97-1DB0-DE46-9DD0-5C7B01853CB0}" srcOrd="0" destOrd="0" presId="urn:microsoft.com/office/officeart/2005/8/layout/cycle8"/>
    <dgm:cxn modelId="{8BDD9D6D-EC61-864D-B5A1-EF45DF306086}" type="presOf" srcId="{9182C3C1-3F34-1544-A799-AE12FBD58951}" destId="{AC28B0A7-1948-C648-8FE6-338314D8D25B}" srcOrd="0" destOrd="0" presId="urn:microsoft.com/office/officeart/2005/8/layout/cycle8"/>
    <dgm:cxn modelId="{FC05AFB2-8302-B64B-B3B0-46A0E8DD1168}" srcId="{E6870ED0-F89D-7940-88B9-F8D3D9D71609}" destId="{07AEB1E8-566C-8C44-902B-ACD7413C81D2}" srcOrd="2" destOrd="0" parTransId="{311F7D93-EF0F-4F44-BC16-3E1732C6149D}" sibTransId="{50148B4F-E641-5A47-A7A0-8CB149032445}"/>
    <dgm:cxn modelId="{1A8778B8-7073-B54E-A24A-8256792F5BD0}" srcId="{E6870ED0-F89D-7940-88B9-F8D3D9D71609}" destId="{933AEE04-3060-4445-AD8F-A45A8DCDFACB}" srcOrd="0" destOrd="0" parTransId="{7ACF8B17-9EEB-254C-9136-D619118A239C}" sibTransId="{24928FE1-816F-5848-A821-097DC434A835}"/>
    <dgm:cxn modelId="{5020EF9A-A1E1-2344-9659-B6CD9871D73A}" type="presParOf" srcId="{D06AF190-BF11-AA49-AB76-B390AA5E36D7}" destId="{04D87180-0AEC-1C49-9CE8-8FDBF5A3DF74}" srcOrd="0" destOrd="0" presId="urn:microsoft.com/office/officeart/2005/8/layout/cycle8"/>
    <dgm:cxn modelId="{030B02AB-947A-9A4A-A9FA-50C714AF5622}" type="presParOf" srcId="{D06AF190-BF11-AA49-AB76-B390AA5E36D7}" destId="{B44613FF-4748-4F49-AFAA-713B441EB0FA}" srcOrd="1" destOrd="0" presId="urn:microsoft.com/office/officeart/2005/8/layout/cycle8"/>
    <dgm:cxn modelId="{E41B27CA-1FBB-194F-944C-B5FECB7A84B7}" type="presParOf" srcId="{D06AF190-BF11-AA49-AB76-B390AA5E36D7}" destId="{3D0116C2-3D55-0143-B7F6-9EE2738DBA43}" srcOrd="2" destOrd="0" presId="urn:microsoft.com/office/officeart/2005/8/layout/cycle8"/>
    <dgm:cxn modelId="{311861AD-66B8-E146-A2FF-FA9E8A1A315B}" type="presParOf" srcId="{D06AF190-BF11-AA49-AB76-B390AA5E36D7}" destId="{62B19C51-118F-904C-B78F-587260E0DCC3}" srcOrd="3" destOrd="0" presId="urn:microsoft.com/office/officeart/2005/8/layout/cycle8"/>
    <dgm:cxn modelId="{84FC8795-1E07-7B46-9D18-547B0332A3ED}" type="presParOf" srcId="{D06AF190-BF11-AA49-AB76-B390AA5E36D7}" destId="{AC28B0A7-1948-C648-8FE6-338314D8D25B}" srcOrd="4" destOrd="0" presId="urn:microsoft.com/office/officeart/2005/8/layout/cycle8"/>
    <dgm:cxn modelId="{62E451AF-6622-C449-AAB6-63B438C2B04F}" type="presParOf" srcId="{D06AF190-BF11-AA49-AB76-B390AA5E36D7}" destId="{0C529043-03C2-1947-B289-BCAF855BFDDF}" srcOrd="5" destOrd="0" presId="urn:microsoft.com/office/officeart/2005/8/layout/cycle8"/>
    <dgm:cxn modelId="{938CAE2E-C0A7-DC40-8FE5-070050E485A6}" type="presParOf" srcId="{D06AF190-BF11-AA49-AB76-B390AA5E36D7}" destId="{3D061384-56A3-994F-963D-06E67C8699FC}" srcOrd="6" destOrd="0" presId="urn:microsoft.com/office/officeart/2005/8/layout/cycle8"/>
    <dgm:cxn modelId="{1966A364-2A9E-9E4B-9C32-9A54C9289FC3}" type="presParOf" srcId="{D06AF190-BF11-AA49-AB76-B390AA5E36D7}" destId="{3ED0522E-5184-1D49-A65A-5B9B222BD2DB}" srcOrd="7" destOrd="0" presId="urn:microsoft.com/office/officeart/2005/8/layout/cycle8"/>
    <dgm:cxn modelId="{E0B5247A-D52A-DD43-9CF2-5A61CC66BBEB}" type="presParOf" srcId="{D06AF190-BF11-AA49-AB76-B390AA5E36D7}" destId="{6099AE97-1DB0-DE46-9DD0-5C7B01853CB0}" srcOrd="8" destOrd="0" presId="urn:microsoft.com/office/officeart/2005/8/layout/cycle8"/>
    <dgm:cxn modelId="{A69EF9F9-B8A0-1643-9783-F0E5FB31858C}" type="presParOf" srcId="{D06AF190-BF11-AA49-AB76-B390AA5E36D7}" destId="{D0C62D42-C3D1-6849-AE90-FCE546A253CB}" srcOrd="9" destOrd="0" presId="urn:microsoft.com/office/officeart/2005/8/layout/cycle8"/>
    <dgm:cxn modelId="{989B6E60-8D9C-4B47-ABF9-C528B2441FFF}" type="presParOf" srcId="{D06AF190-BF11-AA49-AB76-B390AA5E36D7}" destId="{B17D8664-7568-E145-8DF3-E96FC9AAFAB1}" srcOrd="10" destOrd="0" presId="urn:microsoft.com/office/officeart/2005/8/layout/cycle8"/>
    <dgm:cxn modelId="{C0273946-FF65-EF48-9364-5A6CEE68CB3D}" type="presParOf" srcId="{D06AF190-BF11-AA49-AB76-B390AA5E36D7}" destId="{9B0DD6CE-25B6-FC45-BBE1-F2E5B34D6788}" srcOrd="11" destOrd="0" presId="urn:microsoft.com/office/officeart/2005/8/layout/cycle8"/>
    <dgm:cxn modelId="{264693CA-181E-ED4C-A1A8-377214648699}" type="presParOf" srcId="{D06AF190-BF11-AA49-AB76-B390AA5E36D7}" destId="{4FD0A8DA-7C99-3A47-BFF2-BCF2B268D308}" srcOrd="12" destOrd="0" presId="urn:microsoft.com/office/officeart/2005/8/layout/cycle8"/>
    <dgm:cxn modelId="{296DA832-D026-CA43-89C4-41FD8CE12B7E}" type="presParOf" srcId="{D06AF190-BF11-AA49-AB76-B390AA5E36D7}" destId="{E1BD5892-6B09-F043-9125-C58EBEACDE64}" srcOrd="13" destOrd="0" presId="urn:microsoft.com/office/officeart/2005/8/layout/cycle8"/>
    <dgm:cxn modelId="{6DE3E7E1-79A4-D548-B638-9ADD57F17C7E}" type="presParOf" srcId="{D06AF190-BF11-AA49-AB76-B390AA5E36D7}" destId="{F722575A-6F59-4243-B707-7696EAAF81A4}"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87180-0AEC-1C49-9CE8-8FDBF5A3DF74}">
      <dsp:nvSpPr>
        <dsp:cNvPr id="0" name=""/>
        <dsp:cNvSpPr/>
      </dsp:nvSpPr>
      <dsp:spPr>
        <a:xfrm>
          <a:off x="1186585" y="264019"/>
          <a:ext cx="3411941" cy="3411941"/>
        </a:xfrm>
        <a:prstGeom prst="pie">
          <a:avLst>
            <a:gd name="adj1" fmla="val 16200000"/>
            <a:gd name="adj2" fmla="val 180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落地方案</a:t>
          </a:r>
        </a:p>
      </dsp:txBody>
      <dsp:txXfrm>
        <a:off x="2984759" y="987025"/>
        <a:ext cx="1218550" cy="1015458"/>
      </dsp:txXfrm>
    </dsp:sp>
    <dsp:sp modelId="{AC28B0A7-1948-C648-8FE6-338314D8D25B}">
      <dsp:nvSpPr>
        <dsp:cNvPr id="0" name=""/>
        <dsp:cNvSpPr/>
      </dsp:nvSpPr>
      <dsp:spPr>
        <a:xfrm>
          <a:off x="1116315" y="385874"/>
          <a:ext cx="3411941" cy="3411941"/>
        </a:xfrm>
        <a:prstGeom prst="pie">
          <a:avLst>
            <a:gd name="adj1" fmla="val 1800000"/>
            <a:gd name="adj2" fmla="val 900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服务</a:t>
          </a:r>
        </a:p>
      </dsp:txBody>
      <dsp:txXfrm>
        <a:off x="1928682" y="2599574"/>
        <a:ext cx="1827825" cy="893603"/>
      </dsp:txXfrm>
    </dsp:sp>
    <dsp:sp modelId="{6099AE97-1DB0-DE46-9DD0-5C7B01853CB0}">
      <dsp:nvSpPr>
        <dsp:cNvPr id="0" name=""/>
        <dsp:cNvSpPr/>
      </dsp:nvSpPr>
      <dsp:spPr>
        <a:xfrm>
          <a:off x="1046045" y="264019"/>
          <a:ext cx="3411941" cy="3411941"/>
        </a:xfrm>
        <a:prstGeom prst="pie">
          <a:avLst>
            <a:gd name="adj1" fmla="val 9000000"/>
            <a:gd name="adj2" fmla="val 1620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标杆效应</a:t>
          </a:r>
        </a:p>
      </dsp:txBody>
      <dsp:txXfrm>
        <a:off x="1441262" y="987025"/>
        <a:ext cx="1218550" cy="1015458"/>
      </dsp:txXfrm>
    </dsp:sp>
    <dsp:sp modelId="{4FD0A8DA-7C99-3A47-BFF2-BCF2B268D308}">
      <dsp:nvSpPr>
        <dsp:cNvPr id="0" name=""/>
        <dsp:cNvSpPr/>
      </dsp:nvSpPr>
      <dsp:spPr>
        <a:xfrm>
          <a:off x="975651" y="52803"/>
          <a:ext cx="3834372" cy="3834372"/>
        </a:xfrm>
        <a:prstGeom prst="circularArrow">
          <a:avLst>
            <a:gd name="adj1" fmla="val 5085"/>
            <a:gd name="adj2" fmla="val 327528"/>
            <a:gd name="adj3" fmla="val 1472472"/>
            <a:gd name="adj4" fmla="val 16199432"/>
            <a:gd name="adj5" fmla="val 5932"/>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1BD5892-6B09-F043-9125-C58EBEACDE64}">
      <dsp:nvSpPr>
        <dsp:cNvPr id="0" name=""/>
        <dsp:cNvSpPr/>
      </dsp:nvSpPr>
      <dsp:spPr>
        <a:xfrm>
          <a:off x="905099" y="174443"/>
          <a:ext cx="3834372" cy="3834372"/>
        </a:xfrm>
        <a:prstGeom prst="circularArrow">
          <a:avLst>
            <a:gd name="adj1" fmla="val 5085"/>
            <a:gd name="adj2" fmla="val 327528"/>
            <a:gd name="adj3" fmla="val 8671970"/>
            <a:gd name="adj4" fmla="val 1800502"/>
            <a:gd name="adj5" fmla="val 5932"/>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22575A-6F59-4243-B707-7696EAAF81A4}">
      <dsp:nvSpPr>
        <dsp:cNvPr id="0" name=""/>
        <dsp:cNvSpPr/>
      </dsp:nvSpPr>
      <dsp:spPr>
        <a:xfrm>
          <a:off x="820974" y="17757"/>
          <a:ext cx="3834372" cy="3834372"/>
        </a:xfrm>
        <a:prstGeom prst="circularArrow">
          <a:avLst>
            <a:gd name="adj1" fmla="val 5085"/>
            <a:gd name="adj2" fmla="val 327528"/>
            <a:gd name="adj3" fmla="val 15873039"/>
            <a:gd name="adj4" fmla="val 9000000"/>
            <a:gd name="adj5" fmla="val 5932"/>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DF450C1-BA48-4393-8139-631B5748D4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9598688-57A0-4542-A068-483A302451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CE7AD4-AE7B-458F-9E40-1142657CDD93}" type="datetimeFigureOut">
              <a:rPr lang="zh-CN" altLang="en-US" smtClean="0"/>
              <a:t>2020/10/12</a:t>
            </a:fld>
            <a:endParaRPr lang="zh-CN" altLang="en-US"/>
          </a:p>
        </p:txBody>
      </p:sp>
      <p:sp>
        <p:nvSpPr>
          <p:cNvPr id="4" name="页脚占位符 3">
            <a:extLst>
              <a:ext uri="{FF2B5EF4-FFF2-40B4-BE49-F238E27FC236}">
                <a16:creationId xmlns:a16="http://schemas.microsoft.com/office/drawing/2014/main" id="{3528A69B-55C0-41EF-8FD7-22BB8BD122D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2D90D93-3196-41A8-AAE4-B963149BA8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500AB8-2DDB-4415-8CC3-119621997CA5}" type="slidenum">
              <a:rPr lang="zh-CN" altLang="en-US" smtClean="0"/>
              <a:t>‹#›</a:t>
            </a:fld>
            <a:endParaRPr lang="zh-CN" altLang="en-US"/>
          </a:p>
        </p:txBody>
      </p:sp>
    </p:spTree>
    <p:extLst>
      <p:ext uri="{BB962C8B-B14F-4D97-AF65-F5344CB8AC3E}">
        <p14:creationId xmlns:p14="http://schemas.microsoft.com/office/powerpoint/2010/main" val="2704648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14257-4D3A-7941-BAA8-DC26B4C07365}" type="datetimeFigureOut">
              <a:rPr kumimoji="1" lang="zh-CN" altLang="en-US" smtClean="0"/>
              <a:pPr/>
              <a:t>2020/10/12</a:t>
            </a:fld>
            <a:endParaRPr kumimoji="1"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503EB-EADF-3448-AF33-DBAA67052BE6}" type="slidenum">
              <a:rPr kumimoji="1" lang="zh-CN" altLang="en-US" smtClean="0"/>
              <a:pPr/>
              <a:t>‹#›</a:t>
            </a:fld>
            <a:endParaRPr kumimoji="1" lang="zh-CN" altLang="en-US"/>
          </a:p>
        </p:txBody>
      </p:sp>
    </p:spTree>
    <p:extLst>
      <p:ext uri="{BB962C8B-B14F-4D97-AF65-F5344CB8AC3E}">
        <p14:creationId xmlns:p14="http://schemas.microsoft.com/office/powerpoint/2010/main" val="429895463"/>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60D0629-0ABA-4F9D-9621-02DD986074E5}" type="slidenum">
              <a:rPr lang="zh-CN" altLang="en-US" smtClean="0"/>
              <a:pPr/>
              <a:t>2</a:t>
            </a:fld>
            <a:endParaRPr lang="zh-CN" altLang="en-US"/>
          </a:p>
        </p:txBody>
      </p:sp>
    </p:spTree>
    <p:extLst>
      <p:ext uri="{BB962C8B-B14F-4D97-AF65-F5344CB8AC3E}">
        <p14:creationId xmlns:p14="http://schemas.microsoft.com/office/powerpoint/2010/main" val="14741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平台集成要求除了</a:t>
            </a:r>
            <a:r>
              <a:rPr lang="en-US" altLang="zh-CN" sz="1200" kern="1200" dirty="0">
                <a:solidFill>
                  <a:schemeClr val="tx1"/>
                </a:solidFill>
                <a:effectLst/>
                <a:latin typeface="+mn-lt"/>
                <a:ea typeface="+mn-ea"/>
                <a:cs typeface="+mn-cs"/>
              </a:rPr>
              <a:t>DB</a:t>
            </a:r>
            <a:r>
              <a:rPr lang="zh-CN" altLang="zh-CN" sz="1200" kern="1200" dirty="0">
                <a:solidFill>
                  <a:schemeClr val="tx1"/>
                </a:solidFill>
                <a:effectLst/>
                <a:latin typeface="+mn-lt"/>
                <a:ea typeface="+mn-ea"/>
                <a:cs typeface="+mn-cs"/>
              </a:rPr>
              <a:t>方式集成外，还应支持</a:t>
            </a:r>
            <a:r>
              <a:rPr lang="en-US" altLang="zh-CN" sz="1200" kern="1200" dirty="0">
                <a:solidFill>
                  <a:schemeClr val="tx1"/>
                </a:solidFill>
                <a:effectLst/>
                <a:latin typeface="+mn-lt"/>
                <a:ea typeface="+mn-ea"/>
                <a:cs typeface="+mn-cs"/>
              </a:rPr>
              <a:t>Webservice</a:t>
            </a:r>
            <a:r>
              <a:rPr lang="zh-CN" altLang="zh-CN" sz="1200" kern="1200" dirty="0">
                <a:solidFill>
                  <a:schemeClr val="tx1"/>
                </a:solidFill>
                <a:effectLst/>
                <a:latin typeface="+mn-lt"/>
                <a:ea typeface="+mn-ea"/>
                <a:cs typeface="+mn-cs"/>
              </a:rPr>
              <a:t>等主流</a:t>
            </a:r>
            <a:r>
              <a:rPr lang="en-US" altLang="zh-CN" sz="1200" kern="1200" dirty="0">
                <a:solidFill>
                  <a:schemeClr val="tx1"/>
                </a:solidFill>
                <a:effectLst/>
                <a:latin typeface="+mn-lt"/>
                <a:ea typeface="+mn-ea"/>
                <a:cs typeface="+mn-cs"/>
              </a:rPr>
              <a:t>API</a:t>
            </a:r>
            <a:r>
              <a:rPr lang="zh-CN" altLang="zh-CN" sz="1200" kern="1200" dirty="0">
                <a:solidFill>
                  <a:schemeClr val="tx1"/>
                </a:solidFill>
                <a:effectLst/>
                <a:latin typeface="+mn-lt"/>
                <a:ea typeface="+mn-ea"/>
                <a:cs typeface="+mn-cs"/>
              </a:rPr>
              <a:t>接口模式</a:t>
            </a:r>
            <a:endParaRPr lang="zh-CN" altLang="en-US" dirty="0"/>
          </a:p>
        </p:txBody>
      </p:sp>
      <p:sp>
        <p:nvSpPr>
          <p:cNvPr id="4" name="灯片编号占位符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8216A6A-94D9-4958-96D7-DAEE38B84DFA}"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732058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56D503EB-EADF-3448-AF33-DBAA67052BE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2644748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E5D639-79F9-3740-A69B-1E25EED7DF18}" type="slidenum">
              <a:rPr kumimoji="1" lang="zh-CN" altLang="en-US" smtClean="0"/>
              <a:t>13</a:t>
            </a:fld>
            <a:endParaRPr kumimoji="1" lang="zh-CN" altLang="en-US"/>
          </a:p>
        </p:txBody>
      </p:sp>
    </p:spTree>
    <p:extLst>
      <p:ext uri="{BB962C8B-B14F-4D97-AF65-F5344CB8AC3E}">
        <p14:creationId xmlns:p14="http://schemas.microsoft.com/office/powerpoint/2010/main" val="175073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纷享</a:t>
            </a:r>
            <a:r>
              <a:rPr kumimoji="1" lang="en-US" altLang="zh-CN" dirty="0"/>
              <a:t>60</a:t>
            </a:r>
            <a:r>
              <a:rPr kumimoji="1" lang="zh-CN" altLang="en-US" dirty="0"/>
              <a:t>万企业级用户和最佳实践覆盖了，快销、农牧、机械制造、家具建材、信息技术等多个行业。</a:t>
            </a:r>
          </a:p>
        </p:txBody>
      </p:sp>
      <p:sp>
        <p:nvSpPr>
          <p:cNvPr id="4" name="幻灯片编号占位符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EEE5D639-79F9-3740-A69B-1E25EED7DF18}"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614226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301210-9B95-47D5-96EA-BE6DCA85FC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99647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4547CEE-CBD5-C741-BDDD-8CD3D46FF7F0}" type="slidenum">
              <a:rPr kumimoji="1" lang="zh-CN" altLang="en-US" smtClean="0"/>
              <a:t>18</a:t>
            </a:fld>
            <a:endParaRPr kumimoji="1" lang="zh-CN" altLang="en-US"/>
          </a:p>
        </p:txBody>
      </p:sp>
    </p:spTree>
    <p:extLst>
      <p:ext uri="{BB962C8B-B14F-4D97-AF65-F5344CB8AC3E}">
        <p14:creationId xmlns:p14="http://schemas.microsoft.com/office/powerpoint/2010/main" val="202924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4547CEE-CBD5-C741-BDDD-8CD3D46FF7F0}" type="slidenum">
              <a:rPr kumimoji="1" lang="zh-CN" altLang="en-US" smtClean="0"/>
              <a:t>19</a:t>
            </a:fld>
            <a:endParaRPr kumimoji="1" lang="zh-CN" altLang="en-US"/>
          </a:p>
        </p:txBody>
      </p:sp>
    </p:spTree>
    <p:extLst>
      <p:ext uri="{BB962C8B-B14F-4D97-AF65-F5344CB8AC3E}">
        <p14:creationId xmlns:p14="http://schemas.microsoft.com/office/powerpoint/2010/main" val="3208612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4547CEE-CBD5-C741-BDDD-8CD3D46FF7F0}" type="slidenum">
              <a:rPr kumimoji="1" lang="zh-CN" altLang="en-US" smtClean="0"/>
              <a:t>20</a:t>
            </a:fld>
            <a:endParaRPr kumimoji="1" lang="zh-CN" altLang="en-US"/>
          </a:p>
        </p:txBody>
      </p:sp>
    </p:spTree>
    <p:extLst>
      <p:ext uri="{BB962C8B-B14F-4D97-AF65-F5344CB8AC3E}">
        <p14:creationId xmlns:p14="http://schemas.microsoft.com/office/powerpoint/2010/main" val="425667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67F2C-9BB5-5042-AAB5-D5811E7ABF0D}" type="slidenum">
              <a:rPr kumimoji="1" lang="zh-CN" altLang="en-US" smtClean="0"/>
              <a:pPr/>
              <a:t>21</a:t>
            </a:fld>
            <a:endParaRPr kumimoji="1" lang="zh-CN" altLang="en-US"/>
          </a:p>
        </p:txBody>
      </p:sp>
    </p:spTree>
    <p:extLst>
      <p:ext uri="{BB962C8B-B14F-4D97-AF65-F5344CB8AC3E}">
        <p14:creationId xmlns:p14="http://schemas.microsoft.com/office/powerpoint/2010/main" val="203059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67F2C-9BB5-5042-AAB5-D5811E7ABF0D}" type="slidenum">
              <a:rPr kumimoji="1" lang="zh-CN" altLang="en-US" smtClean="0"/>
              <a:pPr/>
              <a:t>22</a:t>
            </a:fld>
            <a:endParaRPr kumimoji="1" lang="zh-CN" altLang="en-US"/>
          </a:p>
        </p:txBody>
      </p:sp>
    </p:spTree>
    <p:extLst>
      <p:ext uri="{BB962C8B-B14F-4D97-AF65-F5344CB8AC3E}">
        <p14:creationId xmlns:p14="http://schemas.microsoft.com/office/powerpoint/2010/main" val="33658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1F97F029-4FA5-4BB3-9F21-0FC20E29A2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BEB2569B-A0BF-4EDC-8B01-D723990449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8196" name="灯片编号占位符 3">
            <a:extLst>
              <a:ext uri="{FF2B5EF4-FFF2-40B4-BE49-F238E27FC236}">
                <a16:creationId xmlns:a16="http://schemas.microsoft.com/office/drawing/2014/main" id="{A98B5B5A-C4E7-42AC-9DC8-FA4A59F073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A279DC9-D584-4367-9BF3-55D85025D1CB}" type="slidenum">
              <a:rPr lang="zh-CN" altLang="en-US"/>
              <a:pPr/>
              <a:t>3</a:t>
            </a:fld>
            <a:endParaRPr lang="zh-CN" altLang="en-US"/>
          </a:p>
        </p:txBody>
      </p:sp>
    </p:spTree>
    <p:extLst>
      <p:ext uri="{BB962C8B-B14F-4D97-AF65-F5344CB8AC3E}">
        <p14:creationId xmlns:p14="http://schemas.microsoft.com/office/powerpoint/2010/main" val="1945427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23</a:t>
            </a:fld>
            <a:endParaRPr kumimoji="1" lang="zh-CN" altLang="en-US"/>
          </a:p>
        </p:txBody>
      </p:sp>
    </p:spTree>
    <p:extLst>
      <p:ext uri="{BB962C8B-B14F-4D97-AF65-F5344CB8AC3E}">
        <p14:creationId xmlns:p14="http://schemas.microsoft.com/office/powerpoint/2010/main" val="2254875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F6ED194A-3A33-9F4F-B2F3-A0C2970DE929}" type="slidenum">
              <a:rPr/>
              <a:t>25</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C66D8B3-534F-4D0F-AF84-F3199E9D77A3}"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D2360D-9AAE-4C4D-964A-1FEC7FE57B8B}" type="slidenum">
              <a:rPr kumimoji="1" lang="zh-CN" altLang="en-US" smtClean="0"/>
              <a:t>28</a:t>
            </a:fld>
            <a:endParaRPr kumimoji="1" lang="zh-CN" altLang="en-US"/>
          </a:p>
        </p:txBody>
      </p:sp>
    </p:spTree>
    <p:extLst>
      <p:ext uri="{BB962C8B-B14F-4D97-AF65-F5344CB8AC3E}">
        <p14:creationId xmlns:p14="http://schemas.microsoft.com/office/powerpoint/2010/main" val="2475419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线索的持续追踪，转化率分析。</a:t>
            </a:r>
            <a:endParaRPr lang="en-US" altLang="zh-CN" dirty="0"/>
          </a:p>
          <a:p>
            <a:r>
              <a:rPr lang="zh-CN" altLang="en-US" dirty="0"/>
              <a:t>销售过程的可视化，规范化，赋</a:t>
            </a:r>
            <a:r>
              <a:rPr lang="zh-CN" altLang="en-US"/>
              <a:t>能化</a:t>
            </a:r>
            <a:endParaRPr lang="zh-CN" altLang="en-US" dirty="0"/>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29</a:t>
            </a:fld>
            <a:endParaRPr kumimoji="1" lang="zh-CN" altLang="en-US"/>
          </a:p>
        </p:txBody>
      </p:sp>
    </p:spTree>
    <p:extLst>
      <p:ext uri="{BB962C8B-B14F-4D97-AF65-F5344CB8AC3E}">
        <p14:creationId xmlns:p14="http://schemas.microsoft.com/office/powerpoint/2010/main" val="3913311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3A2D7E-F9D6-41BA-83F2-4B2FF68A6B13}" type="slidenum">
              <a:rPr lang="zh-CN" altLang="en-US" smtClean="0"/>
              <a:t>30</a:t>
            </a:fld>
            <a:endParaRPr lang="zh-CN" altLang="en-US"/>
          </a:p>
        </p:txBody>
      </p:sp>
    </p:spTree>
    <p:extLst>
      <p:ext uri="{BB962C8B-B14F-4D97-AF65-F5344CB8AC3E}">
        <p14:creationId xmlns:p14="http://schemas.microsoft.com/office/powerpoint/2010/main" val="229309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l">
              <a:lnSpc>
                <a:spcPct val="150000"/>
              </a:lnSpc>
              <a:buFont typeface="Wingdings" panose="05000000000000000000" charset="0"/>
              <a:buChar char=""/>
              <a:defRPr sz="2800" b="1"/>
            </a:pPr>
            <a:r>
              <a:rPr lang="zh-CN" altLang="en-US" sz="1200" b="0" dirty="0">
                <a:solidFill>
                  <a:schemeClr val="tx1"/>
                </a:solidFill>
                <a:latin typeface="微软雅黑" panose="020B0503020204020204" pitchFamily="34" charset="-122"/>
                <a:ea typeface="微软雅黑" panose="020B0503020204020204" pitchFamily="34" charset="-122"/>
                <a:sym typeface="+mn-ea"/>
              </a:rPr>
              <a:t>部门目标完成情况</a:t>
            </a:r>
            <a:r>
              <a:rPr lang="zh-CN" altLang="en-US" sz="1200" dirty="0">
                <a:solidFill>
                  <a:schemeClr val="tx1"/>
                </a:solidFill>
                <a:latin typeface="微软雅黑" panose="020B0503020204020204" pitchFamily="34" charset="-122"/>
                <a:ea typeface="微软雅黑" panose="020B0503020204020204" pitchFamily="34" charset="-122"/>
                <a:sym typeface="+mn-ea"/>
              </a:rPr>
              <a:t>，</a:t>
            </a:r>
            <a:r>
              <a:rPr lang="zh-CN" altLang="en-US" sz="1200" b="0" dirty="0">
                <a:solidFill>
                  <a:schemeClr val="tx1"/>
                </a:solidFill>
                <a:latin typeface="微软雅黑" panose="020B0503020204020204" pitchFamily="34" charset="-122"/>
                <a:ea typeface="微软雅黑" panose="020B0503020204020204" pitchFamily="34" charset="-122"/>
                <a:sym typeface="+mn-ea"/>
              </a:rPr>
              <a:t>场景：查看当前时间，各部门完成情况的对比</a:t>
            </a:r>
          </a:p>
          <a:p>
            <a:pPr marL="285750" indent="-285750" algn="l">
              <a:lnSpc>
                <a:spcPct val="150000"/>
              </a:lnSpc>
              <a:buFont typeface="Wingdings" panose="05000000000000000000" charset="0"/>
              <a:buChar char=""/>
              <a:defRPr sz="2800" b="1"/>
            </a:pPr>
            <a:r>
              <a:rPr lang="zh-CN" altLang="en-US" sz="1200" b="0" dirty="0">
                <a:solidFill>
                  <a:schemeClr val="tx1"/>
                </a:solidFill>
                <a:latin typeface="微软雅黑" panose="020B0503020204020204" pitchFamily="34" charset="-122"/>
                <a:ea typeface="微软雅黑" panose="020B0503020204020204" pitchFamily="34" charset="-122"/>
                <a:sym typeface="+mn-ea"/>
              </a:rPr>
              <a:t>年度目标完成情况</a:t>
            </a:r>
            <a:r>
              <a:rPr lang="zh-CN" altLang="en-US" sz="1200" dirty="0">
                <a:solidFill>
                  <a:schemeClr val="tx1"/>
                </a:solidFill>
                <a:latin typeface="微软雅黑" panose="020B0503020204020204" pitchFamily="34" charset="-122"/>
                <a:ea typeface="微软雅黑" panose="020B0503020204020204" pitchFamily="34" charset="-122"/>
                <a:sym typeface="+mn-ea"/>
              </a:rPr>
              <a:t>，</a:t>
            </a:r>
            <a:r>
              <a:rPr lang="zh-CN" altLang="en-US" sz="1200" b="0" dirty="0">
                <a:solidFill>
                  <a:schemeClr val="tx1"/>
                </a:solidFill>
                <a:latin typeface="微软雅黑" panose="020B0503020204020204" pitchFamily="34" charset="-122"/>
                <a:ea typeface="微软雅黑" panose="020B0503020204020204" pitchFamily="34" charset="-122"/>
                <a:sym typeface="+mn-ea"/>
              </a:rPr>
              <a:t>场景：查看当前部门，各年度完成情况的对比</a:t>
            </a:r>
          </a:p>
          <a:p>
            <a:pPr marL="285750" indent="-285750" algn="l">
              <a:lnSpc>
                <a:spcPct val="150000"/>
              </a:lnSpc>
              <a:buFont typeface="Wingdings" panose="05000000000000000000" charset="0"/>
              <a:buChar char=""/>
              <a:defRPr sz="2800" b="1"/>
            </a:pPr>
            <a:r>
              <a:rPr lang="zh-CN" altLang="en-US" sz="1200" b="0" dirty="0">
                <a:solidFill>
                  <a:schemeClr val="tx1"/>
                </a:solidFill>
                <a:latin typeface="微软雅黑" panose="020B0503020204020204" pitchFamily="34" charset="-122"/>
                <a:ea typeface="微软雅黑" panose="020B0503020204020204" pitchFamily="34" charset="-122"/>
                <a:sym typeface="+mn-ea"/>
              </a:rPr>
              <a:t>目标完成率排行榜</a:t>
            </a:r>
            <a:r>
              <a:rPr lang="zh-CN" altLang="en-US" sz="1200" dirty="0">
                <a:solidFill>
                  <a:schemeClr val="tx1"/>
                </a:solidFill>
                <a:latin typeface="微软雅黑" panose="020B0503020204020204" pitchFamily="34" charset="-122"/>
                <a:ea typeface="微软雅黑" panose="020B0503020204020204" pitchFamily="34" charset="-122"/>
                <a:sym typeface="+mn-ea"/>
              </a:rPr>
              <a:t>，</a:t>
            </a:r>
            <a:r>
              <a:rPr lang="zh-CN" altLang="en-US" sz="1200" b="0" dirty="0">
                <a:solidFill>
                  <a:schemeClr val="tx1"/>
                </a:solidFill>
                <a:latin typeface="微软雅黑" panose="020B0503020204020204" pitchFamily="34" charset="-122"/>
                <a:ea typeface="微软雅黑" panose="020B0503020204020204" pitchFamily="34" charset="-122"/>
                <a:sym typeface="+mn-ea"/>
              </a:rPr>
              <a:t>场景：查看当前时间，员工完成率排行榜。</a:t>
            </a:r>
          </a:p>
          <a:p>
            <a:pPr marL="285750" indent="-285750" algn="l">
              <a:lnSpc>
                <a:spcPct val="150000"/>
              </a:lnSpc>
              <a:buFont typeface="Wingdings" panose="05000000000000000000" charset="0"/>
              <a:buChar char=""/>
              <a:defRPr sz="2800" b="1"/>
            </a:pPr>
            <a:r>
              <a:rPr lang="zh-CN" altLang="en-US" sz="1200" b="0" dirty="0">
                <a:solidFill>
                  <a:schemeClr val="tx1"/>
                </a:solidFill>
                <a:latin typeface="微软雅黑" panose="020B0503020204020204" pitchFamily="34" charset="-122"/>
                <a:ea typeface="微软雅黑" panose="020B0503020204020204" pitchFamily="34" charset="-122"/>
                <a:sym typeface="+mn-ea"/>
              </a:rPr>
              <a:t>年度目标完成情况</a:t>
            </a:r>
            <a:r>
              <a:rPr lang="zh-CN" altLang="en-US" sz="1200" dirty="0">
                <a:solidFill>
                  <a:schemeClr val="tx1"/>
                </a:solidFill>
                <a:latin typeface="微软雅黑" panose="020B0503020204020204" pitchFamily="34" charset="-122"/>
                <a:ea typeface="微软雅黑" panose="020B0503020204020204" pitchFamily="34" charset="-122"/>
                <a:sym typeface="+mn-ea"/>
              </a:rPr>
              <a:t>，</a:t>
            </a:r>
            <a:r>
              <a:rPr lang="zh-CN" altLang="en-US" sz="1200" b="0" dirty="0">
                <a:solidFill>
                  <a:schemeClr val="tx1"/>
                </a:solidFill>
                <a:latin typeface="微软雅黑" panose="020B0503020204020204" pitchFamily="34" charset="-122"/>
                <a:ea typeface="微软雅黑" panose="020B0503020204020204" pitchFamily="34" charset="-122"/>
                <a:sym typeface="+mn-ea"/>
              </a:rPr>
              <a:t>场景：查看当前时间，本人目标完成率。</a:t>
            </a:r>
            <a:endParaRPr lang="en-US" altLang="zh-CN" sz="1200" b="0" dirty="0">
              <a:solidFill>
                <a:schemeClr val="tx1"/>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
              <a:defRPr sz="2800" b="1"/>
            </a:pPr>
            <a:r>
              <a:rPr lang="zh-CN" altLang="en-US" sz="1200" dirty="0">
                <a:solidFill>
                  <a:schemeClr val="tx1"/>
                </a:solidFill>
                <a:latin typeface="微软雅黑" panose="020B0503020204020204" pitchFamily="34" charset="-122"/>
                <a:ea typeface="微软雅黑" panose="020B0503020204020204" pitchFamily="34" charset="-122"/>
                <a:sym typeface="+mn-ea"/>
              </a:rPr>
              <a:t>支持：销售订单：订单金额、订单数，订单产品：产品金额、产品销量，商机：商机金额，回款明细：回款金额</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E5D639-79F9-3740-A69B-1E25EED7DF18}"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53780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ECFB11-A2B7-4780-9573-8078A35220B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00492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ECFB11-A2B7-4780-9573-8078A35220BB}" type="slidenum">
              <a:rPr lang="zh-CN" altLang="en-US" smtClean="0"/>
              <a:t>38</a:t>
            </a:fld>
            <a:endParaRPr lang="zh-CN" altLang="en-US"/>
          </a:p>
        </p:txBody>
      </p:sp>
    </p:spTree>
    <p:extLst>
      <p:ext uri="{BB962C8B-B14F-4D97-AF65-F5344CB8AC3E}">
        <p14:creationId xmlns:p14="http://schemas.microsoft.com/office/powerpoint/2010/main" val="990096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纷享销客成立于</a:t>
            </a:r>
            <a:r>
              <a:rPr lang="en-US" altLang="zh-CN" dirty="0"/>
              <a:t>2011</a:t>
            </a:r>
            <a:r>
              <a:rPr lang="zh-CN" altLang="en-US" dirty="0"/>
              <a:t>年，成立之初就致力于</a:t>
            </a:r>
            <a:r>
              <a:rPr lang="en-US" altLang="zh-CN" dirty="0" err="1"/>
              <a:t>crm</a:t>
            </a:r>
            <a:r>
              <a:rPr lang="zh-CN" altLang="en-US" dirty="0"/>
              <a:t>领域的研究与实践，经过</a:t>
            </a:r>
            <a:r>
              <a:rPr lang="en-US" altLang="zh-CN" dirty="0"/>
              <a:t>8</a:t>
            </a:r>
            <a:r>
              <a:rPr lang="zh-CN" altLang="en-US" dirty="0"/>
              <a:t>年的耕耘，我们积累了一套成熟产品和</a:t>
            </a:r>
            <a:r>
              <a:rPr lang="en-US" altLang="zh-CN" dirty="0"/>
              <a:t>60</a:t>
            </a:r>
            <a:r>
              <a:rPr lang="zh-CN" altLang="en-US" dirty="0"/>
              <a:t>万企业用户，正式这些用户和产品迎来了，赢了资本市场的青睐 例如</a:t>
            </a:r>
            <a:r>
              <a:rPr lang="en-US" altLang="zh-CN" dirty="0" err="1"/>
              <a:t>idg</a:t>
            </a:r>
            <a:r>
              <a:rPr lang="zh-CN" altLang="en-US" dirty="0"/>
              <a:t>高领、这里不乏一些老牌软件厂商，金蝶，</a:t>
            </a:r>
            <a:r>
              <a:rPr lang="en-US" altLang="zh-CN" dirty="0"/>
              <a:t>2018</a:t>
            </a:r>
            <a:r>
              <a:rPr lang="zh-CN" altLang="en-US" dirty="0"/>
              <a:t>年投资纷享，为打造</a:t>
            </a:r>
            <a:r>
              <a:rPr lang="en-US" altLang="zh-CN" dirty="0" err="1"/>
              <a:t>crm+erp</a:t>
            </a:r>
            <a:r>
              <a:rPr lang="zh-CN" altLang="en-US" dirty="0"/>
              <a:t>双引擎服务。</a:t>
            </a:r>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4</a:t>
            </a:fld>
            <a:endParaRPr kumimoji="1" lang="zh-CN" altLang="en-US"/>
          </a:p>
        </p:txBody>
      </p:sp>
    </p:spTree>
    <p:extLst>
      <p:ext uri="{BB962C8B-B14F-4D97-AF65-F5344CB8AC3E}">
        <p14:creationId xmlns:p14="http://schemas.microsoft.com/office/powerpoint/2010/main" val="2650206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40</a:t>
            </a:fld>
            <a:endParaRPr kumimoji="1" lang="zh-CN" altLang="en-US"/>
          </a:p>
        </p:txBody>
      </p:sp>
    </p:spTree>
    <p:extLst>
      <p:ext uri="{BB962C8B-B14F-4D97-AF65-F5344CB8AC3E}">
        <p14:creationId xmlns:p14="http://schemas.microsoft.com/office/powerpoint/2010/main" val="2359770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ECFB11-A2B7-4780-9573-8078A35220BB}" type="slidenum">
              <a:rPr lang="zh-CN" altLang="en-US" smtClean="0"/>
              <a:t>41</a:t>
            </a:fld>
            <a:endParaRPr lang="zh-CN" altLang="en-US"/>
          </a:p>
        </p:txBody>
      </p:sp>
    </p:spTree>
    <p:extLst>
      <p:ext uri="{BB962C8B-B14F-4D97-AF65-F5344CB8AC3E}">
        <p14:creationId xmlns:p14="http://schemas.microsoft.com/office/powerpoint/2010/main" val="926471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ECFB11-A2B7-4780-9573-8078A35220BB}" type="slidenum">
              <a:rPr lang="zh-CN" altLang="en-US" smtClean="0"/>
              <a:t>43</a:t>
            </a:fld>
            <a:endParaRPr lang="zh-CN" altLang="en-US"/>
          </a:p>
        </p:txBody>
      </p:sp>
    </p:spTree>
    <p:extLst>
      <p:ext uri="{BB962C8B-B14F-4D97-AF65-F5344CB8AC3E}">
        <p14:creationId xmlns:p14="http://schemas.microsoft.com/office/powerpoint/2010/main" val="4192761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301210-9B95-47D5-96EA-BE6DCA85FCED}" type="slidenum">
              <a:rPr lang="zh-CN" altLang="en-US" smtClean="0"/>
              <a:t>45</a:t>
            </a:fld>
            <a:endParaRPr lang="zh-CN" altLang="en-US"/>
          </a:p>
        </p:txBody>
      </p:sp>
    </p:spTree>
    <p:extLst>
      <p:ext uri="{BB962C8B-B14F-4D97-AF65-F5344CB8AC3E}">
        <p14:creationId xmlns:p14="http://schemas.microsoft.com/office/powerpoint/2010/main" val="4291523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集团客户共享？</a:t>
            </a:r>
          </a:p>
        </p:txBody>
      </p:sp>
      <p:sp>
        <p:nvSpPr>
          <p:cNvPr id="4" name="灯片编号占位符 3"/>
          <p:cNvSpPr>
            <a:spLocks noGrp="1"/>
          </p:cNvSpPr>
          <p:nvPr>
            <p:ph type="sldNum" sz="quarter" idx="5"/>
          </p:nvPr>
        </p:nvSpPr>
        <p:spPr/>
        <p:txBody>
          <a:bodyPr/>
          <a:lstStyle/>
          <a:p>
            <a:fld id="{36301210-9B95-47D5-96EA-BE6DCA85FCED}" type="slidenum">
              <a:rPr lang="zh-CN" altLang="en-US" smtClean="0"/>
              <a:t>46</a:t>
            </a:fld>
            <a:endParaRPr lang="zh-CN" altLang="en-US"/>
          </a:p>
        </p:txBody>
      </p:sp>
    </p:spTree>
    <p:extLst>
      <p:ext uri="{BB962C8B-B14F-4D97-AF65-F5344CB8AC3E}">
        <p14:creationId xmlns:p14="http://schemas.microsoft.com/office/powerpoint/2010/main" val="4274703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对于客户信息我们提供了，不断完善的工具，这里面跟企查查集成，可以将企业的信息反写到系统中方便用户进行统计分析，销售记录，拜访记录及时动态反馈。打造</a:t>
            </a:r>
            <a:r>
              <a:rPr lang="en-US" altLang="zh-CN" dirty="0"/>
              <a:t>360</a:t>
            </a:r>
            <a:r>
              <a:rPr lang="zh-CN" altLang="en-US" dirty="0"/>
              <a:t>度客户画像。建立以客户为中心的业务协作机制，增加了协作效率并且信息可以沉淀。</a:t>
            </a:r>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51</a:t>
            </a:fld>
            <a:endParaRPr kumimoji="1" lang="zh-CN" altLang="en-US"/>
          </a:p>
        </p:txBody>
      </p:sp>
    </p:spTree>
    <p:extLst>
      <p:ext uri="{BB962C8B-B14F-4D97-AF65-F5344CB8AC3E}">
        <p14:creationId xmlns:p14="http://schemas.microsoft.com/office/powerpoint/2010/main" val="3973502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53</a:t>
            </a:fld>
            <a:endParaRPr lang="zh-CN" altLang="en-US"/>
          </a:p>
        </p:txBody>
      </p:sp>
    </p:spTree>
    <p:extLst>
      <p:ext uri="{BB962C8B-B14F-4D97-AF65-F5344CB8AC3E}">
        <p14:creationId xmlns:p14="http://schemas.microsoft.com/office/powerpoint/2010/main" val="3226602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54</a:t>
            </a:fld>
            <a:endParaRPr lang="zh-CN" altLang="en-US"/>
          </a:p>
        </p:txBody>
      </p:sp>
    </p:spTree>
    <p:extLst>
      <p:ext uri="{BB962C8B-B14F-4D97-AF65-F5344CB8AC3E}">
        <p14:creationId xmlns:p14="http://schemas.microsoft.com/office/powerpoint/2010/main" val="165571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在客户的持续跟进过程中，已经产生商机，我们将销售过程进行拆解。协助业务人员，清单化的检查每个阶段任务工作</a:t>
            </a:r>
            <a:endParaRPr lang="en-US" altLang="zh-CN" dirty="0"/>
          </a:p>
          <a:p>
            <a:r>
              <a:rPr lang="en-US" altLang="zh-CN" dirty="0"/>
              <a:t>1</a:t>
            </a:r>
            <a:r>
              <a:rPr lang="zh-CN" altLang="en-US" dirty="0"/>
              <a:t>、构建销售最佳路径</a:t>
            </a:r>
            <a:endParaRPr lang="en-US" altLang="zh-CN" dirty="0"/>
          </a:p>
          <a:p>
            <a:r>
              <a:rPr lang="en-US" altLang="zh-CN" dirty="0"/>
              <a:t>2</a:t>
            </a:r>
            <a:r>
              <a:rPr lang="zh-CN" altLang="en-US" dirty="0"/>
              <a:t>、量化评估项目价值，合理调配投入资源</a:t>
            </a:r>
            <a:endParaRPr lang="en-US" altLang="zh-CN" dirty="0"/>
          </a:p>
          <a:p>
            <a:pPr marL="285750" indent="-285750">
              <a:lnSpc>
                <a:spcPct val="250000"/>
              </a:lnSpc>
              <a:buFont typeface="Wingdings" panose="05000000000000000000" pitchFamily="2" charset="2"/>
              <a:buChar char="u"/>
            </a:pPr>
            <a:r>
              <a:rPr lang="zh-CN" altLang="en-US" dirty="0"/>
              <a:t>销售流程固化最佳实践</a:t>
            </a:r>
          </a:p>
          <a:p>
            <a:pPr marL="285750" indent="-285750">
              <a:lnSpc>
                <a:spcPct val="250000"/>
              </a:lnSpc>
              <a:buFont typeface="Wingdings" panose="05000000000000000000" pitchFamily="2" charset="2"/>
              <a:buChar char="u"/>
            </a:pPr>
            <a:r>
              <a:rPr lang="zh-CN" altLang="en-US" dirty="0"/>
              <a:t>引导新人快速上手</a:t>
            </a:r>
          </a:p>
          <a:p>
            <a:pPr marL="285750" indent="-285750">
              <a:lnSpc>
                <a:spcPct val="250000"/>
              </a:lnSpc>
              <a:buFont typeface="Wingdings" panose="05000000000000000000" pitchFamily="2" charset="2"/>
              <a:buChar char="u"/>
            </a:pPr>
            <a:r>
              <a:rPr lang="zh-CN" altLang="en-US" dirty="0"/>
              <a:t>提高销售预测准确率</a:t>
            </a:r>
          </a:p>
          <a:p>
            <a:pPr marL="285750" indent="-285750">
              <a:lnSpc>
                <a:spcPct val="250000"/>
              </a:lnSpc>
              <a:buFont typeface="Wingdings" panose="05000000000000000000" pitchFamily="2" charset="2"/>
              <a:buChar char="u"/>
            </a:pPr>
            <a:r>
              <a:rPr lang="zh-CN" altLang="en-US" dirty="0"/>
              <a:t>复制成功的销售铁军</a:t>
            </a:r>
          </a:p>
          <a:p>
            <a:pPr marL="285750" indent="-285750">
              <a:lnSpc>
                <a:spcPct val="250000"/>
              </a:lnSpc>
              <a:buFont typeface="Wingdings" panose="05000000000000000000" pitchFamily="2" charset="2"/>
              <a:buChar char="u"/>
            </a:pPr>
            <a:r>
              <a:rPr lang="zh-CN" altLang="en-US" dirty="0"/>
              <a:t>规范公司销售流程</a:t>
            </a:r>
          </a:p>
          <a:p>
            <a:pPr marL="285750" indent="-285750">
              <a:lnSpc>
                <a:spcPct val="250000"/>
              </a:lnSpc>
              <a:buFont typeface="Wingdings" panose="05000000000000000000" pitchFamily="2" charset="2"/>
              <a:buChar char="u"/>
            </a:pPr>
            <a:r>
              <a:rPr lang="zh-CN" altLang="en-US" dirty="0"/>
              <a:t>提高销售整体赢单</a:t>
            </a:r>
          </a:p>
          <a:p>
            <a:endParaRPr lang="zh-CN" altLang="en-US" dirty="0"/>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56</a:t>
            </a:fld>
            <a:endParaRPr kumimoji="1" lang="zh-CN" altLang="en-US"/>
          </a:p>
        </p:txBody>
      </p:sp>
    </p:spTree>
    <p:extLst>
      <p:ext uri="{BB962C8B-B14F-4D97-AF65-F5344CB8AC3E}">
        <p14:creationId xmlns:p14="http://schemas.microsoft.com/office/powerpoint/2010/main" val="131687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年，定位为“连接型</a:t>
            </a:r>
            <a:r>
              <a:rPr lang="en-US" altLang="zh-CN" sz="1200" b="0" i="0" kern="1200" dirty="0">
                <a:solidFill>
                  <a:schemeClr val="tx1"/>
                </a:solidFill>
                <a:effectLst/>
                <a:latin typeface="+mn-lt"/>
                <a:ea typeface="+mn-ea"/>
                <a:cs typeface="+mn-cs"/>
              </a:rPr>
              <a:t>CRM</a:t>
            </a:r>
            <a:r>
              <a:rPr lang="zh-CN" altLang="en-US" sz="1200" b="0" i="0" kern="1200" dirty="0">
                <a:solidFill>
                  <a:schemeClr val="tx1"/>
                </a:solidFill>
                <a:effectLst/>
                <a:latin typeface="+mn-lt"/>
                <a:ea typeface="+mn-ea"/>
                <a:cs typeface="+mn-cs"/>
              </a:rPr>
              <a:t>”的纷享销客，经过多年持续建设，形成了以“</a:t>
            </a:r>
            <a:r>
              <a:rPr lang="en-US" altLang="zh-CN" sz="1200" b="0" i="0" kern="1200" dirty="0">
                <a:solidFill>
                  <a:schemeClr val="tx1"/>
                </a:solidFill>
                <a:effectLst/>
                <a:latin typeface="+mn-lt"/>
                <a:ea typeface="+mn-ea"/>
                <a:cs typeface="+mn-cs"/>
              </a:rPr>
              <a:t>PaaS</a:t>
            </a:r>
            <a:r>
              <a:rPr lang="zh-CN" altLang="en-US" sz="1200" b="0" i="0" kern="1200" dirty="0">
                <a:solidFill>
                  <a:schemeClr val="tx1"/>
                </a:solidFill>
                <a:effectLst/>
                <a:latin typeface="+mn-lt"/>
                <a:ea typeface="+mn-ea"/>
                <a:cs typeface="+mn-cs"/>
              </a:rPr>
              <a:t>业务定制能力为基础，</a:t>
            </a:r>
            <a:r>
              <a:rPr lang="en-US" altLang="zh-CN" sz="1200" b="0" i="0" kern="1200" dirty="0">
                <a:solidFill>
                  <a:schemeClr val="tx1"/>
                </a:solidFill>
                <a:effectLst/>
                <a:latin typeface="+mn-lt"/>
                <a:ea typeface="+mn-ea"/>
                <a:cs typeface="+mn-cs"/>
              </a:rPr>
              <a:t>SaaS CRM</a:t>
            </a:r>
            <a:r>
              <a:rPr lang="zh-CN" altLang="en-US" sz="1200" b="0" i="0" kern="1200" dirty="0">
                <a:solidFill>
                  <a:schemeClr val="tx1"/>
                </a:solidFill>
                <a:effectLst/>
                <a:latin typeface="+mn-lt"/>
                <a:ea typeface="+mn-ea"/>
                <a:cs typeface="+mn-cs"/>
              </a:rPr>
              <a:t>为核心，业务互联（经销商、代理商管理）为特色，行业场景做切入”的独特竞争力，构建起企业内部、外部上下游和终端用户间的销售业务闭环系统。</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年，纷享销客凭借连接型</a:t>
            </a:r>
            <a:r>
              <a:rPr lang="en-US" altLang="zh-CN" sz="1200" b="0" i="0" kern="1200" dirty="0">
                <a:solidFill>
                  <a:schemeClr val="tx1"/>
                </a:solidFill>
                <a:effectLst/>
                <a:latin typeface="+mn-lt"/>
                <a:ea typeface="+mn-ea"/>
                <a:cs typeface="+mn-cs"/>
              </a:rPr>
              <a:t>CRM</a:t>
            </a:r>
            <a:r>
              <a:rPr lang="zh-CN" altLang="en-US" sz="1200" b="0" i="0" kern="1200" dirty="0">
                <a:solidFill>
                  <a:schemeClr val="tx1"/>
                </a:solidFill>
                <a:effectLst/>
                <a:latin typeface="+mn-lt"/>
                <a:ea typeface="+mn-ea"/>
                <a:cs typeface="+mn-cs"/>
              </a:rPr>
              <a:t>独特产品能力、遍布全国的直销、渠道的营销服务网络和“以客户为中心”的营销、销售、客户成功体系，构建起了高易用、高扩展，针对中大企业高质量、快速交付的能力，成功服务客户如快消类（蒙牛、保乐力加）、农牧类（铁骑力士集团、巴斯夫）、高科类［神州信息、京东云、佳能（中国）］、制造类（柳工、腾达）等。预计纷享销客在</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年仍将保持行业领先。</a:t>
            </a:r>
            <a:endParaRPr kumimoji="1" lang="zh-CN" altLang="en-US" dirty="0"/>
          </a:p>
        </p:txBody>
      </p:sp>
      <p:sp>
        <p:nvSpPr>
          <p:cNvPr id="4" name="灯片编号占位符 3"/>
          <p:cNvSpPr>
            <a:spLocks noGrp="1"/>
          </p:cNvSpPr>
          <p:nvPr>
            <p:ph type="sldNum" sz="quarter" idx="5"/>
          </p:nvPr>
        </p:nvSpPr>
        <p:spPr/>
        <p:txBody>
          <a:bodyPr/>
          <a:lstStyle/>
          <a:p>
            <a:fld id="{F6ED194A-3A33-9F4F-B2F3-A0C2970DE929}" type="slidenum">
              <a:t>5</a:t>
            </a:fld>
            <a:endParaRPr kumimoji="1" lang="zh-CN" altLang="en-US"/>
          </a:p>
        </p:txBody>
      </p:sp>
    </p:spTree>
    <p:extLst>
      <p:ext uri="{BB962C8B-B14F-4D97-AF65-F5344CB8AC3E}">
        <p14:creationId xmlns:p14="http://schemas.microsoft.com/office/powerpoint/2010/main" val="1194907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57</a:t>
            </a:fld>
            <a:endParaRPr kumimoji="1" lang="zh-CN" altLang="en-US"/>
          </a:p>
        </p:txBody>
      </p:sp>
    </p:spTree>
    <p:extLst>
      <p:ext uri="{BB962C8B-B14F-4D97-AF65-F5344CB8AC3E}">
        <p14:creationId xmlns:p14="http://schemas.microsoft.com/office/powerpoint/2010/main" val="623074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ECFB11-A2B7-4780-9573-8078A35220BB}" type="slidenum">
              <a:rPr lang="zh-CN" altLang="en-US" smtClean="0"/>
              <a:t>61</a:t>
            </a:fld>
            <a:endParaRPr lang="zh-CN" altLang="en-US"/>
          </a:p>
        </p:txBody>
      </p:sp>
    </p:spTree>
    <p:extLst>
      <p:ext uri="{BB962C8B-B14F-4D97-AF65-F5344CB8AC3E}">
        <p14:creationId xmlns:p14="http://schemas.microsoft.com/office/powerpoint/2010/main" val="937727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评审机制：系统根据各个维度填写的信息，自动算出投标得分。</a:t>
            </a:r>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62</a:t>
            </a:fld>
            <a:endParaRPr kumimoji="1" lang="zh-CN" altLang="en-US"/>
          </a:p>
        </p:txBody>
      </p:sp>
    </p:spTree>
    <p:extLst>
      <p:ext uri="{BB962C8B-B14F-4D97-AF65-F5344CB8AC3E}">
        <p14:creationId xmlns:p14="http://schemas.microsoft.com/office/powerpoint/2010/main" val="9024978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63</a:t>
            </a:fld>
            <a:endParaRPr kumimoji="1" lang="zh-CN" altLang="en-US"/>
          </a:p>
        </p:txBody>
      </p:sp>
    </p:spTree>
    <p:extLst>
      <p:ext uri="{BB962C8B-B14F-4D97-AF65-F5344CB8AC3E}">
        <p14:creationId xmlns:p14="http://schemas.microsoft.com/office/powerpoint/2010/main" val="3114472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dirty="0"/>
              <a:t>将原来隐藏在大附件的重要内容进行结构化处理，便于我以后查询统计分析以及提醒，以业务流的形式将合同评审过程以及执行过程进行拆解，形成责任矩阵，并统计流程绩效。形成责任到人。透明开放的工作机制，避免员工之间，部门之间推诿扯皮现象</a:t>
            </a:r>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64</a:t>
            </a:fld>
            <a:endParaRPr kumimoji="1" lang="zh-CN" altLang="en-US"/>
          </a:p>
        </p:txBody>
      </p:sp>
    </p:spTree>
    <p:extLst>
      <p:ext uri="{BB962C8B-B14F-4D97-AF65-F5344CB8AC3E}">
        <p14:creationId xmlns:p14="http://schemas.microsoft.com/office/powerpoint/2010/main" val="13033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加遮罩</a:t>
            </a:r>
            <a:r>
              <a:rPr lang="en-US" altLang="zh-CN" dirty="0"/>
              <a:t>,</a:t>
            </a:r>
            <a:r>
              <a:rPr lang="zh-CN" altLang="en-US" dirty="0"/>
              <a:t>对接</a:t>
            </a:r>
            <a:r>
              <a:rPr lang="en-US" altLang="zh-CN" dirty="0"/>
              <a:t>SAP</a:t>
            </a:r>
            <a:r>
              <a:rPr lang="zh-CN" altLang="en-US" dirty="0"/>
              <a:t>、财务共享中心等系统</a:t>
            </a:r>
          </a:p>
        </p:txBody>
      </p:sp>
      <p:sp>
        <p:nvSpPr>
          <p:cNvPr id="4" name="灯片编号占位符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36301210-9B95-47D5-96EA-BE6DCA85FCED}"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4009674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1EECFB11-A2B7-4780-9573-8078A35220BB}"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279718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1EECFB11-A2B7-4780-9573-8078A35220BB}"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24941086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56D503EB-EADF-3448-AF33-DBAA67052BE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71</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4185413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1EECFB11-A2B7-4780-9573-8078A35220BB}"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2948379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64</a:t>
            </a:r>
            <a:r>
              <a:rPr lang="zh-CN" altLang="en-US" dirty="0"/>
              <a:t>条路，服务几十万人口</a:t>
            </a:r>
          </a:p>
        </p:txBody>
      </p:sp>
      <p:sp>
        <p:nvSpPr>
          <p:cNvPr id="4" name="灯片编号占位符 3"/>
          <p:cNvSpPr>
            <a:spLocks noGrp="1"/>
          </p:cNvSpPr>
          <p:nvPr>
            <p:ph type="sldNum" sz="quarter" idx="10"/>
          </p:nvPr>
        </p:nvSpPr>
        <p:spPr/>
        <p:txBody>
          <a:bodyPr/>
          <a:lstStyle/>
          <a:p>
            <a:fld id="{6F3A2D7E-F9D6-41BA-83F2-4B2FF68A6B13}" type="slidenum">
              <a:rPr lang="zh-CN" altLang="en-US" smtClean="0"/>
              <a:t>6</a:t>
            </a:fld>
            <a:endParaRPr lang="zh-CN" altLang="en-US"/>
          </a:p>
        </p:txBody>
      </p:sp>
    </p:spTree>
    <p:extLst>
      <p:ext uri="{BB962C8B-B14F-4D97-AF65-F5344CB8AC3E}">
        <p14:creationId xmlns:p14="http://schemas.microsoft.com/office/powerpoint/2010/main" val="19129635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56D503EB-EADF-3448-AF33-DBAA67052BE6}"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74</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2406505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1EECFB11-A2B7-4780-9573-8078A35220BB}"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121917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1035613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分销渠道在帮助企业扩大产品销售的同时，具有天然的“屏障”作用，缺乏科学化管理体系支撑，市场、客户的数据和信息无法被及时、准确反馈，甚至无法得到反馈，企业无法精准获取分销渠道的库存、销售量、销售周期等关键信息。</a:t>
            </a:r>
            <a:endParaRPr lang="en-US" altLang="zh-CN" sz="1600" b="0" i="0" kern="1200" dirty="0">
              <a:solidFill>
                <a:schemeClr val="tx1"/>
              </a:solidFill>
              <a:effectLst/>
              <a:latin typeface="+mn-lt"/>
              <a:ea typeface="+mn-ea"/>
              <a:cs typeface="+mn-cs"/>
            </a:endParaRPr>
          </a:p>
          <a:p>
            <a:r>
              <a:rPr lang="zh-CN" altLang="en-US" sz="1600" b="0" i="0" kern="1200" dirty="0">
                <a:solidFill>
                  <a:schemeClr val="tx1"/>
                </a:solidFill>
                <a:effectLst/>
                <a:latin typeface="+mn-lt"/>
                <a:ea typeface="+mn-ea"/>
                <a:cs typeface="+mn-cs"/>
              </a:rPr>
              <a:t>对于制造企业而言，建立一套自上而下的生态化</a:t>
            </a:r>
            <a:r>
              <a:rPr lang="en-US" altLang="zh-CN" sz="1600" b="0" i="0" kern="1200" dirty="0">
                <a:solidFill>
                  <a:schemeClr val="tx1"/>
                </a:solidFill>
                <a:effectLst/>
                <a:latin typeface="+mn-lt"/>
                <a:ea typeface="+mn-ea"/>
                <a:cs typeface="+mn-cs"/>
              </a:rPr>
              <a:t>IT</a:t>
            </a:r>
            <a:r>
              <a:rPr lang="zh-CN" altLang="en-US" sz="1600" b="0" i="0" kern="1200" dirty="0">
                <a:solidFill>
                  <a:schemeClr val="tx1"/>
                </a:solidFill>
                <a:effectLst/>
                <a:latin typeface="+mn-lt"/>
                <a:ea typeface="+mn-ea"/>
                <a:cs typeface="+mn-cs"/>
              </a:rPr>
              <a:t>体系并导入渠道优秀业务模式，实现企业内外部统一标准化、系统化、科学化管理，才能避免渠道上下数据连接困难的问题。同时，数据之间的业务互联也能大大提升协作效率，提升业务流转的速度，最大程度上释放组织协作效能，提升渠道的经营能力，激发组织活力、个体活力、业务活力，降本增效。</a:t>
            </a:r>
          </a:p>
          <a:p>
            <a:r>
              <a:rPr lang="zh-CN" altLang="en-US" sz="1600" b="0" i="0" kern="1200" dirty="0">
                <a:solidFill>
                  <a:schemeClr val="tx1"/>
                </a:solidFill>
                <a:effectLst/>
                <a:latin typeface="+mn-lt"/>
                <a:ea typeface="+mn-ea"/>
                <a:cs typeface="+mn-cs"/>
              </a:rPr>
              <a:t>打通市场、销售、交易、服务等业务上下游的数据互联互通是提升制造业渠道“流量”、“流速”，以及建设连接型</a:t>
            </a:r>
            <a:r>
              <a:rPr lang="en-US" altLang="zh-CN" sz="1600" b="0" i="0" kern="1200" dirty="0">
                <a:solidFill>
                  <a:schemeClr val="tx1"/>
                </a:solidFill>
                <a:effectLst/>
                <a:latin typeface="+mn-lt"/>
                <a:ea typeface="+mn-ea"/>
                <a:cs typeface="+mn-cs"/>
              </a:rPr>
              <a:t>IT</a:t>
            </a:r>
            <a:r>
              <a:rPr lang="zh-CN" altLang="en-US" sz="1600" b="0" i="0" kern="1200" dirty="0">
                <a:solidFill>
                  <a:schemeClr val="tx1"/>
                </a:solidFill>
                <a:effectLst/>
                <a:latin typeface="+mn-lt"/>
                <a:ea typeface="+mn-ea"/>
                <a:cs typeface="+mn-cs"/>
              </a:rPr>
              <a:t>系统的核心目的，因此要以体系、生态及数据驱动流程优化、协作优化，提升渠道效率和效益，从根本上解决发展和增长问题。</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143E3-F26D-4C19-BC7B-D788E8220FB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640436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900" b="0" i="0" kern="1200" dirty="0">
                <a:solidFill>
                  <a:schemeClr val="tx1"/>
                </a:solidFill>
                <a:effectLst/>
                <a:latin typeface="+mn-lt"/>
                <a:ea typeface="+mn-ea"/>
                <a:cs typeface="+mn-cs"/>
              </a:rPr>
            </a:br>
            <a:r>
              <a:rPr lang="zh-CN" altLang="en-US" sz="900" b="0" i="0" kern="1200" dirty="0">
                <a:solidFill>
                  <a:schemeClr val="tx1"/>
                </a:solidFill>
                <a:effectLst/>
                <a:latin typeface="+mn-lt"/>
                <a:ea typeface="+mn-ea"/>
                <a:cs typeface="+mn-cs"/>
              </a:rPr>
              <a:t>通过纷享销客连接型</a:t>
            </a:r>
            <a:r>
              <a:rPr lang="en-US" altLang="zh-CN" sz="900" b="0" i="0" kern="1200" dirty="0">
                <a:solidFill>
                  <a:schemeClr val="tx1"/>
                </a:solidFill>
                <a:effectLst/>
                <a:latin typeface="+mn-lt"/>
                <a:ea typeface="+mn-ea"/>
                <a:cs typeface="+mn-cs"/>
              </a:rPr>
              <a:t>CRM</a:t>
            </a:r>
            <a:r>
              <a:rPr lang="zh-CN" altLang="en-US" sz="900" b="0" i="0" kern="1200" dirty="0">
                <a:solidFill>
                  <a:schemeClr val="tx1"/>
                </a:solidFill>
                <a:effectLst/>
                <a:latin typeface="+mn-lt"/>
                <a:ea typeface="+mn-ea"/>
                <a:cs typeface="+mn-cs"/>
              </a:rPr>
              <a:t>，可从上层（厂商层），建立系统化的客户全生命周期管理，提升企业在市场、销售、交易、服务等业务环节的流程管理效率。在中间层（数据连接层），打通渠道数据，以及上下游在市场活动、线索分配、商机管理、客户资源共享、日常交互等每个业务中的协作节点。</a:t>
            </a:r>
          </a:p>
          <a:p>
            <a:r>
              <a:rPr lang="zh-CN" altLang="en-US" sz="900" b="0" i="0" kern="1200" dirty="0">
                <a:solidFill>
                  <a:schemeClr val="tx1"/>
                </a:solidFill>
                <a:effectLst/>
                <a:latin typeface="+mn-lt"/>
                <a:ea typeface="+mn-ea"/>
                <a:cs typeface="+mn-cs"/>
              </a:rPr>
              <a:t>同时，可在下层（经销商层）建立一套厂商最佳业务实践或厂商管理模式的客户经营</a:t>
            </a:r>
            <a:r>
              <a:rPr lang="en-US" altLang="zh-CN" sz="900" b="0" i="0" kern="1200" dirty="0">
                <a:solidFill>
                  <a:schemeClr val="tx1"/>
                </a:solidFill>
                <a:effectLst/>
                <a:latin typeface="+mn-lt"/>
                <a:ea typeface="+mn-ea"/>
                <a:cs typeface="+mn-cs"/>
              </a:rPr>
              <a:t>IT</a:t>
            </a:r>
            <a:r>
              <a:rPr lang="zh-CN" altLang="en-US" sz="900" b="0" i="0" kern="1200" dirty="0">
                <a:solidFill>
                  <a:schemeClr val="tx1"/>
                </a:solidFill>
                <a:effectLst/>
                <a:latin typeface="+mn-lt"/>
                <a:ea typeface="+mn-ea"/>
                <a:cs typeface="+mn-cs"/>
              </a:rPr>
              <a:t>系统。利用上中下“三步走”策略，在保障各层级业务独立性的同时，实现以数据连接驱动的业务高效协作。</a:t>
            </a:r>
          </a:p>
          <a:p>
            <a:endParaRPr lang="zh-CN" altLang="en-US" sz="9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143E3-F26D-4C19-BC7B-D788E8220FB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911892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厂商归档保存代理商信息资料，系统化评估代理商的销售、服务能力来决定其可代理产品、代理商等级、业绩目标。</a:t>
            </a:r>
          </a:p>
          <a:p>
            <a:pPr marL="171450" indent="-171450">
              <a:buFont typeface="Arial" panose="020B0604020202020204" pitchFamily="34" charset="0"/>
              <a:buChar char="•"/>
            </a:pPr>
            <a:r>
              <a:rPr lang="zh-CN" altLang="en-US" dirty="0"/>
              <a:t>一站式商机报备，防止代理商之间撞单、抢单，提高合作伙伴忠诚度。</a:t>
            </a:r>
          </a:p>
          <a:p>
            <a:pPr marL="171450" indent="-171450">
              <a:buFont typeface="Arial" panose="020B0604020202020204" pitchFamily="34" charset="0"/>
              <a:buChar char="•"/>
            </a:pPr>
            <a:r>
              <a:rPr lang="zh-CN" altLang="en-US" dirty="0"/>
              <a:t>商机联合跟进、特价审批，共享信息、资源，高效合作，提升商机赢单率。</a:t>
            </a:r>
          </a:p>
          <a:p>
            <a:pPr marL="171450" indent="-171450">
              <a:buFont typeface="Arial" panose="020B0604020202020204" pitchFamily="34" charset="0"/>
              <a:buChar char="•"/>
            </a:pPr>
            <a:r>
              <a:rPr lang="zh-CN" altLang="en-US" dirty="0"/>
              <a:t>设置渠道伙伴销售目标，全面洞察渠道数据，定制、执行个性化渠道策略。</a:t>
            </a:r>
          </a:p>
          <a:p>
            <a:pPr marL="171450" indent="-171450">
              <a:buFont typeface="Arial" panose="020B0604020202020204" pitchFamily="34" charset="0"/>
              <a:buChar char="•"/>
            </a:pPr>
            <a:r>
              <a:rPr lang="zh-CN" altLang="en-US" dirty="0"/>
              <a:t>支持代客下单</a:t>
            </a:r>
            <a:r>
              <a:rPr lang="en-US" altLang="zh-CN" dirty="0"/>
              <a:t>&amp;</a:t>
            </a:r>
            <a:r>
              <a:rPr lang="zh-CN" altLang="en-US" dirty="0"/>
              <a:t>合同审批，代理商赢单后，在系统中发起合同审批申请，厂商渠道经理</a:t>
            </a:r>
            <a:r>
              <a:rPr lang="en-US" altLang="zh-CN" dirty="0"/>
              <a:t>/</a:t>
            </a:r>
            <a:r>
              <a:rPr lang="zh-CN" altLang="en-US" dirty="0"/>
              <a:t>总监进行合同审批。</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EECFB11-A2B7-4780-9573-8078A35220B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77945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渠道经理创建代理商基本资料包括：代理商成立的时间、成立的历史过程，经营</a:t>
            </a:r>
          </a:p>
          <a:p>
            <a:r>
              <a:rPr lang="zh-CN" altLang="en-US" dirty="0"/>
              <a:t>模式， 是以产品为主还是以服务为主，产值营业额等指标，其中是否有代理其它品牌的</a:t>
            </a:r>
          </a:p>
          <a:p>
            <a:r>
              <a:rPr lang="zh-CN" altLang="en-US" dirty="0"/>
              <a:t>商品，还是 是自营，是否有厂家过单等。 </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301210-9B95-47D5-96EA-BE6DCA85FCE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874686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36" b="0" i="0" kern="1200" dirty="0">
                <a:solidFill>
                  <a:schemeClr val="tx1"/>
                </a:solidFill>
                <a:effectLst/>
                <a:latin typeface="+mn-lt"/>
                <a:ea typeface="+mn-ea"/>
                <a:cs typeface="+mn-cs"/>
              </a:rPr>
              <a:t>从实际应用层面，首先在线索、客户、商机上下游业务协作上实现闭环，适用于不同模式的渠道业务，在线索分配、客户分配、商机分配、报备查重、联合跟进等各个环节进行精细化管理，使其有效协作，解决数据的及时分发及共享等问题。</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301210-9B95-47D5-96EA-BE6DCA85FCE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066368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en-US" altLang="zh-CN" sz="936" kern="1200" dirty="0">
                <a:solidFill>
                  <a:schemeClr val="tx1"/>
                </a:solidFill>
                <a:effectLst/>
                <a:latin typeface="+mn-lt"/>
                <a:ea typeface="+mn-ea"/>
                <a:cs typeface="+mn-cs"/>
              </a:rPr>
              <a:t>5</a:t>
            </a:r>
            <a:r>
              <a:rPr lang="zh-CN" altLang="zh-CN" sz="936" kern="1200" dirty="0">
                <a:solidFill>
                  <a:schemeClr val="tx1"/>
                </a:solidFill>
                <a:effectLst/>
                <a:latin typeface="+mn-lt"/>
                <a:ea typeface="+mn-ea"/>
                <a:cs typeface="+mn-cs"/>
              </a:rPr>
              <a:t>、客户分销渠道公海池的管理。</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301210-9B95-47D5-96EA-BE6DCA85FCE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62065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936" b="0" i="0" kern="1200" dirty="0">
                <a:solidFill>
                  <a:schemeClr val="tx1"/>
                </a:solidFill>
                <a:effectLst/>
                <a:latin typeface="+mn-lt"/>
                <a:ea typeface="+mn-ea"/>
                <a:cs typeface="+mn-cs"/>
              </a:rPr>
              <a:t>在用户实践调查中发现，客户上系统后，上下游数据的互联互通给厂商带来了流量的大幅度提升。比如，相对于上线前，用户档案的完整度提升了</a:t>
            </a:r>
            <a:r>
              <a:rPr lang="en-US" altLang="zh-CN" sz="936" b="0" i="0" kern="1200" dirty="0">
                <a:solidFill>
                  <a:schemeClr val="tx1"/>
                </a:solidFill>
                <a:effectLst/>
                <a:latin typeface="+mn-lt"/>
                <a:ea typeface="+mn-ea"/>
                <a:cs typeface="+mn-cs"/>
              </a:rPr>
              <a:t>60%</a:t>
            </a:r>
            <a:r>
              <a:rPr lang="zh-CN" altLang="en-US" sz="936" b="0" i="0" kern="1200" dirty="0">
                <a:solidFill>
                  <a:schemeClr val="tx1"/>
                </a:solidFill>
                <a:effectLst/>
                <a:latin typeface="+mn-lt"/>
                <a:ea typeface="+mn-ea"/>
                <a:cs typeface="+mn-cs"/>
              </a:rPr>
              <a:t>，设备档案的完整度提升</a:t>
            </a:r>
            <a:r>
              <a:rPr lang="en-US" altLang="zh-CN" sz="936" b="0" i="0" kern="1200" dirty="0">
                <a:solidFill>
                  <a:schemeClr val="tx1"/>
                </a:solidFill>
                <a:effectLst/>
                <a:latin typeface="+mn-lt"/>
                <a:ea typeface="+mn-ea"/>
                <a:cs typeface="+mn-cs"/>
              </a:rPr>
              <a:t>10%</a:t>
            </a:r>
            <a:r>
              <a:rPr lang="zh-CN" altLang="en-US" sz="936" b="0" i="0" kern="1200" dirty="0">
                <a:solidFill>
                  <a:schemeClr val="tx1"/>
                </a:solidFill>
                <a:effectLst/>
                <a:latin typeface="+mn-lt"/>
                <a:ea typeface="+mn-ea"/>
                <a:cs typeface="+mn-cs"/>
              </a:rPr>
              <a:t>，客户协作报备查重率提升了</a:t>
            </a:r>
            <a:r>
              <a:rPr lang="en-US" altLang="zh-CN" sz="936" b="0" i="0" kern="1200" dirty="0">
                <a:solidFill>
                  <a:schemeClr val="tx1"/>
                </a:solidFill>
                <a:effectLst/>
                <a:latin typeface="+mn-lt"/>
                <a:ea typeface="+mn-ea"/>
                <a:cs typeface="+mn-cs"/>
              </a:rPr>
              <a:t>40%</a:t>
            </a:r>
            <a:r>
              <a:rPr lang="zh-CN" altLang="en-US" sz="936" b="0" i="0" kern="1200" dirty="0">
                <a:solidFill>
                  <a:schemeClr val="tx1"/>
                </a:solidFill>
                <a:effectLst/>
                <a:latin typeface="+mn-lt"/>
                <a:ea typeface="+mn-ea"/>
                <a:cs typeface="+mn-cs"/>
              </a:rPr>
              <a:t>、线索分配效率提升了</a:t>
            </a:r>
            <a:r>
              <a:rPr lang="en-US" altLang="zh-CN" sz="936" b="0" i="0" kern="1200" dirty="0">
                <a:solidFill>
                  <a:schemeClr val="tx1"/>
                </a:solidFill>
                <a:effectLst/>
                <a:latin typeface="+mn-lt"/>
                <a:ea typeface="+mn-ea"/>
                <a:cs typeface="+mn-cs"/>
              </a:rPr>
              <a:t>30%</a:t>
            </a:r>
            <a:r>
              <a:rPr lang="zh-CN" altLang="en-US" sz="936" b="0" i="0" kern="1200" dirty="0">
                <a:solidFill>
                  <a:schemeClr val="tx1"/>
                </a:solidFill>
                <a:effectLst/>
                <a:latin typeface="+mn-lt"/>
                <a:ea typeface="+mn-ea"/>
                <a:cs typeface="+mn-cs"/>
              </a:rPr>
              <a:t>等等。</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8C2693-349D-EC4C-A005-2979289AF9B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239250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sz="1200" dirty="0">
              <a:solidFill>
                <a:schemeClr val="bg1"/>
              </a:solidFill>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8C2693-349D-EC4C-A005-2979289AF9B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6604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任何一个企业都不是孤立存在的，为企业服务的系统也不能是独立存在的。连接</a:t>
            </a:r>
            <a:r>
              <a:rPr lang="en-US" altLang="zh-CN" dirty="0" err="1"/>
              <a:t>crm</a:t>
            </a:r>
            <a:r>
              <a:rPr lang="zh-CN" altLang="en-US" dirty="0"/>
              <a:t>连接集团内的各个分子公司，真正做到，以客户为中心，做到从线索，到客户，从客户到商机从商机到订单，从订单到服务及售后全部的连接。</a:t>
            </a:r>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7</a:t>
            </a:fld>
            <a:endParaRPr kumimoji="1" lang="zh-CN" altLang="en-US"/>
          </a:p>
        </p:txBody>
      </p:sp>
    </p:spTree>
    <p:extLst>
      <p:ext uri="{BB962C8B-B14F-4D97-AF65-F5344CB8AC3E}">
        <p14:creationId xmlns:p14="http://schemas.microsoft.com/office/powerpoint/2010/main" val="28967031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b="0" i="0" kern="1200" dirty="0">
                <a:solidFill>
                  <a:schemeClr val="tx1"/>
                </a:solidFill>
                <a:effectLst/>
                <a:latin typeface="+mn-lt"/>
                <a:ea typeface="+mn-ea"/>
                <a:cs typeface="+mn-cs"/>
              </a:rPr>
              <a:t>厂商可以自定义商机销售流程，将商机跟进情况划分为各个阶段，且每个阶段都可以划分出明晰的销售目标、阶段任务和完成情况，下游代理商销售人员在完成阶段目标自动向下一阶段推进。</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8C2693-349D-EC4C-A005-2979289AF9B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60836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l" rtl="0">
              <a:buFont typeface="Arial" panose="020B0604020202020204" pitchFamily="34" charset="0"/>
              <a:buChar char="•"/>
            </a:pPr>
            <a:r>
              <a:rPr kumimoji="1" lang="zh-CN" altLang="en-US" sz="1200" kern="1200" dirty="0">
                <a:solidFill>
                  <a:prstClr val="white"/>
                </a:solidFill>
                <a:latin typeface="微软雅黑 Light" pitchFamily="34" charset="-122"/>
                <a:ea typeface="微软雅黑 Light" pitchFamily="34" charset="-122"/>
              </a:rPr>
              <a:t>流程细分、多阶段管控、分阶段赢率</a:t>
            </a:r>
            <a:endParaRPr kumimoji="1" lang="en-US" altLang="zh-CN" sz="1200" kern="1200" dirty="0">
              <a:solidFill>
                <a:prstClr val="white"/>
              </a:solidFill>
              <a:latin typeface="微软雅黑 Light" pitchFamily="34" charset="-122"/>
              <a:ea typeface="微软雅黑 Light"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8323176-B80B-3D4B-A9EE-4C78CB14D38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73306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8C2693-349D-EC4C-A005-2979289AF9B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102894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36" b="0" i="0" kern="1200" dirty="0">
                <a:solidFill>
                  <a:schemeClr val="tx1"/>
                </a:solidFill>
                <a:effectLst/>
                <a:latin typeface="+mn-lt"/>
                <a:ea typeface="+mn-ea"/>
                <a:cs typeface="+mn-cs"/>
              </a:rPr>
              <a:t>线下订货模式向线上交易的转变，从根本上优化了线下交易模式中多角色参与的复杂执行过程，实现了从发布、选购、下单、审核</a:t>
            </a:r>
            <a:r>
              <a:rPr lang="en-US" altLang="zh-CN" sz="936" b="0" i="0" kern="1200" dirty="0">
                <a:solidFill>
                  <a:schemeClr val="tx1"/>
                </a:solidFill>
                <a:effectLst/>
                <a:latin typeface="+mn-lt"/>
                <a:ea typeface="+mn-ea"/>
                <a:cs typeface="+mn-cs"/>
              </a:rPr>
              <a:t>……</a:t>
            </a:r>
            <a:r>
              <a:rPr lang="zh-CN" altLang="en-US" sz="936" b="0" i="0" kern="1200" dirty="0">
                <a:solidFill>
                  <a:schemeClr val="tx1"/>
                </a:solidFill>
                <a:effectLst/>
                <a:latin typeface="+mn-lt"/>
                <a:ea typeface="+mn-ea"/>
                <a:cs typeface="+mn-cs"/>
              </a:rPr>
              <a:t>支付、收货、对账等各个环节的线上化，且每个环节都能贯通企业内部数据和外部渠道数据，避免了线下执行因信息不对称带来的高沟通成本、高漏单错单率等情况，交易更为简捷、高效。</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143E3-F26D-4C19-BC7B-D788E8220FB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754250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36" b="0" i="0" kern="1200" dirty="0">
                <a:solidFill>
                  <a:schemeClr val="tx1"/>
                </a:solidFill>
                <a:effectLst/>
                <a:latin typeface="+mn-lt"/>
                <a:ea typeface="+mn-ea"/>
                <a:cs typeface="+mn-cs"/>
              </a:rPr>
              <a:t>在实际应用中，据了解，客户的订货效率提升了</a:t>
            </a:r>
            <a:r>
              <a:rPr lang="en-US" altLang="zh-CN" sz="936" b="0" i="0" kern="1200" dirty="0">
                <a:solidFill>
                  <a:schemeClr val="tx1"/>
                </a:solidFill>
                <a:effectLst/>
                <a:latin typeface="+mn-lt"/>
                <a:ea typeface="+mn-ea"/>
                <a:cs typeface="+mn-cs"/>
              </a:rPr>
              <a:t>50%</a:t>
            </a:r>
            <a:r>
              <a:rPr lang="zh-CN" altLang="en-US" sz="936" b="0" i="0" kern="1200" dirty="0">
                <a:solidFill>
                  <a:schemeClr val="tx1"/>
                </a:solidFill>
                <a:effectLst/>
                <a:latin typeface="+mn-lt"/>
                <a:ea typeface="+mn-ea"/>
                <a:cs typeface="+mn-cs"/>
              </a:rPr>
              <a:t>，经销商</a:t>
            </a:r>
            <a:r>
              <a:rPr lang="en-US" altLang="zh-CN" sz="936" b="0" i="0" kern="1200" dirty="0">
                <a:solidFill>
                  <a:schemeClr val="tx1"/>
                </a:solidFill>
                <a:effectLst/>
                <a:latin typeface="+mn-lt"/>
                <a:ea typeface="+mn-ea"/>
                <a:cs typeface="+mn-cs"/>
              </a:rPr>
              <a:t>7*24</a:t>
            </a:r>
            <a:r>
              <a:rPr lang="zh-CN" altLang="en-US" sz="936" b="0" i="0" kern="1200" dirty="0">
                <a:solidFill>
                  <a:schemeClr val="tx1"/>
                </a:solidFill>
                <a:effectLst/>
                <a:latin typeface="+mn-lt"/>
                <a:ea typeface="+mn-ea"/>
                <a:cs typeface="+mn-cs"/>
              </a:rPr>
              <a:t>小时都可以随时下单；厂商和经销商的库存相互可见，极大提升了上下游的库存周转率；电子签章的使用，使得每单收货和月季度对账业务完全电子化，快递物流成本降低了</a:t>
            </a:r>
            <a:r>
              <a:rPr lang="en-US" altLang="zh-CN" sz="936" b="0" i="0" kern="1200" dirty="0">
                <a:solidFill>
                  <a:schemeClr val="tx1"/>
                </a:solidFill>
                <a:effectLst/>
                <a:latin typeface="+mn-lt"/>
                <a:ea typeface="+mn-ea"/>
                <a:cs typeface="+mn-cs"/>
              </a:rPr>
              <a:t>80%</a:t>
            </a:r>
            <a:r>
              <a:rPr lang="zh-CN" altLang="en-US" sz="936" b="0" i="0" kern="1200" dirty="0">
                <a:solidFill>
                  <a:schemeClr val="tx1"/>
                </a:solidFill>
                <a:effectLst/>
                <a:latin typeface="+mn-lt"/>
                <a:ea typeface="+mn-ea"/>
                <a:cs typeface="+mn-cs"/>
              </a:rPr>
              <a:t>，每年运营成本合计节省几十万。</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301210-9B95-47D5-96EA-BE6DCA85FCE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650186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dirty="0"/>
              <a:t>赋能通路</a:t>
            </a:r>
            <a:r>
              <a:rPr lang="en-US" altLang="zh-CN" dirty="0"/>
              <a:t>——</a:t>
            </a:r>
            <a:r>
              <a:rPr lang="zh-CN" altLang="en-US" dirty="0"/>
              <a:t>提升品牌商与渠道之间的业务</a:t>
            </a:r>
            <a:r>
              <a:rPr lang="en-US" altLang="zh-CN" dirty="0"/>
              <a:t>“</a:t>
            </a:r>
            <a:r>
              <a:rPr lang="zh-CN" altLang="en-US" dirty="0"/>
              <a:t>流速” </a:t>
            </a: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en-US" dirty="0"/>
              <a:t>赋能渠道</a:t>
            </a:r>
            <a:r>
              <a:rPr lang="en-US" altLang="zh-CN" dirty="0"/>
              <a:t>——</a:t>
            </a:r>
            <a:r>
              <a:rPr lang="zh-CN" altLang="en-US" dirty="0"/>
              <a:t>助力渠道提升自身的经营“流量”</a:t>
            </a: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en-US" dirty="0"/>
              <a:t>上下游“双赢” 实现业绩“攀升” </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301210-9B95-47D5-96EA-BE6DCA85FCE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32787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93</a:t>
            </a:fld>
            <a:endParaRPr kumimoji="1" lang="zh-CN" altLang="en-US"/>
          </a:p>
        </p:txBody>
      </p:sp>
    </p:spTree>
    <p:extLst>
      <p:ext uri="{BB962C8B-B14F-4D97-AF65-F5344CB8AC3E}">
        <p14:creationId xmlns:p14="http://schemas.microsoft.com/office/powerpoint/2010/main" val="24277787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备案</a:t>
            </a:r>
            <a:r>
              <a:rPr lang="en-US" altLang="zh-CN" dirty="0"/>
              <a:t>-》</a:t>
            </a:r>
            <a:r>
              <a:rPr lang="zh-CN" altLang="en-US" dirty="0"/>
              <a:t>立项</a:t>
            </a:r>
            <a:r>
              <a:rPr lang="en-US" altLang="zh-CN" dirty="0"/>
              <a:t>——》</a:t>
            </a:r>
            <a:r>
              <a:rPr lang="zh-CN" altLang="en-US" dirty="0"/>
              <a:t>报价</a:t>
            </a:r>
            <a:r>
              <a:rPr lang="en-US" altLang="zh-CN" dirty="0"/>
              <a:t>——</a:t>
            </a:r>
            <a:r>
              <a:rPr lang="zh-CN" altLang="en-US" dirty="0"/>
              <a:t>合同评审。签合同，需要董事会知悉。</a:t>
            </a:r>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96</a:t>
            </a:fld>
            <a:endParaRPr kumimoji="1" lang="zh-CN" altLang="en-US"/>
          </a:p>
        </p:txBody>
      </p:sp>
    </p:spTree>
    <p:extLst>
      <p:ext uri="{BB962C8B-B14F-4D97-AF65-F5344CB8AC3E}">
        <p14:creationId xmlns:p14="http://schemas.microsoft.com/office/powerpoint/2010/main" val="826952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301210-9B95-47D5-96EA-BE6DCA85FCED}" type="slidenum">
              <a:rPr lang="zh-CN" altLang="en-US" smtClean="0"/>
              <a:t>97</a:t>
            </a:fld>
            <a:endParaRPr lang="zh-CN" altLang="en-US"/>
          </a:p>
        </p:txBody>
      </p:sp>
    </p:spTree>
    <p:extLst>
      <p:ext uri="{BB962C8B-B14F-4D97-AF65-F5344CB8AC3E}">
        <p14:creationId xmlns:p14="http://schemas.microsoft.com/office/powerpoint/2010/main" val="369166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3A2D7E-F9D6-41BA-83F2-4B2FF68A6B13}" type="slidenum">
              <a:rPr lang="zh-CN" altLang="en-US" smtClean="0"/>
              <a:t>99</a:t>
            </a:fld>
            <a:endParaRPr lang="zh-CN" altLang="en-US"/>
          </a:p>
        </p:txBody>
      </p:sp>
    </p:spTree>
    <p:extLst>
      <p:ext uri="{BB962C8B-B14F-4D97-AF65-F5344CB8AC3E}">
        <p14:creationId xmlns:p14="http://schemas.microsoft.com/office/powerpoint/2010/main" val="3292858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为用户提供一套灵活的柔性的灵活的解决方案。</a:t>
            </a:r>
          </a:p>
        </p:txBody>
      </p:sp>
      <p:sp>
        <p:nvSpPr>
          <p:cNvPr id="4" name="灯片编号占位符 3"/>
          <p:cNvSpPr>
            <a:spLocks noGrp="1"/>
          </p:cNvSpPr>
          <p:nvPr>
            <p:ph type="sldNum" sz="quarter" idx="5"/>
          </p:nvPr>
        </p:nvSpPr>
        <p:spPr/>
        <p:txBody>
          <a:bodyPr/>
          <a:lstStyle/>
          <a:p>
            <a:fld id="{56D503EB-EADF-3448-AF33-DBAA67052BE6}" type="slidenum">
              <a:rPr kumimoji="1" lang="zh-CN" altLang="en-US" smtClean="0"/>
              <a:pPr/>
              <a:t>8</a:t>
            </a:fld>
            <a:endParaRPr kumimoji="1" lang="zh-CN" altLang="en-US"/>
          </a:p>
        </p:txBody>
      </p:sp>
    </p:spTree>
    <p:extLst>
      <p:ext uri="{BB962C8B-B14F-4D97-AF65-F5344CB8AC3E}">
        <p14:creationId xmlns:p14="http://schemas.microsoft.com/office/powerpoint/2010/main" val="25325865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培训训练者</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216A6A-94D9-4958-96D7-DAEE38B84DFA}"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97095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EECFB11-A2B7-4780-9573-8078A35220BB}" type="slidenum">
              <a:rPr lang="zh-CN" altLang="en-US" smtClean="0"/>
              <a:t>102</a:t>
            </a:fld>
            <a:endParaRPr lang="zh-CN" altLang="en-US"/>
          </a:p>
        </p:txBody>
      </p:sp>
    </p:spTree>
    <p:extLst>
      <p:ext uri="{BB962C8B-B14F-4D97-AF65-F5344CB8AC3E}">
        <p14:creationId xmlns:p14="http://schemas.microsoft.com/office/powerpoint/2010/main" val="27283450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EECFB11-A2B7-4780-9573-8078A35220BB}" type="slidenum">
              <a:rPr lang="zh-CN" altLang="en-US" smtClean="0"/>
              <a:t>103</a:t>
            </a:fld>
            <a:endParaRPr lang="zh-CN" altLang="en-US"/>
          </a:p>
        </p:txBody>
      </p:sp>
    </p:spTree>
    <p:extLst>
      <p:ext uri="{BB962C8B-B14F-4D97-AF65-F5344CB8AC3E}">
        <p14:creationId xmlns:p14="http://schemas.microsoft.com/office/powerpoint/2010/main" val="1723255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xfrm>
            <a:off x="382588" y="685800"/>
            <a:ext cx="6092825" cy="3429000"/>
          </a:xfrm>
        </p:spPr>
      </p:sp>
      <p:sp>
        <p:nvSpPr>
          <p:cNvPr id="25603" name="备注占位符 2"/>
          <p:cNvSpPr>
            <a:spLocks noGrp="1"/>
          </p:cNvSpPr>
          <p:nvPr>
            <p:ph type="body" idx="1"/>
          </p:nvPr>
        </p:nvSpPr>
        <p:spPr>
          <a:noFill/>
        </p:spPr>
        <p:txBody>
          <a:bodyPr/>
          <a:lstStyle/>
          <a:p>
            <a:endParaRPr lang="zh-CN" altLang="en-US">
              <a:latin typeface="Calibri" pitchFamily="34" charset="0"/>
              <a:ea typeface="宋体" charset="-122"/>
              <a:cs typeface="Calibri" pitchFamily="34" charset="0"/>
            </a:endParaRPr>
          </a:p>
        </p:txBody>
      </p:sp>
    </p:spTree>
    <p:extLst>
      <p:ext uri="{BB962C8B-B14F-4D97-AF65-F5344CB8AC3E}">
        <p14:creationId xmlns:p14="http://schemas.microsoft.com/office/powerpoint/2010/main" val="651619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216A6A-94D9-4958-96D7-DAEE38B84DF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24045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6.xml"/><Relationship Id="rId4" Type="http://schemas.openxmlformats.org/officeDocument/2006/relationships/image" Target="../media/image20.jpe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2"/>
            <a:ext cx="10971372" cy="114326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2020/10/12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5" name="标题 1">
            <a:extLst>
              <a:ext uri="{FF2B5EF4-FFF2-40B4-BE49-F238E27FC236}">
                <a16:creationId xmlns:a16="http://schemas.microsoft.com/office/drawing/2014/main" id="{05446E00-B6AE-4D5E-8B76-E81C434F262C}"/>
              </a:ext>
            </a:extLst>
          </p:cNvPr>
          <p:cNvSpPr>
            <a:spLocks noGrp="1"/>
          </p:cNvSpPr>
          <p:nvPr>
            <p:ph type="title"/>
          </p:nvPr>
        </p:nvSpPr>
        <p:spPr>
          <a:xfrm>
            <a:off x="838091" y="365210"/>
            <a:ext cx="8292021" cy="765352"/>
          </a:xfrm>
          <a:prstGeom prst="rect">
            <a:avLst/>
          </a:prstGeom>
        </p:spPr>
        <p:txBody>
          <a:bodyPr>
            <a:noAutofit/>
          </a:bodyPr>
          <a:lstStyle>
            <a:lvl1pPr>
              <a:defRPr sz="3200">
                <a:solidFill>
                  <a:srgbClr val="FFB2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2020/10/12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5" name="标题 1">
            <a:extLst>
              <a:ext uri="{FF2B5EF4-FFF2-40B4-BE49-F238E27FC236}">
                <a16:creationId xmlns:a16="http://schemas.microsoft.com/office/drawing/2014/main" id="{05446E00-B6AE-4D5E-8B76-E81C434F262C}"/>
              </a:ext>
            </a:extLst>
          </p:cNvPr>
          <p:cNvSpPr>
            <a:spLocks noGrp="1"/>
          </p:cNvSpPr>
          <p:nvPr>
            <p:ph type="title"/>
          </p:nvPr>
        </p:nvSpPr>
        <p:spPr>
          <a:xfrm>
            <a:off x="838091" y="365210"/>
            <a:ext cx="8292021" cy="765352"/>
          </a:xfrm>
          <a:prstGeom prst="rect">
            <a:avLst/>
          </a:prstGeom>
        </p:spPr>
        <p:txBody>
          <a:bodyPr>
            <a:noAutofit/>
          </a:bodyPr>
          <a:lstStyle>
            <a:lvl1pPr>
              <a:defRPr sz="3200">
                <a:solidFill>
                  <a:srgbClr val="FFB2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813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071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2"/>
            <a:ext cx="10971372" cy="1143265"/>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445824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ree Blank">
    <p:spTree>
      <p:nvGrpSpPr>
        <p:cNvPr id="1" name=""/>
        <p:cNvGrpSpPr/>
        <p:nvPr/>
      </p:nvGrpSpPr>
      <p:grpSpPr>
        <a:xfrm>
          <a:off x="0" y="0"/>
          <a:ext cx="0" cy="0"/>
          <a:chOff x="0" y="0"/>
          <a:chExt cx="0" cy="0"/>
        </a:xfrm>
      </p:grpSpPr>
      <p:pic>
        <p:nvPicPr>
          <p:cNvPr id="8" name="图片 7"/>
          <p:cNvPicPr>
            <a:picLocks/>
          </p:cNvPicPr>
          <p:nvPr userDrawn="1"/>
        </p:nvPicPr>
        <p:blipFill>
          <a:blip r:embed="rId2"/>
          <a:stretch>
            <a:fillRect/>
          </a:stretch>
        </p:blipFill>
        <p:spPr>
          <a:xfrm rot="10800000" flipV="1">
            <a:off x="0" y="757823"/>
            <a:ext cx="12190413" cy="522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75049" y="150297"/>
            <a:ext cx="1502032" cy="369059"/>
          </a:xfrm>
          <a:prstGeom prst="rect">
            <a:avLst/>
          </a:prstGeom>
        </p:spPr>
      </p:pic>
      <p:sp>
        <p:nvSpPr>
          <p:cNvPr id="10" name="标题占位符 1"/>
          <p:cNvSpPr>
            <a:spLocks noGrp="1"/>
          </p:cNvSpPr>
          <p:nvPr>
            <p:ph type="title"/>
          </p:nvPr>
        </p:nvSpPr>
        <p:spPr>
          <a:xfrm>
            <a:off x="360414" y="150297"/>
            <a:ext cx="9143826" cy="562204"/>
          </a:xfrm>
          <a:prstGeom prst="rect">
            <a:avLst/>
          </a:prstGeom>
        </p:spPr>
        <p:txBody>
          <a:bodyPr vert="horz" lIns="91440" tIns="45720" rIns="91440" bIns="45720" rtlCol="0" anchor="ctr">
            <a:normAutofit/>
          </a:bodyPr>
          <a:lstStyle>
            <a:lvl1pPr algn="l">
              <a:defRPr sz="2400"/>
            </a:lvl1pPr>
          </a:lstStyle>
          <a:p>
            <a:r>
              <a:rPr lang="zh-CN" altLang="en-US" dirty="0"/>
              <a:t>单击此处编辑母版标题样式</a:t>
            </a:r>
          </a:p>
        </p:txBody>
      </p:sp>
    </p:spTree>
    <p:extLst>
      <p:ext uri="{BB962C8B-B14F-4D97-AF65-F5344CB8AC3E}">
        <p14:creationId xmlns:p14="http://schemas.microsoft.com/office/powerpoint/2010/main" val="2246132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5A834AC-BE89-43B2-B0C9-EEBF71B48D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469" y="396036"/>
            <a:ext cx="1309115" cy="370474"/>
          </a:xfrm>
          <a:prstGeom prst="rect">
            <a:avLst/>
          </a:prstGeom>
        </p:spPr>
      </p:pic>
      <p:sp>
        <p:nvSpPr>
          <p:cNvPr id="8" name="标题 2">
            <a:extLst>
              <a:ext uri="{FF2B5EF4-FFF2-40B4-BE49-F238E27FC236}">
                <a16:creationId xmlns:a16="http://schemas.microsoft.com/office/drawing/2014/main" id="{73B9BB7F-FE70-41CC-840F-43A8434F1ADA}"/>
              </a:ext>
            </a:extLst>
          </p:cNvPr>
          <p:cNvSpPr>
            <a:spLocks noGrp="1"/>
          </p:cNvSpPr>
          <p:nvPr>
            <p:ph type="title"/>
          </p:nvPr>
        </p:nvSpPr>
        <p:spPr>
          <a:xfrm>
            <a:off x="292651" y="357879"/>
            <a:ext cx="4573780" cy="531680"/>
          </a:xfrm>
          <a:prstGeom prst="rect">
            <a:avLst/>
          </a:prstGeom>
        </p:spPr>
        <p:txBody>
          <a:bodyPr wrap="square">
            <a:spAutoFit/>
          </a:bodyPr>
          <a:lstStyle>
            <a:lvl1pPr>
              <a:defRPr sz="2655">
                <a:solidFill>
                  <a:srgbClr val="323232"/>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sp>
        <p:nvSpPr>
          <p:cNvPr id="9" name="矩形 8">
            <a:extLst>
              <a:ext uri="{FF2B5EF4-FFF2-40B4-BE49-F238E27FC236}">
                <a16:creationId xmlns:a16="http://schemas.microsoft.com/office/drawing/2014/main" id="{8ED2954A-28A3-4BC9-A962-CFC4B2C63C48}"/>
              </a:ext>
            </a:extLst>
          </p:cNvPr>
          <p:cNvSpPr/>
          <p:nvPr userDrawn="1"/>
        </p:nvSpPr>
        <p:spPr>
          <a:xfrm>
            <a:off x="336" y="396036"/>
            <a:ext cx="126976" cy="455811"/>
          </a:xfrm>
          <a:prstGeom prst="rect">
            <a:avLst/>
          </a:prstGeom>
          <a:solidFill>
            <a:srgbClr val="FFB5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707" dirty="0"/>
          </a:p>
        </p:txBody>
      </p:sp>
    </p:spTree>
    <p:extLst>
      <p:ext uri="{BB962C8B-B14F-4D97-AF65-F5344CB8AC3E}">
        <p14:creationId xmlns:p14="http://schemas.microsoft.com/office/powerpoint/2010/main" val="413215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9" name="标题 1"/>
          <p:cNvSpPr>
            <a:spLocks noGrp="1"/>
          </p:cNvSpPr>
          <p:nvPr>
            <p:ph type="title"/>
          </p:nvPr>
        </p:nvSpPr>
        <p:spPr>
          <a:xfrm>
            <a:off x="406496" y="152522"/>
            <a:ext cx="9853947" cy="558843"/>
          </a:xfrm>
          <a:prstGeom prst="rect">
            <a:avLst/>
          </a:prstGeom>
        </p:spPr>
        <p:txBody>
          <a:bodyPr/>
          <a:lstStyle>
            <a:lvl1pPr algn="l">
              <a:defRPr sz="2666">
                <a:solidFill>
                  <a:srgbClr val="FF0000"/>
                </a:solidFill>
                <a:latin typeface="微软雅黑" pitchFamily="34" charset="-122"/>
                <a:ea typeface="微软雅黑" pitchFamily="34" charset="-122"/>
              </a:defRPr>
            </a:lvl1pPr>
          </a:lstStyle>
          <a:p>
            <a:r>
              <a:rPr lang="zh-CN" altLang="en-US" dirty="0"/>
              <a:t>单击此处编辑母版标题样式</a:t>
            </a:r>
          </a:p>
        </p:txBody>
      </p:sp>
      <p:pic>
        <p:nvPicPr>
          <p:cNvPr id="3" name="图片 2"/>
          <p:cNvPicPr>
            <a:picLocks noChangeAspect="1"/>
          </p:cNvPicPr>
          <p:nvPr userDrawn="1"/>
        </p:nvPicPr>
        <p:blipFill>
          <a:blip r:embed="rId2"/>
          <a:stretch>
            <a:fillRect/>
          </a:stretch>
        </p:blipFill>
        <p:spPr>
          <a:xfrm>
            <a:off x="10319126" y="164676"/>
            <a:ext cx="1692617" cy="495031"/>
          </a:xfrm>
          <a:prstGeom prst="rect">
            <a:avLst/>
          </a:prstGeom>
        </p:spPr>
      </p:pic>
    </p:spTree>
    <p:extLst>
      <p:ext uri="{BB962C8B-B14F-4D97-AF65-F5344CB8AC3E}">
        <p14:creationId xmlns:p14="http://schemas.microsoft.com/office/powerpoint/2010/main" val="528414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8CAF8F62-B1A9-C546-BDBF-2660A96CBC17}" type="datetimeFigureOut">
              <a:rPr kumimoji="1" lang="zh-CN" altLang="en-US" smtClean="0"/>
              <a:t>2020/10/12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8FED2BC0-BDB5-B342-8F43-B593132892C8}" type="slidenum">
              <a:rPr kumimoji="1" lang="zh-CN" altLang="en-US" smtClean="0"/>
              <a:t>‹#›</a:t>
            </a:fld>
            <a:endParaRPr kumimoji="1" lang="zh-CN" altLang="en-US"/>
          </a:p>
        </p:txBody>
      </p:sp>
      <p:pic>
        <p:nvPicPr>
          <p:cNvPr id="6" name="Picture 3" descr="E:\yinfeifei\2012年工作项目\UFIDA用友 2012\用友 集团品推\李 莉\集团PPT模版2013\软件园版\png\10.png"/>
          <p:cNvPicPr>
            <a:picLocks noChangeAspect="1" noChangeArrowheads="1"/>
          </p:cNvPicPr>
          <p:nvPr userDrawn="1"/>
        </p:nvPicPr>
        <p:blipFill>
          <a:blip r:embed="rId2"/>
          <a:srcRect/>
          <a:stretch>
            <a:fillRect/>
          </a:stretch>
        </p:blipFill>
        <p:spPr bwMode="auto">
          <a:xfrm>
            <a:off x="0" y="539877"/>
            <a:ext cx="12190413" cy="169373"/>
          </a:xfrm>
          <a:prstGeom prst="rect">
            <a:avLst/>
          </a:prstGeom>
          <a:noFill/>
          <a:ln w="9525">
            <a:noFill/>
            <a:miter lim="800000"/>
            <a:headEnd/>
            <a:tailEnd/>
          </a:ln>
        </p:spPr>
      </p:pic>
    </p:spTree>
    <p:extLst>
      <p:ext uri="{BB962C8B-B14F-4D97-AF65-F5344CB8AC3E}">
        <p14:creationId xmlns:p14="http://schemas.microsoft.com/office/powerpoint/2010/main" val="1295613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5A834AC-BE89-43B2-B0C9-EEBF71B48D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469" y="396036"/>
            <a:ext cx="1309115" cy="370474"/>
          </a:xfrm>
          <a:prstGeom prst="rect">
            <a:avLst/>
          </a:prstGeom>
        </p:spPr>
      </p:pic>
      <p:sp>
        <p:nvSpPr>
          <p:cNvPr id="8" name="标题 2">
            <a:extLst>
              <a:ext uri="{FF2B5EF4-FFF2-40B4-BE49-F238E27FC236}">
                <a16:creationId xmlns:a16="http://schemas.microsoft.com/office/drawing/2014/main" id="{73B9BB7F-FE70-41CC-840F-43A8434F1ADA}"/>
              </a:ext>
            </a:extLst>
          </p:cNvPr>
          <p:cNvSpPr>
            <a:spLocks noGrp="1"/>
          </p:cNvSpPr>
          <p:nvPr>
            <p:ph type="title"/>
          </p:nvPr>
        </p:nvSpPr>
        <p:spPr>
          <a:xfrm>
            <a:off x="292651" y="396036"/>
            <a:ext cx="4573780" cy="455365"/>
          </a:xfrm>
        </p:spPr>
        <p:txBody>
          <a:bodyPr wrap="square">
            <a:spAutoFit/>
          </a:bodyPr>
          <a:lstStyle>
            <a:lvl1pPr>
              <a:defRPr sz="2655">
                <a:solidFill>
                  <a:srgbClr val="323232"/>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sp>
        <p:nvSpPr>
          <p:cNvPr id="9" name="矩形 8">
            <a:extLst>
              <a:ext uri="{FF2B5EF4-FFF2-40B4-BE49-F238E27FC236}">
                <a16:creationId xmlns:a16="http://schemas.microsoft.com/office/drawing/2014/main" id="{8ED2954A-28A3-4BC9-A962-CFC4B2C63C48}"/>
              </a:ext>
            </a:extLst>
          </p:cNvPr>
          <p:cNvSpPr/>
          <p:nvPr userDrawn="1"/>
        </p:nvSpPr>
        <p:spPr>
          <a:xfrm>
            <a:off x="336" y="396036"/>
            <a:ext cx="126976" cy="455811"/>
          </a:xfrm>
          <a:prstGeom prst="rect">
            <a:avLst/>
          </a:prstGeom>
          <a:solidFill>
            <a:srgbClr val="FFB5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707" dirty="0"/>
          </a:p>
        </p:txBody>
      </p:sp>
    </p:spTree>
    <p:extLst>
      <p:ext uri="{BB962C8B-B14F-4D97-AF65-F5344CB8AC3E}">
        <p14:creationId xmlns:p14="http://schemas.microsoft.com/office/powerpoint/2010/main" val="27661237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C23F698-7D35-B849-81F1-82A0EDC8B7BB}" type="datetimeFigureOut">
              <a:rPr kumimoji="1" lang="zh-CN" altLang="en-US" smtClean="0"/>
              <a:t>2020/10/12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89CEBB43-9C64-F448-BCEF-9118B1A03711}" type="slidenum">
              <a:rPr kumimoji="1" lang="zh-CN" altLang="en-US" smtClean="0"/>
              <a:t>‹#›</a:t>
            </a:fld>
            <a:endParaRPr kumimoji="1" lang="zh-CN" altLang="en-US"/>
          </a:p>
        </p:txBody>
      </p:sp>
      <p:sp>
        <p:nvSpPr>
          <p:cNvPr id="6" name="Rectangle 3"/>
          <p:cNvSpPr/>
          <p:nvPr userDrawn="1"/>
        </p:nvSpPr>
        <p:spPr bwMode="auto">
          <a:xfrm>
            <a:off x="0" y="419198"/>
            <a:ext cx="269840" cy="646481"/>
          </a:xfrm>
          <a:prstGeom prst="rect">
            <a:avLst/>
          </a:prstGeom>
          <a:solidFill>
            <a:srgbClr val="FFAA0A"/>
          </a:solidFill>
          <a:ln>
            <a:noFill/>
          </a:ln>
          <a:effectLst/>
        </p:spPr>
        <p:txBody>
          <a:bodyPr lIns="45714" rIns="45714" anchor="ctr"/>
          <a:lstStyle/>
          <a:p>
            <a:pPr algn="ctr"/>
            <a:endParaRPr lang="zh-CN" altLang="zh-CN" sz="3200">
              <a:solidFill>
                <a:srgbClr val="FFFFFF"/>
              </a:solidFill>
              <a:latin typeface="微软雅黑 Light" panose="020B0502040204020203" pitchFamily="34" charset="-122"/>
              <a:ea typeface="微软雅黑 Light" panose="020B0502040204020203" pitchFamily="34" charset="-122"/>
            </a:endParaRPr>
          </a:p>
        </p:txBody>
      </p:sp>
      <p:sp>
        <p:nvSpPr>
          <p:cNvPr id="7" name="Rectangle 1"/>
          <p:cNvSpPr/>
          <p:nvPr userDrawn="1"/>
        </p:nvSpPr>
        <p:spPr bwMode="auto">
          <a:xfrm>
            <a:off x="394444" y="440129"/>
            <a:ext cx="10116679" cy="615694"/>
          </a:xfrm>
          <a:prstGeom prst="rect">
            <a:avLst/>
          </a:prstGeom>
          <a:noFill/>
          <a:ln>
            <a:noFill/>
          </a:ln>
          <a:effectLst/>
        </p:spPr>
        <p:txBody>
          <a:bodyPr wrap="square" lIns="60951" tIns="60951" rIns="60951" bIns="60951">
            <a:spAutoFit/>
          </a:bodyPr>
          <a:lstStyle/>
          <a:p>
            <a:pPr defTabSz="1218443">
              <a:buClr>
                <a:schemeClr val="tx1"/>
              </a:buClr>
            </a:pPr>
            <a:endParaRPr lang="zh-CN" altLang="en-US" sz="3200" dirty="0">
              <a:solidFill>
                <a:schemeClr val="tx1">
                  <a:lumMod val="95000"/>
                  <a:lumOff val="5000"/>
                </a:schemeClr>
              </a:solidFill>
              <a:latin typeface="微软雅黑" panose="020B0503020204020204" pitchFamily="126" charset="-122"/>
              <a:ea typeface="微软雅黑" panose="020B0503020204020204" pitchFamily="126" charset="-122"/>
              <a:sym typeface="微软雅黑 Light" panose="020B0502040204020203" pitchFamily="34" charset="-122"/>
            </a:endParaRPr>
          </a:p>
        </p:txBody>
      </p:sp>
      <p:sp>
        <p:nvSpPr>
          <p:cNvPr id="8" name="标题 1"/>
          <p:cNvSpPr>
            <a:spLocks noGrp="1"/>
          </p:cNvSpPr>
          <p:nvPr>
            <p:ph type="title"/>
          </p:nvPr>
        </p:nvSpPr>
        <p:spPr>
          <a:xfrm>
            <a:off x="394803" y="419198"/>
            <a:ext cx="10514231" cy="660132"/>
          </a:xfrm>
        </p:spPr>
        <p:txBody>
          <a:bodyPr>
            <a:normAutofit/>
          </a:bodyPr>
          <a:lstStyle>
            <a:lvl1pPr>
              <a:defRPr sz="2800"/>
            </a:lvl1pPr>
          </a:lstStyle>
          <a:p>
            <a:r>
              <a:rPr kumimoji="1" lang="zh-CN" altLang="en-US"/>
              <a:t>单击此处编辑母版标题样式</a:t>
            </a:r>
          </a:p>
        </p:txBody>
      </p:sp>
    </p:spTree>
    <p:extLst>
      <p:ext uri="{BB962C8B-B14F-4D97-AF65-F5344CB8AC3E}">
        <p14:creationId xmlns:p14="http://schemas.microsoft.com/office/powerpoint/2010/main" val="1034858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内容页2">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231502-AB50-42EF-B6A8-87B385D4BFBA}"/>
              </a:ext>
            </a:extLst>
          </p:cNvPr>
          <p:cNvPicPr>
            <a:picLocks noChangeAspect="1"/>
          </p:cNvPicPr>
          <p:nvPr userDrawn="1"/>
        </p:nvPicPr>
        <p:blipFill>
          <a:blip r:embed="rId2"/>
          <a:stretch>
            <a:fillRect/>
          </a:stretch>
        </p:blipFill>
        <p:spPr>
          <a:xfrm>
            <a:off x="4762" y="4764"/>
            <a:ext cx="12180889" cy="6850061"/>
          </a:xfrm>
          <a:prstGeom prst="rect">
            <a:avLst/>
          </a:prstGeom>
        </p:spPr>
      </p:pic>
      <p:pic>
        <p:nvPicPr>
          <p:cNvPr id="3" name="图片 2">
            <a:extLst>
              <a:ext uri="{FF2B5EF4-FFF2-40B4-BE49-F238E27FC236}">
                <a16:creationId xmlns:a16="http://schemas.microsoft.com/office/drawing/2014/main" id="{D2CE6B56-F957-4B23-BE58-42CCDF5B98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444" y="311216"/>
            <a:ext cx="1920574" cy="510421"/>
          </a:xfrm>
          <a:prstGeom prst="rect">
            <a:avLst/>
          </a:prstGeom>
        </p:spPr>
      </p:pic>
    </p:spTree>
    <p:extLst>
      <p:ext uri="{BB962C8B-B14F-4D97-AF65-F5344CB8AC3E}">
        <p14:creationId xmlns:p14="http://schemas.microsoft.com/office/powerpoint/2010/main" val="3626388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8" name="ïsḻiḋe">
            <a:extLst>
              <a:ext uri="{FF2B5EF4-FFF2-40B4-BE49-F238E27FC236}">
                <a16:creationId xmlns:a16="http://schemas.microsoft.com/office/drawing/2014/main" id="{32DAB1FD-1DF2-4B0C-AF97-E843A8C8A81B}"/>
              </a:ext>
            </a:extLst>
          </p:cNvPr>
          <p:cNvSpPr/>
          <p:nvPr userDrawn="1"/>
        </p:nvSpPr>
        <p:spPr>
          <a:xfrm>
            <a:off x="0" y="774876"/>
            <a:ext cx="10823754" cy="87695"/>
          </a:xfrm>
          <a:prstGeom prst="rect">
            <a:avLst/>
          </a:prstGeom>
          <a:solidFill>
            <a:srgbClr val="3977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800" dirty="0"/>
          </a:p>
        </p:txBody>
      </p:sp>
      <p:pic>
        <p:nvPicPr>
          <p:cNvPr id="10" name="图片 9">
            <a:extLst>
              <a:ext uri="{FF2B5EF4-FFF2-40B4-BE49-F238E27FC236}">
                <a16:creationId xmlns:a16="http://schemas.microsoft.com/office/drawing/2014/main" id="{AAAFE470-9874-4F85-AB95-E6D86121B28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15575" y="280731"/>
            <a:ext cx="1467596" cy="321991"/>
          </a:xfrm>
          <a:prstGeom prst="rect">
            <a:avLst/>
          </a:prstGeom>
        </p:spPr>
      </p:pic>
      <p:sp>
        <p:nvSpPr>
          <p:cNvPr id="11" name="标题 5">
            <a:extLst>
              <a:ext uri="{FF2B5EF4-FFF2-40B4-BE49-F238E27FC236}">
                <a16:creationId xmlns:a16="http://schemas.microsoft.com/office/drawing/2014/main" id="{B7E28012-91D5-4EAC-AF15-F65DD463701A}"/>
              </a:ext>
            </a:extLst>
          </p:cNvPr>
          <p:cNvSpPr>
            <a:spLocks noGrp="1"/>
          </p:cNvSpPr>
          <p:nvPr>
            <p:ph type="title" hasCustomPrompt="1"/>
          </p:nvPr>
        </p:nvSpPr>
        <p:spPr>
          <a:xfrm>
            <a:off x="0" y="179801"/>
            <a:ext cx="9455854" cy="564460"/>
          </a:xfrm>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pic>
        <p:nvPicPr>
          <p:cNvPr id="6" name="图片 5">
            <a:extLst>
              <a:ext uri="{FF2B5EF4-FFF2-40B4-BE49-F238E27FC236}">
                <a16:creationId xmlns:a16="http://schemas.microsoft.com/office/drawing/2014/main" id="{E3416856-D5A4-41E8-8B73-75897A163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0332" y="265719"/>
            <a:ext cx="536794" cy="363766"/>
          </a:xfrm>
          <a:prstGeom prst="rect">
            <a:avLst/>
          </a:prstGeom>
        </p:spPr>
      </p:pic>
    </p:spTree>
    <p:extLst>
      <p:ext uri="{BB962C8B-B14F-4D97-AF65-F5344CB8AC3E}">
        <p14:creationId xmlns:p14="http://schemas.microsoft.com/office/powerpoint/2010/main" val="8229222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Free Blank">
    <p:spTree>
      <p:nvGrpSpPr>
        <p:cNvPr id="1" name=""/>
        <p:cNvGrpSpPr/>
        <p:nvPr/>
      </p:nvGrpSpPr>
      <p:grpSpPr>
        <a:xfrm>
          <a:off x="0" y="0"/>
          <a:ext cx="0" cy="0"/>
          <a:chOff x="0" y="0"/>
          <a:chExt cx="0" cy="0"/>
        </a:xfrm>
      </p:grpSpPr>
      <p:pic>
        <p:nvPicPr>
          <p:cNvPr id="2097153" name="图片 7"/>
          <p:cNvPicPr/>
          <p:nvPr userDrawn="1"/>
        </p:nvPicPr>
        <p:blipFill>
          <a:blip r:embed="rId2"/>
          <a:stretch>
            <a:fillRect/>
          </a:stretch>
        </p:blipFill>
        <p:spPr>
          <a:xfrm rot="10800000" flipV="1">
            <a:off x="0" y="757823"/>
            <a:ext cx="12190413" cy="52263"/>
          </a:xfrm>
          <a:prstGeom prst="rect">
            <a:avLst/>
          </a:prstGeom>
        </p:spPr>
      </p:pic>
      <p:pic>
        <p:nvPicPr>
          <p:cNvPr id="2097154" name="图片 8"/>
          <p:cNvPicPr>
            <a:picLocks noChangeAspect="1"/>
          </p:cNvPicPr>
          <p:nvPr userDrawn="1"/>
        </p:nvPicPr>
        <p:blipFill>
          <a:blip r:embed="rId3" cstate="print"/>
          <a:stretch>
            <a:fillRect/>
          </a:stretch>
        </p:blipFill>
        <p:spPr>
          <a:xfrm>
            <a:off x="10579537" y="165478"/>
            <a:ext cx="1397544" cy="369059"/>
          </a:xfrm>
          <a:prstGeom prst="rect">
            <a:avLst/>
          </a:prstGeom>
        </p:spPr>
      </p:pic>
      <p:sp>
        <p:nvSpPr>
          <p:cNvPr id="1048593" name="标题占位符 1"/>
          <p:cNvSpPr>
            <a:spLocks noGrp="1"/>
          </p:cNvSpPr>
          <p:nvPr>
            <p:ph type="title"/>
          </p:nvPr>
        </p:nvSpPr>
        <p:spPr>
          <a:xfrm>
            <a:off x="360414" y="150297"/>
            <a:ext cx="9143826" cy="562204"/>
          </a:xfrm>
          <a:prstGeom prst="rect">
            <a:avLst/>
          </a:prstGeom>
        </p:spPr>
        <p:txBody>
          <a:bodyPr vert="horz" lIns="91440" tIns="45720" rIns="91440" bIns="45720" rtlCol="0" anchor="ctr">
            <a:normAutofit/>
          </a:bodyPr>
          <a:lstStyle>
            <a:lvl1pPr algn="l">
              <a:defRPr sz="2000" b="1">
                <a:latin typeface="微软雅黑" pitchFamily="34" charset="-122"/>
                <a:ea typeface="微软雅黑" pitchFamily="34" charset="-122"/>
              </a:defRPr>
            </a:lvl1pPr>
          </a:lstStyle>
          <a:p>
            <a:r>
              <a:rPr lang="zh-CN" altLang="en-US" dirty="0"/>
              <a:t>单击此处编辑母版标题样式</a:t>
            </a:r>
          </a:p>
        </p:txBody>
      </p:sp>
      <p:pic>
        <p:nvPicPr>
          <p:cNvPr id="6" name="Picture 2" descr="唐人神集团股份有限公司"/>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2024" b="22218"/>
          <a:stretch>
            <a:fillRect/>
          </a:stretch>
        </p:blipFill>
        <p:spPr bwMode="auto">
          <a:xfrm>
            <a:off x="9119149" y="163651"/>
            <a:ext cx="1299646" cy="370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91538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A135F1B-F2B5-4D15-91CB-70E646F79F32}" type="datetimeFigureOut">
              <a:rPr lang="zh-CN" altLang="en-US" smtClean="0"/>
              <a:t>2020/10/12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7A5928D-96BE-483B-B102-07A3B04F89D3}" type="slidenum">
              <a:rPr lang="zh-CN" altLang="en-US" smtClean="0"/>
              <a:t>‹#›</a:t>
            </a:fld>
            <a:endParaRPr lang="zh-CN" altLang="en-US"/>
          </a:p>
        </p:txBody>
      </p:sp>
    </p:spTree>
    <p:extLst>
      <p:ext uri="{BB962C8B-B14F-4D97-AF65-F5344CB8AC3E}">
        <p14:creationId xmlns:p14="http://schemas.microsoft.com/office/powerpoint/2010/main" val="668773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A135F1B-F2B5-4D15-91CB-70E646F79F32}" type="datetimeFigureOut">
              <a:rPr lang="zh-CN" altLang="en-US" smtClean="0"/>
              <a:t>2020/10/12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7A5928D-96BE-483B-B102-07A3B04F89D3}" type="slidenum">
              <a:rPr lang="zh-CN" altLang="en-US" smtClean="0"/>
              <a:t>‹#›</a:t>
            </a:fld>
            <a:endParaRPr lang="zh-CN" altLang="en-US"/>
          </a:p>
        </p:txBody>
      </p:sp>
      <p:pic>
        <p:nvPicPr>
          <p:cNvPr id="7" name="图片 6">
            <a:extLst>
              <a:ext uri="{FF2B5EF4-FFF2-40B4-BE49-F238E27FC236}">
                <a16:creationId xmlns:a16="http://schemas.microsoft.com/office/drawing/2014/main" id="{F2268A85-43CF-497C-8D89-22A57AC46DEE}"/>
              </a:ext>
            </a:extLst>
          </p:cNvPr>
          <p:cNvPicPr>
            <a:picLocks/>
          </p:cNvPicPr>
          <p:nvPr userDrawn="1"/>
        </p:nvPicPr>
        <p:blipFill>
          <a:blip r:embed="rId2"/>
          <a:stretch>
            <a:fillRect/>
          </a:stretch>
        </p:blipFill>
        <p:spPr>
          <a:xfrm rot="10800000" flipV="1">
            <a:off x="0" y="945098"/>
            <a:ext cx="12190413" cy="81638"/>
          </a:xfrm>
          <a:prstGeom prst="rect">
            <a:avLst/>
          </a:prstGeom>
        </p:spPr>
      </p:pic>
      <p:pic>
        <p:nvPicPr>
          <p:cNvPr id="8" name="图片 7">
            <a:extLst>
              <a:ext uri="{FF2B5EF4-FFF2-40B4-BE49-F238E27FC236}">
                <a16:creationId xmlns:a16="http://schemas.microsoft.com/office/drawing/2014/main" id="{CFFDCAE5-1E42-4574-BC13-0661D96848A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80901" y="224472"/>
            <a:ext cx="1830909" cy="517818"/>
          </a:xfrm>
          <a:prstGeom prst="rect">
            <a:avLst/>
          </a:prstGeom>
        </p:spPr>
      </p:pic>
    </p:spTree>
    <p:extLst>
      <p:ext uri="{BB962C8B-B14F-4D97-AF65-F5344CB8AC3E}">
        <p14:creationId xmlns:p14="http://schemas.microsoft.com/office/powerpoint/2010/main" val="4155164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135F1B-F2B5-4D15-91CB-70E646F79F32}" type="datetimeFigureOut">
              <a:rPr lang="zh-CN" altLang="en-US" smtClean="0"/>
              <a:t>2020/10/12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7A5928D-96BE-483B-B102-07A3B04F89D3}" type="slidenum">
              <a:rPr lang="zh-CN" altLang="en-US" smtClean="0"/>
              <a:t>‹#›</a:t>
            </a:fld>
            <a:endParaRPr lang="zh-CN" altLang="en-US"/>
          </a:p>
        </p:txBody>
      </p:sp>
    </p:spTree>
    <p:extLst>
      <p:ext uri="{BB962C8B-B14F-4D97-AF65-F5344CB8AC3E}">
        <p14:creationId xmlns:p14="http://schemas.microsoft.com/office/powerpoint/2010/main" val="4179210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a:prstGeom prst="rect">
            <a:avLst/>
          </a:prstGeo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1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7" name="图片 6" descr="第二届行业能力大赛-ppt模版-04.jpg">
            <a:extLst>
              <a:ext uri="{FF2B5EF4-FFF2-40B4-BE49-F238E27FC236}">
                <a16:creationId xmlns:a16="http://schemas.microsoft.com/office/drawing/2014/main" id="{FCAAF39E-593A-45F0-8B25-71EF8CF78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43"/>
            <a:ext cx="12190413" cy="6859245"/>
          </a:xfrm>
          <a:prstGeom prst="rect">
            <a:avLst/>
          </a:prstGeom>
          <a:noFill/>
        </p:spPr>
      </p:pic>
      <p:sp>
        <p:nvSpPr>
          <p:cNvPr id="8" name="标题 1">
            <a:extLst>
              <a:ext uri="{FF2B5EF4-FFF2-40B4-BE49-F238E27FC236}">
                <a16:creationId xmlns:a16="http://schemas.microsoft.com/office/drawing/2014/main" id="{DCFB9732-9C0F-4684-B029-89CDDAEFF38F}"/>
              </a:ext>
            </a:extLst>
          </p:cNvPr>
          <p:cNvSpPr>
            <a:spLocks noGrp="1"/>
          </p:cNvSpPr>
          <p:nvPr>
            <p:ph type="title"/>
          </p:nvPr>
        </p:nvSpPr>
        <p:spPr>
          <a:xfrm>
            <a:off x="547657" y="354950"/>
            <a:ext cx="10514231" cy="587912"/>
          </a:xfrm>
        </p:spPr>
        <p:txBody>
          <a:bodyPr>
            <a:normAutofit/>
          </a:bodyPr>
          <a:lstStyle>
            <a:lvl1pPr>
              <a:defRPr sz="2400">
                <a:solidFill>
                  <a:schemeClr val="tx1">
                    <a:lumMod val="65000"/>
                    <a:lumOff val="35000"/>
                  </a:schemeClr>
                </a:solidFill>
              </a:defRPr>
            </a:lvl1pPr>
          </a:lstStyle>
          <a:p>
            <a:r>
              <a:rPr lang="zh-CN" altLang="en-US" dirty="0"/>
              <a:t>单击此处编辑母版标题样式</a:t>
            </a:r>
          </a:p>
        </p:txBody>
      </p:sp>
    </p:spTree>
    <p:extLst>
      <p:ext uri="{BB962C8B-B14F-4D97-AF65-F5344CB8AC3E}">
        <p14:creationId xmlns:p14="http://schemas.microsoft.com/office/powerpoint/2010/main" val="731325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1676183" y="2005476"/>
            <a:ext cx="10514231" cy="4352346"/>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C23F698-7D35-B849-81F1-82A0EDC8B7BB}" type="datetimeFigureOut">
              <a:rPr kumimoji="1" lang="zh-CN" altLang="en-US" smtClean="0"/>
              <a:pPr/>
              <a:t>2020/10/12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9CEBB43-9C64-F448-BCEF-9118B1A03711}" type="slidenum">
              <a:rPr kumimoji="1" lang="zh-CN" altLang="en-US" smtClean="0"/>
              <a:pPr/>
              <a:t>‹#›</a:t>
            </a:fld>
            <a:endParaRPr kumimoji="1" lang="zh-CN" altLang="en-US"/>
          </a:p>
        </p:txBody>
      </p:sp>
    </p:spTree>
    <p:extLst>
      <p:ext uri="{BB962C8B-B14F-4D97-AF65-F5344CB8AC3E}">
        <p14:creationId xmlns:p14="http://schemas.microsoft.com/office/powerpoint/2010/main" val="35284371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4970131D-B0ED-F146-AE19-3ADCA53BCCBD}"/>
              </a:ext>
            </a:extLst>
          </p:cNvPr>
          <p:cNvSpPr>
            <a:spLocks noGrp="1"/>
          </p:cNvSpPr>
          <p:nvPr>
            <p:ph type="dt" sz="half" idx="10"/>
          </p:nvPr>
        </p:nvSpPr>
        <p:spPr/>
        <p:txBody>
          <a:bodyPr/>
          <a:lstStyle/>
          <a:p>
            <a:fld id="{7A1C4630-8475-7546-B57F-82FBBCA8A2D3}" type="datetime1">
              <a:rPr lang="zh-CN" altLang="en-US" smtClean="0"/>
              <a:t>2020/10/12</a:t>
            </a:fld>
            <a:endParaRPr lang="zh-CN" altLang="en-US"/>
          </a:p>
        </p:txBody>
      </p:sp>
      <p:sp>
        <p:nvSpPr>
          <p:cNvPr id="4" name="页脚占位符 3">
            <a:extLst>
              <a:ext uri="{FF2B5EF4-FFF2-40B4-BE49-F238E27FC236}">
                <a16:creationId xmlns:a16="http://schemas.microsoft.com/office/drawing/2014/main" id="{2A9843B0-9E98-DC4E-8D52-BFD2363C57B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9D02EC-7B3A-C94D-BF54-2075CBA61B43}"/>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文本占位符 8">
            <a:extLst>
              <a:ext uri="{FF2B5EF4-FFF2-40B4-BE49-F238E27FC236}">
                <a16:creationId xmlns:a16="http://schemas.microsoft.com/office/drawing/2014/main" id="{B424C0F9-0BE9-E24B-812D-A457737E23D5}"/>
              </a:ext>
            </a:extLst>
          </p:cNvPr>
          <p:cNvSpPr>
            <a:spLocks noGrp="1"/>
          </p:cNvSpPr>
          <p:nvPr>
            <p:ph type="body" sz="quarter" idx="13" hasCustomPrompt="1"/>
          </p:nvPr>
        </p:nvSpPr>
        <p:spPr>
          <a:xfrm>
            <a:off x="431316" y="4966320"/>
            <a:ext cx="2413744" cy="383470"/>
          </a:xfrm>
          <a:prstGeom prst="rect">
            <a:avLst/>
          </a:prstGeom>
        </p:spPr>
        <p:txBody>
          <a:bodyPr/>
          <a:lstStyle>
            <a:lvl1pPr marL="0" indent="0">
              <a:buFont typeface="Wingdings" pitchFamily="2" charset="2"/>
              <a:buNone/>
              <a:defRPr sz="1866"/>
            </a:lvl1pPr>
          </a:lstStyle>
          <a:p>
            <a:r>
              <a:rPr kumimoji="1" lang="zh-CN" altLang="en-US" dirty="0"/>
              <a:t>输入你的标题</a:t>
            </a:r>
          </a:p>
        </p:txBody>
      </p:sp>
      <p:sp>
        <p:nvSpPr>
          <p:cNvPr id="11" name="文本占位符 10">
            <a:extLst>
              <a:ext uri="{FF2B5EF4-FFF2-40B4-BE49-F238E27FC236}">
                <a16:creationId xmlns:a16="http://schemas.microsoft.com/office/drawing/2014/main" id="{45F79E3B-1E8B-734D-9CAF-4D8D0552805C}"/>
              </a:ext>
            </a:extLst>
          </p:cNvPr>
          <p:cNvSpPr>
            <a:spLocks noGrp="1"/>
          </p:cNvSpPr>
          <p:nvPr>
            <p:ph type="body" sz="quarter" idx="14" hasCustomPrompt="1"/>
          </p:nvPr>
        </p:nvSpPr>
        <p:spPr>
          <a:xfrm>
            <a:off x="3133053" y="4966320"/>
            <a:ext cx="2688908" cy="383470"/>
          </a:xfrm>
          <a:prstGeom prst="rect">
            <a:avLst/>
          </a:prstGeom>
        </p:spPr>
        <p:txBody>
          <a:bodyPr/>
          <a:lstStyle>
            <a:lvl1pPr marL="0" indent="0">
              <a:buNone/>
              <a:defRPr sz="1866"/>
            </a:lvl1pPr>
          </a:lstStyle>
          <a:p>
            <a:r>
              <a:rPr kumimoji="1" lang="zh-CN" altLang="en-US" dirty="0"/>
              <a:t>输入你的标题</a:t>
            </a:r>
          </a:p>
        </p:txBody>
      </p:sp>
      <p:sp>
        <p:nvSpPr>
          <p:cNvPr id="12" name="文本占位符 10">
            <a:extLst>
              <a:ext uri="{FF2B5EF4-FFF2-40B4-BE49-F238E27FC236}">
                <a16:creationId xmlns:a16="http://schemas.microsoft.com/office/drawing/2014/main" id="{A288E4FB-36BD-7741-97C5-C5A613FC3900}"/>
              </a:ext>
            </a:extLst>
          </p:cNvPr>
          <p:cNvSpPr>
            <a:spLocks noGrp="1"/>
          </p:cNvSpPr>
          <p:nvPr>
            <p:ph type="body" sz="quarter" idx="15" hasCustomPrompt="1"/>
          </p:nvPr>
        </p:nvSpPr>
        <p:spPr>
          <a:xfrm>
            <a:off x="6109956" y="4966320"/>
            <a:ext cx="2688908" cy="383470"/>
          </a:xfrm>
          <a:prstGeom prst="rect">
            <a:avLst/>
          </a:prstGeom>
        </p:spPr>
        <p:txBody>
          <a:bodyPr/>
          <a:lstStyle>
            <a:lvl1pPr marL="0" indent="0">
              <a:buNone/>
              <a:defRPr sz="1866"/>
            </a:lvl1pPr>
          </a:lstStyle>
          <a:p>
            <a:r>
              <a:rPr kumimoji="1" lang="zh-CN" altLang="en-US" dirty="0"/>
              <a:t>输入你的标题</a:t>
            </a:r>
          </a:p>
        </p:txBody>
      </p:sp>
      <p:sp>
        <p:nvSpPr>
          <p:cNvPr id="13" name="文本占位符 10">
            <a:extLst>
              <a:ext uri="{FF2B5EF4-FFF2-40B4-BE49-F238E27FC236}">
                <a16:creationId xmlns:a16="http://schemas.microsoft.com/office/drawing/2014/main" id="{11D220EF-E076-B14E-8AC0-E63C4140475D}"/>
              </a:ext>
            </a:extLst>
          </p:cNvPr>
          <p:cNvSpPr>
            <a:spLocks noGrp="1"/>
          </p:cNvSpPr>
          <p:nvPr>
            <p:ph type="body" sz="quarter" idx="16" hasCustomPrompt="1"/>
          </p:nvPr>
        </p:nvSpPr>
        <p:spPr>
          <a:xfrm>
            <a:off x="9086858" y="4966320"/>
            <a:ext cx="2688908" cy="383470"/>
          </a:xfrm>
          <a:prstGeom prst="rect">
            <a:avLst/>
          </a:prstGeom>
        </p:spPr>
        <p:txBody>
          <a:bodyPr/>
          <a:lstStyle>
            <a:lvl1pPr marL="0" indent="0">
              <a:buNone/>
              <a:defRPr sz="1866"/>
            </a:lvl1pPr>
          </a:lstStyle>
          <a:p>
            <a:r>
              <a:rPr kumimoji="1" lang="zh-CN" altLang="en-US" dirty="0"/>
              <a:t>输入你的标题</a:t>
            </a:r>
          </a:p>
        </p:txBody>
      </p:sp>
      <p:sp>
        <p:nvSpPr>
          <p:cNvPr id="10" name="标题占位符 1">
            <a:extLst>
              <a:ext uri="{FF2B5EF4-FFF2-40B4-BE49-F238E27FC236}">
                <a16:creationId xmlns:a16="http://schemas.microsoft.com/office/drawing/2014/main" id="{F0F5E449-972A-DF44-99AA-29057A7DAF93}"/>
              </a:ext>
            </a:extLst>
          </p:cNvPr>
          <p:cNvSpPr>
            <a:spLocks noGrp="1"/>
          </p:cNvSpPr>
          <p:nvPr>
            <p:ph type="title"/>
          </p:nvPr>
        </p:nvSpPr>
        <p:spPr>
          <a:xfrm>
            <a:off x="815308" y="21594"/>
            <a:ext cx="8897768" cy="1143265"/>
          </a:xfrm>
          <a:prstGeom prst="rect">
            <a:avLst/>
          </a:prstGeom>
        </p:spPr>
        <p:txBody>
          <a:bodyPr vert="horz" lIns="91440" tIns="45720" rIns="91440" bIns="45720" rtlCol="0" anchor="ctr">
            <a:normAutofit/>
          </a:bodyPr>
          <a:lstStyle>
            <a:lvl1pPr defTabSz="1462724">
              <a:defRPr/>
            </a:lvl1pPr>
          </a:lstStyle>
          <a:p>
            <a:pPr defTabSz="1219140"/>
            <a:r>
              <a:rPr kumimoji="1" lang="zh-CN" altLang="en-US" sz="2931" dirty="0">
                <a:solidFill>
                  <a:prstClr val="black">
                    <a:lumMod val="75000"/>
                    <a:lumOff val="25000"/>
                  </a:prstClr>
                </a:solidFill>
                <a:latin typeface="微软雅黑 Light" pitchFamily="34" charset="-122"/>
                <a:ea typeface="微软雅黑 Light" pitchFamily="34" charset="-122"/>
                <a:cs typeface="Noto Sans S Chinese Light" charset="-122"/>
              </a:rPr>
              <a:t>单击此处添加标题</a:t>
            </a:r>
          </a:p>
        </p:txBody>
      </p:sp>
      <p:sp>
        <p:nvSpPr>
          <p:cNvPr id="14" name="文本占位符 8">
            <a:extLst>
              <a:ext uri="{FF2B5EF4-FFF2-40B4-BE49-F238E27FC236}">
                <a16:creationId xmlns:a16="http://schemas.microsoft.com/office/drawing/2014/main" id="{E791BDF0-AB5A-114D-B1B5-C086448793EF}"/>
              </a:ext>
            </a:extLst>
          </p:cNvPr>
          <p:cNvSpPr>
            <a:spLocks noGrp="1"/>
          </p:cNvSpPr>
          <p:nvPr>
            <p:ph type="body" sz="quarter" idx="17" hasCustomPrompt="1"/>
          </p:nvPr>
        </p:nvSpPr>
        <p:spPr>
          <a:xfrm>
            <a:off x="431316" y="5470336"/>
            <a:ext cx="2413744" cy="383470"/>
          </a:xfrm>
          <a:prstGeom prst="rect">
            <a:avLst/>
          </a:prstGeom>
        </p:spPr>
        <p:txBody>
          <a:bodyPr/>
          <a:lstStyle>
            <a:lvl1pPr marL="0" marR="0" indent="0" algn="l" defTabSz="1218534" rtl="0" eaLnBrk="1" fontAlgn="auto" latinLnBrk="0" hangingPunct="1">
              <a:lnSpc>
                <a:spcPct val="100000"/>
              </a:lnSpc>
              <a:spcBef>
                <a:spcPct val="20000"/>
              </a:spcBef>
              <a:spcAft>
                <a:spcPts val="0"/>
              </a:spcAft>
              <a:buClrTx/>
              <a:buSzTx/>
              <a:buFont typeface="Wingdings" pitchFamily="2" charset="2"/>
              <a:buNone/>
              <a:tabLst/>
              <a:defRPr sz="1399"/>
            </a:lvl1pPr>
          </a:lstStyle>
          <a:p>
            <a:pPr marL="0" marR="0" lvl="0" indent="0" algn="l" defTabSz="1218534" rtl="0" eaLnBrk="1" fontAlgn="auto" latinLnBrk="0" hangingPunct="1">
              <a:lnSpc>
                <a:spcPct val="100000"/>
              </a:lnSpc>
              <a:spcBef>
                <a:spcPct val="20000"/>
              </a:spcBef>
              <a:spcAft>
                <a:spcPts val="0"/>
              </a:spcAft>
              <a:buClrTx/>
              <a:buSzTx/>
              <a:buFont typeface="Wingdings" pitchFamily="2" charset="2"/>
              <a:buNone/>
              <a:tabLst/>
              <a:defRPr/>
            </a:pPr>
            <a:r>
              <a:rPr kumimoji="1" lang="zh-CN" altLang="en-US" dirty="0"/>
              <a:t>输入文本内容输入文本内容</a:t>
            </a:r>
          </a:p>
          <a:p>
            <a:pPr marL="0" marR="0" lvl="0" indent="0" algn="l" defTabSz="1218534" rtl="0" eaLnBrk="1" fontAlgn="auto" latinLnBrk="0" hangingPunct="1">
              <a:lnSpc>
                <a:spcPct val="100000"/>
              </a:lnSpc>
              <a:spcBef>
                <a:spcPct val="20000"/>
              </a:spcBef>
              <a:spcAft>
                <a:spcPts val="0"/>
              </a:spcAft>
              <a:buClrTx/>
              <a:buSzTx/>
              <a:buFont typeface="Wingdings" pitchFamily="2" charset="2"/>
              <a:buNone/>
              <a:tabLst/>
              <a:defRPr/>
            </a:pPr>
            <a:r>
              <a:rPr kumimoji="1" lang="zh-CN" altLang="en-US" dirty="0"/>
              <a:t>输入文本内容</a:t>
            </a:r>
          </a:p>
          <a:p>
            <a:endParaRPr kumimoji="1" lang="zh-CN" altLang="en-US" dirty="0"/>
          </a:p>
        </p:txBody>
      </p:sp>
      <p:sp>
        <p:nvSpPr>
          <p:cNvPr id="15" name="文本占位符 10">
            <a:extLst>
              <a:ext uri="{FF2B5EF4-FFF2-40B4-BE49-F238E27FC236}">
                <a16:creationId xmlns:a16="http://schemas.microsoft.com/office/drawing/2014/main" id="{E7BBDD52-AE6C-2448-9744-02CCB1822A75}"/>
              </a:ext>
            </a:extLst>
          </p:cNvPr>
          <p:cNvSpPr>
            <a:spLocks noGrp="1"/>
          </p:cNvSpPr>
          <p:nvPr>
            <p:ph type="body" sz="quarter" idx="18" hasCustomPrompt="1"/>
          </p:nvPr>
        </p:nvSpPr>
        <p:spPr>
          <a:xfrm>
            <a:off x="3133053" y="5470336"/>
            <a:ext cx="2688908" cy="383470"/>
          </a:xfrm>
          <a:prstGeom prst="rect">
            <a:avLst/>
          </a:prstGeom>
        </p:spPr>
        <p:txBody>
          <a:bodyPr/>
          <a:lstStyle>
            <a:lvl1pPr marL="0" marR="0" indent="0" algn="l" defTabSz="1218534" rtl="0" eaLnBrk="1" fontAlgn="auto" latinLnBrk="0" hangingPunct="1">
              <a:lnSpc>
                <a:spcPct val="100000"/>
              </a:lnSpc>
              <a:spcBef>
                <a:spcPct val="20000"/>
              </a:spcBef>
              <a:spcAft>
                <a:spcPts val="0"/>
              </a:spcAft>
              <a:buClrTx/>
              <a:buSzTx/>
              <a:buFont typeface="Arial" pitchFamily="34" charset="0"/>
              <a:buNone/>
              <a:tabLst/>
              <a:defRPr sz="1399"/>
            </a:lvl1pPr>
          </a:lstStyle>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r>
              <a:rPr kumimoji="1" lang="zh-CN" altLang="en-US" dirty="0"/>
              <a:t>输入文本内容输入文本内容</a:t>
            </a:r>
          </a:p>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r>
              <a:rPr kumimoji="1" lang="zh-CN" altLang="en-US" dirty="0"/>
              <a:t>输入文本内容</a:t>
            </a:r>
          </a:p>
          <a:p>
            <a:endParaRPr kumimoji="1" lang="zh-CN" altLang="en-US" dirty="0"/>
          </a:p>
        </p:txBody>
      </p:sp>
      <p:sp>
        <p:nvSpPr>
          <p:cNvPr id="16" name="文本占位符 10">
            <a:extLst>
              <a:ext uri="{FF2B5EF4-FFF2-40B4-BE49-F238E27FC236}">
                <a16:creationId xmlns:a16="http://schemas.microsoft.com/office/drawing/2014/main" id="{088A0CB8-8CE3-D149-A786-44922383450A}"/>
              </a:ext>
            </a:extLst>
          </p:cNvPr>
          <p:cNvSpPr>
            <a:spLocks noGrp="1"/>
          </p:cNvSpPr>
          <p:nvPr>
            <p:ph type="body" sz="quarter" idx="19" hasCustomPrompt="1"/>
          </p:nvPr>
        </p:nvSpPr>
        <p:spPr>
          <a:xfrm>
            <a:off x="6109956" y="5470336"/>
            <a:ext cx="2688908" cy="383470"/>
          </a:xfrm>
          <a:prstGeom prst="rect">
            <a:avLst/>
          </a:prstGeom>
        </p:spPr>
        <p:txBody>
          <a:bodyPr/>
          <a:lstStyle>
            <a:lvl1pPr marL="0" marR="0" indent="0" algn="l" defTabSz="1218534" rtl="0" eaLnBrk="1" fontAlgn="auto" latinLnBrk="0" hangingPunct="1">
              <a:lnSpc>
                <a:spcPct val="100000"/>
              </a:lnSpc>
              <a:spcBef>
                <a:spcPct val="20000"/>
              </a:spcBef>
              <a:spcAft>
                <a:spcPts val="0"/>
              </a:spcAft>
              <a:buClrTx/>
              <a:buSzTx/>
              <a:buFont typeface="Arial" pitchFamily="34" charset="0"/>
              <a:buNone/>
              <a:tabLst/>
              <a:defRPr sz="1399"/>
            </a:lvl1pPr>
          </a:lstStyle>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r>
              <a:rPr kumimoji="1" lang="zh-CN" altLang="en-US" dirty="0"/>
              <a:t>输入文本内容输入文本内容</a:t>
            </a:r>
          </a:p>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r>
              <a:rPr kumimoji="1" lang="zh-CN" altLang="en-US" dirty="0"/>
              <a:t>输入文本内容</a:t>
            </a:r>
          </a:p>
          <a:p>
            <a:endParaRPr kumimoji="1" lang="zh-CN" altLang="en-US" dirty="0"/>
          </a:p>
        </p:txBody>
      </p:sp>
      <p:sp>
        <p:nvSpPr>
          <p:cNvPr id="17" name="文本占位符 10">
            <a:extLst>
              <a:ext uri="{FF2B5EF4-FFF2-40B4-BE49-F238E27FC236}">
                <a16:creationId xmlns:a16="http://schemas.microsoft.com/office/drawing/2014/main" id="{CEE66EA6-307D-874D-B880-5C3F1A540EFA}"/>
              </a:ext>
            </a:extLst>
          </p:cNvPr>
          <p:cNvSpPr>
            <a:spLocks noGrp="1"/>
          </p:cNvSpPr>
          <p:nvPr>
            <p:ph type="body" sz="quarter" idx="20" hasCustomPrompt="1"/>
          </p:nvPr>
        </p:nvSpPr>
        <p:spPr>
          <a:xfrm>
            <a:off x="9086858" y="5470336"/>
            <a:ext cx="2688908" cy="383470"/>
          </a:xfrm>
          <a:prstGeom prst="rect">
            <a:avLst/>
          </a:prstGeom>
        </p:spPr>
        <p:txBody>
          <a:bodyPr/>
          <a:lstStyle>
            <a:lvl1pPr marL="0" marR="0" indent="0" algn="l" defTabSz="1218534" rtl="0" eaLnBrk="1" fontAlgn="auto" latinLnBrk="0" hangingPunct="1">
              <a:lnSpc>
                <a:spcPct val="100000"/>
              </a:lnSpc>
              <a:spcBef>
                <a:spcPct val="20000"/>
              </a:spcBef>
              <a:spcAft>
                <a:spcPts val="0"/>
              </a:spcAft>
              <a:buClrTx/>
              <a:buSzTx/>
              <a:buFont typeface="Arial" pitchFamily="34" charset="0"/>
              <a:buNone/>
              <a:tabLst/>
              <a:defRPr sz="1399"/>
            </a:lvl1pPr>
          </a:lstStyle>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r>
              <a:rPr kumimoji="1" lang="zh-CN" altLang="en-US" dirty="0"/>
              <a:t>输入文本内容输入文本内容</a:t>
            </a:r>
          </a:p>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r>
              <a:rPr kumimoji="1" lang="zh-CN" altLang="en-US" dirty="0"/>
              <a:t>输入文本内容</a:t>
            </a:r>
          </a:p>
          <a:p>
            <a:endParaRPr kumimoji="1" lang="zh-CN" altLang="en-US" dirty="0"/>
          </a:p>
        </p:txBody>
      </p:sp>
      <p:sp>
        <p:nvSpPr>
          <p:cNvPr id="18" name="文本占位符 8">
            <a:extLst>
              <a:ext uri="{FF2B5EF4-FFF2-40B4-BE49-F238E27FC236}">
                <a16:creationId xmlns:a16="http://schemas.microsoft.com/office/drawing/2014/main" id="{19381C32-5E70-A14E-B060-59F0EB1E5AD4}"/>
              </a:ext>
            </a:extLst>
          </p:cNvPr>
          <p:cNvSpPr>
            <a:spLocks noGrp="1"/>
          </p:cNvSpPr>
          <p:nvPr>
            <p:ph type="body" sz="quarter" idx="21" hasCustomPrompt="1"/>
          </p:nvPr>
        </p:nvSpPr>
        <p:spPr>
          <a:xfrm>
            <a:off x="431316" y="3125862"/>
            <a:ext cx="2413744" cy="383470"/>
          </a:xfrm>
          <a:prstGeom prst="rect">
            <a:avLst/>
          </a:prstGeom>
        </p:spPr>
        <p:txBody>
          <a:bodyPr/>
          <a:lstStyle>
            <a:lvl1pPr marL="0" indent="0">
              <a:buFont typeface="Wingdings" pitchFamily="2" charset="2"/>
              <a:buNone/>
              <a:defRPr sz="1866"/>
            </a:lvl1pPr>
          </a:lstStyle>
          <a:p>
            <a:r>
              <a:rPr kumimoji="1" lang="zh-CN" altLang="en-US" dirty="0"/>
              <a:t>输入你的标题</a:t>
            </a:r>
          </a:p>
        </p:txBody>
      </p:sp>
      <p:sp>
        <p:nvSpPr>
          <p:cNvPr id="19" name="文本占位符 8">
            <a:extLst>
              <a:ext uri="{FF2B5EF4-FFF2-40B4-BE49-F238E27FC236}">
                <a16:creationId xmlns:a16="http://schemas.microsoft.com/office/drawing/2014/main" id="{7E91341F-2CB4-3748-9D80-3F75305CD15A}"/>
              </a:ext>
            </a:extLst>
          </p:cNvPr>
          <p:cNvSpPr>
            <a:spLocks noGrp="1"/>
          </p:cNvSpPr>
          <p:nvPr>
            <p:ph type="body" sz="quarter" idx="22" hasCustomPrompt="1"/>
          </p:nvPr>
        </p:nvSpPr>
        <p:spPr>
          <a:xfrm>
            <a:off x="431316" y="3629878"/>
            <a:ext cx="2413744" cy="383470"/>
          </a:xfrm>
          <a:prstGeom prst="rect">
            <a:avLst/>
          </a:prstGeom>
        </p:spPr>
        <p:txBody>
          <a:bodyPr/>
          <a:lstStyle>
            <a:lvl1pPr marL="0" marR="0" indent="0" algn="l" defTabSz="1218534" rtl="0" eaLnBrk="1" fontAlgn="auto" latinLnBrk="0" hangingPunct="1">
              <a:lnSpc>
                <a:spcPct val="100000"/>
              </a:lnSpc>
              <a:spcBef>
                <a:spcPct val="20000"/>
              </a:spcBef>
              <a:spcAft>
                <a:spcPts val="0"/>
              </a:spcAft>
              <a:buClrTx/>
              <a:buSzTx/>
              <a:buFont typeface="Wingdings" pitchFamily="2" charset="2"/>
              <a:buNone/>
              <a:tabLst/>
              <a:defRPr sz="1399"/>
            </a:lvl1pPr>
          </a:lstStyle>
          <a:p>
            <a:pPr marL="0" marR="0" lvl="0" indent="0" algn="l" defTabSz="1218534" rtl="0" eaLnBrk="1" fontAlgn="auto" latinLnBrk="0" hangingPunct="1">
              <a:lnSpc>
                <a:spcPct val="100000"/>
              </a:lnSpc>
              <a:spcBef>
                <a:spcPct val="20000"/>
              </a:spcBef>
              <a:spcAft>
                <a:spcPts val="0"/>
              </a:spcAft>
              <a:buClrTx/>
              <a:buSzTx/>
              <a:buFont typeface="Wingdings" pitchFamily="2" charset="2"/>
              <a:buNone/>
              <a:tabLst/>
              <a:defRPr/>
            </a:pPr>
            <a:r>
              <a:rPr kumimoji="1" lang="zh-CN" altLang="en-US" dirty="0"/>
              <a:t>输入文本内容输入文本内容</a:t>
            </a:r>
          </a:p>
          <a:p>
            <a:pPr marL="0" marR="0" lvl="0" indent="0" algn="l" defTabSz="1218534" rtl="0" eaLnBrk="1" fontAlgn="auto" latinLnBrk="0" hangingPunct="1">
              <a:lnSpc>
                <a:spcPct val="100000"/>
              </a:lnSpc>
              <a:spcBef>
                <a:spcPct val="20000"/>
              </a:spcBef>
              <a:spcAft>
                <a:spcPts val="0"/>
              </a:spcAft>
              <a:buClrTx/>
              <a:buSzTx/>
              <a:buFont typeface="Wingdings" pitchFamily="2" charset="2"/>
              <a:buNone/>
              <a:tabLst/>
              <a:defRPr/>
            </a:pPr>
            <a:r>
              <a:rPr kumimoji="1" lang="zh-CN" altLang="en-US" dirty="0"/>
              <a:t>输入文本内容</a:t>
            </a:r>
          </a:p>
          <a:p>
            <a:endParaRPr kumimoji="1" lang="zh-CN" altLang="en-US" dirty="0"/>
          </a:p>
        </p:txBody>
      </p:sp>
      <p:sp>
        <p:nvSpPr>
          <p:cNvPr id="20" name="文本占位符 8">
            <a:extLst>
              <a:ext uri="{FF2B5EF4-FFF2-40B4-BE49-F238E27FC236}">
                <a16:creationId xmlns:a16="http://schemas.microsoft.com/office/drawing/2014/main" id="{4B369063-4606-2C46-B85E-5025675A235F}"/>
              </a:ext>
            </a:extLst>
          </p:cNvPr>
          <p:cNvSpPr>
            <a:spLocks noGrp="1"/>
          </p:cNvSpPr>
          <p:nvPr>
            <p:ph type="body" sz="quarter" idx="23" hasCustomPrompt="1"/>
          </p:nvPr>
        </p:nvSpPr>
        <p:spPr>
          <a:xfrm>
            <a:off x="3133054" y="3098333"/>
            <a:ext cx="2413744" cy="383470"/>
          </a:xfrm>
          <a:prstGeom prst="rect">
            <a:avLst/>
          </a:prstGeom>
        </p:spPr>
        <p:txBody>
          <a:bodyPr/>
          <a:lstStyle>
            <a:lvl1pPr marL="0" indent="0">
              <a:buFont typeface="Wingdings" pitchFamily="2" charset="2"/>
              <a:buNone/>
              <a:defRPr sz="1866"/>
            </a:lvl1pPr>
          </a:lstStyle>
          <a:p>
            <a:r>
              <a:rPr kumimoji="1" lang="zh-CN" altLang="en-US" dirty="0"/>
              <a:t>输入你的标题</a:t>
            </a:r>
          </a:p>
        </p:txBody>
      </p:sp>
      <p:sp>
        <p:nvSpPr>
          <p:cNvPr id="21" name="文本占位符 8">
            <a:extLst>
              <a:ext uri="{FF2B5EF4-FFF2-40B4-BE49-F238E27FC236}">
                <a16:creationId xmlns:a16="http://schemas.microsoft.com/office/drawing/2014/main" id="{24CC736F-3469-0847-8B80-079F2A5B61BD}"/>
              </a:ext>
            </a:extLst>
          </p:cNvPr>
          <p:cNvSpPr>
            <a:spLocks noGrp="1"/>
          </p:cNvSpPr>
          <p:nvPr>
            <p:ph type="body" sz="quarter" idx="24" hasCustomPrompt="1"/>
          </p:nvPr>
        </p:nvSpPr>
        <p:spPr>
          <a:xfrm>
            <a:off x="3133054" y="3602349"/>
            <a:ext cx="2413744" cy="383470"/>
          </a:xfrm>
          <a:prstGeom prst="rect">
            <a:avLst/>
          </a:prstGeom>
        </p:spPr>
        <p:txBody>
          <a:bodyPr/>
          <a:lstStyle>
            <a:lvl1pPr marL="0" marR="0" indent="0" algn="l" defTabSz="1218534" rtl="0" eaLnBrk="1" fontAlgn="auto" latinLnBrk="0" hangingPunct="1">
              <a:lnSpc>
                <a:spcPct val="100000"/>
              </a:lnSpc>
              <a:spcBef>
                <a:spcPct val="20000"/>
              </a:spcBef>
              <a:spcAft>
                <a:spcPts val="0"/>
              </a:spcAft>
              <a:buClrTx/>
              <a:buSzTx/>
              <a:buFont typeface="Wingdings" pitchFamily="2" charset="2"/>
              <a:buNone/>
              <a:tabLst/>
              <a:defRPr sz="1399"/>
            </a:lvl1pPr>
          </a:lstStyle>
          <a:p>
            <a:pPr marL="0" marR="0" lvl="0" indent="0" algn="l" defTabSz="1218534" rtl="0" eaLnBrk="1" fontAlgn="auto" latinLnBrk="0" hangingPunct="1">
              <a:lnSpc>
                <a:spcPct val="100000"/>
              </a:lnSpc>
              <a:spcBef>
                <a:spcPct val="20000"/>
              </a:spcBef>
              <a:spcAft>
                <a:spcPts val="0"/>
              </a:spcAft>
              <a:buClrTx/>
              <a:buSzTx/>
              <a:buFont typeface="Wingdings" pitchFamily="2" charset="2"/>
              <a:buNone/>
              <a:tabLst/>
              <a:defRPr/>
            </a:pPr>
            <a:r>
              <a:rPr kumimoji="1" lang="zh-CN" altLang="en-US" dirty="0"/>
              <a:t>输入文本内容输入文本内容</a:t>
            </a:r>
          </a:p>
          <a:p>
            <a:pPr marL="0" marR="0" lvl="0" indent="0" algn="l" defTabSz="1218534" rtl="0" eaLnBrk="1" fontAlgn="auto" latinLnBrk="0" hangingPunct="1">
              <a:lnSpc>
                <a:spcPct val="100000"/>
              </a:lnSpc>
              <a:spcBef>
                <a:spcPct val="20000"/>
              </a:spcBef>
              <a:spcAft>
                <a:spcPts val="0"/>
              </a:spcAft>
              <a:buClrTx/>
              <a:buSzTx/>
              <a:buFont typeface="Wingdings" pitchFamily="2" charset="2"/>
              <a:buNone/>
              <a:tabLst/>
              <a:defRPr/>
            </a:pPr>
            <a:r>
              <a:rPr kumimoji="1" lang="zh-CN" altLang="en-US" dirty="0"/>
              <a:t>输入文本内容</a:t>
            </a:r>
          </a:p>
          <a:p>
            <a:endParaRPr kumimoji="1" lang="zh-CN" altLang="en-US" dirty="0"/>
          </a:p>
        </p:txBody>
      </p:sp>
      <p:sp>
        <p:nvSpPr>
          <p:cNvPr id="22" name="文本占位符 8">
            <a:extLst>
              <a:ext uri="{FF2B5EF4-FFF2-40B4-BE49-F238E27FC236}">
                <a16:creationId xmlns:a16="http://schemas.microsoft.com/office/drawing/2014/main" id="{0B40F1B5-10CD-D045-8C15-31AAB9910CE0}"/>
              </a:ext>
            </a:extLst>
          </p:cNvPr>
          <p:cNvSpPr>
            <a:spLocks noGrp="1"/>
          </p:cNvSpPr>
          <p:nvPr>
            <p:ph type="body" sz="quarter" idx="25" hasCustomPrompt="1"/>
          </p:nvPr>
        </p:nvSpPr>
        <p:spPr>
          <a:xfrm>
            <a:off x="5792518" y="3125862"/>
            <a:ext cx="2413744" cy="383470"/>
          </a:xfrm>
          <a:prstGeom prst="rect">
            <a:avLst/>
          </a:prstGeom>
        </p:spPr>
        <p:txBody>
          <a:bodyPr/>
          <a:lstStyle>
            <a:lvl1pPr marL="0" indent="0">
              <a:buFont typeface="Wingdings" pitchFamily="2" charset="2"/>
              <a:buNone/>
              <a:defRPr sz="1866"/>
            </a:lvl1pPr>
          </a:lstStyle>
          <a:p>
            <a:r>
              <a:rPr kumimoji="1" lang="zh-CN" altLang="en-US" dirty="0"/>
              <a:t>输入你的标题</a:t>
            </a:r>
          </a:p>
        </p:txBody>
      </p:sp>
      <p:sp>
        <p:nvSpPr>
          <p:cNvPr id="23" name="文本占位符 8">
            <a:extLst>
              <a:ext uri="{FF2B5EF4-FFF2-40B4-BE49-F238E27FC236}">
                <a16:creationId xmlns:a16="http://schemas.microsoft.com/office/drawing/2014/main" id="{6F347B5F-0742-A94D-A84C-E70E6B1691B7}"/>
              </a:ext>
            </a:extLst>
          </p:cNvPr>
          <p:cNvSpPr>
            <a:spLocks noGrp="1"/>
          </p:cNvSpPr>
          <p:nvPr>
            <p:ph type="body" sz="quarter" idx="26" hasCustomPrompt="1"/>
          </p:nvPr>
        </p:nvSpPr>
        <p:spPr>
          <a:xfrm>
            <a:off x="5792518" y="3629878"/>
            <a:ext cx="2413744" cy="383470"/>
          </a:xfrm>
          <a:prstGeom prst="rect">
            <a:avLst/>
          </a:prstGeom>
        </p:spPr>
        <p:txBody>
          <a:bodyPr/>
          <a:lstStyle>
            <a:lvl1pPr marL="0" marR="0" indent="0" algn="l" defTabSz="1218534" rtl="0" eaLnBrk="1" fontAlgn="auto" latinLnBrk="0" hangingPunct="1">
              <a:lnSpc>
                <a:spcPct val="100000"/>
              </a:lnSpc>
              <a:spcBef>
                <a:spcPct val="20000"/>
              </a:spcBef>
              <a:spcAft>
                <a:spcPts val="0"/>
              </a:spcAft>
              <a:buClrTx/>
              <a:buSzTx/>
              <a:buFont typeface="Wingdings" pitchFamily="2" charset="2"/>
              <a:buNone/>
              <a:tabLst/>
              <a:defRPr sz="1399"/>
            </a:lvl1pPr>
          </a:lstStyle>
          <a:p>
            <a:pPr marL="0" marR="0" lvl="0" indent="0" algn="l" defTabSz="1218534" rtl="0" eaLnBrk="1" fontAlgn="auto" latinLnBrk="0" hangingPunct="1">
              <a:lnSpc>
                <a:spcPct val="100000"/>
              </a:lnSpc>
              <a:spcBef>
                <a:spcPct val="20000"/>
              </a:spcBef>
              <a:spcAft>
                <a:spcPts val="0"/>
              </a:spcAft>
              <a:buClrTx/>
              <a:buSzTx/>
              <a:buFont typeface="Wingdings" pitchFamily="2" charset="2"/>
              <a:buNone/>
              <a:tabLst/>
              <a:defRPr/>
            </a:pPr>
            <a:r>
              <a:rPr kumimoji="1" lang="zh-CN" altLang="en-US" dirty="0"/>
              <a:t>输入文本内容输入文本内容</a:t>
            </a:r>
          </a:p>
          <a:p>
            <a:pPr marL="0" marR="0" lvl="0" indent="0" algn="l" defTabSz="1218534" rtl="0" eaLnBrk="1" fontAlgn="auto" latinLnBrk="0" hangingPunct="1">
              <a:lnSpc>
                <a:spcPct val="100000"/>
              </a:lnSpc>
              <a:spcBef>
                <a:spcPct val="20000"/>
              </a:spcBef>
              <a:spcAft>
                <a:spcPts val="0"/>
              </a:spcAft>
              <a:buClrTx/>
              <a:buSzTx/>
              <a:buFont typeface="Wingdings" pitchFamily="2" charset="2"/>
              <a:buNone/>
              <a:tabLst/>
              <a:defRPr/>
            </a:pPr>
            <a:r>
              <a:rPr kumimoji="1" lang="zh-CN" altLang="en-US" dirty="0"/>
              <a:t>输入文本内容</a:t>
            </a:r>
          </a:p>
          <a:p>
            <a:endParaRPr kumimoji="1" lang="zh-CN" altLang="en-US" dirty="0"/>
          </a:p>
        </p:txBody>
      </p:sp>
      <p:sp>
        <p:nvSpPr>
          <p:cNvPr id="24" name="文本占位符 8">
            <a:extLst>
              <a:ext uri="{FF2B5EF4-FFF2-40B4-BE49-F238E27FC236}">
                <a16:creationId xmlns:a16="http://schemas.microsoft.com/office/drawing/2014/main" id="{1B8EAA63-DE74-C446-A52B-D5044ED94523}"/>
              </a:ext>
            </a:extLst>
          </p:cNvPr>
          <p:cNvSpPr>
            <a:spLocks noGrp="1"/>
          </p:cNvSpPr>
          <p:nvPr>
            <p:ph type="body" sz="quarter" idx="27" hasCustomPrompt="1"/>
          </p:nvPr>
        </p:nvSpPr>
        <p:spPr>
          <a:xfrm>
            <a:off x="8494256" y="3098333"/>
            <a:ext cx="2413744" cy="383470"/>
          </a:xfrm>
          <a:prstGeom prst="rect">
            <a:avLst/>
          </a:prstGeom>
        </p:spPr>
        <p:txBody>
          <a:bodyPr/>
          <a:lstStyle>
            <a:lvl1pPr marL="0" indent="0">
              <a:buFont typeface="Wingdings" pitchFamily="2" charset="2"/>
              <a:buNone/>
              <a:defRPr sz="1866"/>
            </a:lvl1pPr>
          </a:lstStyle>
          <a:p>
            <a:r>
              <a:rPr kumimoji="1" lang="zh-CN" altLang="en-US" dirty="0"/>
              <a:t>输入你的标题</a:t>
            </a:r>
          </a:p>
        </p:txBody>
      </p:sp>
      <p:sp>
        <p:nvSpPr>
          <p:cNvPr id="25" name="文本占位符 8">
            <a:extLst>
              <a:ext uri="{FF2B5EF4-FFF2-40B4-BE49-F238E27FC236}">
                <a16:creationId xmlns:a16="http://schemas.microsoft.com/office/drawing/2014/main" id="{D678C42E-4E48-9840-AC87-5E24B2C7BD2F}"/>
              </a:ext>
            </a:extLst>
          </p:cNvPr>
          <p:cNvSpPr>
            <a:spLocks noGrp="1"/>
          </p:cNvSpPr>
          <p:nvPr>
            <p:ph type="body" sz="quarter" idx="28" hasCustomPrompt="1"/>
          </p:nvPr>
        </p:nvSpPr>
        <p:spPr>
          <a:xfrm>
            <a:off x="8494256" y="3602349"/>
            <a:ext cx="2413744" cy="383470"/>
          </a:xfrm>
          <a:prstGeom prst="rect">
            <a:avLst/>
          </a:prstGeom>
        </p:spPr>
        <p:txBody>
          <a:bodyPr/>
          <a:lstStyle>
            <a:lvl1pPr marL="0" marR="0" indent="0" algn="l" defTabSz="1218534" rtl="0" eaLnBrk="1" fontAlgn="auto" latinLnBrk="0" hangingPunct="1">
              <a:lnSpc>
                <a:spcPct val="100000"/>
              </a:lnSpc>
              <a:spcBef>
                <a:spcPct val="20000"/>
              </a:spcBef>
              <a:spcAft>
                <a:spcPts val="0"/>
              </a:spcAft>
              <a:buClrTx/>
              <a:buSzTx/>
              <a:buFont typeface="Wingdings" pitchFamily="2" charset="2"/>
              <a:buNone/>
              <a:tabLst/>
              <a:defRPr sz="1399"/>
            </a:lvl1pPr>
          </a:lstStyle>
          <a:p>
            <a:pPr marL="0" marR="0" lvl="0" indent="0" algn="l" defTabSz="1218534" rtl="0" eaLnBrk="1" fontAlgn="auto" latinLnBrk="0" hangingPunct="1">
              <a:lnSpc>
                <a:spcPct val="100000"/>
              </a:lnSpc>
              <a:spcBef>
                <a:spcPct val="20000"/>
              </a:spcBef>
              <a:spcAft>
                <a:spcPts val="0"/>
              </a:spcAft>
              <a:buClrTx/>
              <a:buSzTx/>
              <a:buFont typeface="Wingdings" pitchFamily="2" charset="2"/>
              <a:buNone/>
              <a:tabLst/>
              <a:defRPr/>
            </a:pPr>
            <a:r>
              <a:rPr kumimoji="1" lang="zh-CN" altLang="en-US" dirty="0"/>
              <a:t>输入文本内容输入文本内容</a:t>
            </a:r>
          </a:p>
          <a:p>
            <a:pPr marL="0" marR="0" lvl="0" indent="0" algn="l" defTabSz="1218534" rtl="0" eaLnBrk="1" fontAlgn="auto" latinLnBrk="0" hangingPunct="1">
              <a:lnSpc>
                <a:spcPct val="100000"/>
              </a:lnSpc>
              <a:spcBef>
                <a:spcPct val="20000"/>
              </a:spcBef>
              <a:spcAft>
                <a:spcPts val="0"/>
              </a:spcAft>
              <a:buClrTx/>
              <a:buSzTx/>
              <a:buFont typeface="Wingdings" pitchFamily="2" charset="2"/>
              <a:buNone/>
              <a:tabLst/>
              <a:defRPr/>
            </a:pPr>
            <a:r>
              <a:rPr kumimoji="1" lang="zh-CN" altLang="en-US" dirty="0"/>
              <a:t>输入文本内容</a:t>
            </a:r>
          </a:p>
          <a:p>
            <a:endParaRPr kumimoji="1" lang="zh-CN" altLang="en-US" dirty="0"/>
          </a:p>
        </p:txBody>
      </p:sp>
      <p:sp>
        <p:nvSpPr>
          <p:cNvPr id="26" name="文本占位符 11">
            <a:extLst>
              <a:ext uri="{FF2B5EF4-FFF2-40B4-BE49-F238E27FC236}">
                <a16:creationId xmlns:a16="http://schemas.microsoft.com/office/drawing/2014/main" id="{11A387C6-E817-1C4A-8516-9288A6720116}"/>
              </a:ext>
            </a:extLst>
          </p:cNvPr>
          <p:cNvSpPr>
            <a:spLocks noGrp="1"/>
          </p:cNvSpPr>
          <p:nvPr>
            <p:ph type="body" sz="quarter" idx="29" hasCustomPrompt="1"/>
          </p:nvPr>
        </p:nvSpPr>
        <p:spPr>
          <a:xfrm>
            <a:off x="527313" y="1509534"/>
            <a:ext cx="4799908" cy="863898"/>
          </a:xfrm>
          <a:prstGeom prst="rect">
            <a:avLst/>
          </a:prstGeom>
        </p:spPr>
        <p:txBody>
          <a:bodyPr/>
          <a:lstStyle>
            <a:lvl1pPr marL="0" marR="0" indent="0" algn="l" defTabSz="1218534" rtl="0" eaLnBrk="1" fontAlgn="auto" latinLnBrk="0" hangingPunct="1">
              <a:lnSpc>
                <a:spcPct val="150000"/>
              </a:lnSpc>
              <a:spcBef>
                <a:spcPct val="20000"/>
              </a:spcBef>
              <a:spcAft>
                <a:spcPts val="0"/>
              </a:spcAft>
              <a:buClrTx/>
              <a:buSzTx/>
              <a:buFont typeface="Arial" pitchFamily="34" charset="0"/>
              <a:buNone/>
              <a:tabLst/>
              <a:defRPr sz="1599"/>
            </a:lvl1pPr>
          </a:lstStyle>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r>
              <a:rPr kumimoji="1" lang="zh-CN" altLang="en-US" dirty="0"/>
              <a:t>输入文本内容输入文本内容输入文本内容输入文本内容输入文本内容输入文本内容输入文本内容输入文本内容输入文本内容</a:t>
            </a:r>
          </a:p>
          <a:p>
            <a:endParaRPr kumimoji="1" lang="zh-CN" altLang="en-US" dirty="0"/>
          </a:p>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endParaRPr kumimoji="1" lang="zh-CN" altLang="en-US" dirty="0"/>
          </a:p>
          <a:p>
            <a:endParaRPr kumimoji="1" lang="zh-CN" altLang="en-US" dirty="0"/>
          </a:p>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endParaRPr kumimoji="1" lang="zh-CN" altLang="en-US" dirty="0"/>
          </a:p>
          <a:p>
            <a:endParaRPr kumimoji="1" lang="zh-CN" altLang="en-US" dirty="0"/>
          </a:p>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endParaRPr kumimoji="1" lang="zh-CN" altLang="en-US" dirty="0"/>
          </a:p>
          <a:p>
            <a:endParaRPr kumimoji="1" lang="zh-CN" altLang="en-US" dirty="0"/>
          </a:p>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endParaRPr kumimoji="1" lang="zh-CN" altLang="en-US" dirty="0"/>
          </a:p>
          <a:p>
            <a:endParaRPr kumimoji="1" lang="zh-CN" altLang="en-US" dirty="0"/>
          </a:p>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endParaRPr kumimoji="1" lang="zh-CN" altLang="en-US" dirty="0"/>
          </a:p>
          <a:p>
            <a:endParaRPr kumimoji="1" lang="zh-CN" altLang="en-US" dirty="0"/>
          </a:p>
          <a:p>
            <a:pPr marL="0" marR="0" lvl="0" indent="0" algn="l" defTabSz="1218534" rtl="0" eaLnBrk="1" fontAlgn="auto" latinLnBrk="0" hangingPunct="1">
              <a:lnSpc>
                <a:spcPct val="100000"/>
              </a:lnSpc>
              <a:spcBef>
                <a:spcPct val="20000"/>
              </a:spcBef>
              <a:spcAft>
                <a:spcPts val="0"/>
              </a:spcAft>
              <a:buClrTx/>
              <a:buSzTx/>
              <a:buFont typeface="Arial" pitchFamily="34" charset="0"/>
              <a:buNone/>
              <a:tabLst/>
              <a:defRPr/>
            </a:pPr>
            <a:endParaRPr kumimoji="1" lang="zh-CN" altLang="en-US" dirty="0"/>
          </a:p>
          <a:p>
            <a:endParaRPr kumimoji="1" lang="zh-CN" altLang="en-US" dirty="0"/>
          </a:p>
        </p:txBody>
      </p:sp>
      <p:sp>
        <p:nvSpPr>
          <p:cNvPr id="27" name="文本占位符 8">
            <a:extLst>
              <a:ext uri="{FF2B5EF4-FFF2-40B4-BE49-F238E27FC236}">
                <a16:creationId xmlns:a16="http://schemas.microsoft.com/office/drawing/2014/main" id="{66D998DE-0769-5342-83C0-4B092A2DA3B4}"/>
              </a:ext>
            </a:extLst>
          </p:cNvPr>
          <p:cNvSpPr>
            <a:spLocks noGrp="1"/>
          </p:cNvSpPr>
          <p:nvPr>
            <p:ph type="body" sz="quarter" idx="30" hasCustomPrompt="1"/>
          </p:nvPr>
        </p:nvSpPr>
        <p:spPr>
          <a:xfrm>
            <a:off x="8206261" y="1542166"/>
            <a:ext cx="2413744" cy="383470"/>
          </a:xfrm>
          <a:prstGeom prst="rect">
            <a:avLst/>
          </a:prstGeom>
        </p:spPr>
        <p:txBody>
          <a:bodyPr/>
          <a:lstStyle>
            <a:lvl1pPr marL="0" indent="0">
              <a:buFont typeface="Wingdings" pitchFamily="2" charset="2"/>
              <a:buNone/>
              <a:defRPr sz="1866"/>
            </a:lvl1pPr>
          </a:lstStyle>
          <a:p>
            <a:r>
              <a:rPr kumimoji="1" lang="zh-CN" altLang="en-US" dirty="0"/>
              <a:t>标题</a:t>
            </a:r>
          </a:p>
        </p:txBody>
      </p:sp>
    </p:spTree>
    <p:extLst>
      <p:ext uri="{BB962C8B-B14F-4D97-AF65-F5344CB8AC3E}">
        <p14:creationId xmlns:p14="http://schemas.microsoft.com/office/powerpoint/2010/main" val="38592246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Free Blank">
    <p:spTree>
      <p:nvGrpSpPr>
        <p:cNvPr id="1" name=""/>
        <p:cNvGrpSpPr/>
        <p:nvPr/>
      </p:nvGrpSpPr>
      <p:grpSpPr>
        <a:xfrm>
          <a:off x="0" y="0"/>
          <a:ext cx="0" cy="0"/>
          <a:chOff x="0" y="0"/>
          <a:chExt cx="0" cy="0"/>
        </a:xfrm>
      </p:grpSpPr>
      <p:pic>
        <p:nvPicPr>
          <p:cNvPr id="8" name="图片 7"/>
          <p:cNvPicPr>
            <a:picLocks/>
          </p:cNvPicPr>
          <p:nvPr userDrawn="1"/>
        </p:nvPicPr>
        <p:blipFill>
          <a:blip r:embed="rId2"/>
          <a:stretch>
            <a:fillRect/>
          </a:stretch>
        </p:blipFill>
        <p:spPr>
          <a:xfrm rot="10800000" flipV="1">
            <a:off x="0" y="757824"/>
            <a:ext cx="12190413" cy="52262"/>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75049" y="150298"/>
            <a:ext cx="1502032" cy="369059"/>
          </a:xfrm>
          <a:prstGeom prst="rect">
            <a:avLst/>
          </a:prstGeom>
        </p:spPr>
      </p:pic>
      <p:sp>
        <p:nvSpPr>
          <p:cNvPr id="10" name="标题占位符 1"/>
          <p:cNvSpPr>
            <a:spLocks noGrp="1"/>
          </p:cNvSpPr>
          <p:nvPr>
            <p:ph type="title"/>
          </p:nvPr>
        </p:nvSpPr>
        <p:spPr>
          <a:xfrm>
            <a:off x="360414" y="150297"/>
            <a:ext cx="9143826" cy="562204"/>
          </a:xfrm>
          <a:prstGeom prst="rect">
            <a:avLst/>
          </a:prstGeom>
        </p:spPr>
        <p:txBody>
          <a:bodyPr vert="horz" lIns="91440" tIns="45720" rIns="91440" bIns="45720" rtlCol="0" anchor="ctr">
            <a:normAutofit/>
          </a:bodyPr>
          <a:lstStyle>
            <a:lvl1pPr algn="l">
              <a:defRPr sz="2398"/>
            </a:lvl1pPr>
          </a:lstStyle>
          <a:p>
            <a:r>
              <a:rPr lang="zh-CN" altLang="en-US" dirty="0"/>
              <a:t>单击此处编辑母版标题样式</a:t>
            </a:r>
          </a:p>
        </p:txBody>
      </p:sp>
    </p:spTree>
    <p:extLst>
      <p:ext uri="{BB962C8B-B14F-4D97-AF65-F5344CB8AC3E}">
        <p14:creationId xmlns:p14="http://schemas.microsoft.com/office/powerpoint/2010/main" val="28790453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981303"/>
            <a:ext cx="5384100" cy="5328883"/>
          </a:xfrm>
        </p:spPr>
        <p:txBody>
          <a:bodyPr/>
          <a:lstStyle>
            <a:lvl1pPr>
              <a:defRPr sz="2857"/>
            </a:lvl1pPr>
            <a:lvl2pPr>
              <a:defRPr sz="2510"/>
            </a:lvl2pPr>
            <a:lvl3pPr>
              <a:defRPr sz="2077"/>
            </a:lvl3pPr>
            <a:lvl4pPr>
              <a:defRPr sz="1818"/>
            </a:lvl4pPr>
            <a:lvl5pPr>
              <a:defRPr sz="1818"/>
            </a:lvl5pPr>
            <a:lvl6pPr>
              <a:defRPr sz="1818"/>
            </a:lvl6pPr>
            <a:lvl7pPr>
              <a:defRPr sz="1818"/>
            </a:lvl7pPr>
            <a:lvl8pPr>
              <a:defRPr sz="1818"/>
            </a:lvl8pPr>
            <a:lvl9pPr>
              <a:defRPr sz="181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5" y="981303"/>
            <a:ext cx="5384100" cy="5328883"/>
          </a:xfrm>
        </p:spPr>
        <p:txBody>
          <a:bodyPr/>
          <a:lstStyle>
            <a:lvl1pPr>
              <a:defRPr sz="2857"/>
            </a:lvl1pPr>
            <a:lvl2pPr>
              <a:defRPr sz="2510"/>
            </a:lvl2pPr>
            <a:lvl3pPr>
              <a:defRPr sz="2077"/>
            </a:lvl3pPr>
            <a:lvl4pPr>
              <a:defRPr sz="1818"/>
            </a:lvl4pPr>
            <a:lvl5pPr>
              <a:defRPr sz="1818"/>
            </a:lvl5pPr>
            <a:lvl6pPr>
              <a:defRPr sz="1818"/>
            </a:lvl6pPr>
            <a:lvl7pPr>
              <a:defRPr sz="1818"/>
            </a:lvl7pPr>
            <a:lvl8pPr>
              <a:defRPr sz="1818"/>
            </a:lvl8pPr>
            <a:lvl9pPr>
              <a:defRPr sz="181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59707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22"/>
            <a:ext cx="10361851" cy="1470366"/>
          </a:xfr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latin typeface="Microsoft YaHei" charset="-122"/>
                <a:ea typeface="Microsoft YaHei" charset="-122"/>
                <a:cs typeface="Microsoft YaHei" charset="-122"/>
              </a:defRPr>
            </a:lvl1pPr>
            <a:lvl2pPr marL="457023" indent="0" algn="ctr">
              <a:buNone/>
              <a:defRPr>
                <a:solidFill>
                  <a:schemeClr val="tx1">
                    <a:tint val="75000"/>
                  </a:schemeClr>
                </a:solidFill>
              </a:defRPr>
            </a:lvl2pPr>
            <a:lvl3pPr marL="914050" indent="0" algn="ctr">
              <a:buNone/>
              <a:defRPr>
                <a:solidFill>
                  <a:schemeClr val="tx1">
                    <a:tint val="75000"/>
                  </a:schemeClr>
                </a:solidFill>
              </a:defRPr>
            </a:lvl3pPr>
            <a:lvl4pPr marL="1371074" indent="0" algn="ctr">
              <a:buNone/>
              <a:defRPr>
                <a:solidFill>
                  <a:schemeClr val="tx1">
                    <a:tint val="75000"/>
                  </a:schemeClr>
                </a:solidFill>
              </a:defRPr>
            </a:lvl4pPr>
            <a:lvl5pPr marL="1828098" indent="0" algn="ctr">
              <a:buNone/>
              <a:defRPr>
                <a:solidFill>
                  <a:schemeClr val="tx1">
                    <a:tint val="75000"/>
                  </a:schemeClr>
                </a:solidFill>
              </a:defRPr>
            </a:lvl5pPr>
            <a:lvl6pPr marL="2285121" indent="0" algn="ctr">
              <a:buNone/>
              <a:defRPr>
                <a:solidFill>
                  <a:schemeClr val="tx1">
                    <a:tint val="75000"/>
                  </a:schemeClr>
                </a:solidFill>
              </a:defRPr>
            </a:lvl6pPr>
            <a:lvl7pPr marL="2742146" indent="0" algn="ctr">
              <a:buNone/>
              <a:defRPr>
                <a:solidFill>
                  <a:schemeClr val="tx1">
                    <a:tint val="75000"/>
                  </a:schemeClr>
                </a:solidFill>
              </a:defRPr>
            </a:lvl7pPr>
            <a:lvl8pPr marL="3199171" indent="0" algn="ctr">
              <a:buNone/>
              <a:defRPr>
                <a:solidFill>
                  <a:schemeClr val="tx1">
                    <a:tint val="75000"/>
                  </a:schemeClr>
                </a:solidFill>
              </a:defRPr>
            </a:lvl8pPr>
            <a:lvl9pPr marL="3656194"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atin typeface="Microsoft YaHei" charset="-122"/>
                <a:ea typeface="Microsoft YaHei" charset="-122"/>
                <a:cs typeface="Microsoft YaHei" charset="-122"/>
              </a:defRPr>
            </a:lvl1pPr>
          </a:lstStyle>
          <a:p>
            <a:pPr>
              <a:defRPr/>
            </a:pPr>
            <a:fld id="{C3478956-9AF0-4655-A071-4C4381156B56}" type="datetimeFigureOut">
              <a:rPr lang="zh-CN" altLang="en-US"/>
              <a:pPr>
                <a:defRPr/>
              </a:pPr>
              <a:t>2020/10/12</a:t>
            </a:fld>
            <a:endParaRPr lang="zh-CN" altLang="en-US"/>
          </a:p>
        </p:txBody>
      </p:sp>
      <p:sp>
        <p:nvSpPr>
          <p:cNvPr id="5" name="页脚占位符 4"/>
          <p:cNvSpPr>
            <a:spLocks noGrp="1"/>
          </p:cNvSpPr>
          <p:nvPr>
            <p:ph type="ftr" sz="quarter" idx="11"/>
          </p:nvPr>
        </p:nvSpPr>
        <p:spPr/>
        <p:txBody>
          <a:bodyPr/>
          <a:lstStyle>
            <a:lvl1pPr>
              <a:defRPr>
                <a:latin typeface="Microsoft YaHei" charset="-122"/>
                <a:ea typeface="Microsoft YaHei" charset="-122"/>
                <a:cs typeface="Microsoft YaHei"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atin typeface="Microsoft YaHei" charset="-122"/>
                <a:ea typeface="Microsoft YaHei" charset="-122"/>
                <a:cs typeface="Microsoft YaHei" charset="-122"/>
              </a:defRPr>
            </a:lvl1pPr>
          </a:lstStyle>
          <a:p>
            <a:pPr>
              <a:defRPr/>
            </a:pPr>
            <a:fld id="{30D3EA23-9A86-4498-B770-241B71C3FA5A}" type="slidenum">
              <a:rPr lang="zh-CN" altLang="en-US"/>
              <a:pPr>
                <a:defRPr/>
              </a:pPr>
              <a:t>‹#›</a:t>
            </a:fld>
            <a:endParaRPr lang="zh-CN" altLang="en-US"/>
          </a:p>
        </p:txBody>
      </p:sp>
    </p:spTree>
    <p:extLst>
      <p:ext uri="{BB962C8B-B14F-4D97-AF65-F5344CB8AC3E}">
        <p14:creationId xmlns:p14="http://schemas.microsoft.com/office/powerpoint/2010/main" val="40598044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Free Blank">
    <p:spTree>
      <p:nvGrpSpPr>
        <p:cNvPr id="1" name=""/>
        <p:cNvGrpSpPr/>
        <p:nvPr/>
      </p:nvGrpSpPr>
      <p:grpSpPr>
        <a:xfrm>
          <a:off x="0" y="0"/>
          <a:ext cx="0" cy="0"/>
          <a:chOff x="0" y="0"/>
          <a:chExt cx="0" cy="0"/>
        </a:xfrm>
      </p:grpSpPr>
      <p:pic>
        <p:nvPicPr>
          <p:cNvPr id="8" name="图片 7"/>
          <p:cNvPicPr>
            <a:picLocks/>
          </p:cNvPicPr>
          <p:nvPr userDrawn="1"/>
        </p:nvPicPr>
        <p:blipFill>
          <a:blip r:embed="rId2"/>
          <a:stretch>
            <a:fillRect/>
          </a:stretch>
        </p:blipFill>
        <p:spPr>
          <a:xfrm rot="10800000" flipV="1">
            <a:off x="0" y="757823"/>
            <a:ext cx="12190413" cy="52264"/>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75048" y="150298"/>
            <a:ext cx="1502033" cy="369059"/>
          </a:xfrm>
          <a:prstGeom prst="rect">
            <a:avLst/>
          </a:prstGeom>
        </p:spPr>
      </p:pic>
      <p:sp>
        <p:nvSpPr>
          <p:cNvPr id="10" name="标题占位符 1"/>
          <p:cNvSpPr>
            <a:spLocks noGrp="1"/>
          </p:cNvSpPr>
          <p:nvPr>
            <p:ph type="title"/>
          </p:nvPr>
        </p:nvSpPr>
        <p:spPr>
          <a:xfrm>
            <a:off x="360414" y="150297"/>
            <a:ext cx="9143826" cy="562204"/>
          </a:xfrm>
          <a:prstGeom prst="rect">
            <a:avLst/>
          </a:prstGeom>
        </p:spPr>
        <p:txBody>
          <a:bodyPr vert="horz" lIns="91440" tIns="45720" rIns="91440" bIns="45720" rtlCol="0" anchor="ctr">
            <a:normAutofit/>
          </a:bodyPr>
          <a:lstStyle>
            <a:lvl1pPr algn="l">
              <a:defRPr sz="2400"/>
            </a:lvl1pPr>
          </a:lstStyle>
          <a:p>
            <a:r>
              <a:rPr lang="zh-CN" altLang="en-US" dirty="0"/>
              <a:t>单击此处编辑母版标题样式</a:t>
            </a:r>
          </a:p>
        </p:txBody>
      </p:sp>
      <p:pic>
        <p:nvPicPr>
          <p:cNvPr id="5" name="图片 4">
            <a:extLst>
              <a:ext uri="{FF2B5EF4-FFF2-40B4-BE49-F238E27FC236}">
                <a16:creationId xmlns:a16="http://schemas.microsoft.com/office/drawing/2014/main" id="{6DE94CB4-25B2-4CCE-A1C1-6CBCB0764EA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0223" r="18457" b="23348"/>
          <a:stretch/>
        </p:blipFill>
        <p:spPr>
          <a:xfrm>
            <a:off x="8620199" y="197096"/>
            <a:ext cx="1768081" cy="322261"/>
          </a:xfrm>
          <a:prstGeom prst="rect">
            <a:avLst/>
          </a:prstGeom>
        </p:spPr>
      </p:pic>
    </p:spTree>
    <p:extLst>
      <p:ext uri="{BB962C8B-B14F-4D97-AF65-F5344CB8AC3E}">
        <p14:creationId xmlns:p14="http://schemas.microsoft.com/office/powerpoint/2010/main" val="132458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5430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526523" y="1870797"/>
            <a:ext cx="3470111" cy="3471368"/>
          </a:xfrm>
          <a:custGeom>
            <a:avLst/>
            <a:gdLst>
              <a:gd name="connsiteX0" fmla="*/ 1735282 w 3470564"/>
              <a:gd name="connsiteY0" fmla="*/ 0 h 3470564"/>
              <a:gd name="connsiteX1" fmla="*/ 3470564 w 3470564"/>
              <a:gd name="connsiteY1" fmla="*/ 1735282 h 3470564"/>
              <a:gd name="connsiteX2" fmla="*/ 1735282 w 3470564"/>
              <a:gd name="connsiteY2" fmla="*/ 3470564 h 3470564"/>
              <a:gd name="connsiteX3" fmla="*/ 0 w 3470564"/>
              <a:gd name="connsiteY3" fmla="*/ 1735282 h 3470564"/>
              <a:gd name="connsiteX4" fmla="*/ 1735282 w 3470564"/>
              <a:gd name="connsiteY4" fmla="*/ 0 h 3470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564" h="3470564">
                <a:moveTo>
                  <a:pt x="1735282" y="0"/>
                </a:moveTo>
                <a:cubicBezTo>
                  <a:pt x="2693652" y="0"/>
                  <a:pt x="3470564" y="776912"/>
                  <a:pt x="3470564" y="1735282"/>
                </a:cubicBezTo>
                <a:cubicBezTo>
                  <a:pt x="3470564" y="2693652"/>
                  <a:pt x="2693652" y="3470564"/>
                  <a:pt x="1735282" y="3470564"/>
                </a:cubicBezTo>
                <a:cubicBezTo>
                  <a:pt x="776912" y="3470564"/>
                  <a:pt x="0" y="2693652"/>
                  <a:pt x="0" y="1735282"/>
                </a:cubicBezTo>
                <a:cubicBezTo>
                  <a:pt x="0" y="776912"/>
                  <a:pt x="776912" y="0"/>
                  <a:pt x="1735282" y="0"/>
                </a:cubicBezTo>
                <a:close/>
              </a:path>
            </a:pathLst>
          </a:custGeom>
        </p:spPr>
        <p:txBody>
          <a:bodyPr wrap="square">
            <a:noAutofit/>
          </a:bodyPr>
          <a:lstStyle/>
          <a:p>
            <a:endParaRPr lang="en-US"/>
          </a:p>
        </p:txBody>
      </p:sp>
      <p:sp>
        <p:nvSpPr>
          <p:cNvPr id="3" name="标题占位符 1">
            <a:extLst>
              <a:ext uri="{FF2B5EF4-FFF2-40B4-BE49-F238E27FC236}">
                <a16:creationId xmlns:a16="http://schemas.microsoft.com/office/drawing/2014/main" id="{DD6A82F0-4EB9-674A-B6A2-247EF9674BD1}"/>
              </a:ext>
            </a:extLst>
          </p:cNvPr>
          <p:cNvSpPr>
            <a:spLocks noGrp="1"/>
          </p:cNvSpPr>
          <p:nvPr>
            <p:ph type="title"/>
          </p:nvPr>
        </p:nvSpPr>
        <p:spPr>
          <a:xfrm>
            <a:off x="815308" y="21594"/>
            <a:ext cx="8897768" cy="1143265"/>
          </a:xfrm>
          <a:prstGeom prst="rect">
            <a:avLst/>
          </a:prstGeom>
        </p:spPr>
        <p:txBody>
          <a:bodyPr vert="horz" lIns="91440" tIns="45720" rIns="91440" bIns="45720" rtlCol="0" anchor="ctr">
            <a:normAutofit/>
          </a:bodyPr>
          <a:lstStyle>
            <a:lvl1pPr defTabSz="1462724">
              <a:defRPr/>
            </a:lvl1pPr>
          </a:lstStyle>
          <a:p>
            <a:pPr defTabSz="1219140"/>
            <a:r>
              <a:rPr kumimoji="1" lang="zh-CN" altLang="en-US" sz="2931" dirty="0">
                <a:solidFill>
                  <a:prstClr val="black">
                    <a:lumMod val="75000"/>
                    <a:lumOff val="25000"/>
                  </a:prstClr>
                </a:solidFill>
                <a:latin typeface="微软雅黑 Light" pitchFamily="34" charset="-122"/>
                <a:ea typeface="微软雅黑 Light" pitchFamily="34" charset="-122"/>
                <a:cs typeface="Noto Sans S Chinese Light" charset="-122"/>
              </a:rPr>
              <a:t>单击此处添加标题</a:t>
            </a:r>
          </a:p>
        </p:txBody>
      </p:sp>
    </p:spTree>
    <p:extLst>
      <p:ext uri="{BB962C8B-B14F-4D97-AF65-F5344CB8AC3E}">
        <p14:creationId xmlns:p14="http://schemas.microsoft.com/office/powerpoint/2010/main" val="13546137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DBC7605-6DE1-CB4B-93B5-4415EE198DF3}"/>
              </a:ext>
            </a:extLst>
          </p:cNvPr>
          <p:cNvSpPr>
            <a:spLocks noGrp="1"/>
          </p:cNvSpPr>
          <p:nvPr>
            <p:ph type="title"/>
          </p:nvPr>
        </p:nvSpPr>
        <p:spPr>
          <a:xfrm>
            <a:off x="815308" y="21594"/>
            <a:ext cx="8897768" cy="1143265"/>
          </a:xfrm>
          <a:prstGeom prst="rect">
            <a:avLst/>
          </a:prstGeom>
        </p:spPr>
        <p:txBody>
          <a:bodyPr vert="horz" lIns="91440" tIns="45720" rIns="91440" bIns="45720" rtlCol="0" anchor="ctr">
            <a:normAutofit/>
          </a:bodyPr>
          <a:lstStyle>
            <a:lvl1pPr defTabSz="1462724">
              <a:defRPr/>
            </a:lvl1pPr>
          </a:lstStyle>
          <a:p>
            <a:pPr defTabSz="1219140"/>
            <a:r>
              <a:rPr kumimoji="1" lang="zh-CN" altLang="en-US" sz="2931" dirty="0">
                <a:solidFill>
                  <a:prstClr val="black">
                    <a:lumMod val="75000"/>
                    <a:lumOff val="25000"/>
                  </a:prstClr>
                </a:solidFill>
                <a:latin typeface="微软雅黑 Light" pitchFamily="34" charset="-122"/>
                <a:ea typeface="微软雅黑 Light" pitchFamily="34" charset="-122"/>
                <a:cs typeface="Noto Sans S Chinese Light" charset="-122"/>
              </a:rPr>
              <a:t>单击此处添加标题</a:t>
            </a:r>
          </a:p>
        </p:txBody>
      </p:sp>
    </p:spTree>
    <p:extLst>
      <p:ext uri="{BB962C8B-B14F-4D97-AF65-F5344CB8AC3E}">
        <p14:creationId xmlns:p14="http://schemas.microsoft.com/office/powerpoint/2010/main" val="3065480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2"/>
            <a:ext cx="10971372" cy="1143265"/>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8" name="矩形 7"/>
          <p:cNvSpPr/>
          <p:nvPr userDrawn="1"/>
        </p:nvSpPr>
        <p:spPr bwMode="auto">
          <a:xfrm>
            <a:off x="-16084" y="856178"/>
            <a:ext cx="12206498" cy="60973"/>
          </a:xfrm>
          <a:prstGeom prst="rect">
            <a:avLst/>
          </a:prstGeom>
          <a:gradFill>
            <a:gsLst>
              <a:gs pos="0">
                <a:srgbClr val="C1318E"/>
              </a:gs>
              <a:gs pos="55000">
                <a:schemeClr val="tx2">
                  <a:lumMod val="60000"/>
                  <a:lumOff val="40000"/>
                </a:schemeClr>
              </a:gs>
            </a:gsLst>
            <a:lin ang="0" scaled="1"/>
          </a:gradFill>
          <a:ln w="9525" cap="flat" cmpd="sng" algn="ctr">
            <a:noFill/>
            <a:prstDash val="solid"/>
            <a:round/>
            <a:headEnd type="none" w="med" len="med"/>
            <a:tailEnd type="none" w="med" len="med"/>
          </a:ln>
          <a:effectLst/>
        </p:spPr>
        <p:txBody>
          <a:bodyPr vert="horz" wrap="none" lIns="91428" tIns="45714" rIns="91428" bIns="45714" numCol="1" rtlCol="0" anchor="ctr" anchorCtr="0" compatLnSpc="1"/>
          <a:lstStyle/>
          <a:p>
            <a:pPr marL="0" marR="0" indent="0" algn="l" defTabSz="913392"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7516" y="176148"/>
            <a:ext cx="2197660" cy="473397"/>
          </a:xfrm>
          <a:prstGeom prst="rect">
            <a:avLst/>
          </a:prstGeom>
        </p:spPr>
      </p:pic>
      <p:sp>
        <p:nvSpPr>
          <p:cNvPr id="20" name="Freeform 15"/>
          <p:cNvSpPr/>
          <p:nvPr userDrawn="1"/>
        </p:nvSpPr>
        <p:spPr>
          <a:xfrm>
            <a:off x="2540" y="51660"/>
            <a:ext cx="224337" cy="7003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55"/>
                </a:lnTo>
                <a:lnTo>
                  <a:pt x="0" y="0"/>
                </a:lnTo>
                <a:close/>
              </a:path>
            </a:pathLst>
          </a:custGeom>
          <a:solidFill>
            <a:srgbClr val="D9E1EA"/>
          </a:solidFill>
          <a:ln w="12700">
            <a:solidFill>
              <a:srgbClr val="000000">
                <a:alpha val="0"/>
              </a:srgbClr>
            </a:solidFill>
          </a:ln>
          <a:effectLst>
            <a:outerShdw blurRad="38100" dist="20000" dir="5400000" rotWithShape="0">
              <a:srgbClr val="000000">
                <a:alpha val="38000"/>
              </a:srgbClr>
            </a:outerShdw>
          </a:effectLst>
        </p:spPr>
        <p:txBody>
          <a:bodyPr lIns="60951" rIns="60951" anchor="ctr"/>
          <a:lstStyle/>
          <a:p>
            <a:pPr algn="ctr"/>
            <a:endParaRPr sz="2400"/>
          </a:p>
        </p:txBody>
      </p:sp>
      <p:sp>
        <p:nvSpPr>
          <p:cNvPr id="22" name="矩形 21"/>
          <p:cNvSpPr/>
          <p:nvPr userDrawn="1"/>
        </p:nvSpPr>
        <p:spPr>
          <a:xfrm>
            <a:off x="5937618" y="237876"/>
            <a:ext cx="3791103" cy="317908"/>
          </a:xfrm>
          <a:prstGeom prst="rect">
            <a:avLst/>
          </a:prstGeom>
        </p:spPr>
        <p:txBody>
          <a:bodyPr wrap="square">
            <a:spAutoFit/>
          </a:bodyPr>
          <a:lstStyle/>
          <a:p>
            <a:r>
              <a:rPr lang="zh-CN" altLang="zh-CN" sz="1466" i="0" dirty="0">
                <a:solidFill>
                  <a:schemeClr val="tx2">
                    <a:lumMod val="40000"/>
                    <a:lumOff val="60000"/>
                  </a:schemeClr>
                </a:solidFill>
                <a:effectLst/>
                <a:latin typeface="幼圆" panose="02010509060101010101" pitchFamily="49" charset="-122"/>
                <a:ea typeface="幼圆" panose="02010509060101010101" pitchFamily="49" charset="-122"/>
                <a:cs typeface="Times New Roman" panose="02020603050405020304" pitchFamily="18" charset="0"/>
              </a:rPr>
              <a:t>服务客户</a:t>
            </a:r>
            <a:r>
              <a:rPr lang="en-US" altLang="zh-CN" sz="1466" i="0" dirty="0">
                <a:solidFill>
                  <a:schemeClr val="tx2">
                    <a:lumMod val="40000"/>
                    <a:lumOff val="60000"/>
                  </a:schemeClr>
                </a:solidFill>
                <a:effectLst/>
                <a:latin typeface="幼圆" panose="02010509060101010101" pitchFamily="49" charset="-122"/>
                <a:ea typeface="幼圆" panose="02010509060101010101" pitchFamily="49" charset="-122"/>
                <a:cs typeface="Times New Roman" panose="02020603050405020304" pitchFamily="18" charset="0"/>
              </a:rPr>
              <a:t>  </a:t>
            </a:r>
            <a:r>
              <a:rPr lang="zh-CN" altLang="zh-CN" sz="1466" i="0" dirty="0">
                <a:solidFill>
                  <a:schemeClr val="tx2">
                    <a:lumMod val="40000"/>
                    <a:lumOff val="60000"/>
                  </a:schemeClr>
                </a:solidFill>
                <a:effectLst/>
                <a:latin typeface="幼圆" panose="02010509060101010101" pitchFamily="49" charset="-122"/>
                <a:ea typeface="幼圆" panose="02010509060101010101" pitchFamily="49" charset="-122"/>
                <a:cs typeface="Times New Roman" panose="02020603050405020304" pitchFamily="18" charset="0"/>
              </a:rPr>
              <a:t>持续创新</a:t>
            </a:r>
            <a:r>
              <a:rPr lang="en-US" altLang="zh-CN" sz="1466" i="0" dirty="0">
                <a:solidFill>
                  <a:schemeClr val="tx2">
                    <a:lumMod val="40000"/>
                    <a:lumOff val="60000"/>
                  </a:schemeClr>
                </a:solidFill>
                <a:effectLst/>
                <a:latin typeface="幼圆" panose="02010509060101010101" pitchFamily="49" charset="-122"/>
                <a:ea typeface="幼圆" panose="02010509060101010101" pitchFamily="49" charset="-122"/>
                <a:cs typeface="Times New Roman" panose="02020603050405020304" pitchFamily="18" charset="0"/>
              </a:rPr>
              <a:t>  </a:t>
            </a:r>
            <a:r>
              <a:rPr lang="zh-CN" altLang="zh-CN" sz="1466" i="0" dirty="0">
                <a:solidFill>
                  <a:schemeClr val="tx2">
                    <a:lumMod val="40000"/>
                    <a:lumOff val="60000"/>
                  </a:schemeClr>
                </a:solidFill>
                <a:effectLst/>
                <a:latin typeface="幼圆" panose="02010509060101010101" pitchFamily="49" charset="-122"/>
                <a:ea typeface="幼圆" panose="02010509060101010101" pitchFamily="49" charset="-122"/>
                <a:cs typeface="Times New Roman" panose="02020603050405020304" pitchFamily="18" charset="0"/>
              </a:rPr>
              <a:t>至诚守信</a:t>
            </a:r>
            <a:r>
              <a:rPr lang="en-US" altLang="zh-CN" sz="1466" i="0" dirty="0">
                <a:solidFill>
                  <a:schemeClr val="tx2">
                    <a:lumMod val="40000"/>
                    <a:lumOff val="60000"/>
                  </a:schemeClr>
                </a:solidFill>
                <a:effectLst/>
                <a:latin typeface="幼圆" panose="02010509060101010101" pitchFamily="49" charset="-122"/>
                <a:ea typeface="幼圆" panose="02010509060101010101" pitchFamily="49" charset="-122"/>
                <a:cs typeface="Times New Roman" panose="02020603050405020304" pitchFamily="18" charset="0"/>
              </a:rPr>
              <a:t>  </a:t>
            </a:r>
            <a:r>
              <a:rPr lang="zh-CN" altLang="zh-CN" sz="1466" i="0" dirty="0">
                <a:solidFill>
                  <a:schemeClr val="tx2">
                    <a:lumMod val="40000"/>
                    <a:lumOff val="60000"/>
                  </a:schemeClr>
                </a:solidFill>
                <a:effectLst/>
                <a:latin typeface="幼圆" panose="02010509060101010101" pitchFamily="49" charset="-122"/>
                <a:ea typeface="幼圆" panose="02010509060101010101" pitchFamily="49" charset="-122"/>
                <a:cs typeface="Times New Roman" panose="02020603050405020304" pitchFamily="18" charset="0"/>
              </a:rPr>
              <a:t>自强不息</a:t>
            </a:r>
            <a:endParaRPr lang="zh-CN" altLang="en-US" sz="1466" i="0" dirty="0">
              <a:solidFill>
                <a:schemeClr val="tx2">
                  <a:lumMod val="40000"/>
                  <a:lumOff val="60000"/>
                </a:schemeClr>
              </a:solidFill>
              <a:latin typeface="幼圆" panose="02010509060101010101" pitchFamily="49" charset="-122"/>
              <a:ea typeface="幼圆" panose="02010509060101010101" pitchFamily="49" charset="-122"/>
            </a:endParaRPr>
          </a:p>
        </p:txBody>
      </p:sp>
      <p:sp>
        <p:nvSpPr>
          <p:cNvPr id="7" name="文本框 6"/>
          <p:cNvSpPr txBox="1"/>
          <p:nvPr userDrawn="1"/>
        </p:nvSpPr>
        <p:spPr>
          <a:xfrm>
            <a:off x="618758" y="151854"/>
            <a:ext cx="6507809" cy="581057"/>
          </a:xfrm>
          <a:prstGeom prst="rect">
            <a:avLst/>
          </a:prstGeom>
          <a:noFill/>
        </p:spPr>
        <p:txBody>
          <a:bodyPr wrap="square" rtlCol="0">
            <a:spAutoFit/>
          </a:bodyPr>
          <a:lstStyle/>
          <a:p>
            <a:pPr defTabSz="914238" fontAlgn="auto">
              <a:lnSpc>
                <a:spcPct val="150000"/>
              </a:lnSpc>
              <a:spcBef>
                <a:spcPts val="0"/>
              </a:spcBef>
              <a:spcAft>
                <a:spcPts val="0"/>
              </a:spcAft>
            </a:pPr>
            <a:endParaRPr lang="zh-CN" altLang="en-US" sz="2400" dirty="0">
              <a:latin typeface="微软雅黑" panose="020B0503020204020204" pitchFamily="34" charset="-122"/>
              <a:ea typeface="微软雅黑" panose="020B0503020204020204" pitchFamily="34" charset="-122"/>
            </a:endParaRPr>
          </a:p>
        </p:txBody>
      </p:sp>
      <p:sp>
        <p:nvSpPr>
          <p:cNvPr id="2" name="Freeform 15"/>
          <p:cNvSpPr/>
          <p:nvPr userDrawn="1"/>
        </p:nvSpPr>
        <p:spPr>
          <a:xfrm>
            <a:off x="226031" y="51660"/>
            <a:ext cx="224337" cy="7003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55"/>
                </a:lnTo>
                <a:lnTo>
                  <a:pt x="0" y="0"/>
                </a:lnTo>
                <a:close/>
              </a:path>
            </a:pathLst>
          </a:custGeom>
          <a:solidFill>
            <a:srgbClr val="D9E1EA"/>
          </a:solidFill>
          <a:ln w="12700">
            <a:solidFill>
              <a:srgbClr val="000000">
                <a:alpha val="0"/>
              </a:srgbClr>
            </a:solidFill>
          </a:ln>
          <a:effectLst>
            <a:outerShdw blurRad="38100" dist="20000" dir="5400000" rotWithShape="0">
              <a:srgbClr val="000000">
                <a:alpha val="38000"/>
              </a:srgbClr>
            </a:outerShdw>
          </a:effectLst>
        </p:spPr>
        <p:txBody>
          <a:bodyPr lIns="60951" rIns="60951" anchor="ctr"/>
          <a:lstStyle/>
          <a:p>
            <a:pPr algn="ctr"/>
            <a:endParaRPr sz="2400"/>
          </a:p>
        </p:txBody>
      </p:sp>
      <p:sp>
        <p:nvSpPr>
          <p:cNvPr id="10" name="日期占位符 9">
            <a:extLst>
              <a:ext uri="{FF2B5EF4-FFF2-40B4-BE49-F238E27FC236}">
                <a16:creationId xmlns:a16="http://schemas.microsoft.com/office/drawing/2014/main" id="{66E05A40-6BB1-4E1E-8136-A8C8F7959AC6}"/>
              </a:ext>
            </a:extLst>
          </p:cNvPr>
          <p:cNvSpPr>
            <a:spLocks noGrp="1"/>
          </p:cNvSpPr>
          <p:nvPr>
            <p:ph type="dt" sz="half" idx="10"/>
          </p:nvPr>
        </p:nvSpPr>
        <p:spPr/>
        <p:txBody>
          <a:bodyPr/>
          <a:lstStyle/>
          <a:p>
            <a:endParaRPr lang="zh-CN" altLang="en-US" dirty="0">
              <a:solidFill>
                <a:prstClr val="black">
                  <a:tint val="75000"/>
                </a:prstClr>
              </a:solidFill>
              <a:latin typeface="Calibri" panose="020F0502020204030204"/>
              <a:ea typeface="宋体" panose="02010600030101010101" pitchFamily="2" charset="-122"/>
            </a:endParaRPr>
          </a:p>
        </p:txBody>
      </p:sp>
      <p:sp>
        <p:nvSpPr>
          <p:cNvPr id="11" name="页脚占位符 10">
            <a:extLst>
              <a:ext uri="{FF2B5EF4-FFF2-40B4-BE49-F238E27FC236}">
                <a16:creationId xmlns:a16="http://schemas.microsoft.com/office/drawing/2014/main" id="{FE116856-196C-4CBE-88A7-EE9FA4C1A705}"/>
              </a:ext>
            </a:extLst>
          </p:cNvPr>
          <p:cNvSpPr>
            <a:spLocks noGrp="1"/>
          </p:cNvSpPr>
          <p:nvPr>
            <p:ph type="ftr" sz="quarter" idx="11"/>
          </p:nvPr>
        </p:nvSpPr>
        <p:spPr/>
        <p:txBody>
          <a:bodyPr/>
          <a:lstStyle/>
          <a:p>
            <a:endParaRPr lang="zh-CN" altLang="en-US" dirty="0">
              <a:solidFill>
                <a:prstClr val="black">
                  <a:tint val="75000"/>
                </a:prstClr>
              </a:solidFill>
              <a:latin typeface="Calibri" panose="020F0502020204030204"/>
              <a:ea typeface="宋体" panose="02010600030101010101" pitchFamily="2" charset="-122"/>
            </a:endParaRPr>
          </a:p>
        </p:txBody>
      </p:sp>
      <p:sp>
        <p:nvSpPr>
          <p:cNvPr id="12" name="灯片编号占位符 11">
            <a:extLst>
              <a:ext uri="{FF2B5EF4-FFF2-40B4-BE49-F238E27FC236}">
                <a16:creationId xmlns:a16="http://schemas.microsoft.com/office/drawing/2014/main" id="{C7D8E094-5F47-4A8D-8C42-6940704732E0}"/>
              </a:ext>
            </a:extLst>
          </p:cNvPr>
          <p:cNvSpPr>
            <a:spLocks noGrp="1"/>
          </p:cNvSpPr>
          <p:nvPr>
            <p:ph type="sldNum" sz="quarter" idx="12"/>
          </p:nvPr>
        </p:nvSpPr>
        <p:spPr>
          <a:xfrm>
            <a:off x="9272333" y="6357824"/>
            <a:ext cx="2742843" cy="365210"/>
          </a:xfrm>
        </p:spPr>
        <p:txBody>
          <a:bodyPr/>
          <a:lstStyle/>
          <a:p>
            <a:fld id="{FA2DC468-09E7-4527-AD50-E0B25033009A}" type="slidenum">
              <a:rPr lang="zh-CN" altLang="en-US" smtClean="0">
                <a:solidFill>
                  <a:prstClr val="black">
                    <a:tint val="75000"/>
                  </a:prstClr>
                </a:solidFill>
                <a:latin typeface="Calibri" panose="020F0502020204030204"/>
                <a:ea typeface="宋体" panose="02010600030101010101" pitchFamily="2" charset="-122"/>
              </a:rPr>
              <a:t>‹#›</a:t>
            </a:fld>
            <a:endParaRPr lang="zh-CN" altLang="en-US" dirty="0">
              <a:solidFill>
                <a:prstClr val="black">
                  <a:tint val="75000"/>
                </a:prstClr>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616175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334391" y="260709"/>
            <a:ext cx="8831701" cy="575569"/>
          </a:xfrm>
        </p:spPr>
        <p:txBody>
          <a:bodyPr>
            <a:noAutofit/>
          </a:bodyPr>
          <a:lstStyle>
            <a:lvl1pPr marL="0" indent="0">
              <a:buNone/>
              <a:defRPr sz="2799" b="0" i="0">
                <a:solidFill>
                  <a:srgbClr val="404040"/>
                </a:solidFill>
                <a:latin typeface="微软雅黑 Light" panose="020B0502040204020203" charset="-122"/>
                <a:ea typeface="微软雅黑 Light" panose="020B0502040204020203" charset="-122"/>
                <a:cs typeface="微软雅黑 Light" panose="020B0502040204020203" charset="-122"/>
              </a:defRPr>
            </a:lvl1pPr>
            <a:lvl2pPr marL="609267" indent="0">
              <a:buNone/>
              <a:defRPr/>
            </a:lvl2pPr>
            <a:lvl3pPr marL="1218534" indent="0">
              <a:buNone/>
              <a:defRPr/>
            </a:lvl3pPr>
            <a:lvl4pPr marL="1827801" indent="0">
              <a:buNone/>
              <a:defRPr/>
            </a:lvl4pPr>
            <a:lvl5pPr marL="2437067" indent="0">
              <a:buNone/>
              <a:defRPr/>
            </a:lvl5pPr>
          </a:lstStyle>
          <a:p>
            <a:pPr lvl="0"/>
            <a:r>
              <a:rPr kumimoji="1" lang="zh-CN" altLang="en-US" dirty="0"/>
              <a:t>单击此处编辑母版</a:t>
            </a:r>
            <a:r>
              <a:rPr kumimoji="1" lang="zh-CN" altLang="en-US"/>
              <a:t>文本样式</a:t>
            </a:r>
            <a:endParaRPr kumimoji="1" lang="zh-CN" altLang="en-US" dirty="0"/>
          </a:p>
        </p:txBody>
      </p:sp>
    </p:spTree>
    <p:extLst>
      <p:ext uri="{BB962C8B-B14F-4D97-AF65-F5344CB8AC3E}">
        <p14:creationId xmlns:p14="http://schemas.microsoft.com/office/powerpoint/2010/main" val="37981378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5151257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C23F698-7D35-B849-81F1-82A0EDC8B7BB}" type="datetimeFigureOut">
              <a:rPr kumimoji="1" lang="zh-CN" altLang="en-US" smtClean="0"/>
              <a:t>2020/10/12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89CEBB43-9C64-F448-BCEF-9118B1A03711}" type="slidenum">
              <a:rPr kumimoji="1" lang="zh-CN" altLang="en-US" smtClean="0"/>
              <a:t>‹#›</a:t>
            </a:fld>
            <a:endParaRPr kumimoji="1" lang="zh-CN" altLang="en-US"/>
          </a:p>
        </p:txBody>
      </p:sp>
      <p:sp>
        <p:nvSpPr>
          <p:cNvPr id="6" name="Rectangle 3"/>
          <p:cNvSpPr/>
          <p:nvPr userDrawn="1"/>
        </p:nvSpPr>
        <p:spPr bwMode="auto">
          <a:xfrm>
            <a:off x="0" y="419199"/>
            <a:ext cx="269840" cy="646480"/>
          </a:xfrm>
          <a:prstGeom prst="rect">
            <a:avLst/>
          </a:prstGeom>
          <a:solidFill>
            <a:srgbClr val="FFAA0A"/>
          </a:solidFill>
          <a:ln>
            <a:noFill/>
          </a:ln>
          <a:effectLst/>
        </p:spPr>
        <p:txBody>
          <a:bodyPr lIns="45714" rIns="45714" anchor="ctr"/>
          <a:lstStyle/>
          <a:p>
            <a:pPr algn="ctr"/>
            <a:endParaRPr lang="zh-CN" altLang="zh-CN" sz="3200">
              <a:solidFill>
                <a:srgbClr val="FFFFFF"/>
              </a:solidFill>
              <a:latin typeface="微软雅黑 Light" panose="020B0502040204020203" pitchFamily="34" charset="-122"/>
              <a:ea typeface="微软雅黑 Light" panose="020B0502040204020203" pitchFamily="34" charset="-122"/>
            </a:endParaRPr>
          </a:p>
        </p:txBody>
      </p:sp>
      <p:sp>
        <p:nvSpPr>
          <p:cNvPr id="7" name="Rectangle 1"/>
          <p:cNvSpPr/>
          <p:nvPr userDrawn="1"/>
        </p:nvSpPr>
        <p:spPr bwMode="auto">
          <a:xfrm>
            <a:off x="394444" y="440129"/>
            <a:ext cx="10116679" cy="615535"/>
          </a:xfrm>
          <a:prstGeom prst="rect">
            <a:avLst/>
          </a:prstGeom>
          <a:noFill/>
          <a:ln>
            <a:noFill/>
          </a:ln>
          <a:effectLst/>
        </p:spPr>
        <p:txBody>
          <a:bodyPr wrap="square" lIns="60951" tIns="60951" rIns="60951" bIns="60951">
            <a:spAutoFit/>
          </a:bodyPr>
          <a:lstStyle/>
          <a:p>
            <a:pPr defTabSz="1218313">
              <a:buClr>
                <a:schemeClr val="tx1"/>
              </a:buClr>
            </a:pPr>
            <a:endParaRPr lang="zh-CN" altLang="en-US" sz="3200" dirty="0">
              <a:solidFill>
                <a:schemeClr val="tx1">
                  <a:lumMod val="95000"/>
                  <a:lumOff val="5000"/>
                </a:schemeClr>
              </a:solidFill>
              <a:latin typeface="微软雅黑" panose="020B0503020204020204" pitchFamily="126" charset="-122"/>
              <a:ea typeface="微软雅黑" panose="020B0503020204020204" pitchFamily="126" charset="-122"/>
              <a:sym typeface="微软雅黑 Light" panose="020B0502040204020203" pitchFamily="34" charset="-122"/>
            </a:endParaRPr>
          </a:p>
        </p:txBody>
      </p:sp>
      <p:sp>
        <p:nvSpPr>
          <p:cNvPr id="8" name="标题 1"/>
          <p:cNvSpPr>
            <a:spLocks noGrp="1"/>
          </p:cNvSpPr>
          <p:nvPr>
            <p:ph type="title"/>
          </p:nvPr>
        </p:nvSpPr>
        <p:spPr>
          <a:xfrm>
            <a:off x="394803" y="419199"/>
            <a:ext cx="10514231" cy="660132"/>
          </a:xfrm>
        </p:spPr>
        <p:txBody>
          <a:bodyPr>
            <a:normAutofit/>
          </a:bodyPr>
          <a:lstStyle>
            <a:lvl1pPr>
              <a:defRPr sz="2799"/>
            </a:lvl1pPr>
          </a:lstStyle>
          <a:p>
            <a:r>
              <a:rPr kumimoji="1" lang="zh-CN" altLang="en-US"/>
              <a:t>单击此处编辑母版标题样式</a:t>
            </a:r>
          </a:p>
        </p:txBody>
      </p:sp>
    </p:spTree>
    <p:extLst>
      <p:ext uri="{BB962C8B-B14F-4D97-AF65-F5344CB8AC3E}">
        <p14:creationId xmlns:p14="http://schemas.microsoft.com/office/powerpoint/2010/main" val="29773681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66" b="0" i="0">
                <a:solidFill>
                  <a:srgbClr val="404040"/>
                </a:solidFill>
                <a:latin typeface="微软雅黑 Light"/>
                <a:cs typeface="微软雅黑 Light"/>
              </a:defRPr>
            </a:lvl1pPr>
          </a:lstStyle>
          <a:p>
            <a:endParaRPr/>
          </a:p>
        </p:txBody>
      </p:sp>
      <p:sp>
        <p:nvSpPr>
          <p:cNvPr id="3" name="Holder 3"/>
          <p:cNvSpPr>
            <a:spLocks noGrp="1"/>
          </p:cNvSpPr>
          <p:nvPr>
            <p:ph sz="half" idx="2"/>
          </p:nvPr>
        </p:nvSpPr>
        <p:spPr>
          <a:xfrm>
            <a:off x="609520" y="1577705"/>
            <a:ext cx="5302830" cy="38781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063" y="1577705"/>
            <a:ext cx="5302830" cy="3878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8781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3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5297377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2020/10/12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5" name="标题 1">
            <a:extLst>
              <a:ext uri="{FF2B5EF4-FFF2-40B4-BE49-F238E27FC236}">
                <a16:creationId xmlns:a16="http://schemas.microsoft.com/office/drawing/2014/main" id="{05446E00-B6AE-4D5E-8B76-E81C434F262C}"/>
              </a:ext>
            </a:extLst>
          </p:cNvPr>
          <p:cNvSpPr>
            <a:spLocks noGrp="1"/>
          </p:cNvSpPr>
          <p:nvPr>
            <p:ph type="title"/>
          </p:nvPr>
        </p:nvSpPr>
        <p:spPr>
          <a:xfrm>
            <a:off x="838093" y="365210"/>
            <a:ext cx="8292021" cy="765352"/>
          </a:xfrm>
        </p:spPr>
        <p:txBody>
          <a:bodyPr>
            <a:noAutofit/>
          </a:bodyPr>
          <a:lstStyle>
            <a:lvl1pPr>
              <a:defRPr sz="3199">
                <a:solidFill>
                  <a:srgbClr val="FFB2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7665613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内容页2">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231502-AB50-42EF-B6A8-87B385D4BFBA}"/>
              </a:ext>
            </a:extLst>
          </p:cNvPr>
          <p:cNvPicPr>
            <a:picLocks noChangeAspect="1"/>
          </p:cNvPicPr>
          <p:nvPr userDrawn="1"/>
        </p:nvPicPr>
        <p:blipFill>
          <a:blip r:embed="rId2"/>
          <a:stretch>
            <a:fillRect/>
          </a:stretch>
        </p:blipFill>
        <p:spPr>
          <a:xfrm>
            <a:off x="4762" y="4764"/>
            <a:ext cx="12180889" cy="6850061"/>
          </a:xfrm>
          <a:prstGeom prst="rect">
            <a:avLst/>
          </a:prstGeom>
        </p:spPr>
      </p:pic>
      <p:pic>
        <p:nvPicPr>
          <p:cNvPr id="3" name="图片 2">
            <a:extLst>
              <a:ext uri="{FF2B5EF4-FFF2-40B4-BE49-F238E27FC236}">
                <a16:creationId xmlns:a16="http://schemas.microsoft.com/office/drawing/2014/main" id="{D2CE6B56-F957-4B23-BE58-42CCDF5B98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444" y="311216"/>
            <a:ext cx="1920574" cy="510421"/>
          </a:xfrm>
          <a:prstGeom prst="rect">
            <a:avLst/>
          </a:prstGeom>
        </p:spPr>
      </p:pic>
      <p:pic>
        <p:nvPicPr>
          <p:cNvPr id="5" name="图片 4">
            <a:extLst>
              <a:ext uri="{FF2B5EF4-FFF2-40B4-BE49-F238E27FC236}">
                <a16:creationId xmlns:a16="http://schemas.microsoft.com/office/drawing/2014/main" id="{894D8F6E-9951-45CA-AD26-09EFF1302D50}"/>
              </a:ext>
            </a:extLst>
          </p:cNvPr>
          <p:cNvPicPr>
            <a:picLocks noChangeAspect="1"/>
          </p:cNvPicPr>
          <p:nvPr userDrawn="1"/>
        </p:nvPicPr>
        <p:blipFill>
          <a:blip r:embed="rId4"/>
          <a:stretch>
            <a:fillRect/>
          </a:stretch>
        </p:blipFill>
        <p:spPr>
          <a:xfrm>
            <a:off x="8437224" y="354199"/>
            <a:ext cx="1606221" cy="424452"/>
          </a:xfrm>
          <a:prstGeom prst="rect">
            <a:avLst/>
          </a:prstGeom>
        </p:spPr>
      </p:pic>
    </p:spTree>
    <p:extLst>
      <p:ext uri="{BB962C8B-B14F-4D97-AF65-F5344CB8AC3E}">
        <p14:creationId xmlns:p14="http://schemas.microsoft.com/office/powerpoint/2010/main" val="3525365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p:spPr>
        <p:txBody>
          <a:bodyPr/>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830432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49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2"/>
            <a:ext cx="10971372" cy="1143265"/>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1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9085714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0864109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269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554157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5258718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3" y="273112"/>
            <a:ext cx="4010562" cy="1162320"/>
          </a:xfrm>
        </p:spPr>
        <p:txBody>
          <a:bodyPr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66113"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3" y="1435434"/>
            <a:ext cx="4010562" cy="46921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8560956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70"/>
          </a:xfrm>
        </p:spPr>
        <p:txBody>
          <a:bodyPr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89406" y="612916"/>
            <a:ext cx="7314248" cy="4115753"/>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zh-CN" altLang="en-US"/>
          </a:p>
        </p:txBody>
      </p:sp>
      <p:sp>
        <p:nvSpPr>
          <p:cNvPr id="4" name="文本占位符 3"/>
          <p:cNvSpPr>
            <a:spLocks noGrp="1"/>
          </p:cNvSpPr>
          <p:nvPr>
            <p:ph type="body" sz="half" idx="2"/>
          </p:nvPr>
        </p:nvSpPr>
        <p:spPr>
          <a:xfrm>
            <a:off x="2389406" y="5368581"/>
            <a:ext cx="7314248" cy="8050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9578491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2914073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731161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2020/10/12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5" name="标题 1">
            <a:extLst>
              <a:ext uri="{FF2B5EF4-FFF2-40B4-BE49-F238E27FC236}">
                <a16:creationId xmlns:a16="http://schemas.microsoft.com/office/drawing/2014/main" id="{05446E00-B6AE-4D5E-8B76-E81C434F262C}"/>
              </a:ext>
            </a:extLst>
          </p:cNvPr>
          <p:cNvSpPr>
            <a:spLocks noGrp="1"/>
          </p:cNvSpPr>
          <p:nvPr>
            <p:ph type="title"/>
          </p:nvPr>
        </p:nvSpPr>
        <p:spPr>
          <a:xfrm>
            <a:off x="838091" y="365210"/>
            <a:ext cx="8292021" cy="765352"/>
          </a:xfrm>
        </p:spPr>
        <p:txBody>
          <a:bodyPr>
            <a:noAutofit/>
          </a:bodyPr>
          <a:lstStyle>
            <a:lvl1pPr>
              <a:defRPr sz="3200">
                <a:solidFill>
                  <a:srgbClr val="FFB2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062918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2809430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2020/10/12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091" y="2187950"/>
            <a:ext cx="10514231" cy="2483690"/>
          </a:xfrm>
        </p:spPr>
        <p:txBody>
          <a:bodyPr>
            <a:normAutofit/>
          </a:bodyPr>
          <a:lstStyle>
            <a:lvl1pPr algn="ctr">
              <a:defRPr sz="5999" b="0"/>
            </a:lvl1pPr>
          </a:lstStyle>
          <a:p>
            <a:r>
              <a:rPr lang="zh-CN" altLang="en-US" dirty="0"/>
              <a:t>单击此处编辑标题</a:t>
            </a:r>
          </a:p>
        </p:txBody>
      </p:sp>
    </p:spTree>
    <p:extLst>
      <p:ext uri="{BB962C8B-B14F-4D97-AF65-F5344CB8AC3E}">
        <p14:creationId xmlns:p14="http://schemas.microsoft.com/office/powerpoint/2010/main" val="26011992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2778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1676182" y="2005476"/>
            <a:ext cx="10514231" cy="4352346"/>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C23F698-7D35-B849-81F1-82A0EDC8B7BB}" type="datetimeFigureOut">
              <a:rPr kumimoji="1" lang="zh-CN" altLang="en-US" smtClean="0"/>
              <a:pPr/>
              <a:t>2020/10/12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9CEBB43-9C64-F448-BCEF-9118B1A03711}" type="slidenum">
              <a:rPr kumimoji="1" lang="zh-CN" altLang="en-US" smtClean="0"/>
              <a:pPr/>
              <a:t>‹#›</a:t>
            </a:fld>
            <a:endParaRPr kumimoji="1" lang="zh-CN" altLang="en-US"/>
          </a:p>
        </p:txBody>
      </p:sp>
    </p:spTree>
    <p:extLst>
      <p:ext uri="{BB962C8B-B14F-4D97-AF65-F5344CB8AC3E}">
        <p14:creationId xmlns:p14="http://schemas.microsoft.com/office/powerpoint/2010/main" val="2024630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Free Blank">
    <p:spTree>
      <p:nvGrpSpPr>
        <p:cNvPr id="1" name=""/>
        <p:cNvGrpSpPr/>
        <p:nvPr/>
      </p:nvGrpSpPr>
      <p:grpSpPr>
        <a:xfrm>
          <a:off x="0" y="0"/>
          <a:ext cx="0" cy="0"/>
          <a:chOff x="0" y="0"/>
          <a:chExt cx="0" cy="0"/>
        </a:xfrm>
      </p:grpSpPr>
      <p:pic>
        <p:nvPicPr>
          <p:cNvPr id="8" name="图片 7"/>
          <p:cNvPicPr>
            <a:picLocks/>
          </p:cNvPicPr>
          <p:nvPr userDrawn="1"/>
        </p:nvPicPr>
        <p:blipFill>
          <a:blip r:embed="rId2"/>
          <a:stretch>
            <a:fillRect/>
          </a:stretch>
        </p:blipFill>
        <p:spPr>
          <a:xfrm rot="10800000" flipV="1">
            <a:off x="0" y="757823"/>
            <a:ext cx="12190413" cy="522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75049" y="150297"/>
            <a:ext cx="1502032" cy="369059"/>
          </a:xfrm>
          <a:prstGeom prst="rect">
            <a:avLst/>
          </a:prstGeom>
        </p:spPr>
      </p:pic>
      <p:sp>
        <p:nvSpPr>
          <p:cNvPr id="10" name="标题占位符 1"/>
          <p:cNvSpPr>
            <a:spLocks noGrp="1"/>
          </p:cNvSpPr>
          <p:nvPr>
            <p:ph type="title"/>
          </p:nvPr>
        </p:nvSpPr>
        <p:spPr>
          <a:xfrm>
            <a:off x="360414" y="150297"/>
            <a:ext cx="9143826" cy="562204"/>
          </a:xfrm>
          <a:prstGeom prst="rect">
            <a:avLst/>
          </a:prstGeom>
        </p:spPr>
        <p:txBody>
          <a:bodyPr vert="horz" lIns="91440" tIns="45720" rIns="91440" bIns="45720" rtlCol="0" anchor="ctr">
            <a:normAutofit/>
          </a:bodyPr>
          <a:lstStyle>
            <a:lvl1pPr algn="l">
              <a:defRPr sz="2400"/>
            </a:lvl1pPr>
          </a:lstStyle>
          <a:p>
            <a:r>
              <a:rPr lang="zh-CN" altLang="en-US" dirty="0"/>
              <a:t>单击此处编辑母版标题样式</a:t>
            </a:r>
          </a:p>
        </p:txBody>
      </p:sp>
    </p:spTree>
    <p:extLst>
      <p:ext uri="{BB962C8B-B14F-4D97-AF65-F5344CB8AC3E}">
        <p14:creationId xmlns:p14="http://schemas.microsoft.com/office/powerpoint/2010/main" val="13053944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5A834AC-BE89-43B2-B0C9-EEBF71B48D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469" y="396036"/>
            <a:ext cx="1309115" cy="370474"/>
          </a:xfrm>
          <a:prstGeom prst="rect">
            <a:avLst/>
          </a:prstGeom>
        </p:spPr>
      </p:pic>
      <p:sp>
        <p:nvSpPr>
          <p:cNvPr id="8" name="标题 2">
            <a:extLst>
              <a:ext uri="{FF2B5EF4-FFF2-40B4-BE49-F238E27FC236}">
                <a16:creationId xmlns:a16="http://schemas.microsoft.com/office/drawing/2014/main" id="{73B9BB7F-FE70-41CC-840F-43A8434F1ADA}"/>
              </a:ext>
            </a:extLst>
          </p:cNvPr>
          <p:cNvSpPr>
            <a:spLocks noGrp="1"/>
          </p:cNvSpPr>
          <p:nvPr>
            <p:ph type="title"/>
          </p:nvPr>
        </p:nvSpPr>
        <p:spPr>
          <a:xfrm>
            <a:off x="292651" y="357879"/>
            <a:ext cx="4573780" cy="531680"/>
          </a:xfrm>
        </p:spPr>
        <p:txBody>
          <a:bodyPr wrap="square">
            <a:spAutoFit/>
          </a:bodyPr>
          <a:lstStyle>
            <a:lvl1pPr>
              <a:defRPr sz="2655">
                <a:solidFill>
                  <a:srgbClr val="323232"/>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sp>
        <p:nvSpPr>
          <p:cNvPr id="9" name="矩形 8">
            <a:extLst>
              <a:ext uri="{FF2B5EF4-FFF2-40B4-BE49-F238E27FC236}">
                <a16:creationId xmlns:a16="http://schemas.microsoft.com/office/drawing/2014/main" id="{8ED2954A-28A3-4BC9-A962-CFC4B2C63C48}"/>
              </a:ext>
            </a:extLst>
          </p:cNvPr>
          <p:cNvSpPr/>
          <p:nvPr userDrawn="1"/>
        </p:nvSpPr>
        <p:spPr>
          <a:xfrm>
            <a:off x="336" y="396036"/>
            <a:ext cx="126976" cy="455811"/>
          </a:xfrm>
          <a:prstGeom prst="rect">
            <a:avLst/>
          </a:prstGeom>
          <a:solidFill>
            <a:srgbClr val="FFB5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707" dirty="0"/>
          </a:p>
        </p:txBody>
      </p:sp>
    </p:spTree>
    <p:extLst>
      <p:ext uri="{BB962C8B-B14F-4D97-AF65-F5344CB8AC3E}">
        <p14:creationId xmlns:p14="http://schemas.microsoft.com/office/powerpoint/2010/main" val="9895766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9440735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321304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658" y="199436"/>
            <a:ext cx="1799966" cy="659815"/>
          </a:xfrm>
          <a:prstGeom prst="rect">
            <a:avLst/>
          </a:prstGeom>
        </p:spPr>
      </p:pic>
      <p:pic>
        <p:nvPicPr>
          <p:cNvPr id="10" name="图片 9" descr="图片2"/>
          <p:cNvPicPr>
            <a:picLocks noChangeAspect="1"/>
          </p:cNvPicPr>
          <p:nvPr userDrawn="1"/>
        </p:nvPicPr>
        <p:blipFill>
          <a:blip r:embed="rId3"/>
          <a:stretch>
            <a:fillRect/>
          </a:stretch>
        </p:blipFill>
        <p:spPr>
          <a:xfrm>
            <a:off x="8764399" y="304871"/>
            <a:ext cx="1539675" cy="365210"/>
          </a:xfrm>
          <a:prstGeom prst="rect">
            <a:avLst/>
          </a:prstGeom>
        </p:spPr>
      </p:pic>
    </p:spTree>
    <p:extLst>
      <p:ext uri="{BB962C8B-B14F-4D97-AF65-F5344CB8AC3E}">
        <p14:creationId xmlns:p14="http://schemas.microsoft.com/office/powerpoint/2010/main" val="8435113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7" name="图片 6" descr="第二届行业能力大赛-ppt模版-04.jpg">
            <a:extLst>
              <a:ext uri="{FF2B5EF4-FFF2-40B4-BE49-F238E27FC236}">
                <a16:creationId xmlns:a16="http://schemas.microsoft.com/office/drawing/2014/main" id="{FCAAF39E-593A-45F0-8B25-71EF8CF78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44"/>
            <a:ext cx="12190413" cy="6859245"/>
          </a:xfrm>
          <a:prstGeom prst="rect">
            <a:avLst/>
          </a:prstGeom>
          <a:noFill/>
        </p:spPr>
      </p:pic>
      <p:sp>
        <p:nvSpPr>
          <p:cNvPr id="8" name="标题 1">
            <a:extLst>
              <a:ext uri="{FF2B5EF4-FFF2-40B4-BE49-F238E27FC236}">
                <a16:creationId xmlns:a16="http://schemas.microsoft.com/office/drawing/2014/main" id="{DCFB9732-9C0F-4684-B029-89CDDAEFF38F}"/>
              </a:ext>
            </a:extLst>
          </p:cNvPr>
          <p:cNvSpPr>
            <a:spLocks noGrp="1"/>
          </p:cNvSpPr>
          <p:nvPr>
            <p:ph type="title"/>
          </p:nvPr>
        </p:nvSpPr>
        <p:spPr>
          <a:xfrm>
            <a:off x="547657" y="354950"/>
            <a:ext cx="10514231" cy="587911"/>
          </a:xfrm>
        </p:spPr>
        <p:txBody>
          <a:bodyPr>
            <a:normAutofit/>
          </a:bodyPr>
          <a:lstStyle>
            <a:lvl1pPr>
              <a:defRPr sz="2400">
                <a:solidFill>
                  <a:schemeClr val="tx1">
                    <a:lumMod val="65000"/>
                    <a:lumOff val="35000"/>
                  </a:schemeClr>
                </a:solidFill>
              </a:defRPr>
            </a:lvl1pPr>
          </a:lstStyle>
          <a:p>
            <a:r>
              <a:rPr lang="zh-CN" altLang="en-US" dirty="0"/>
              <a:t>单击此处编辑母版标题样式</a:t>
            </a:r>
          </a:p>
        </p:txBody>
      </p:sp>
    </p:spTree>
    <p:extLst>
      <p:ext uri="{BB962C8B-B14F-4D97-AF65-F5344CB8AC3E}">
        <p14:creationId xmlns:p14="http://schemas.microsoft.com/office/powerpoint/2010/main" val="213184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6081344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718836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5728012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2020/10/12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091" y="2187950"/>
            <a:ext cx="10514231" cy="2483690"/>
          </a:xfrm>
        </p:spPr>
        <p:txBody>
          <a:bodyPr>
            <a:normAutofit/>
          </a:bodyPr>
          <a:lstStyle>
            <a:lvl1pPr algn="ctr">
              <a:defRPr sz="5999" b="0"/>
            </a:lvl1pPr>
          </a:lstStyle>
          <a:p>
            <a:r>
              <a:rPr lang="zh-CN" altLang="en-US" dirty="0"/>
              <a:t>单击此处编辑标题</a:t>
            </a:r>
          </a:p>
        </p:txBody>
      </p:sp>
    </p:spTree>
    <p:extLst>
      <p:ext uri="{BB962C8B-B14F-4D97-AF65-F5344CB8AC3E}">
        <p14:creationId xmlns:p14="http://schemas.microsoft.com/office/powerpoint/2010/main" val="606670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9888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5A834AC-BE89-43B2-B0C9-EEBF71B48D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469" y="396036"/>
            <a:ext cx="1309115" cy="370474"/>
          </a:xfrm>
          <a:prstGeom prst="rect">
            <a:avLst/>
          </a:prstGeom>
        </p:spPr>
      </p:pic>
      <p:sp>
        <p:nvSpPr>
          <p:cNvPr id="8" name="标题 2">
            <a:extLst>
              <a:ext uri="{FF2B5EF4-FFF2-40B4-BE49-F238E27FC236}">
                <a16:creationId xmlns:a16="http://schemas.microsoft.com/office/drawing/2014/main" id="{73B9BB7F-FE70-41CC-840F-43A8434F1ADA}"/>
              </a:ext>
            </a:extLst>
          </p:cNvPr>
          <p:cNvSpPr>
            <a:spLocks noGrp="1"/>
          </p:cNvSpPr>
          <p:nvPr>
            <p:ph type="title"/>
          </p:nvPr>
        </p:nvSpPr>
        <p:spPr>
          <a:xfrm>
            <a:off x="292651" y="373266"/>
            <a:ext cx="4573780" cy="500906"/>
          </a:xfrm>
        </p:spPr>
        <p:txBody>
          <a:bodyPr wrap="square">
            <a:spAutoFit/>
          </a:bodyPr>
          <a:lstStyle>
            <a:lvl1pPr>
              <a:defRPr sz="2655">
                <a:solidFill>
                  <a:srgbClr val="323232"/>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sp>
        <p:nvSpPr>
          <p:cNvPr id="9" name="矩形 8">
            <a:extLst>
              <a:ext uri="{FF2B5EF4-FFF2-40B4-BE49-F238E27FC236}">
                <a16:creationId xmlns:a16="http://schemas.microsoft.com/office/drawing/2014/main" id="{8ED2954A-28A3-4BC9-A962-CFC4B2C63C48}"/>
              </a:ext>
            </a:extLst>
          </p:cNvPr>
          <p:cNvSpPr/>
          <p:nvPr userDrawn="1"/>
        </p:nvSpPr>
        <p:spPr>
          <a:xfrm>
            <a:off x="336" y="396036"/>
            <a:ext cx="126976" cy="455811"/>
          </a:xfrm>
          <a:prstGeom prst="rect">
            <a:avLst/>
          </a:prstGeom>
          <a:solidFill>
            <a:srgbClr val="FFB5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707" dirty="0"/>
          </a:p>
        </p:txBody>
      </p:sp>
    </p:spTree>
    <p:extLst>
      <p:ext uri="{BB962C8B-B14F-4D97-AF65-F5344CB8AC3E}">
        <p14:creationId xmlns:p14="http://schemas.microsoft.com/office/powerpoint/2010/main" val="20234755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F690D-6BA8-4062-A1C9-BD8EAE69B58E}"/>
              </a:ext>
            </a:extLst>
          </p:cNvPr>
          <p:cNvSpPr>
            <a:spLocks noGrp="1"/>
          </p:cNvSpPr>
          <p:nvPr>
            <p:ph type="ctrTitle"/>
          </p:nvPr>
        </p:nvSpPr>
        <p:spPr>
          <a:xfrm>
            <a:off x="1523802" y="1122623"/>
            <a:ext cx="9142810" cy="2388153"/>
          </a:xfrm>
        </p:spPr>
        <p:txBody>
          <a:bodyPr anchor="b"/>
          <a:lstStyle>
            <a:lvl1pPr algn="ctr">
              <a:defRPr sz="5999"/>
            </a:lvl1pPr>
          </a:lstStyle>
          <a:p>
            <a:r>
              <a:rPr lang="zh-CN" altLang="en-US"/>
              <a:t>单击此处编辑母版标题样式</a:t>
            </a:r>
          </a:p>
        </p:txBody>
      </p:sp>
      <p:sp>
        <p:nvSpPr>
          <p:cNvPr id="3" name="副标题 2">
            <a:extLst>
              <a:ext uri="{FF2B5EF4-FFF2-40B4-BE49-F238E27FC236}">
                <a16:creationId xmlns:a16="http://schemas.microsoft.com/office/drawing/2014/main" id="{788E3CE0-25CC-46CA-8124-5EF0AAA08CC1}"/>
              </a:ext>
            </a:extLst>
          </p:cNvPr>
          <p:cNvSpPr>
            <a:spLocks noGrp="1"/>
          </p:cNvSpPr>
          <p:nvPr>
            <p:ph type="subTitle" idx="1"/>
          </p:nvPr>
        </p:nvSpPr>
        <p:spPr>
          <a:xfrm>
            <a:off x="1523802" y="3602872"/>
            <a:ext cx="9142810" cy="1656146"/>
          </a:xfrm>
        </p:spPr>
        <p:txBody>
          <a:bodyPr/>
          <a:lstStyle>
            <a:lvl1pPr marL="0" indent="0" algn="ctr">
              <a:buNone/>
              <a:defRPr sz="2400"/>
            </a:lvl1pPr>
            <a:lvl2pPr marL="457106" indent="0" algn="ctr">
              <a:buNone/>
              <a:defRPr sz="2000"/>
            </a:lvl2pPr>
            <a:lvl3pPr marL="914212" indent="0" algn="ctr">
              <a:buNone/>
              <a:defRPr sz="1800"/>
            </a:lvl3pPr>
            <a:lvl4pPr marL="1371316" indent="0" algn="ctr">
              <a:buNone/>
              <a:defRPr sz="1599"/>
            </a:lvl4pPr>
            <a:lvl5pPr marL="1828422" indent="0" algn="ctr">
              <a:buNone/>
              <a:defRPr sz="1599"/>
            </a:lvl5pPr>
            <a:lvl6pPr marL="2285528" indent="0" algn="ctr">
              <a:buNone/>
              <a:defRPr sz="1599"/>
            </a:lvl6pPr>
            <a:lvl7pPr marL="2742634" indent="0" algn="ctr">
              <a:buNone/>
              <a:defRPr sz="1599"/>
            </a:lvl7pPr>
            <a:lvl8pPr marL="3199738" indent="0" algn="ctr">
              <a:buNone/>
              <a:defRPr sz="1599"/>
            </a:lvl8pPr>
            <a:lvl9pPr marL="3656844" indent="0" algn="ctr">
              <a:buNone/>
              <a:defRPr sz="1599"/>
            </a:lvl9pPr>
          </a:lstStyle>
          <a:p>
            <a:r>
              <a:rPr lang="zh-CN" altLang="en-US"/>
              <a:t>单击此处编辑母版副标题样式</a:t>
            </a:r>
          </a:p>
        </p:txBody>
      </p:sp>
      <p:sp>
        <p:nvSpPr>
          <p:cNvPr id="4" name="日期占位符 3">
            <a:extLst>
              <a:ext uri="{FF2B5EF4-FFF2-40B4-BE49-F238E27FC236}">
                <a16:creationId xmlns:a16="http://schemas.microsoft.com/office/drawing/2014/main" id="{2821522B-6CA4-4B99-BE21-735B4F78ECE1}"/>
              </a:ext>
            </a:extLst>
          </p:cNvPr>
          <p:cNvSpPr>
            <a:spLocks noGrp="1"/>
          </p:cNvSpPr>
          <p:nvPr>
            <p:ph type="dt" sz="half" idx="10"/>
          </p:nvPr>
        </p:nvSpPr>
        <p:spPr/>
        <p:txBody>
          <a:bodyPr/>
          <a:lstStyle/>
          <a:p>
            <a:fld id="{BB714D0B-C10A-44B6-89C3-553CE4FCF97B}"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DFBBAB0C-CF49-432A-BB93-0493BD5F08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2F52DC-D196-4B39-9E21-11A525AC9AAC}"/>
              </a:ext>
            </a:extLst>
          </p:cNvPr>
          <p:cNvSpPr>
            <a:spLocks noGrp="1"/>
          </p:cNvSpPr>
          <p:nvPr>
            <p:ph type="sldNum" sz="quarter" idx="12"/>
          </p:nvPr>
        </p:nvSpPr>
        <p:spPr/>
        <p:txBody>
          <a:body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6858336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18232-8195-4946-B810-18988F7F264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3C0AF3-A34D-4C78-87D9-209DA116A8A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F5DB20-0657-497A-B9C4-1497643B21DD}"/>
              </a:ext>
            </a:extLst>
          </p:cNvPr>
          <p:cNvSpPr>
            <a:spLocks noGrp="1"/>
          </p:cNvSpPr>
          <p:nvPr>
            <p:ph type="dt" sz="half" idx="10"/>
          </p:nvPr>
        </p:nvSpPr>
        <p:spPr/>
        <p:txBody>
          <a:bodyPr/>
          <a:lstStyle/>
          <a:p>
            <a:fld id="{BB714D0B-C10A-44B6-89C3-553CE4FCF97B}"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D7908979-A6CC-4F69-BC4F-FF5B6B4236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120FB5-A859-4F00-9043-E22C5E81B241}"/>
              </a:ext>
            </a:extLst>
          </p:cNvPr>
          <p:cNvSpPr>
            <a:spLocks noGrp="1"/>
          </p:cNvSpPr>
          <p:nvPr>
            <p:ph type="sldNum" sz="quarter" idx="12"/>
          </p:nvPr>
        </p:nvSpPr>
        <p:spPr/>
        <p:txBody>
          <a:body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25798788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A6D5B-9095-4519-A18A-539716F1DA7D}"/>
              </a:ext>
            </a:extLst>
          </p:cNvPr>
          <p:cNvSpPr>
            <a:spLocks noGrp="1"/>
          </p:cNvSpPr>
          <p:nvPr>
            <p:ph type="title"/>
          </p:nvPr>
        </p:nvSpPr>
        <p:spPr>
          <a:xfrm>
            <a:off x="831741" y="1710135"/>
            <a:ext cx="10514231" cy="2853398"/>
          </a:xfrm>
        </p:spPr>
        <p:txBody>
          <a:bodyPr anchor="b"/>
          <a:lstStyle>
            <a:lvl1pPr>
              <a:defRPr sz="5999"/>
            </a:lvl1pPr>
          </a:lstStyle>
          <a:p>
            <a:r>
              <a:rPr lang="zh-CN" altLang="en-US"/>
              <a:t>单击此处编辑母版标题样式</a:t>
            </a:r>
          </a:p>
        </p:txBody>
      </p:sp>
      <p:sp>
        <p:nvSpPr>
          <p:cNvPr id="3" name="文本占位符 2">
            <a:extLst>
              <a:ext uri="{FF2B5EF4-FFF2-40B4-BE49-F238E27FC236}">
                <a16:creationId xmlns:a16="http://schemas.microsoft.com/office/drawing/2014/main" id="{C8515C47-BB20-40DB-B69D-5878DF620DA8}"/>
              </a:ext>
            </a:extLst>
          </p:cNvPr>
          <p:cNvSpPr>
            <a:spLocks noGrp="1"/>
          </p:cNvSpPr>
          <p:nvPr>
            <p:ph type="body" idx="1"/>
          </p:nvPr>
        </p:nvSpPr>
        <p:spPr>
          <a:xfrm>
            <a:off x="831741" y="4590526"/>
            <a:ext cx="10514231" cy="1500535"/>
          </a:xfrm>
        </p:spPr>
        <p:txBody>
          <a:bodyPr/>
          <a:lstStyle>
            <a:lvl1pPr marL="0" indent="0">
              <a:buNone/>
              <a:defRPr sz="2400">
                <a:solidFill>
                  <a:schemeClr val="tx1">
                    <a:tint val="75000"/>
                  </a:schemeClr>
                </a:solidFill>
              </a:defRPr>
            </a:lvl1pPr>
            <a:lvl2pPr marL="457106" indent="0">
              <a:buNone/>
              <a:defRPr sz="2000">
                <a:solidFill>
                  <a:schemeClr val="tx1">
                    <a:tint val="75000"/>
                  </a:schemeClr>
                </a:solidFill>
              </a:defRPr>
            </a:lvl2pPr>
            <a:lvl3pPr marL="914212" indent="0">
              <a:buNone/>
              <a:defRPr sz="1800">
                <a:solidFill>
                  <a:schemeClr val="tx1">
                    <a:tint val="75000"/>
                  </a:schemeClr>
                </a:solidFill>
              </a:defRPr>
            </a:lvl3pPr>
            <a:lvl4pPr marL="1371316" indent="0">
              <a:buNone/>
              <a:defRPr sz="1599">
                <a:solidFill>
                  <a:schemeClr val="tx1">
                    <a:tint val="75000"/>
                  </a:schemeClr>
                </a:solidFill>
              </a:defRPr>
            </a:lvl4pPr>
            <a:lvl5pPr marL="1828422" indent="0">
              <a:buNone/>
              <a:defRPr sz="1599">
                <a:solidFill>
                  <a:schemeClr val="tx1">
                    <a:tint val="75000"/>
                  </a:schemeClr>
                </a:solidFill>
              </a:defRPr>
            </a:lvl5pPr>
            <a:lvl6pPr marL="2285528" indent="0">
              <a:buNone/>
              <a:defRPr sz="1599">
                <a:solidFill>
                  <a:schemeClr val="tx1">
                    <a:tint val="75000"/>
                  </a:schemeClr>
                </a:solidFill>
              </a:defRPr>
            </a:lvl6pPr>
            <a:lvl7pPr marL="2742634" indent="0">
              <a:buNone/>
              <a:defRPr sz="1599">
                <a:solidFill>
                  <a:schemeClr val="tx1">
                    <a:tint val="75000"/>
                  </a:schemeClr>
                </a:solidFill>
              </a:defRPr>
            </a:lvl7pPr>
            <a:lvl8pPr marL="3199738" indent="0">
              <a:buNone/>
              <a:defRPr sz="1599">
                <a:solidFill>
                  <a:schemeClr val="tx1">
                    <a:tint val="75000"/>
                  </a:schemeClr>
                </a:solidFill>
              </a:defRPr>
            </a:lvl8pPr>
            <a:lvl9pPr marL="3656844" indent="0">
              <a:buNone/>
              <a:defRPr sz="1599">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B62B1AC-DD9A-4335-B19C-B71B3AA6D432}"/>
              </a:ext>
            </a:extLst>
          </p:cNvPr>
          <p:cNvSpPr>
            <a:spLocks noGrp="1"/>
          </p:cNvSpPr>
          <p:nvPr>
            <p:ph type="dt" sz="half" idx="10"/>
          </p:nvPr>
        </p:nvSpPr>
        <p:spPr/>
        <p:txBody>
          <a:bodyPr/>
          <a:lstStyle/>
          <a:p>
            <a:fld id="{BB714D0B-C10A-44B6-89C3-553CE4FCF97B}"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EF62D441-E2DC-44D1-81F9-6A559F4A03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247CE-0494-4DB2-9426-6F8BC7E86F36}"/>
              </a:ext>
            </a:extLst>
          </p:cNvPr>
          <p:cNvSpPr>
            <a:spLocks noGrp="1"/>
          </p:cNvSpPr>
          <p:nvPr>
            <p:ph type="sldNum" sz="quarter" idx="12"/>
          </p:nvPr>
        </p:nvSpPr>
        <p:spPr/>
        <p:txBody>
          <a:body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19278583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73755-D094-44EA-AEA3-118EB62FB3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12AD7A-0E50-45B3-92AD-5332A38CCE02}"/>
              </a:ext>
            </a:extLst>
          </p:cNvPr>
          <p:cNvSpPr>
            <a:spLocks noGrp="1"/>
          </p:cNvSpPr>
          <p:nvPr>
            <p:ph sz="half" idx="1"/>
          </p:nvPr>
        </p:nvSpPr>
        <p:spPr>
          <a:xfrm>
            <a:off x="838091" y="1826048"/>
            <a:ext cx="5180926" cy="4352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C57C46B-7EC2-49BA-BE82-E1D5A9EAD4B3}"/>
              </a:ext>
            </a:extLst>
          </p:cNvPr>
          <p:cNvSpPr>
            <a:spLocks noGrp="1"/>
          </p:cNvSpPr>
          <p:nvPr>
            <p:ph sz="half" idx="2"/>
          </p:nvPr>
        </p:nvSpPr>
        <p:spPr>
          <a:xfrm>
            <a:off x="6171396" y="1826048"/>
            <a:ext cx="5180926" cy="4352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BB137FC-3268-48C4-B3A0-C2C386F54487}"/>
              </a:ext>
            </a:extLst>
          </p:cNvPr>
          <p:cNvSpPr>
            <a:spLocks noGrp="1"/>
          </p:cNvSpPr>
          <p:nvPr>
            <p:ph type="dt" sz="half" idx="10"/>
          </p:nvPr>
        </p:nvSpPr>
        <p:spPr/>
        <p:txBody>
          <a:bodyPr/>
          <a:lstStyle/>
          <a:p>
            <a:fld id="{BB714D0B-C10A-44B6-89C3-553CE4FCF97B}" type="datetimeFigureOut">
              <a:rPr lang="zh-CN" altLang="en-US" smtClean="0"/>
              <a:t>2020/10/12</a:t>
            </a:fld>
            <a:endParaRPr lang="zh-CN" altLang="en-US"/>
          </a:p>
        </p:txBody>
      </p:sp>
      <p:sp>
        <p:nvSpPr>
          <p:cNvPr id="6" name="页脚占位符 5">
            <a:extLst>
              <a:ext uri="{FF2B5EF4-FFF2-40B4-BE49-F238E27FC236}">
                <a16:creationId xmlns:a16="http://schemas.microsoft.com/office/drawing/2014/main" id="{8B2F83A7-AA4C-41F7-A7A4-F1D05A22494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5DBFE7-88B6-4DD6-94D8-BC7C26C7F309}"/>
              </a:ext>
            </a:extLst>
          </p:cNvPr>
          <p:cNvSpPr>
            <a:spLocks noGrp="1"/>
          </p:cNvSpPr>
          <p:nvPr>
            <p:ph type="sldNum" sz="quarter" idx="12"/>
          </p:nvPr>
        </p:nvSpPr>
        <p:spPr/>
        <p:txBody>
          <a:body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1953122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3" y="273112"/>
            <a:ext cx="4010562" cy="1162320"/>
          </a:xfrm>
          <a:prstGeom prst="rect">
            <a:avLst/>
          </a:prstGeom>
        </p:spPr>
        <p:txBody>
          <a:bodyPr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66113"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3" y="1435434"/>
            <a:ext cx="4010562" cy="46921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F804E-56DF-4C94-A9EE-2D28FCC97582}"/>
              </a:ext>
            </a:extLst>
          </p:cNvPr>
          <p:cNvSpPr>
            <a:spLocks noGrp="1"/>
          </p:cNvSpPr>
          <p:nvPr>
            <p:ph type="title"/>
          </p:nvPr>
        </p:nvSpPr>
        <p:spPr>
          <a:xfrm>
            <a:off x="839678" y="365210"/>
            <a:ext cx="10514231" cy="132587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DA1602A-79FF-487A-ACE5-9143C7536D49}"/>
              </a:ext>
            </a:extLst>
          </p:cNvPr>
          <p:cNvSpPr>
            <a:spLocks noGrp="1"/>
          </p:cNvSpPr>
          <p:nvPr>
            <p:ph type="body" idx="1"/>
          </p:nvPr>
        </p:nvSpPr>
        <p:spPr>
          <a:xfrm>
            <a:off x="839679" y="1681553"/>
            <a:ext cx="5157116" cy="824102"/>
          </a:xfrm>
        </p:spPr>
        <p:txBody>
          <a:bodyPr anchor="b"/>
          <a:lstStyle>
            <a:lvl1pPr marL="0" indent="0">
              <a:buNone/>
              <a:defRPr sz="2400" b="1"/>
            </a:lvl1pPr>
            <a:lvl2pPr marL="457106" indent="0">
              <a:buNone/>
              <a:defRPr sz="2000" b="1"/>
            </a:lvl2pPr>
            <a:lvl3pPr marL="914212" indent="0">
              <a:buNone/>
              <a:defRPr sz="1800" b="1"/>
            </a:lvl3pPr>
            <a:lvl4pPr marL="1371316" indent="0">
              <a:buNone/>
              <a:defRPr sz="1599" b="1"/>
            </a:lvl4pPr>
            <a:lvl5pPr marL="1828422" indent="0">
              <a:buNone/>
              <a:defRPr sz="1599" b="1"/>
            </a:lvl5pPr>
            <a:lvl6pPr marL="2285528" indent="0">
              <a:buNone/>
              <a:defRPr sz="1599" b="1"/>
            </a:lvl6pPr>
            <a:lvl7pPr marL="2742634" indent="0">
              <a:buNone/>
              <a:defRPr sz="1599" b="1"/>
            </a:lvl7pPr>
            <a:lvl8pPr marL="3199738" indent="0">
              <a:buNone/>
              <a:defRPr sz="1599" b="1"/>
            </a:lvl8pPr>
            <a:lvl9pPr marL="3656844" indent="0">
              <a:buNone/>
              <a:defRPr sz="1599"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58F1103-8FA3-4364-B4CA-B79A4F269ADE}"/>
              </a:ext>
            </a:extLst>
          </p:cNvPr>
          <p:cNvSpPr>
            <a:spLocks noGrp="1"/>
          </p:cNvSpPr>
          <p:nvPr>
            <p:ph sz="half" idx="2"/>
          </p:nvPr>
        </p:nvSpPr>
        <p:spPr>
          <a:xfrm>
            <a:off x="839679" y="2505656"/>
            <a:ext cx="5157116" cy="3685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0334B6-3B1F-481D-B315-3B3382D5E114}"/>
              </a:ext>
            </a:extLst>
          </p:cNvPr>
          <p:cNvSpPr>
            <a:spLocks noGrp="1"/>
          </p:cNvSpPr>
          <p:nvPr>
            <p:ph type="body" sz="quarter" idx="3"/>
          </p:nvPr>
        </p:nvSpPr>
        <p:spPr>
          <a:xfrm>
            <a:off x="6171397" y="1681553"/>
            <a:ext cx="5182513" cy="824102"/>
          </a:xfrm>
        </p:spPr>
        <p:txBody>
          <a:bodyPr anchor="b"/>
          <a:lstStyle>
            <a:lvl1pPr marL="0" indent="0">
              <a:buNone/>
              <a:defRPr sz="2400" b="1"/>
            </a:lvl1pPr>
            <a:lvl2pPr marL="457106" indent="0">
              <a:buNone/>
              <a:defRPr sz="2000" b="1"/>
            </a:lvl2pPr>
            <a:lvl3pPr marL="914212" indent="0">
              <a:buNone/>
              <a:defRPr sz="1800" b="1"/>
            </a:lvl3pPr>
            <a:lvl4pPr marL="1371316" indent="0">
              <a:buNone/>
              <a:defRPr sz="1599" b="1"/>
            </a:lvl4pPr>
            <a:lvl5pPr marL="1828422" indent="0">
              <a:buNone/>
              <a:defRPr sz="1599" b="1"/>
            </a:lvl5pPr>
            <a:lvl6pPr marL="2285528" indent="0">
              <a:buNone/>
              <a:defRPr sz="1599" b="1"/>
            </a:lvl6pPr>
            <a:lvl7pPr marL="2742634" indent="0">
              <a:buNone/>
              <a:defRPr sz="1599" b="1"/>
            </a:lvl7pPr>
            <a:lvl8pPr marL="3199738" indent="0">
              <a:buNone/>
              <a:defRPr sz="1599" b="1"/>
            </a:lvl8pPr>
            <a:lvl9pPr marL="3656844" indent="0">
              <a:buNone/>
              <a:defRPr sz="1599"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0F1171-40D3-4F95-A454-98C10BBF29EA}"/>
              </a:ext>
            </a:extLst>
          </p:cNvPr>
          <p:cNvSpPr>
            <a:spLocks noGrp="1"/>
          </p:cNvSpPr>
          <p:nvPr>
            <p:ph sz="quarter" idx="4"/>
          </p:nvPr>
        </p:nvSpPr>
        <p:spPr>
          <a:xfrm>
            <a:off x="6171397" y="2505656"/>
            <a:ext cx="5182513" cy="3685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3383540-FE0A-46F1-BCF0-ED0EFAB90E0A}"/>
              </a:ext>
            </a:extLst>
          </p:cNvPr>
          <p:cNvSpPr>
            <a:spLocks noGrp="1"/>
          </p:cNvSpPr>
          <p:nvPr>
            <p:ph type="dt" sz="half" idx="10"/>
          </p:nvPr>
        </p:nvSpPr>
        <p:spPr/>
        <p:txBody>
          <a:bodyPr/>
          <a:lstStyle/>
          <a:p>
            <a:fld id="{BB714D0B-C10A-44B6-89C3-553CE4FCF97B}" type="datetimeFigureOut">
              <a:rPr lang="zh-CN" altLang="en-US" smtClean="0"/>
              <a:t>2020/10/12</a:t>
            </a:fld>
            <a:endParaRPr lang="zh-CN" altLang="en-US"/>
          </a:p>
        </p:txBody>
      </p:sp>
      <p:sp>
        <p:nvSpPr>
          <p:cNvPr id="8" name="页脚占位符 7">
            <a:extLst>
              <a:ext uri="{FF2B5EF4-FFF2-40B4-BE49-F238E27FC236}">
                <a16:creationId xmlns:a16="http://schemas.microsoft.com/office/drawing/2014/main" id="{7F898F0D-C056-41AE-9AD9-B076E3C9F7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07E9669-1C04-404B-AD87-15A5833BC5AE}"/>
              </a:ext>
            </a:extLst>
          </p:cNvPr>
          <p:cNvSpPr>
            <a:spLocks noGrp="1"/>
          </p:cNvSpPr>
          <p:nvPr>
            <p:ph type="sldNum" sz="quarter" idx="12"/>
          </p:nvPr>
        </p:nvSpPr>
        <p:spPr/>
        <p:txBody>
          <a:body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3284815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A7534-F533-4ED2-9B24-C98044A5EEF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AA4F599-5EBE-4B22-A76F-B79ADDA35CFD}"/>
              </a:ext>
            </a:extLst>
          </p:cNvPr>
          <p:cNvSpPr>
            <a:spLocks noGrp="1"/>
          </p:cNvSpPr>
          <p:nvPr>
            <p:ph type="dt" sz="half" idx="10"/>
          </p:nvPr>
        </p:nvSpPr>
        <p:spPr/>
        <p:txBody>
          <a:bodyPr/>
          <a:lstStyle/>
          <a:p>
            <a:fld id="{BB714D0B-C10A-44B6-89C3-553CE4FCF97B}" type="datetimeFigureOut">
              <a:rPr lang="zh-CN" altLang="en-US" smtClean="0"/>
              <a:t>2020/10/12</a:t>
            </a:fld>
            <a:endParaRPr lang="zh-CN" altLang="en-US"/>
          </a:p>
        </p:txBody>
      </p:sp>
      <p:sp>
        <p:nvSpPr>
          <p:cNvPr id="4" name="页脚占位符 3">
            <a:extLst>
              <a:ext uri="{FF2B5EF4-FFF2-40B4-BE49-F238E27FC236}">
                <a16:creationId xmlns:a16="http://schemas.microsoft.com/office/drawing/2014/main" id="{E162DD22-4E30-4D15-9250-3EB3D075249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536CD73-6ABA-4A7A-92A0-E49EB3BE0442}"/>
              </a:ext>
            </a:extLst>
          </p:cNvPr>
          <p:cNvSpPr>
            <a:spLocks noGrp="1"/>
          </p:cNvSpPr>
          <p:nvPr>
            <p:ph type="sldNum" sz="quarter" idx="12"/>
          </p:nvPr>
        </p:nvSpPr>
        <p:spPr/>
        <p:txBody>
          <a:body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27360723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AA1DDF-4222-4E12-ACE0-418EB10230EA}"/>
              </a:ext>
            </a:extLst>
          </p:cNvPr>
          <p:cNvSpPr>
            <a:spLocks noGrp="1"/>
          </p:cNvSpPr>
          <p:nvPr>
            <p:ph type="dt" sz="half" idx="10"/>
          </p:nvPr>
        </p:nvSpPr>
        <p:spPr/>
        <p:txBody>
          <a:bodyPr/>
          <a:lstStyle/>
          <a:p>
            <a:fld id="{BB714D0B-C10A-44B6-89C3-553CE4FCF97B}" type="datetimeFigureOut">
              <a:rPr lang="zh-CN" altLang="en-US" smtClean="0"/>
              <a:t>2020/10/12</a:t>
            </a:fld>
            <a:endParaRPr lang="zh-CN" altLang="en-US"/>
          </a:p>
        </p:txBody>
      </p:sp>
      <p:sp>
        <p:nvSpPr>
          <p:cNvPr id="3" name="页脚占位符 2">
            <a:extLst>
              <a:ext uri="{FF2B5EF4-FFF2-40B4-BE49-F238E27FC236}">
                <a16:creationId xmlns:a16="http://schemas.microsoft.com/office/drawing/2014/main" id="{43517330-3F4A-43CA-815B-1C044F896FD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2207D86-9F60-4807-A44E-BF1A9FC0C15D}"/>
              </a:ext>
            </a:extLst>
          </p:cNvPr>
          <p:cNvSpPr>
            <a:spLocks noGrp="1"/>
          </p:cNvSpPr>
          <p:nvPr>
            <p:ph type="sldNum" sz="quarter" idx="12"/>
          </p:nvPr>
        </p:nvSpPr>
        <p:spPr/>
        <p:txBody>
          <a:body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6385866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EC943-0FEC-44D2-9897-7CECF723DCC4}"/>
              </a:ext>
            </a:extLst>
          </p:cNvPr>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839A5C-1C64-4F1D-AFA0-3F50A8BBFC7A}"/>
              </a:ext>
            </a:extLst>
          </p:cNvPr>
          <p:cNvSpPr>
            <a:spLocks noGrp="1"/>
          </p:cNvSpPr>
          <p:nvPr>
            <p:ph idx="1"/>
          </p:nvPr>
        </p:nvSpPr>
        <p:spPr>
          <a:xfrm>
            <a:off x="5182513" y="987655"/>
            <a:ext cx="6171397" cy="4874753"/>
          </a:xfrm>
        </p:spPr>
        <p:txBody>
          <a:bodyPr/>
          <a:lstStyle>
            <a:lvl1pPr>
              <a:defRPr sz="3200"/>
            </a:lvl1pPr>
            <a:lvl2pPr>
              <a:defRPr sz="2799"/>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65C1B2-B426-4CF1-AA1D-8CB49100DF6E}"/>
              </a:ext>
            </a:extLst>
          </p:cNvPr>
          <p:cNvSpPr>
            <a:spLocks noGrp="1"/>
          </p:cNvSpPr>
          <p:nvPr>
            <p:ph type="body" sz="half" idx="2"/>
          </p:nvPr>
        </p:nvSpPr>
        <p:spPr>
          <a:xfrm>
            <a:off x="839679" y="2057877"/>
            <a:ext cx="3931725" cy="3812470"/>
          </a:xfrm>
        </p:spPr>
        <p:txBody>
          <a:bodyPr/>
          <a:lstStyle>
            <a:lvl1pPr marL="0" indent="0">
              <a:buNone/>
              <a:defRPr sz="1599"/>
            </a:lvl1pPr>
            <a:lvl2pPr marL="457106" indent="0">
              <a:buNone/>
              <a:defRPr sz="1400"/>
            </a:lvl2pPr>
            <a:lvl3pPr marL="914212" indent="0">
              <a:buNone/>
              <a:defRPr sz="1200"/>
            </a:lvl3pPr>
            <a:lvl4pPr marL="1371316" indent="0">
              <a:buNone/>
              <a:defRPr sz="999"/>
            </a:lvl4pPr>
            <a:lvl5pPr marL="1828422" indent="0">
              <a:buNone/>
              <a:defRPr sz="999"/>
            </a:lvl5pPr>
            <a:lvl6pPr marL="2285528" indent="0">
              <a:buNone/>
              <a:defRPr sz="999"/>
            </a:lvl6pPr>
            <a:lvl7pPr marL="2742634" indent="0">
              <a:buNone/>
              <a:defRPr sz="999"/>
            </a:lvl7pPr>
            <a:lvl8pPr marL="3199738" indent="0">
              <a:buNone/>
              <a:defRPr sz="999"/>
            </a:lvl8pPr>
            <a:lvl9pPr marL="3656844" indent="0">
              <a:buNone/>
              <a:defRPr sz="999"/>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582206F-015E-4CC7-84F5-2C81DC87AB75}"/>
              </a:ext>
            </a:extLst>
          </p:cNvPr>
          <p:cNvSpPr>
            <a:spLocks noGrp="1"/>
          </p:cNvSpPr>
          <p:nvPr>
            <p:ph type="dt" sz="half" idx="10"/>
          </p:nvPr>
        </p:nvSpPr>
        <p:spPr/>
        <p:txBody>
          <a:bodyPr/>
          <a:lstStyle/>
          <a:p>
            <a:fld id="{BB714D0B-C10A-44B6-89C3-553CE4FCF97B}" type="datetimeFigureOut">
              <a:rPr lang="zh-CN" altLang="en-US" smtClean="0"/>
              <a:t>2020/10/12</a:t>
            </a:fld>
            <a:endParaRPr lang="zh-CN" altLang="en-US"/>
          </a:p>
        </p:txBody>
      </p:sp>
      <p:sp>
        <p:nvSpPr>
          <p:cNvPr id="6" name="页脚占位符 5">
            <a:extLst>
              <a:ext uri="{FF2B5EF4-FFF2-40B4-BE49-F238E27FC236}">
                <a16:creationId xmlns:a16="http://schemas.microsoft.com/office/drawing/2014/main" id="{D3780CE3-51A1-4D05-8C39-546F65EEB8B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27E920-4BC1-48E1-BD97-5128334769FA}"/>
              </a:ext>
            </a:extLst>
          </p:cNvPr>
          <p:cNvSpPr>
            <a:spLocks noGrp="1"/>
          </p:cNvSpPr>
          <p:nvPr>
            <p:ph type="sldNum" sz="quarter" idx="12"/>
          </p:nvPr>
        </p:nvSpPr>
        <p:spPr/>
        <p:txBody>
          <a:body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4263842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06475-F7A1-4EDA-BE13-7F2EB31765CD}"/>
              </a:ext>
            </a:extLst>
          </p:cNvPr>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6B9540A-C563-4914-B75C-A870FCC3C8E9}"/>
              </a:ext>
            </a:extLst>
          </p:cNvPr>
          <p:cNvSpPr>
            <a:spLocks noGrp="1"/>
          </p:cNvSpPr>
          <p:nvPr>
            <p:ph type="pic" idx="1"/>
          </p:nvPr>
        </p:nvSpPr>
        <p:spPr>
          <a:xfrm>
            <a:off x="5182513" y="987655"/>
            <a:ext cx="6171397" cy="4874753"/>
          </a:xfrm>
        </p:spPr>
        <p:txBody>
          <a:bodyPr/>
          <a:lstStyle>
            <a:lvl1pPr marL="0" indent="0">
              <a:buNone/>
              <a:defRPr sz="3200"/>
            </a:lvl1pPr>
            <a:lvl2pPr marL="457106" indent="0">
              <a:buNone/>
              <a:defRPr sz="2799"/>
            </a:lvl2pPr>
            <a:lvl3pPr marL="914212" indent="0">
              <a:buNone/>
              <a:defRPr sz="2400"/>
            </a:lvl3pPr>
            <a:lvl4pPr marL="1371316" indent="0">
              <a:buNone/>
              <a:defRPr sz="2000"/>
            </a:lvl4pPr>
            <a:lvl5pPr marL="1828422" indent="0">
              <a:buNone/>
              <a:defRPr sz="2000"/>
            </a:lvl5pPr>
            <a:lvl6pPr marL="2285528" indent="0">
              <a:buNone/>
              <a:defRPr sz="2000"/>
            </a:lvl6pPr>
            <a:lvl7pPr marL="2742634" indent="0">
              <a:buNone/>
              <a:defRPr sz="2000"/>
            </a:lvl7pPr>
            <a:lvl8pPr marL="3199738" indent="0">
              <a:buNone/>
              <a:defRPr sz="2000"/>
            </a:lvl8pPr>
            <a:lvl9pPr marL="3656844" indent="0">
              <a:buNone/>
              <a:defRPr sz="2000"/>
            </a:lvl9pPr>
          </a:lstStyle>
          <a:p>
            <a:endParaRPr lang="zh-CN" altLang="en-US"/>
          </a:p>
        </p:txBody>
      </p:sp>
      <p:sp>
        <p:nvSpPr>
          <p:cNvPr id="4" name="文本占位符 3">
            <a:extLst>
              <a:ext uri="{FF2B5EF4-FFF2-40B4-BE49-F238E27FC236}">
                <a16:creationId xmlns:a16="http://schemas.microsoft.com/office/drawing/2014/main" id="{FE50ED92-8D0A-455D-8FD6-1E2FC75990AC}"/>
              </a:ext>
            </a:extLst>
          </p:cNvPr>
          <p:cNvSpPr>
            <a:spLocks noGrp="1"/>
          </p:cNvSpPr>
          <p:nvPr>
            <p:ph type="body" sz="half" idx="2"/>
          </p:nvPr>
        </p:nvSpPr>
        <p:spPr>
          <a:xfrm>
            <a:off x="839679" y="2057877"/>
            <a:ext cx="3931725" cy="3812470"/>
          </a:xfrm>
        </p:spPr>
        <p:txBody>
          <a:bodyPr/>
          <a:lstStyle>
            <a:lvl1pPr marL="0" indent="0">
              <a:buNone/>
              <a:defRPr sz="1599"/>
            </a:lvl1pPr>
            <a:lvl2pPr marL="457106" indent="0">
              <a:buNone/>
              <a:defRPr sz="1400"/>
            </a:lvl2pPr>
            <a:lvl3pPr marL="914212" indent="0">
              <a:buNone/>
              <a:defRPr sz="1200"/>
            </a:lvl3pPr>
            <a:lvl4pPr marL="1371316" indent="0">
              <a:buNone/>
              <a:defRPr sz="999"/>
            </a:lvl4pPr>
            <a:lvl5pPr marL="1828422" indent="0">
              <a:buNone/>
              <a:defRPr sz="999"/>
            </a:lvl5pPr>
            <a:lvl6pPr marL="2285528" indent="0">
              <a:buNone/>
              <a:defRPr sz="999"/>
            </a:lvl6pPr>
            <a:lvl7pPr marL="2742634" indent="0">
              <a:buNone/>
              <a:defRPr sz="999"/>
            </a:lvl7pPr>
            <a:lvl8pPr marL="3199738" indent="0">
              <a:buNone/>
              <a:defRPr sz="999"/>
            </a:lvl8pPr>
            <a:lvl9pPr marL="3656844" indent="0">
              <a:buNone/>
              <a:defRPr sz="999"/>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F83BE5-1214-4D94-AFD2-5EEE1E5C011A}"/>
              </a:ext>
            </a:extLst>
          </p:cNvPr>
          <p:cNvSpPr>
            <a:spLocks noGrp="1"/>
          </p:cNvSpPr>
          <p:nvPr>
            <p:ph type="dt" sz="half" idx="10"/>
          </p:nvPr>
        </p:nvSpPr>
        <p:spPr/>
        <p:txBody>
          <a:bodyPr/>
          <a:lstStyle/>
          <a:p>
            <a:fld id="{BB714D0B-C10A-44B6-89C3-553CE4FCF97B}" type="datetimeFigureOut">
              <a:rPr lang="zh-CN" altLang="en-US" smtClean="0"/>
              <a:t>2020/10/12</a:t>
            </a:fld>
            <a:endParaRPr lang="zh-CN" altLang="en-US"/>
          </a:p>
        </p:txBody>
      </p:sp>
      <p:sp>
        <p:nvSpPr>
          <p:cNvPr id="6" name="页脚占位符 5">
            <a:extLst>
              <a:ext uri="{FF2B5EF4-FFF2-40B4-BE49-F238E27FC236}">
                <a16:creationId xmlns:a16="http://schemas.microsoft.com/office/drawing/2014/main" id="{7DB29061-9221-47D5-8342-43A81BFF7B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72ADC1-0FF3-4D0C-B903-354987E2750B}"/>
              </a:ext>
            </a:extLst>
          </p:cNvPr>
          <p:cNvSpPr>
            <a:spLocks noGrp="1"/>
          </p:cNvSpPr>
          <p:nvPr>
            <p:ph type="sldNum" sz="quarter" idx="12"/>
          </p:nvPr>
        </p:nvSpPr>
        <p:spPr/>
        <p:txBody>
          <a:body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31198703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5A9F7-3AA6-4465-AC78-C39354D442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D32554-9F84-4A23-B31B-2DAE4723F91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6F60C0-19DF-4631-B6C4-0B912D7BD0A6}"/>
              </a:ext>
            </a:extLst>
          </p:cNvPr>
          <p:cNvSpPr>
            <a:spLocks noGrp="1"/>
          </p:cNvSpPr>
          <p:nvPr>
            <p:ph type="dt" sz="half" idx="10"/>
          </p:nvPr>
        </p:nvSpPr>
        <p:spPr/>
        <p:txBody>
          <a:bodyPr/>
          <a:lstStyle/>
          <a:p>
            <a:fld id="{BB714D0B-C10A-44B6-89C3-553CE4FCF97B}"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5C560E9C-8890-463F-ABD1-7B676218E3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6C50B-BE47-47C1-BB52-12DB945E2691}"/>
              </a:ext>
            </a:extLst>
          </p:cNvPr>
          <p:cNvSpPr>
            <a:spLocks noGrp="1"/>
          </p:cNvSpPr>
          <p:nvPr>
            <p:ph type="sldNum" sz="quarter" idx="12"/>
          </p:nvPr>
        </p:nvSpPr>
        <p:spPr/>
        <p:txBody>
          <a:body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24705654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6BA52A5-5D99-41B2-ACB9-87A721CA156B}"/>
              </a:ext>
            </a:extLst>
          </p:cNvPr>
          <p:cNvSpPr>
            <a:spLocks noGrp="1"/>
          </p:cNvSpPr>
          <p:nvPr>
            <p:ph type="title" orient="vert"/>
          </p:nvPr>
        </p:nvSpPr>
        <p:spPr>
          <a:xfrm>
            <a:off x="8723764" y="365210"/>
            <a:ext cx="2628558" cy="581318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59F21E-5BD6-4229-BA69-A01ACB6BB44A}"/>
              </a:ext>
            </a:extLst>
          </p:cNvPr>
          <p:cNvSpPr>
            <a:spLocks noGrp="1"/>
          </p:cNvSpPr>
          <p:nvPr>
            <p:ph type="body" orient="vert" idx="1"/>
          </p:nvPr>
        </p:nvSpPr>
        <p:spPr>
          <a:xfrm>
            <a:off x="838091" y="365210"/>
            <a:ext cx="7733293" cy="581318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890C62-2583-48FD-9578-11B39872686B}"/>
              </a:ext>
            </a:extLst>
          </p:cNvPr>
          <p:cNvSpPr>
            <a:spLocks noGrp="1"/>
          </p:cNvSpPr>
          <p:nvPr>
            <p:ph type="dt" sz="half" idx="10"/>
          </p:nvPr>
        </p:nvSpPr>
        <p:spPr/>
        <p:txBody>
          <a:bodyPr/>
          <a:lstStyle/>
          <a:p>
            <a:fld id="{BB714D0B-C10A-44B6-89C3-553CE4FCF97B}"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BFF13BB0-164A-448E-9023-8BF420EA62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84B017-529D-47BB-89F4-539F62E9075B}"/>
              </a:ext>
            </a:extLst>
          </p:cNvPr>
          <p:cNvSpPr>
            <a:spLocks noGrp="1"/>
          </p:cNvSpPr>
          <p:nvPr>
            <p:ph type="sldNum" sz="quarter" idx="12"/>
          </p:nvPr>
        </p:nvSpPr>
        <p:spPr/>
        <p:txBody>
          <a:body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16812411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A135F1B-F2B5-4D15-91CB-70E646F79F32}" type="datetimeFigureOut">
              <a:rPr lang="zh-CN" altLang="en-US" smtClean="0"/>
              <a:t>2020/10/12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7A5928D-96BE-483B-B102-07A3B04F89D3}" type="slidenum">
              <a:rPr lang="zh-CN" altLang="en-US" smtClean="0"/>
              <a:t>‹#›</a:t>
            </a:fld>
            <a:endParaRPr lang="zh-CN" altLang="en-US"/>
          </a:p>
        </p:txBody>
      </p:sp>
    </p:spTree>
    <p:extLst>
      <p:ext uri="{BB962C8B-B14F-4D97-AF65-F5344CB8AC3E}">
        <p14:creationId xmlns:p14="http://schemas.microsoft.com/office/powerpoint/2010/main" val="23626557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30009" y="299627"/>
            <a:ext cx="10514231" cy="531556"/>
          </a:xfrm>
        </p:spPr>
        <p:txBody>
          <a:bodyPr/>
          <a:lstStyle>
            <a:lvl1pPr>
              <a:defRPr sz="2880"/>
            </a:lvl1p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EA135F1B-F2B5-4D15-91CB-70E646F79F32}" type="datetimeFigureOut">
              <a:rPr lang="zh-CN" altLang="en-US" smtClean="0"/>
              <a:t>2020/10/12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7A5928D-96BE-483B-B102-07A3B04F89D3}" type="slidenum">
              <a:rPr lang="zh-CN" altLang="en-US" smtClean="0"/>
              <a:t>‹#›</a:t>
            </a:fld>
            <a:endParaRPr lang="zh-CN" altLang="en-US"/>
          </a:p>
        </p:txBody>
      </p:sp>
      <p:pic>
        <p:nvPicPr>
          <p:cNvPr id="7" name="图片 6">
            <a:extLst>
              <a:ext uri="{FF2B5EF4-FFF2-40B4-BE49-F238E27FC236}">
                <a16:creationId xmlns:a16="http://schemas.microsoft.com/office/drawing/2014/main" id="{F2268A85-43CF-497C-8D89-22A57AC46DEE}"/>
              </a:ext>
            </a:extLst>
          </p:cNvPr>
          <p:cNvPicPr>
            <a:picLocks/>
          </p:cNvPicPr>
          <p:nvPr userDrawn="1"/>
        </p:nvPicPr>
        <p:blipFill>
          <a:blip r:embed="rId2"/>
          <a:stretch>
            <a:fillRect/>
          </a:stretch>
        </p:blipFill>
        <p:spPr>
          <a:xfrm rot="10800000" flipV="1">
            <a:off x="0" y="945098"/>
            <a:ext cx="12190413" cy="81638"/>
          </a:xfrm>
          <a:prstGeom prst="rect">
            <a:avLst/>
          </a:prstGeom>
        </p:spPr>
      </p:pic>
      <p:pic>
        <p:nvPicPr>
          <p:cNvPr id="8" name="图片 7">
            <a:extLst>
              <a:ext uri="{FF2B5EF4-FFF2-40B4-BE49-F238E27FC236}">
                <a16:creationId xmlns:a16="http://schemas.microsoft.com/office/drawing/2014/main" id="{CFFDCAE5-1E42-4574-BC13-0661D96848A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80901" y="367160"/>
            <a:ext cx="1830909" cy="517818"/>
          </a:xfrm>
          <a:prstGeom prst="rect">
            <a:avLst/>
          </a:prstGeom>
        </p:spPr>
      </p:pic>
    </p:spTree>
    <p:extLst>
      <p:ext uri="{BB962C8B-B14F-4D97-AF65-F5344CB8AC3E}">
        <p14:creationId xmlns:p14="http://schemas.microsoft.com/office/powerpoint/2010/main" val="16243246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135F1B-F2B5-4D15-91CB-70E646F79F32}" type="datetimeFigureOut">
              <a:rPr lang="zh-CN" altLang="en-US" smtClean="0"/>
              <a:t>2020/10/12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7A5928D-96BE-483B-B102-07A3B04F89D3}" type="slidenum">
              <a:rPr lang="zh-CN" altLang="en-US" smtClean="0"/>
              <a:t>‹#›</a:t>
            </a:fld>
            <a:endParaRPr lang="zh-CN" altLang="en-US"/>
          </a:p>
        </p:txBody>
      </p:sp>
    </p:spTree>
    <p:extLst>
      <p:ext uri="{BB962C8B-B14F-4D97-AF65-F5344CB8AC3E}">
        <p14:creationId xmlns:p14="http://schemas.microsoft.com/office/powerpoint/2010/main" val="167339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70"/>
          </a:xfrm>
          <a:prstGeom prst="rect">
            <a:avLst/>
          </a:prstGeom>
        </p:spPr>
        <p:txBody>
          <a:bodyPr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89406" y="612916"/>
            <a:ext cx="7314248" cy="4115753"/>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zh-CN" altLang="en-US"/>
          </a:p>
        </p:txBody>
      </p:sp>
      <p:sp>
        <p:nvSpPr>
          <p:cNvPr id="4" name="文本占位符 3"/>
          <p:cNvSpPr>
            <a:spLocks noGrp="1"/>
          </p:cNvSpPr>
          <p:nvPr>
            <p:ph type="body" sz="half" idx="2"/>
          </p:nvPr>
        </p:nvSpPr>
        <p:spPr>
          <a:xfrm>
            <a:off x="2389406" y="5368581"/>
            <a:ext cx="7314248" cy="8050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Free Blank">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83267" y="350281"/>
            <a:ext cx="9143826" cy="562204"/>
          </a:xfrm>
          <a:prstGeom prst="rect">
            <a:avLst/>
          </a:prstGeom>
        </p:spPr>
        <p:txBody>
          <a:bodyPr vert="horz" lIns="91440" tIns="45720" rIns="91440" bIns="45720" rtlCol="0" anchor="ctr">
            <a:normAutofit/>
          </a:bodyPr>
          <a:lstStyle>
            <a:lvl1pPr algn="l">
              <a:defRPr sz="2400"/>
            </a:lvl1pPr>
          </a:lstStyle>
          <a:p>
            <a:r>
              <a:rPr lang="zh-CN" altLang="en-US" dirty="0"/>
              <a:t>单击此处编辑母版标题样式</a:t>
            </a:r>
          </a:p>
        </p:txBody>
      </p:sp>
      <p:sp>
        <p:nvSpPr>
          <p:cNvPr id="3" name="矩形 2">
            <a:extLst>
              <a:ext uri="{FF2B5EF4-FFF2-40B4-BE49-F238E27FC236}">
                <a16:creationId xmlns:a16="http://schemas.microsoft.com/office/drawing/2014/main" id="{8D3A9123-14A7-F941-893C-5508F3AFADED}"/>
              </a:ext>
            </a:extLst>
          </p:cNvPr>
          <p:cNvSpPr/>
          <p:nvPr userDrawn="1"/>
        </p:nvSpPr>
        <p:spPr>
          <a:xfrm>
            <a:off x="387815" y="287632"/>
            <a:ext cx="486826" cy="4870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19DDE9BA-39C4-E743-ADC1-7DD35EFD6909}"/>
              </a:ext>
            </a:extLst>
          </p:cNvPr>
          <p:cNvSpPr/>
          <p:nvPr userDrawn="1"/>
        </p:nvSpPr>
        <p:spPr>
          <a:xfrm>
            <a:off x="459060" y="387884"/>
            <a:ext cx="486826" cy="48700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088750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7" name="图片 6" descr="第二届行业能力大赛-ppt模版-04.jpg">
            <a:extLst>
              <a:ext uri="{FF2B5EF4-FFF2-40B4-BE49-F238E27FC236}">
                <a16:creationId xmlns:a16="http://schemas.microsoft.com/office/drawing/2014/main" id="{FCAAF39E-593A-45F0-8B25-71EF8CF78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43"/>
            <a:ext cx="12190413" cy="6859245"/>
          </a:xfrm>
          <a:prstGeom prst="rect">
            <a:avLst/>
          </a:prstGeom>
          <a:noFill/>
        </p:spPr>
      </p:pic>
      <p:sp>
        <p:nvSpPr>
          <p:cNvPr id="8" name="标题 1">
            <a:extLst>
              <a:ext uri="{FF2B5EF4-FFF2-40B4-BE49-F238E27FC236}">
                <a16:creationId xmlns:a16="http://schemas.microsoft.com/office/drawing/2014/main" id="{DCFB9732-9C0F-4684-B029-89CDDAEFF38F}"/>
              </a:ext>
            </a:extLst>
          </p:cNvPr>
          <p:cNvSpPr>
            <a:spLocks noGrp="1"/>
          </p:cNvSpPr>
          <p:nvPr>
            <p:ph type="title"/>
          </p:nvPr>
        </p:nvSpPr>
        <p:spPr>
          <a:xfrm>
            <a:off x="547657" y="354950"/>
            <a:ext cx="10514231" cy="587912"/>
          </a:xfrm>
        </p:spPr>
        <p:txBody>
          <a:bodyPr>
            <a:normAutofit/>
          </a:bodyPr>
          <a:lstStyle>
            <a:lvl1pPr>
              <a:defRPr sz="2400">
                <a:solidFill>
                  <a:schemeClr val="tx1">
                    <a:lumMod val="65000"/>
                    <a:lumOff val="35000"/>
                  </a:schemeClr>
                </a:solidFill>
              </a:defRPr>
            </a:lvl1pPr>
          </a:lstStyle>
          <a:p>
            <a:r>
              <a:rPr lang="zh-CN" altLang="en-US" dirty="0"/>
              <a:t>单击此处编辑母版标题样式</a:t>
            </a:r>
          </a:p>
        </p:txBody>
      </p:sp>
    </p:spTree>
    <p:extLst>
      <p:ext uri="{BB962C8B-B14F-4D97-AF65-F5344CB8AC3E}">
        <p14:creationId xmlns:p14="http://schemas.microsoft.com/office/powerpoint/2010/main" val="136085775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Free Blank">
    <p:spTree>
      <p:nvGrpSpPr>
        <p:cNvPr id="1" name=""/>
        <p:cNvGrpSpPr/>
        <p:nvPr/>
      </p:nvGrpSpPr>
      <p:grpSpPr>
        <a:xfrm>
          <a:off x="0" y="0"/>
          <a:ext cx="0" cy="0"/>
          <a:chOff x="0" y="0"/>
          <a:chExt cx="0" cy="0"/>
        </a:xfrm>
      </p:grpSpPr>
      <p:pic>
        <p:nvPicPr>
          <p:cNvPr id="8" name="图片 7"/>
          <p:cNvPicPr>
            <a:picLocks/>
          </p:cNvPicPr>
          <p:nvPr userDrawn="1"/>
        </p:nvPicPr>
        <p:blipFill>
          <a:blip r:embed="rId2"/>
          <a:stretch>
            <a:fillRect/>
          </a:stretch>
        </p:blipFill>
        <p:spPr>
          <a:xfrm rot="10800000" flipV="1">
            <a:off x="0" y="757823"/>
            <a:ext cx="12190413" cy="52264"/>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75048" y="150298"/>
            <a:ext cx="1502033" cy="369059"/>
          </a:xfrm>
          <a:prstGeom prst="rect">
            <a:avLst/>
          </a:prstGeom>
        </p:spPr>
      </p:pic>
      <p:pic>
        <p:nvPicPr>
          <p:cNvPr id="6" name="图片 5">
            <a:extLst>
              <a:ext uri="{FF2B5EF4-FFF2-40B4-BE49-F238E27FC236}">
                <a16:creationId xmlns:a16="http://schemas.microsoft.com/office/drawing/2014/main" id="{654712FD-E7DB-4722-A31C-33DF73320DD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66861" y="99005"/>
            <a:ext cx="889129" cy="473562"/>
          </a:xfrm>
          <a:prstGeom prst="rect">
            <a:avLst/>
          </a:prstGeom>
        </p:spPr>
      </p:pic>
    </p:spTree>
    <p:extLst>
      <p:ext uri="{BB962C8B-B14F-4D97-AF65-F5344CB8AC3E}">
        <p14:creationId xmlns:p14="http://schemas.microsoft.com/office/powerpoint/2010/main" val="16549484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7" name="图片 75" descr="logo横版组合-无底蜜蜂-黑字-03.png">
            <a:extLst>
              <a:ext uri="{FF2B5EF4-FFF2-40B4-BE49-F238E27FC236}">
                <a16:creationId xmlns:a16="http://schemas.microsoft.com/office/drawing/2014/main" id="{B2066426-6030-49B9-8A22-AE7D7A7EA7F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19115" y="116659"/>
            <a:ext cx="1087272" cy="308073"/>
          </a:xfrm>
          <a:prstGeom prst="rect">
            <a:avLst/>
          </a:prstGeom>
          <a:noFill/>
          <a:ln w="9525">
            <a:noFill/>
          </a:ln>
        </p:spPr>
      </p:pic>
    </p:spTree>
    <p:extLst>
      <p:ext uri="{BB962C8B-B14F-4D97-AF65-F5344CB8AC3E}">
        <p14:creationId xmlns:p14="http://schemas.microsoft.com/office/powerpoint/2010/main" val="474708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xmlns:a14="http://schemas.microsoft.com/office/drawing/2010/main">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157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image" Target="../media/image2.png"/><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image" Target="../media/image1.emf"/><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theme" Target="../theme/theme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72.xml"/><Relationship Id="rId7" Type="http://schemas.openxmlformats.org/officeDocument/2006/relationships/theme" Target="../theme/theme4.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image" Target="../media/image19.jp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5.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5" Type="http://schemas.openxmlformats.org/officeDocument/2006/relationships/slideLayout" Target="../slideLayouts/slideLayout91.xml"/><Relationship Id="rId4" Type="http://schemas.openxmlformats.org/officeDocument/2006/relationships/slideLayout" Target="../slideLayouts/slideLayout90.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pPr/>
              <a:t>‹#›</a:t>
            </a:fld>
            <a:endParaRPr lang="zh-CN" altLang="en-US"/>
          </a:p>
        </p:txBody>
      </p:sp>
      <p:pic>
        <p:nvPicPr>
          <p:cNvPr id="7" name="图片 6"/>
          <p:cNvPicPr>
            <a:picLocks/>
          </p:cNvPicPr>
          <p:nvPr userDrawn="1"/>
        </p:nvPicPr>
        <p:blipFill>
          <a:blip r:embed="rId28"/>
          <a:stretch>
            <a:fillRect/>
          </a:stretch>
        </p:blipFill>
        <p:spPr>
          <a:xfrm rot="10800000" flipV="1">
            <a:off x="0" y="952703"/>
            <a:ext cx="12190413" cy="38409"/>
          </a:xfrm>
          <a:prstGeom prst="rect">
            <a:avLst/>
          </a:prstGeom>
        </p:spPr>
      </p:pic>
      <p:pic>
        <p:nvPicPr>
          <p:cNvPr id="8" name="图片 7"/>
          <p:cNvPicPr>
            <a:picLocks noChangeAspect="1"/>
          </p:cNvPicPr>
          <p:nvPr userDrawn="1"/>
        </p:nvPicPr>
        <p:blipFill>
          <a:blip r:embed="rId29" cstate="print">
            <a:extLst>
              <a:ext uri="{28A0092B-C50C-407E-A947-70E740481C1C}">
                <a14:useLocalDpi xmlns:a14="http://schemas.microsoft.com/office/drawing/2010/main"/>
              </a:ext>
            </a:extLst>
          </a:blip>
          <a:stretch>
            <a:fillRect/>
          </a:stretch>
        </p:blipFill>
        <p:spPr>
          <a:xfrm>
            <a:off x="9695606" y="401585"/>
            <a:ext cx="1525757" cy="43151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7" r:id="rId13"/>
    <p:sldLayoutId id="2147483672" r:id="rId14"/>
    <p:sldLayoutId id="2147483687"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9" r:id="rId24"/>
    <p:sldLayoutId id="2147483757" r:id="rId25"/>
    <p:sldLayoutId id="2147483781" r:id="rId26"/>
  </p:sldLayoutIdLst>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091" y="6357823"/>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EA135F1B-F2B5-4D15-91CB-70E646F79F32}" type="datetimeFigureOut">
              <a:rPr lang="zh-CN" altLang="en-US" smtClean="0"/>
              <a:t>2020/10/12</a:t>
            </a:fld>
            <a:endParaRPr lang="zh-CN" altLang="en-US"/>
          </a:p>
        </p:txBody>
      </p:sp>
      <p:sp>
        <p:nvSpPr>
          <p:cNvPr id="5" name="Footer Placeholder 4"/>
          <p:cNvSpPr>
            <a:spLocks noGrp="1"/>
          </p:cNvSpPr>
          <p:nvPr>
            <p:ph type="ftr" sz="quarter" idx="3"/>
          </p:nvPr>
        </p:nvSpPr>
        <p:spPr>
          <a:xfrm>
            <a:off x="4038075" y="6357823"/>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09479" y="6357823"/>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57A5928D-96BE-483B-B102-07A3B04F89D3}" type="slidenum">
              <a:rPr lang="zh-CN" altLang="en-US" smtClean="0"/>
              <a:t>‹#›</a:t>
            </a:fld>
            <a:endParaRPr lang="zh-CN" altLang="en-US"/>
          </a:p>
        </p:txBody>
      </p:sp>
    </p:spTree>
    <p:extLst>
      <p:ext uri="{BB962C8B-B14F-4D97-AF65-F5344CB8AC3E}">
        <p14:creationId xmlns:p14="http://schemas.microsoft.com/office/powerpoint/2010/main" val="231370701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9" r:id="rId8"/>
    <p:sldLayoutId id="2147483710" r:id="rId9"/>
    <p:sldLayoutId id="2147483712" r:id="rId10"/>
    <p:sldLayoutId id="2147483713"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80" r:id="rId21"/>
  </p:sldLayoutIdLst>
  <p:txStyles>
    <p:titleStyle>
      <a:lvl1pPr algn="l" defTabSz="91421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2" indent="-228552" algn="l" defTabSz="914212" rtl="0" eaLnBrk="1" latinLnBrk="0" hangingPunct="1">
        <a:lnSpc>
          <a:spcPct val="90000"/>
        </a:lnSpc>
        <a:spcBef>
          <a:spcPts val="999"/>
        </a:spcBef>
        <a:buFont typeface="Arial" panose="020B0604020202020204" pitchFamily="34" charset="0"/>
        <a:buChar char="•"/>
        <a:defRPr sz="2799" kern="1200">
          <a:solidFill>
            <a:schemeClr val="tx1"/>
          </a:solidFill>
          <a:latin typeface="+mn-lt"/>
          <a:ea typeface="+mn-ea"/>
          <a:cs typeface="+mn-cs"/>
        </a:defRPr>
      </a:lvl1pPr>
      <a:lvl2pPr marL="685658" indent="-228552" algn="l" defTabSz="91421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64" indent="-228552" algn="l" defTabSz="91421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70"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74"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80"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86"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92"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96"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2" rtl="0" eaLnBrk="1" latinLnBrk="0" hangingPunct="1">
        <a:defRPr sz="1800" kern="1200">
          <a:solidFill>
            <a:schemeClr val="tx1"/>
          </a:solidFill>
          <a:latin typeface="+mn-lt"/>
          <a:ea typeface="+mn-ea"/>
          <a:cs typeface="+mn-cs"/>
        </a:defRPr>
      </a:lvl1pPr>
      <a:lvl2pPr marL="457106" algn="l" defTabSz="914212" rtl="0" eaLnBrk="1" latinLnBrk="0" hangingPunct="1">
        <a:defRPr sz="1800" kern="1200">
          <a:solidFill>
            <a:schemeClr val="tx1"/>
          </a:solidFill>
          <a:latin typeface="+mn-lt"/>
          <a:ea typeface="+mn-ea"/>
          <a:cs typeface="+mn-cs"/>
        </a:defRPr>
      </a:lvl2pPr>
      <a:lvl3pPr marL="914212" algn="l" defTabSz="914212" rtl="0" eaLnBrk="1" latinLnBrk="0" hangingPunct="1">
        <a:defRPr sz="1800" kern="1200">
          <a:solidFill>
            <a:schemeClr val="tx1"/>
          </a:solidFill>
          <a:latin typeface="+mn-lt"/>
          <a:ea typeface="+mn-ea"/>
          <a:cs typeface="+mn-cs"/>
        </a:defRPr>
      </a:lvl3pPr>
      <a:lvl4pPr marL="1371316" algn="l" defTabSz="914212" rtl="0" eaLnBrk="1" latinLnBrk="0" hangingPunct="1">
        <a:defRPr sz="1800" kern="1200">
          <a:solidFill>
            <a:schemeClr val="tx1"/>
          </a:solidFill>
          <a:latin typeface="+mn-lt"/>
          <a:ea typeface="+mn-ea"/>
          <a:cs typeface="+mn-cs"/>
        </a:defRPr>
      </a:lvl4pPr>
      <a:lvl5pPr marL="1828422" algn="l" defTabSz="914212" rtl="0" eaLnBrk="1" latinLnBrk="0" hangingPunct="1">
        <a:defRPr sz="1800" kern="1200">
          <a:solidFill>
            <a:schemeClr val="tx1"/>
          </a:solidFill>
          <a:latin typeface="+mn-lt"/>
          <a:ea typeface="+mn-ea"/>
          <a:cs typeface="+mn-cs"/>
        </a:defRPr>
      </a:lvl5pPr>
      <a:lvl6pPr marL="2285528" algn="l" defTabSz="914212" rtl="0" eaLnBrk="1" latinLnBrk="0" hangingPunct="1">
        <a:defRPr sz="1800" kern="1200">
          <a:solidFill>
            <a:schemeClr val="tx1"/>
          </a:solidFill>
          <a:latin typeface="+mn-lt"/>
          <a:ea typeface="+mn-ea"/>
          <a:cs typeface="+mn-cs"/>
        </a:defRPr>
      </a:lvl6pPr>
      <a:lvl7pPr marL="2742634" algn="l" defTabSz="914212" rtl="0" eaLnBrk="1" latinLnBrk="0" hangingPunct="1">
        <a:defRPr sz="1800" kern="1200">
          <a:solidFill>
            <a:schemeClr val="tx1"/>
          </a:solidFill>
          <a:latin typeface="+mn-lt"/>
          <a:ea typeface="+mn-ea"/>
          <a:cs typeface="+mn-cs"/>
        </a:defRPr>
      </a:lvl7pPr>
      <a:lvl8pPr marL="3199738" algn="l" defTabSz="914212" rtl="0" eaLnBrk="1" latinLnBrk="0" hangingPunct="1">
        <a:defRPr sz="1800" kern="1200">
          <a:solidFill>
            <a:schemeClr val="tx1"/>
          </a:solidFill>
          <a:latin typeface="+mn-lt"/>
          <a:ea typeface="+mn-ea"/>
          <a:cs typeface="+mn-cs"/>
        </a:defRPr>
      </a:lvl8pPr>
      <a:lvl9pPr marL="3656844" algn="l" defTabSz="91421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pPr/>
              <a:t>‹#›</a:t>
            </a:fld>
            <a:endParaRPr lang="zh-CN" altLang="en-US"/>
          </a:p>
        </p:txBody>
      </p:sp>
      <p:pic>
        <p:nvPicPr>
          <p:cNvPr id="7" name="图片 6"/>
          <p:cNvPicPr>
            <a:picLocks/>
          </p:cNvPicPr>
          <p:nvPr userDrawn="1"/>
        </p:nvPicPr>
        <p:blipFill>
          <a:blip r:embed="rId24"/>
          <a:stretch>
            <a:fillRect/>
          </a:stretch>
        </p:blipFill>
        <p:spPr>
          <a:xfrm rot="10800000" flipV="1">
            <a:off x="0" y="952703"/>
            <a:ext cx="12190413" cy="38409"/>
          </a:xfrm>
          <a:prstGeom prst="rect">
            <a:avLst/>
          </a:prstGeom>
        </p:spPr>
      </p:pic>
      <p:pic>
        <p:nvPicPr>
          <p:cNvPr id="8" name="图片 7"/>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a:off x="9617078" y="330644"/>
            <a:ext cx="1525757" cy="431515"/>
          </a:xfrm>
          <a:prstGeom prst="rect">
            <a:avLst/>
          </a:prstGeom>
        </p:spPr>
      </p:pic>
    </p:spTree>
    <p:extLst>
      <p:ext uri="{BB962C8B-B14F-4D97-AF65-F5344CB8AC3E}">
        <p14:creationId xmlns:p14="http://schemas.microsoft.com/office/powerpoint/2010/main" val="277203370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3" r:id="rId14"/>
    <p:sldLayoutId id="2147483744" r:id="rId15"/>
    <p:sldLayoutId id="2147483745" r:id="rId16"/>
    <p:sldLayoutId id="2147483746" r:id="rId17"/>
    <p:sldLayoutId id="2147483747" r:id="rId18"/>
    <p:sldLayoutId id="2147483748" r:id="rId19"/>
    <p:sldLayoutId id="2147483749" r:id="rId20"/>
    <p:sldLayoutId id="2147483782" r:id="rId21"/>
    <p:sldLayoutId id="2147483783" r:id="rId22"/>
  </p:sldLayoutIdLst>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3"/>
            <a:ext cx="8557627" cy="487456"/>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609521" y="1600572"/>
            <a:ext cx="10971372" cy="452701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fld id="{530820CF-B880-4189-942D-D702A7CBA730}" type="datetimeFigureOut">
              <a:rPr lang="zh-CN" altLang="en-US" smtClean="0"/>
              <a:pPr/>
              <a:t>2020/10/12</a:t>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pPr/>
              <a:t>‹#›</a:t>
            </a:fld>
            <a:endParaRPr lang="zh-CN" altLang="en-US"/>
          </a:p>
        </p:txBody>
      </p:sp>
      <p:pic>
        <p:nvPicPr>
          <p:cNvPr id="7" name="图片 6"/>
          <p:cNvPicPr>
            <a:picLocks/>
          </p:cNvPicPr>
          <p:nvPr userDrawn="1"/>
        </p:nvPicPr>
        <p:blipFill>
          <a:blip r:embed="rId8"/>
          <a:stretch>
            <a:fillRect/>
          </a:stretch>
        </p:blipFill>
        <p:spPr>
          <a:xfrm rot="10800000" flipV="1">
            <a:off x="0" y="952703"/>
            <a:ext cx="12190413" cy="38409"/>
          </a:xfrm>
          <a:prstGeom prst="rect">
            <a:avLst/>
          </a:prstGeom>
        </p:spPr>
      </p:pic>
      <p:pic>
        <p:nvPicPr>
          <p:cNvPr id="8" name="图片 7"/>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041346" y="330644"/>
            <a:ext cx="1525757" cy="431515"/>
          </a:xfrm>
          <a:prstGeom prst="rect">
            <a:avLst/>
          </a:prstGeom>
        </p:spPr>
      </p:pic>
    </p:spTree>
    <p:extLst>
      <p:ext uri="{BB962C8B-B14F-4D97-AF65-F5344CB8AC3E}">
        <p14:creationId xmlns:p14="http://schemas.microsoft.com/office/powerpoint/2010/main" val="389652589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p:txStyles>
    <p:titleStyle>
      <a:lvl1pPr algn="l" defTabSz="1219078" rtl="0" eaLnBrk="1" latinLnBrk="0" hangingPunct="1">
        <a:spcBef>
          <a:spcPct val="0"/>
        </a:spcBef>
        <a:buNone/>
        <a:defRPr sz="3200" kern="1200">
          <a:solidFill>
            <a:schemeClr val="tx1"/>
          </a:solidFill>
          <a:latin typeface="+mj-lt"/>
          <a:ea typeface="+mj-ea"/>
          <a:cs typeface="+mj-cs"/>
        </a:defRPr>
      </a:lvl1pPr>
    </p:titleStyle>
    <p:bodyStyle>
      <a:lvl1pPr marL="457154" indent="-457154" algn="l" defTabSz="1219078" rtl="0" eaLnBrk="1" latinLnBrk="0" hangingPunct="1">
        <a:spcBef>
          <a:spcPct val="20000"/>
        </a:spcBef>
        <a:buFont typeface="Arial" pitchFamily="34" charset="0"/>
        <a:buChar char="•"/>
        <a:defRPr sz="4266" kern="1200">
          <a:solidFill>
            <a:schemeClr val="tx1"/>
          </a:solidFill>
          <a:latin typeface="+mn-lt"/>
          <a:ea typeface="+mn-ea"/>
          <a:cs typeface="+mn-cs"/>
        </a:defRPr>
      </a:lvl1pPr>
      <a:lvl2pPr marL="990501" indent="-380962" algn="l" defTabSz="1219078"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848" indent="-304770" algn="l" defTabSz="1219078"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387"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4pPr>
      <a:lvl5pPr marL="2742926"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5pPr>
      <a:lvl6pPr marL="3352465"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2004"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543"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1082"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zh-CN"/>
      </a:defPPr>
      <a:lvl1pPr marL="0" algn="l" defTabSz="1219078" rtl="0" eaLnBrk="1" latinLnBrk="0" hangingPunct="1">
        <a:defRPr sz="2400" kern="1200">
          <a:solidFill>
            <a:schemeClr val="tx1"/>
          </a:solidFill>
          <a:latin typeface="+mn-lt"/>
          <a:ea typeface="+mn-ea"/>
          <a:cs typeface="+mn-cs"/>
        </a:defRPr>
      </a:lvl1pPr>
      <a:lvl2pPr marL="609539" algn="l" defTabSz="1219078" rtl="0" eaLnBrk="1" latinLnBrk="0" hangingPunct="1">
        <a:defRPr sz="2400" kern="1200">
          <a:solidFill>
            <a:schemeClr val="tx1"/>
          </a:solidFill>
          <a:latin typeface="+mn-lt"/>
          <a:ea typeface="+mn-ea"/>
          <a:cs typeface="+mn-cs"/>
        </a:defRPr>
      </a:lvl2pPr>
      <a:lvl3pPr marL="1219078" algn="l" defTabSz="1219078" rtl="0" eaLnBrk="1" latinLnBrk="0" hangingPunct="1">
        <a:defRPr sz="2400" kern="1200">
          <a:solidFill>
            <a:schemeClr val="tx1"/>
          </a:solidFill>
          <a:latin typeface="+mn-lt"/>
          <a:ea typeface="+mn-ea"/>
          <a:cs typeface="+mn-cs"/>
        </a:defRPr>
      </a:lvl3pPr>
      <a:lvl4pPr marL="1828617" algn="l" defTabSz="1219078" rtl="0" eaLnBrk="1" latinLnBrk="0" hangingPunct="1">
        <a:defRPr sz="2400" kern="1200">
          <a:solidFill>
            <a:schemeClr val="tx1"/>
          </a:solidFill>
          <a:latin typeface="+mn-lt"/>
          <a:ea typeface="+mn-ea"/>
          <a:cs typeface="+mn-cs"/>
        </a:defRPr>
      </a:lvl4pPr>
      <a:lvl5pPr marL="2438156" algn="l" defTabSz="1219078" rtl="0" eaLnBrk="1" latinLnBrk="0" hangingPunct="1">
        <a:defRPr sz="2400" kern="1200">
          <a:solidFill>
            <a:schemeClr val="tx1"/>
          </a:solidFill>
          <a:latin typeface="+mn-lt"/>
          <a:ea typeface="+mn-ea"/>
          <a:cs typeface="+mn-cs"/>
        </a:defRPr>
      </a:lvl5pPr>
      <a:lvl6pPr marL="3047695" algn="l" defTabSz="1219078" rtl="0" eaLnBrk="1" latinLnBrk="0" hangingPunct="1">
        <a:defRPr sz="2400" kern="1200">
          <a:solidFill>
            <a:schemeClr val="tx1"/>
          </a:solidFill>
          <a:latin typeface="+mn-lt"/>
          <a:ea typeface="+mn-ea"/>
          <a:cs typeface="+mn-cs"/>
        </a:defRPr>
      </a:lvl6pPr>
      <a:lvl7pPr marL="3657234" algn="l" defTabSz="1219078" rtl="0" eaLnBrk="1" latinLnBrk="0" hangingPunct="1">
        <a:defRPr sz="2400" kern="1200">
          <a:solidFill>
            <a:schemeClr val="tx1"/>
          </a:solidFill>
          <a:latin typeface="+mn-lt"/>
          <a:ea typeface="+mn-ea"/>
          <a:cs typeface="+mn-cs"/>
        </a:defRPr>
      </a:lvl7pPr>
      <a:lvl8pPr marL="4266773" algn="l" defTabSz="1219078" rtl="0" eaLnBrk="1" latinLnBrk="0" hangingPunct="1">
        <a:defRPr sz="2400" kern="1200">
          <a:solidFill>
            <a:schemeClr val="tx1"/>
          </a:solidFill>
          <a:latin typeface="+mn-lt"/>
          <a:ea typeface="+mn-ea"/>
          <a:cs typeface="+mn-cs"/>
        </a:defRPr>
      </a:lvl8pPr>
      <a:lvl9pPr marL="4876312" algn="l" defTabSz="1219078"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585A96C-8516-453E-B8F4-F7010EAF50C2}"/>
              </a:ext>
            </a:extLst>
          </p:cNvPr>
          <p:cNvSpPr>
            <a:spLocks noGrp="1"/>
          </p:cNvSpPr>
          <p:nvPr>
            <p:ph type="title"/>
          </p:nvPr>
        </p:nvSpPr>
        <p:spPr>
          <a:xfrm>
            <a:off x="838091" y="365210"/>
            <a:ext cx="10514231" cy="132587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C929F6B-C02C-4A35-8A6B-BB2BE60415B8}"/>
              </a:ext>
            </a:extLst>
          </p:cNvPr>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4C9868-D277-4A5B-A8C6-16EBB9EF0089}"/>
              </a:ext>
            </a:extLst>
          </p:cNvPr>
          <p:cNvSpPr>
            <a:spLocks noGrp="1"/>
          </p:cNvSpPr>
          <p:nvPr>
            <p:ph type="dt" sz="half" idx="2"/>
          </p:nvPr>
        </p:nvSpPr>
        <p:spPr>
          <a:xfrm>
            <a:off x="838091" y="6357823"/>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BB714D0B-C10A-44B6-89C3-553CE4FCF97B}"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E9B05030-C9A8-48BB-8B12-07C60021DE48}"/>
              </a:ext>
            </a:extLst>
          </p:cNvPr>
          <p:cNvSpPr>
            <a:spLocks noGrp="1"/>
          </p:cNvSpPr>
          <p:nvPr>
            <p:ph type="ftr" sz="quarter" idx="3"/>
          </p:nvPr>
        </p:nvSpPr>
        <p:spPr>
          <a:xfrm>
            <a:off x="4038075" y="6357823"/>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C62B148-FC66-40E1-9C33-A1041078509B}"/>
              </a:ext>
            </a:extLst>
          </p:cNvPr>
          <p:cNvSpPr>
            <a:spLocks noGrp="1"/>
          </p:cNvSpPr>
          <p:nvPr>
            <p:ph type="sldNum" sz="quarter" idx="4"/>
          </p:nvPr>
        </p:nvSpPr>
        <p:spPr>
          <a:xfrm>
            <a:off x="8609479" y="6357823"/>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E55C855B-062D-4856-BA41-59A69205A75B}" type="slidenum">
              <a:rPr lang="zh-CN" altLang="en-US" smtClean="0"/>
              <a:t>‹#›</a:t>
            </a:fld>
            <a:endParaRPr lang="zh-CN" altLang="en-US"/>
          </a:p>
        </p:txBody>
      </p:sp>
    </p:spTree>
    <p:extLst>
      <p:ext uri="{BB962C8B-B14F-4D97-AF65-F5344CB8AC3E}">
        <p14:creationId xmlns:p14="http://schemas.microsoft.com/office/powerpoint/2010/main" val="21092434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91421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2" indent="-228552" algn="l" defTabSz="914212" rtl="0" eaLnBrk="1" latinLnBrk="0" hangingPunct="1">
        <a:lnSpc>
          <a:spcPct val="90000"/>
        </a:lnSpc>
        <a:spcBef>
          <a:spcPts val="999"/>
        </a:spcBef>
        <a:buFont typeface="Arial" panose="020B0604020202020204" pitchFamily="34" charset="0"/>
        <a:buChar char="•"/>
        <a:defRPr sz="2799" kern="1200">
          <a:solidFill>
            <a:schemeClr val="tx1"/>
          </a:solidFill>
          <a:latin typeface="+mn-lt"/>
          <a:ea typeface="+mn-ea"/>
          <a:cs typeface="+mn-cs"/>
        </a:defRPr>
      </a:lvl1pPr>
      <a:lvl2pPr marL="685658" indent="-228552" algn="l" defTabSz="91421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64" indent="-228552" algn="l" defTabSz="91421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70"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74"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80"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86"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92"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96"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212" rtl="0" eaLnBrk="1" latinLnBrk="0" hangingPunct="1">
        <a:defRPr sz="1800" kern="1200">
          <a:solidFill>
            <a:schemeClr val="tx1"/>
          </a:solidFill>
          <a:latin typeface="+mn-lt"/>
          <a:ea typeface="+mn-ea"/>
          <a:cs typeface="+mn-cs"/>
        </a:defRPr>
      </a:lvl1pPr>
      <a:lvl2pPr marL="457106" algn="l" defTabSz="914212" rtl="0" eaLnBrk="1" latinLnBrk="0" hangingPunct="1">
        <a:defRPr sz="1800" kern="1200">
          <a:solidFill>
            <a:schemeClr val="tx1"/>
          </a:solidFill>
          <a:latin typeface="+mn-lt"/>
          <a:ea typeface="+mn-ea"/>
          <a:cs typeface="+mn-cs"/>
        </a:defRPr>
      </a:lvl2pPr>
      <a:lvl3pPr marL="914212" algn="l" defTabSz="914212" rtl="0" eaLnBrk="1" latinLnBrk="0" hangingPunct="1">
        <a:defRPr sz="1800" kern="1200">
          <a:solidFill>
            <a:schemeClr val="tx1"/>
          </a:solidFill>
          <a:latin typeface="+mn-lt"/>
          <a:ea typeface="+mn-ea"/>
          <a:cs typeface="+mn-cs"/>
        </a:defRPr>
      </a:lvl3pPr>
      <a:lvl4pPr marL="1371316" algn="l" defTabSz="914212" rtl="0" eaLnBrk="1" latinLnBrk="0" hangingPunct="1">
        <a:defRPr sz="1800" kern="1200">
          <a:solidFill>
            <a:schemeClr val="tx1"/>
          </a:solidFill>
          <a:latin typeface="+mn-lt"/>
          <a:ea typeface="+mn-ea"/>
          <a:cs typeface="+mn-cs"/>
        </a:defRPr>
      </a:lvl4pPr>
      <a:lvl5pPr marL="1828422" algn="l" defTabSz="914212" rtl="0" eaLnBrk="1" latinLnBrk="0" hangingPunct="1">
        <a:defRPr sz="1800" kern="1200">
          <a:solidFill>
            <a:schemeClr val="tx1"/>
          </a:solidFill>
          <a:latin typeface="+mn-lt"/>
          <a:ea typeface="+mn-ea"/>
          <a:cs typeface="+mn-cs"/>
        </a:defRPr>
      </a:lvl5pPr>
      <a:lvl6pPr marL="2285528" algn="l" defTabSz="914212" rtl="0" eaLnBrk="1" latinLnBrk="0" hangingPunct="1">
        <a:defRPr sz="1800" kern="1200">
          <a:solidFill>
            <a:schemeClr val="tx1"/>
          </a:solidFill>
          <a:latin typeface="+mn-lt"/>
          <a:ea typeface="+mn-ea"/>
          <a:cs typeface="+mn-cs"/>
        </a:defRPr>
      </a:lvl6pPr>
      <a:lvl7pPr marL="2742634" algn="l" defTabSz="914212" rtl="0" eaLnBrk="1" latinLnBrk="0" hangingPunct="1">
        <a:defRPr sz="1800" kern="1200">
          <a:solidFill>
            <a:schemeClr val="tx1"/>
          </a:solidFill>
          <a:latin typeface="+mn-lt"/>
          <a:ea typeface="+mn-ea"/>
          <a:cs typeface="+mn-cs"/>
        </a:defRPr>
      </a:lvl7pPr>
      <a:lvl8pPr marL="3199738" algn="l" defTabSz="914212" rtl="0" eaLnBrk="1" latinLnBrk="0" hangingPunct="1">
        <a:defRPr sz="1800" kern="1200">
          <a:solidFill>
            <a:schemeClr val="tx1"/>
          </a:solidFill>
          <a:latin typeface="+mn-lt"/>
          <a:ea typeface="+mn-ea"/>
          <a:cs typeface="+mn-cs"/>
        </a:defRPr>
      </a:lvl8pPr>
      <a:lvl9pPr marL="3656844" algn="l" defTabSz="9142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2">
          <p15:clr>
            <a:srgbClr val="F26B43"/>
          </p15:clr>
        </p15:guide>
        <p15:guide id="2" orient="horz" pos="4080">
          <p15:clr>
            <a:srgbClr val="F26B43"/>
          </p15:clr>
        </p15:guide>
        <p15:guide id="3" pos="224">
          <p15:clr>
            <a:srgbClr val="F26B43"/>
          </p15:clr>
        </p15:guide>
        <p15:guide id="4" pos="7448">
          <p15:clr>
            <a:srgbClr val="F26B43"/>
          </p15:clr>
        </p15:guide>
        <p15:guide id="5" orient="horz" pos="3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091" y="6357823"/>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EA135F1B-F2B5-4D15-91CB-70E646F79F32}" type="datetimeFigureOut">
              <a:rPr lang="zh-CN" altLang="en-US" smtClean="0"/>
              <a:t>2020/10/12</a:t>
            </a:fld>
            <a:endParaRPr lang="zh-CN" altLang="en-US"/>
          </a:p>
        </p:txBody>
      </p:sp>
      <p:sp>
        <p:nvSpPr>
          <p:cNvPr id="5" name="Footer Placeholder 4"/>
          <p:cNvSpPr>
            <a:spLocks noGrp="1"/>
          </p:cNvSpPr>
          <p:nvPr>
            <p:ph type="ftr" sz="quarter" idx="3"/>
          </p:nvPr>
        </p:nvSpPr>
        <p:spPr>
          <a:xfrm>
            <a:off x="4038075" y="6357823"/>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09479" y="6357823"/>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57A5928D-96BE-483B-B102-07A3B04F89D3}" type="slidenum">
              <a:rPr lang="zh-CN" altLang="en-US" smtClean="0"/>
              <a:t>‹#›</a:t>
            </a:fld>
            <a:endParaRPr lang="zh-CN" altLang="en-US"/>
          </a:p>
        </p:txBody>
      </p:sp>
    </p:spTree>
    <p:extLst>
      <p:ext uri="{BB962C8B-B14F-4D97-AF65-F5344CB8AC3E}">
        <p14:creationId xmlns:p14="http://schemas.microsoft.com/office/powerpoint/2010/main" val="426573541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Lst>
  <p:txStyles>
    <p:titleStyle>
      <a:lvl1pPr algn="l" defTabSz="91421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2" indent="-228552" algn="l" defTabSz="914212" rtl="0" eaLnBrk="1" latinLnBrk="0" hangingPunct="1">
        <a:lnSpc>
          <a:spcPct val="90000"/>
        </a:lnSpc>
        <a:spcBef>
          <a:spcPts val="999"/>
        </a:spcBef>
        <a:buFont typeface="Arial" panose="020B0604020202020204" pitchFamily="34" charset="0"/>
        <a:buChar char="•"/>
        <a:defRPr sz="2799" kern="1200">
          <a:solidFill>
            <a:schemeClr val="tx1"/>
          </a:solidFill>
          <a:latin typeface="+mn-lt"/>
          <a:ea typeface="+mn-ea"/>
          <a:cs typeface="+mn-cs"/>
        </a:defRPr>
      </a:lvl1pPr>
      <a:lvl2pPr marL="685658" indent="-228552" algn="l" defTabSz="91421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64" indent="-228552" algn="l" defTabSz="91421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70"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74"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80"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86"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92"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96" indent="-228552" algn="l" defTabSz="9142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2" rtl="0" eaLnBrk="1" latinLnBrk="0" hangingPunct="1">
        <a:defRPr sz="1800" kern="1200">
          <a:solidFill>
            <a:schemeClr val="tx1"/>
          </a:solidFill>
          <a:latin typeface="+mn-lt"/>
          <a:ea typeface="+mn-ea"/>
          <a:cs typeface="+mn-cs"/>
        </a:defRPr>
      </a:lvl1pPr>
      <a:lvl2pPr marL="457106" algn="l" defTabSz="914212" rtl="0" eaLnBrk="1" latinLnBrk="0" hangingPunct="1">
        <a:defRPr sz="1800" kern="1200">
          <a:solidFill>
            <a:schemeClr val="tx1"/>
          </a:solidFill>
          <a:latin typeface="+mn-lt"/>
          <a:ea typeface="+mn-ea"/>
          <a:cs typeface="+mn-cs"/>
        </a:defRPr>
      </a:lvl2pPr>
      <a:lvl3pPr marL="914212" algn="l" defTabSz="914212" rtl="0" eaLnBrk="1" latinLnBrk="0" hangingPunct="1">
        <a:defRPr sz="1800" kern="1200">
          <a:solidFill>
            <a:schemeClr val="tx1"/>
          </a:solidFill>
          <a:latin typeface="+mn-lt"/>
          <a:ea typeface="+mn-ea"/>
          <a:cs typeface="+mn-cs"/>
        </a:defRPr>
      </a:lvl3pPr>
      <a:lvl4pPr marL="1371316" algn="l" defTabSz="914212" rtl="0" eaLnBrk="1" latinLnBrk="0" hangingPunct="1">
        <a:defRPr sz="1800" kern="1200">
          <a:solidFill>
            <a:schemeClr val="tx1"/>
          </a:solidFill>
          <a:latin typeface="+mn-lt"/>
          <a:ea typeface="+mn-ea"/>
          <a:cs typeface="+mn-cs"/>
        </a:defRPr>
      </a:lvl4pPr>
      <a:lvl5pPr marL="1828422" algn="l" defTabSz="914212" rtl="0" eaLnBrk="1" latinLnBrk="0" hangingPunct="1">
        <a:defRPr sz="1800" kern="1200">
          <a:solidFill>
            <a:schemeClr val="tx1"/>
          </a:solidFill>
          <a:latin typeface="+mn-lt"/>
          <a:ea typeface="+mn-ea"/>
          <a:cs typeface="+mn-cs"/>
        </a:defRPr>
      </a:lvl5pPr>
      <a:lvl6pPr marL="2285528" algn="l" defTabSz="914212" rtl="0" eaLnBrk="1" latinLnBrk="0" hangingPunct="1">
        <a:defRPr sz="1800" kern="1200">
          <a:solidFill>
            <a:schemeClr val="tx1"/>
          </a:solidFill>
          <a:latin typeface="+mn-lt"/>
          <a:ea typeface="+mn-ea"/>
          <a:cs typeface="+mn-cs"/>
        </a:defRPr>
      </a:lvl6pPr>
      <a:lvl7pPr marL="2742634" algn="l" defTabSz="914212" rtl="0" eaLnBrk="1" latinLnBrk="0" hangingPunct="1">
        <a:defRPr sz="1800" kern="1200">
          <a:solidFill>
            <a:schemeClr val="tx1"/>
          </a:solidFill>
          <a:latin typeface="+mn-lt"/>
          <a:ea typeface="+mn-ea"/>
          <a:cs typeface="+mn-cs"/>
        </a:defRPr>
      </a:lvl7pPr>
      <a:lvl8pPr marL="3199738" algn="l" defTabSz="914212" rtl="0" eaLnBrk="1" latinLnBrk="0" hangingPunct="1">
        <a:defRPr sz="1800" kern="1200">
          <a:solidFill>
            <a:schemeClr val="tx1"/>
          </a:solidFill>
          <a:latin typeface="+mn-lt"/>
          <a:ea typeface="+mn-ea"/>
          <a:cs typeface="+mn-cs"/>
        </a:defRPr>
      </a:lvl8pPr>
      <a:lvl9pPr marL="3656844" algn="l" defTabSz="91421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7.xml"/><Relationship Id="rId5" Type="http://schemas.openxmlformats.org/officeDocument/2006/relationships/image" Target="../media/image42.png"/><Relationship Id="rId4" Type="http://schemas.openxmlformats.org/officeDocument/2006/relationships/image" Target="../media/image41.png"/></Relationships>
</file>

<file path=ppt/slides/_rels/slide100.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image" Target="../media/image411.png"/><Relationship Id="rId18" Type="http://schemas.openxmlformats.org/officeDocument/2006/relationships/image" Target="../media/image416.png"/><Relationship Id="rId3" Type="http://schemas.openxmlformats.org/officeDocument/2006/relationships/image" Target="../media/image401.png"/><Relationship Id="rId7" Type="http://schemas.openxmlformats.org/officeDocument/2006/relationships/image" Target="../media/image405.png"/><Relationship Id="rId12" Type="http://schemas.openxmlformats.org/officeDocument/2006/relationships/image" Target="../media/image410.png"/><Relationship Id="rId17" Type="http://schemas.openxmlformats.org/officeDocument/2006/relationships/image" Target="../media/image415.png"/><Relationship Id="rId2" Type="http://schemas.openxmlformats.org/officeDocument/2006/relationships/image" Target="../media/image400.png"/><Relationship Id="rId16" Type="http://schemas.openxmlformats.org/officeDocument/2006/relationships/image" Target="../media/image414.png"/><Relationship Id="rId1" Type="http://schemas.openxmlformats.org/officeDocument/2006/relationships/slideLayout" Target="../slideLayouts/slideLayout7.xml"/><Relationship Id="rId6" Type="http://schemas.openxmlformats.org/officeDocument/2006/relationships/image" Target="../media/image404.png"/><Relationship Id="rId11" Type="http://schemas.openxmlformats.org/officeDocument/2006/relationships/image" Target="../media/image409.png"/><Relationship Id="rId5" Type="http://schemas.openxmlformats.org/officeDocument/2006/relationships/image" Target="../media/image403.png"/><Relationship Id="rId15" Type="http://schemas.openxmlformats.org/officeDocument/2006/relationships/image" Target="../media/image413.png"/><Relationship Id="rId10" Type="http://schemas.openxmlformats.org/officeDocument/2006/relationships/image" Target="../media/image408.png"/><Relationship Id="rId19" Type="http://schemas.openxmlformats.org/officeDocument/2006/relationships/image" Target="../media/image417.png"/><Relationship Id="rId4" Type="http://schemas.openxmlformats.org/officeDocument/2006/relationships/image" Target="../media/image402.png"/><Relationship Id="rId9" Type="http://schemas.openxmlformats.org/officeDocument/2006/relationships/image" Target="../media/image407.png"/><Relationship Id="rId14" Type="http://schemas.openxmlformats.org/officeDocument/2006/relationships/image" Target="../media/image412.png"/></Relationships>
</file>

<file path=ppt/slides/_rels/slide10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70.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418.jp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421.jpg"/><Relationship Id="rId5" Type="http://schemas.openxmlformats.org/officeDocument/2006/relationships/image" Target="../media/image420.jpg"/><Relationship Id="rId4" Type="http://schemas.openxmlformats.org/officeDocument/2006/relationships/image" Target="../media/image419.jpg"/></Relationships>
</file>

<file path=ppt/slides/_rels/slide103.xml.rels><?xml version="1.0" encoding="UTF-8" standalone="yes"?>
<Relationships xmlns="http://schemas.openxmlformats.org/package/2006/relationships"><Relationship Id="rId3" Type="http://schemas.openxmlformats.org/officeDocument/2006/relationships/image" Target="../media/image422.png"/><Relationship Id="rId7" Type="http://schemas.openxmlformats.org/officeDocument/2006/relationships/image" Target="../media/image426.jpeg"/><Relationship Id="rId2" Type="http://schemas.openxmlformats.org/officeDocument/2006/relationships/notesSlide" Target="../notesSlides/notesSlide72.xml"/><Relationship Id="rId1" Type="http://schemas.openxmlformats.org/officeDocument/2006/relationships/slideLayout" Target="../slideLayouts/slideLayout1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jp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54.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54.png"/><Relationship Id="rId21" Type="http://schemas.openxmlformats.org/officeDocument/2006/relationships/image" Target="../media/image72.emf"/><Relationship Id="rId34" Type="http://schemas.openxmlformats.org/officeDocument/2006/relationships/image" Target="../media/image85.png"/><Relationship Id="rId7" Type="http://schemas.openxmlformats.org/officeDocument/2006/relationships/image" Target="../media/image58.jpe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4.png"/><Relationship Id="rId38" Type="http://schemas.openxmlformats.org/officeDocument/2006/relationships/image" Target="../media/image89.png"/><Relationship Id="rId2" Type="http://schemas.openxmlformats.org/officeDocument/2006/relationships/notesSlide" Target="../notesSlides/notesSlide14.xml"/><Relationship Id="rId16" Type="http://schemas.openxmlformats.org/officeDocument/2006/relationships/image" Target="../media/image67.png"/><Relationship Id="rId20" Type="http://schemas.openxmlformats.org/officeDocument/2006/relationships/image" Target="../media/image71.emf"/><Relationship Id="rId29" Type="http://schemas.openxmlformats.org/officeDocument/2006/relationships/image" Target="../media/image80.png"/><Relationship Id="rId1" Type="http://schemas.openxmlformats.org/officeDocument/2006/relationships/slideLayout" Target="../slideLayouts/slideLayout54.xml"/><Relationship Id="rId6" Type="http://schemas.openxmlformats.org/officeDocument/2006/relationships/image" Target="../media/image57.png"/><Relationship Id="rId11" Type="http://schemas.openxmlformats.org/officeDocument/2006/relationships/image" Target="../media/image62.jpe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8.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7.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s>
</file>

<file path=ppt/slides/_rels/slide1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14.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3.png"/><Relationship Id="rId2" Type="http://schemas.openxmlformats.org/officeDocument/2006/relationships/image" Target="../media/image90.png"/><Relationship Id="rId16" Type="http://schemas.openxmlformats.org/officeDocument/2006/relationships/image" Target="../media/image104.emf"/><Relationship Id="rId20" Type="http://schemas.openxmlformats.org/officeDocument/2006/relationships/image" Target="../media/image108.png"/><Relationship Id="rId29" Type="http://schemas.openxmlformats.org/officeDocument/2006/relationships/image" Target="../media/image117.emf"/><Relationship Id="rId1" Type="http://schemas.openxmlformats.org/officeDocument/2006/relationships/slideLayout" Target="../slideLayouts/slideLayout49.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2.emf"/><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emf"/><Relationship Id="rId28" Type="http://schemas.openxmlformats.org/officeDocument/2006/relationships/image" Target="../media/image116.png"/><Relationship Id="rId10" Type="http://schemas.openxmlformats.org/officeDocument/2006/relationships/image" Target="../media/image98.png"/><Relationship Id="rId19" Type="http://schemas.openxmlformats.org/officeDocument/2006/relationships/image" Target="../media/image107.jpg"/><Relationship Id="rId31" Type="http://schemas.openxmlformats.org/officeDocument/2006/relationships/image" Target="../media/image119.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15.png"/><Relationship Id="rId30" Type="http://schemas.openxmlformats.org/officeDocument/2006/relationships/image" Target="../media/image118.png"/></Relationships>
</file>

<file path=ppt/slides/_rels/slide17.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25.jpeg"/><Relationship Id="rId2" Type="http://schemas.openxmlformats.org/officeDocument/2006/relationships/image" Target="../media/image120.jpeg"/><Relationship Id="rId1" Type="http://schemas.openxmlformats.org/officeDocument/2006/relationships/slideLayout" Target="../slideLayouts/slideLayout49.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3.xml"/><Relationship Id="rId1" Type="http://schemas.openxmlformats.org/officeDocument/2006/relationships/slideLayout" Target="../slideLayouts/slideLayout49.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jpeg"/><Relationship Id="rId3" Type="http://schemas.openxmlformats.org/officeDocument/2006/relationships/image" Target="../media/image133.png"/><Relationship Id="rId21" Type="http://schemas.openxmlformats.org/officeDocument/2006/relationships/image" Target="../media/image151.png"/><Relationship Id="rId34" Type="http://schemas.openxmlformats.org/officeDocument/2006/relationships/image" Target="../media/image164.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jpeg"/><Relationship Id="rId25" Type="http://schemas.openxmlformats.org/officeDocument/2006/relationships/image" Target="../media/image155.jpeg"/><Relationship Id="rId33" Type="http://schemas.openxmlformats.org/officeDocument/2006/relationships/image" Target="../media/image163.png"/><Relationship Id="rId2" Type="http://schemas.openxmlformats.org/officeDocument/2006/relationships/notesSlide" Target="../notesSlides/notesSlide24.xml"/><Relationship Id="rId16" Type="http://schemas.openxmlformats.org/officeDocument/2006/relationships/image" Target="../media/image146.png"/><Relationship Id="rId20" Type="http://schemas.openxmlformats.org/officeDocument/2006/relationships/image" Target="../media/image150.png"/><Relationship Id="rId29" Type="http://schemas.openxmlformats.org/officeDocument/2006/relationships/image" Target="../media/image159.png"/><Relationship Id="rId1" Type="http://schemas.openxmlformats.org/officeDocument/2006/relationships/slideLayout" Target="../slideLayouts/slideLayout49.xml"/><Relationship Id="rId6" Type="http://schemas.openxmlformats.org/officeDocument/2006/relationships/image" Target="../media/image136.png"/><Relationship Id="rId11" Type="http://schemas.openxmlformats.org/officeDocument/2006/relationships/image" Target="../media/image141.png"/><Relationship Id="rId24" Type="http://schemas.openxmlformats.org/officeDocument/2006/relationships/image" Target="../media/image154.png"/><Relationship Id="rId32" Type="http://schemas.openxmlformats.org/officeDocument/2006/relationships/image" Target="../media/image162.png"/><Relationship Id="rId5" Type="http://schemas.openxmlformats.org/officeDocument/2006/relationships/image" Target="../media/image135.png"/><Relationship Id="rId15" Type="http://schemas.openxmlformats.org/officeDocument/2006/relationships/image" Target="../media/image145.jpeg"/><Relationship Id="rId23" Type="http://schemas.openxmlformats.org/officeDocument/2006/relationships/image" Target="../media/image153.jpeg"/><Relationship Id="rId28" Type="http://schemas.openxmlformats.org/officeDocument/2006/relationships/image" Target="../media/image158.jpeg"/><Relationship Id="rId36" Type="http://schemas.openxmlformats.org/officeDocument/2006/relationships/image" Target="../media/image166.png"/><Relationship Id="rId10" Type="http://schemas.openxmlformats.org/officeDocument/2006/relationships/image" Target="../media/image140.png"/><Relationship Id="rId19" Type="http://schemas.openxmlformats.org/officeDocument/2006/relationships/image" Target="../media/image149.jpeg"/><Relationship Id="rId31" Type="http://schemas.openxmlformats.org/officeDocument/2006/relationships/image" Target="../media/image161.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jpeg"/><Relationship Id="rId35" Type="http://schemas.openxmlformats.org/officeDocument/2006/relationships/image" Target="../media/image165.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8.jpg"/><Relationship Id="rId7" Type="http://schemas.openxmlformats.org/officeDocument/2006/relationships/image" Target="../media/image171.png"/><Relationship Id="rId2" Type="http://schemas.openxmlformats.org/officeDocument/2006/relationships/image" Target="../media/image167.jpg"/><Relationship Id="rId1" Type="http://schemas.openxmlformats.org/officeDocument/2006/relationships/slideLayout" Target="../slideLayouts/slideLayout2.xml"/><Relationship Id="rId6" Type="http://schemas.openxmlformats.org/officeDocument/2006/relationships/image" Target="../media/image170.jpg"/><Relationship Id="rId11" Type="http://schemas.openxmlformats.org/officeDocument/2006/relationships/image" Target="../media/image175.png"/><Relationship Id="rId5" Type="http://schemas.openxmlformats.org/officeDocument/2006/relationships/image" Target="../media/image169.jpg"/><Relationship Id="rId10" Type="http://schemas.openxmlformats.org/officeDocument/2006/relationships/image" Target="../media/image174.png"/><Relationship Id="rId4" Type="http://schemas.openxmlformats.org/officeDocument/2006/relationships/image" Target="../media/image125.jpeg"/><Relationship Id="rId9" Type="http://schemas.openxmlformats.org/officeDocument/2006/relationships/image" Target="../media/image173.png"/></Relationships>
</file>

<file path=ppt/slides/_rels/slide3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3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36.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37.xml.rels><?xml version="1.0" encoding="UTF-8" standalone="yes"?>
<Relationships xmlns="http://schemas.openxmlformats.org/package/2006/relationships"><Relationship Id="rId8" Type="http://schemas.openxmlformats.org/officeDocument/2006/relationships/image" Target="../media/image198.tiff"/><Relationship Id="rId3" Type="http://schemas.openxmlformats.org/officeDocument/2006/relationships/image" Target="../media/image193.wmf"/><Relationship Id="rId7" Type="http://schemas.openxmlformats.org/officeDocument/2006/relationships/image" Target="../media/image197.tiff"/><Relationship Id="rId2" Type="http://schemas.openxmlformats.org/officeDocument/2006/relationships/notesSlide" Target="../notesSlides/notesSlide28.xml"/><Relationship Id="rId1" Type="http://schemas.openxmlformats.org/officeDocument/2006/relationships/slideLayout" Target="../slideLayouts/slideLayout28.xml"/><Relationship Id="rId6" Type="http://schemas.openxmlformats.org/officeDocument/2006/relationships/image" Target="../media/image196.tiff"/><Relationship Id="rId11" Type="http://schemas.openxmlformats.org/officeDocument/2006/relationships/image" Target="../media/image201.png"/><Relationship Id="rId5" Type="http://schemas.openxmlformats.org/officeDocument/2006/relationships/image" Target="../media/image195.tiff"/><Relationship Id="rId10" Type="http://schemas.openxmlformats.org/officeDocument/2006/relationships/image" Target="../media/image200.png"/><Relationship Id="rId4" Type="http://schemas.openxmlformats.org/officeDocument/2006/relationships/image" Target="../media/image194.tiff"/><Relationship Id="rId9" Type="http://schemas.openxmlformats.org/officeDocument/2006/relationships/image" Target="../media/image199.tiff"/></Relationships>
</file>

<file path=ppt/slides/_rels/slide38.xml.rels><?xml version="1.0" encoding="UTF-8" standalone="yes"?>
<Relationships xmlns="http://schemas.openxmlformats.org/package/2006/relationships"><Relationship Id="rId8" Type="http://schemas.openxmlformats.org/officeDocument/2006/relationships/image" Target="../media/image207.jpeg"/><Relationship Id="rId3" Type="http://schemas.openxmlformats.org/officeDocument/2006/relationships/image" Target="../media/image202.jpeg"/><Relationship Id="rId7" Type="http://schemas.openxmlformats.org/officeDocument/2006/relationships/image" Target="../media/image206.png"/><Relationship Id="rId2" Type="http://schemas.openxmlformats.org/officeDocument/2006/relationships/notesSlide" Target="../notesSlides/notesSlide29.xml"/><Relationship Id="rId1" Type="http://schemas.openxmlformats.org/officeDocument/2006/relationships/slideLayout" Target="../slideLayouts/slideLayout28.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39.xml.rels><?xml version="1.0" encoding="UTF-8" standalone="yes"?>
<Relationships xmlns="http://schemas.openxmlformats.org/package/2006/relationships"><Relationship Id="rId8" Type="http://schemas.openxmlformats.org/officeDocument/2006/relationships/image" Target="../media/image214.jpeg"/><Relationship Id="rId3" Type="http://schemas.openxmlformats.org/officeDocument/2006/relationships/image" Target="../media/image209.jpeg"/><Relationship Id="rId7" Type="http://schemas.openxmlformats.org/officeDocument/2006/relationships/image" Target="../media/image213.jpg"/><Relationship Id="rId2" Type="http://schemas.openxmlformats.org/officeDocument/2006/relationships/image" Target="../media/image208.png"/><Relationship Id="rId1" Type="http://schemas.openxmlformats.org/officeDocument/2006/relationships/slideLayout" Target="../slideLayouts/slideLayout28.xml"/><Relationship Id="rId6" Type="http://schemas.openxmlformats.org/officeDocument/2006/relationships/image" Target="../media/image212.png"/><Relationship Id="rId5" Type="http://schemas.openxmlformats.org/officeDocument/2006/relationships/image" Target="../media/image211.jpeg"/><Relationship Id="rId4" Type="http://schemas.openxmlformats.org/officeDocument/2006/relationships/image" Target="../media/image210.png"/><Relationship Id="rId9" Type="http://schemas.openxmlformats.org/officeDocument/2006/relationships/image" Target="../media/image215.jpg"/></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2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image" Target="../media/image218.png"/><Relationship Id="rId1" Type="http://schemas.openxmlformats.org/officeDocument/2006/relationships/slideLayout" Target="../slideLayouts/slideLayout1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43.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25.png"/></Relationships>
</file>

<file path=ppt/slides/_rels/slide4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45.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34.png"/><Relationship Id="rId4" Type="http://schemas.openxmlformats.org/officeDocument/2006/relationships/image" Target="../media/image233.png"/></Relationships>
</file>

<file path=ppt/slides/_rels/slide4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4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jpeg"/><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0.jpe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5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5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5.xml"/><Relationship Id="rId5" Type="http://schemas.openxmlformats.org/officeDocument/2006/relationships/image" Target="../media/image250.png"/><Relationship Id="rId4" Type="http://schemas.openxmlformats.org/officeDocument/2006/relationships/image" Target="../media/image24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57.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260.png"/><Relationship Id="rId4" Type="http://schemas.openxmlformats.org/officeDocument/2006/relationships/image" Target="../media/image259.png"/></Relationships>
</file>

<file path=ppt/slides/_rels/slide58.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image" Target="../media/image26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image" Target="../media/image264.png"/><Relationship Id="rId1" Type="http://schemas.openxmlformats.org/officeDocument/2006/relationships/slideLayout" Target="../slideLayouts/slideLayout2.xml"/><Relationship Id="rId5" Type="http://schemas.openxmlformats.org/officeDocument/2006/relationships/image" Target="../media/image267.png"/><Relationship Id="rId4" Type="http://schemas.openxmlformats.org/officeDocument/2006/relationships/image" Target="../media/image266.png"/></Relationships>
</file>

<file path=ppt/slides/_rels/slide61.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14.jpeg"/><Relationship Id="rId7" Type="http://schemas.openxmlformats.org/officeDocument/2006/relationships/image" Target="../media/image27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70.jpg"/><Relationship Id="rId11" Type="http://schemas.openxmlformats.org/officeDocument/2006/relationships/image" Target="../media/image275.png"/><Relationship Id="rId5" Type="http://schemas.openxmlformats.org/officeDocument/2006/relationships/image" Target="../media/image269.jpg"/><Relationship Id="rId10" Type="http://schemas.openxmlformats.org/officeDocument/2006/relationships/image" Target="../media/image274.png"/><Relationship Id="rId4" Type="http://schemas.openxmlformats.org/officeDocument/2006/relationships/image" Target="../media/image268.jpg"/><Relationship Id="rId9" Type="http://schemas.openxmlformats.org/officeDocument/2006/relationships/image" Target="../media/image273.png"/></Relationships>
</file>

<file path=ppt/slides/_rels/slide62.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78.png"/><Relationship Id="rId10" Type="http://schemas.openxmlformats.org/officeDocument/2006/relationships/image" Target="../media/image283.png"/><Relationship Id="rId4" Type="http://schemas.openxmlformats.org/officeDocument/2006/relationships/image" Target="../media/image277.png"/><Relationship Id="rId9" Type="http://schemas.openxmlformats.org/officeDocument/2006/relationships/image" Target="../media/image282.png"/></Relationships>
</file>

<file path=ppt/slides/_rels/slide6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289.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65.xml.rels><?xml version="1.0" encoding="UTF-8" standalone="yes"?>
<Relationships xmlns="http://schemas.openxmlformats.org/package/2006/relationships"><Relationship Id="rId3" Type="http://schemas.openxmlformats.org/officeDocument/2006/relationships/image" Target="../media/image290.jpg"/><Relationship Id="rId2" Type="http://schemas.openxmlformats.org/officeDocument/2006/relationships/notesSlide" Target="../notesSlides/notesSlide45.xml"/><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49.xml"/><Relationship Id="rId4" Type="http://schemas.openxmlformats.org/officeDocument/2006/relationships/image" Target="../media/image293.png"/></Relationships>
</file>

<file path=ppt/slides/_rels/slide6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46.xml"/><Relationship Id="rId1" Type="http://schemas.openxmlformats.org/officeDocument/2006/relationships/slideLayout" Target="../slideLayouts/slideLayout49.xml"/><Relationship Id="rId6" Type="http://schemas.openxmlformats.org/officeDocument/2006/relationships/image" Target="../media/image297.jpg"/><Relationship Id="rId5" Type="http://schemas.openxmlformats.org/officeDocument/2006/relationships/image" Target="../media/image296.png"/><Relationship Id="rId4" Type="http://schemas.openxmlformats.org/officeDocument/2006/relationships/image" Target="../media/image295.png"/></Relationships>
</file>

<file path=ppt/slides/_rels/slide6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6.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6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48.xml"/><Relationship Id="rId1" Type="http://schemas.openxmlformats.org/officeDocument/2006/relationships/slideLayout" Target="../slideLayouts/slideLayout49.xml"/><Relationship Id="rId6" Type="http://schemas.openxmlformats.org/officeDocument/2006/relationships/image" Target="../media/image308.jpeg"/><Relationship Id="rId5" Type="http://schemas.openxmlformats.org/officeDocument/2006/relationships/image" Target="../media/image307.png"/><Relationship Id="rId4" Type="http://schemas.openxmlformats.org/officeDocument/2006/relationships/image" Target="../media/image306.png"/></Relationships>
</file>

<file path=ppt/slides/_rels/slide7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jpeg"/><Relationship Id="rId1" Type="http://schemas.openxmlformats.org/officeDocument/2006/relationships/slideLayout" Target="../slideLayouts/slideLayout49.xml"/><Relationship Id="rId4" Type="http://schemas.openxmlformats.org/officeDocument/2006/relationships/image" Target="../media/image311.jpeg"/></Relationships>
</file>

<file path=ppt/slides/_rels/slide73.xml.rels><?xml version="1.0" encoding="UTF-8" standalone="yes"?>
<Relationships xmlns="http://schemas.openxmlformats.org/package/2006/relationships"><Relationship Id="rId8" Type="http://schemas.openxmlformats.org/officeDocument/2006/relationships/image" Target="../media/image317.jpeg"/><Relationship Id="rId3" Type="http://schemas.openxmlformats.org/officeDocument/2006/relationships/image" Target="../media/image312.png"/><Relationship Id="rId7" Type="http://schemas.openxmlformats.org/officeDocument/2006/relationships/image" Target="../media/image316.jpeg"/><Relationship Id="rId2" Type="http://schemas.openxmlformats.org/officeDocument/2006/relationships/notesSlide" Target="../notesSlides/notesSlide49.xml"/><Relationship Id="rId1" Type="http://schemas.openxmlformats.org/officeDocument/2006/relationships/slideLayout" Target="../slideLayouts/slideLayout53.xml"/><Relationship Id="rId6" Type="http://schemas.openxmlformats.org/officeDocument/2006/relationships/image" Target="../media/image315.jpeg"/><Relationship Id="rId5" Type="http://schemas.openxmlformats.org/officeDocument/2006/relationships/image" Target="../media/image314.jpeg"/><Relationship Id="rId4" Type="http://schemas.openxmlformats.org/officeDocument/2006/relationships/image" Target="../media/image313.png"/></Relationships>
</file>

<file path=ppt/slides/_rels/slide74.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notesSlide" Target="../notesSlides/notesSlide50.xml"/><Relationship Id="rId1" Type="http://schemas.openxmlformats.org/officeDocument/2006/relationships/slideLayout" Target="../slideLayouts/slideLayout60.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7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49.xml"/><Relationship Id="rId6" Type="http://schemas.openxmlformats.org/officeDocument/2006/relationships/image" Target="../media/image327.jpeg"/><Relationship Id="rId5" Type="http://schemas.openxmlformats.org/officeDocument/2006/relationships/image" Target="../media/image326.png"/><Relationship Id="rId4" Type="http://schemas.openxmlformats.org/officeDocument/2006/relationships/image" Target="../media/image325.jpeg"/></Relationships>
</file>

<file path=ppt/slides/_rels/slide7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60.xml"/><Relationship Id="rId5" Type="http://schemas.openxmlformats.org/officeDocument/2006/relationships/image" Target="../media/image331.png"/><Relationship Id="rId4" Type="http://schemas.openxmlformats.org/officeDocument/2006/relationships/image" Target="../media/image330.png"/></Relationships>
</file>

<file path=ppt/slides/_rels/slide7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60.xml"/></Relationships>
</file>

<file path=ppt/slides/_rels/slide78.xml.rels><?xml version="1.0" encoding="UTF-8" standalone="yes"?>
<Relationships xmlns="http://schemas.openxmlformats.org/package/2006/relationships"><Relationship Id="rId3" Type="http://schemas.openxmlformats.org/officeDocument/2006/relationships/image" Target="../media/image334.jpeg"/><Relationship Id="rId2" Type="http://schemas.openxmlformats.org/officeDocument/2006/relationships/notesSlide" Target="../notesSlides/notesSlide51.xml"/><Relationship Id="rId1" Type="http://schemas.openxmlformats.org/officeDocument/2006/relationships/slideLayout" Target="../slideLayouts/slideLayout53.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79.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52.xml"/><Relationship Id="rId1" Type="http://schemas.openxmlformats.org/officeDocument/2006/relationships/slideLayout" Target="../slideLayouts/slideLayout76.xml"/><Relationship Id="rId4" Type="http://schemas.openxmlformats.org/officeDocument/2006/relationships/image" Target="../media/image3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54.xml"/><Relationship Id="rId1" Type="http://schemas.openxmlformats.org/officeDocument/2006/relationships/slideLayout" Target="../slideLayouts/slideLayout88.xml"/><Relationship Id="rId4" Type="http://schemas.openxmlformats.org/officeDocument/2006/relationships/image" Target="../media/image342.png"/></Relationships>
</file>

<file path=ppt/slides/_rels/slide82.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55.xml"/><Relationship Id="rId1" Type="http://schemas.openxmlformats.org/officeDocument/2006/relationships/slideLayout" Target="../slideLayouts/slideLayout88.xml"/><Relationship Id="rId5" Type="http://schemas.openxmlformats.org/officeDocument/2006/relationships/image" Target="../media/image345.png"/><Relationship Id="rId4" Type="http://schemas.openxmlformats.org/officeDocument/2006/relationships/image" Target="../media/image344.png"/></Relationships>
</file>

<file path=ppt/slides/_rels/slide83.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56.xml"/><Relationship Id="rId1" Type="http://schemas.openxmlformats.org/officeDocument/2006/relationships/slideLayout" Target="../slideLayouts/slideLayout88.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8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7.xml"/><Relationship Id="rId1" Type="http://schemas.openxmlformats.org/officeDocument/2006/relationships/slideLayout" Target="../slideLayouts/slideLayout88.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8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58.xml"/><Relationship Id="rId1" Type="http://schemas.openxmlformats.org/officeDocument/2006/relationships/slideLayout" Target="../slideLayouts/slideLayout88.xml"/><Relationship Id="rId5" Type="http://schemas.openxmlformats.org/officeDocument/2006/relationships/image" Target="../media/image356.png"/><Relationship Id="rId4" Type="http://schemas.openxmlformats.org/officeDocument/2006/relationships/image" Target="../media/image355.png"/></Relationships>
</file>

<file path=ppt/slides/_rels/slide86.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9.xml"/><Relationship Id="rId1" Type="http://schemas.openxmlformats.org/officeDocument/2006/relationships/slideLayout" Target="../slideLayouts/slideLayout88.xml"/><Relationship Id="rId4" Type="http://schemas.openxmlformats.org/officeDocument/2006/relationships/image" Target="../media/image358.png"/></Relationships>
</file>

<file path=ppt/slides/_rels/slide8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60.xml"/><Relationship Id="rId1" Type="http://schemas.openxmlformats.org/officeDocument/2006/relationships/slideLayout" Target="../slideLayouts/slideLayout88.xml"/><Relationship Id="rId4" Type="http://schemas.openxmlformats.org/officeDocument/2006/relationships/image" Target="../media/image360.png"/></Relationships>
</file>

<file path=ppt/slides/_rels/slide8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61.xml"/><Relationship Id="rId1" Type="http://schemas.openxmlformats.org/officeDocument/2006/relationships/slideLayout" Target="../slideLayouts/slideLayout88.xml"/></Relationships>
</file>

<file path=ppt/slides/_rels/slide8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2.xml"/><Relationship Id="rId1" Type="http://schemas.openxmlformats.org/officeDocument/2006/relationships/slideLayout" Target="../slideLayouts/slideLayout88.xml"/><Relationship Id="rId5" Type="http://schemas.openxmlformats.org/officeDocument/2006/relationships/image" Target="../media/image364.png"/><Relationship Id="rId4" Type="http://schemas.openxmlformats.org/officeDocument/2006/relationships/image" Target="../media/image36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0.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63.xml"/><Relationship Id="rId1" Type="http://schemas.openxmlformats.org/officeDocument/2006/relationships/slideLayout" Target="../slideLayouts/slideLayout76.xml"/></Relationships>
</file>

<file path=ppt/slides/_rels/slide91.xml.rels><?xml version="1.0" encoding="UTF-8" standalone="yes"?>
<Relationships xmlns="http://schemas.openxmlformats.org/package/2006/relationships"><Relationship Id="rId8" Type="http://schemas.openxmlformats.org/officeDocument/2006/relationships/image" Target="../media/image370.jpeg"/><Relationship Id="rId3" Type="http://schemas.openxmlformats.org/officeDocument/2006/relationships/image" Target="../media/image365.jpeg"/><Relationship Id="rId7" Type="http://schemas.openxmlformats.org/officeDocument/2006/relationships/image" Target="../media/image369.jpeg"/><Relationship Id="rId2" Type="http://schemas.openxmlformats.org/officeDocument/2006/relationships/notesSlide" Target="../notesSlides/notesSlide64.xml"/><Relationship Id="rId1" Type="http://schemas.openxmlformats.org/officeDocument/2006/relationships/slideLayout" Target="../slideLayouts/slideLayout88.xml"/><Relationship Id="rId6" Type="http://schemas.openxmlformats.org/officeDocument/2006/relationships/image" Target="../media/image368.jpeg"/><Relationship Id="rId5" Type="http://schemas.openxmlformats.org/officeDocument/2006/relationships/image" Target="../media/image367.jpeg"/><Relationship Id="rId4" Type="http://schemas.openxmlformats.org/officeDocument/2006/relationships/image" Target="../media/image366.jpeg"/></Relationships>
</file>

<file path=ppt/slides/_rels/slide92.xml.rels><?xml version="1.0" encoding="UTF-8" standalone="yes"?>
<Relationships xmlns="http://schemas.openxmlformats.org/package/2006/relationships"><Relationship Id="rId8" Type="http://schemas.openxmlformats.org/officeDocument/2006/relationships/image" Target="../media/image375.png"/><Relationship Id="rId3" Type="http://schemas.openxmlformats.org/officeDocument/2006/relationships/image" Target="../media/image312.png"/><Relationship Id="rId7" Type="http://schemas.openxmlformats.org/officeDocument/2006/relationships/image" Target="../media/image374.jpeg"/><Relationship Id="rId2" Type="http://schemas.openxmlformats.org/officeDocument/2006/relationships/notesSlide" Target="../notesSlides/notesSlide65.xml"/><Relationship Id="rId1" Type="http://schemas.openxmlformats.org/officeDocument/2006/relationships/slideLayout" Target="../slideLayouts/slideLayout88.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93.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jpg"/><Relationship Id="rId7" Type="http://schemas.openxmlformats.org/officeDocument/2006/relationships/image" Target="../media/image380.png"/><Relationship Id="rId2" Type="http://schemas.openxmlformats.org/officeDocument/2006/relationships/notesSlide" Target="../notesSlides/notesSlide66.xml"/><Relationship Id="rId1" Type="http://schemas.openxmlformats.org/officeDocument/2006/relationships/slideLayout" Target="../slideLayouts/slideLayout15.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 Id="rId9" Type="http://schemas.openxmlformats.org/officeDocument/2006/relationships/image" Target="../media/image382.png"/></Relationships>
</file>

<file path=ppt/slides/_rels/slide94.xml.rels><?xml version="1.0" encoding="UTF-8" standalone="yes"?>
<Relationships xmlns="http://schemas.openxmlformats.org/package/2006/relationships"><Relationship Id="rId3" Type="http://schemas.openxmlformats.org/officeDocument/2006/relationships/image" Target="../media/image383.jpeg"/><Relationship Id="rId7" Type="http://schemas.openxmlformats.org/officeDocument/2006/relationships/image" Target="../media/image387.png"/><Relationship Id="rId2" Type="http://schemas.openxmlformats.org/officeDocument/2006/relationships/image" Target="../media/image312.png"/><Relationship Id="rId1" Type="http://schemas.openxmlformats.org/officeDocument/2006/relationships/slideLayout" Target="../slideLayouts/slideLayout6.xml"/><Relationship Id="rId6" Type="http://schemas.openxmlformats.org/officeDocument/2006/relationships/image" Target="../media/image386.png"/><Relationship Id="rId5" Type="http://schemas.openxmlformats.org/officeDocument/2006/relationships/image" Target="../media/image385.jpeg"/><Relationship Id="rId4" Type="http://schemas.openxmlformats.org/officeDocument/2006/relationships/image" Target="../media/image384.jpeg"/></Relationships>
</file>

<file path=ppt/slides/_rels/slide95.xml.rels><?xml version="1.0" encoding="UTF-8" standalone="yes"?>
<Relationships xmlns="http://schemas.openxmlformats.org/package/2006/relationships"><Relationship Id="rId2" Type="http://schemas.openxmlformats.org/officeDocument/2006/relationships/image" Target="../media/image388.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67.xml"/><Relationship Id="rId1" Type="http://schemas.openxmlformats.org/officeDocument/2006/relationships/slideLayout" Target="../slideLayouts/slideLayout6.xml"/><Relationship Id="rId5" Type="http://schemas.openxmlformats.org/officeDocument/2006/relationships/image" Target="../media/image391.png"/><Relationship Id="rId4" Type="http://schemas.openxmlformats.org/officeDocument/2006/relationships/image" Target="../media/image390.png"/></Relationships>
</file>

<file path=ppt/slides/_rels/slide97.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395.png"/><Relationship Id="rId5" Type="http://schemas.openxmlformats.org/officeDocument/2006/relationships/image" Target="../media/image394.png"/><Relationship Id="rId4" Type="http://schemas.openxmlformats.org/officeDocument/2006/relationships/image" Target="../media/image393.png"/></Relationships>
</file>

<file path=ppt/slides/_rels/slide98.xml.rels><?xml version="1.0" encoding="UTF-8" standalone="yes"?>
<Relationships xmlns="http://schemas.openxmlformats.org/package/2006/relationships"><Relationship Id="rId3" Type="http://schemas.openxmlformats.org/officeDocument/2006/relationships/image" Target="../media/image397.emf"/><Relationship Id="rId2" Type="http://schemas.openxmlformats.org/officeDocument/2006/relationships/image" Target="../media/image396.jpg"/><Relationship Id="rId1" Type="http://schemas.openxmlformats.org/officeDocument/2006/relationships/slideLayout" Target="../slideLayouts/slideLayout7.xml"/><Relationship Id="rId5" Type="http://schemas.openxmlformats.org/officeDocument/2006/relationships/image" Target="../media/image399.emf"/><Relationship Id="rId4" Type="http://schemas.openxmlformats.org/officeDocument/2006/relationships/image" Target="../media/image398.emf"/></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
          <p:cNvSpPr txBox="1"/>
          <p:nvPr/>
        </p:nvSpPr>
        <p:spPr>
          <a:xfrm>
            <a:off x="1065736" y="1998559"/>
            <a:ext cx="8390152" cy="769441"/>
          </a:xfrm>
          <a:prstGeom prst="rect">
            <a:avLst/>
          </a:prstGeom>
          <a:noFill/>
        </p:spPr>
        <p:txBody>
          <a:bodyPr wrap="square" rtlCol="0">
            <a:spAutoFit/>
          </a:bodyPr>
          <a:lstStyle/>
          <a:p>
            <a:r>
              <a:rPr kumimoji="1" lang="zh-CN" altLang="en-US" sz="4400" b="1" dirty="0">
                <a:solidFill>
                  <a:schemeClr val="bg1"/>
                </a:solidFill>
                <a:cs typeface="+mn-ea"/>
                <a:sym typeface="+mn-lt"/>
              </a:rPr>
              <a:t>纷享</a:t>
            </a:r>
            <a:r>
              <a:rPr kumimoji="1" lang="en-US" altLang="zh-CN" sz="4400" b="1" dirty="0">
                <a:solidFill>
                  <a:schemeClr val="bg1"/>
                </a:solidFill>
                <a:cs typeface="+mn-ea"/>
                <a:sym typeface="+mn-lt"/>
              </a:rPr>
              <a:t>CRM</a:t>
            </a:r>
            <a:r>
              <a:rPr kumimoji="1" lang="zh-CN" altLang="en-US" sz="4400" b="1" dirty="0">
                <a:solidFill>
                  <a:schemeClr val="bg1"/>
                </a:solidFill>
                <a:cs typeface="+mn-ea"/>
                <a:sym typeface="+mn-lt"/>
              </a:rPr>
              <a:t>系统汇报交流</a:t>
            </a:r>
          </a:p>
        </p:txBody>
      </p:sp>
      <p:sp>
        <p:nvSpPr>
          <p:cNvPr id="10" name="文本框 3"/>
          <p:cNvSpPr txBox="1"/>
          <p:nvPr/>
        </p:nvSpPr>
        <p:spPr>
          <a:xfrm>
            <a:off x="1065736" y="3872093"/>
            <a:ext cx="1005403" cy="338554"/>
          </a:xfrm>
          <a:prstGeom prst="rect">
            <a:avLst/>
          </a:prstGeom>
          <a:noFill/>
        </p:spPr>
        <p:txBody>
          <a:bodyPr wrap="none" rtlCol="0">
            <a:spAutoFit/>
          </a:bodyPr>
          <a:lstStyle/>
          <a:p>
            <a:r>
              <a:rPr kumimoji="1" lang="zh-CN" altLang="en-US" sz="1600" dirty="0">
                <a:solidFill>
                  <a:schemeClr val="bg1"/>
                </a:solidFill>
                <a:cs typeface="+mn-ea"/>
                <a:sym typeface="+mn-lt"/>
              </a:rPr>
              <a:t>纷享销客</a:t>
            </a:r>
          </a:p>
        </p:txBody>
      </p:sp>
      <p:sp>
        <p:nvSpPr>
          <p:cNvPr id="11" name="文本框 4"/>
          <p:cNvSpPr txBox="1"/>
          <p:nvPr/>
        </p:nvSpPr>
        <p:spPr>
          <a:xfrm>
            <a:off x="1057381" y="4317797"/>
            <a:ext cx="1107996" cy="461665"/>
          </a:xfrm>
          <a:prstGeom prst="rect">
            <a:avLst/>
          </a:prstGeom>
          <a:noFill/>
        </p:spPr>
        <p:txBody>
          <a:bodyPr wrap="none" rtlCol="0">
            <a:spAutoFit/>
          </a:bodyPr>
          <a:lstStyle/>
          <a:p>
            <a:r>
              <a:rPr kumimoji="1" lang="zh-CN" altLang="en-US" sz="2400" dirty="0">
                <a:solidFill>
                  <a:schemeClr val="bg1"/>
                </a:solidFill>
                <a:cs typeface="+mn-ea"/>
                <a:sym typeface="+mn-lt"/>
              </a:rPr>
              <a:t>许学申</a:t>
            </a:r>
          </a:p>
        </p:txBody>
      </p:sp>
      <p:pic>
        <p:nvPicPr>
          <p:cNvPr id="13" name="图片 12" descr="公司ppt 2-04.jpg">
            <a:extLst>
              <a:ext uri="{FF2B5EF4-FFF2-40B4-BE49-F238E27FC236}">
                <a16:creationId xmlns:a16="http://schemas.microsoft.com/office/drawing/2014/main" id="{C4E708BA-3317-40F2-87B0-CB632A4A17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81" y="-62942"/>
            <a:ext cx="12409772" cy="6922530"/>
          </a:xfrm>
          <a:prstGeom prst="rect">
            <a:avLst/>
          </a:prstGeom>
        </p:spPr>
      </p:pic>
      <p:sp>
        <p:nvSpPr>
          <p:cNvPr id="14" name="任意多边形 30">
            <a:extLst>
              <a:ext uri="{FF2B5EF4-FFF2-40B4-BE49-F238E27FC236}">
                <a16:creationId xmlns:a16="http://schemas.microsoft.com/office/drawing/2014/main" id="{3EDFF10B-58A0-4909-8C80-8460D1B3933D}"/>
              </a:ext>
            </a:extLst>
          </p:cNvPr>
          <p:cNvSpPr/>
          <p:nvPr/>
        </p:nvSpPr>
        <p:spPr>
          <a:xfrm flipV="1">
            <a:off x="4879022" y="2448208"/>
            <a:ext cx="2470019" cy="2331254"/>
          </a:xfrm>
          <a:custGeom>
            <a:avLst/>
            <a:gdLst>
              <a:gd name="connsiteX0" fmla="*/ 393075 w 4792110"/>
              <a:gd name="connsiteY0" fmla="*/ 3453414 h 4131129"/>
              <a:gd name="connsiteX1" fmla="*/ 530359 w 4792110"/>
              <a:gd name="connsiteY1" fmla="*/ 3453414 h 4131129"/>
              <a:gd name="connsiteX2" fmla="*/ 192905 w 4792110"/>
              <a:gd name="connsiteY2" fmla="*/ 4035230 h 4131129"/>
              <a:gd name="connsiteX3" fmla="*/ 4615202 w 4792110"/>
              <a:gd name="connsiteY3" fmla="*/ 4035230 h 4131129"/>
              <a:gd name="connsiteX4" fmla="*/ 4277749 w 4792110"/>
              <a:gd name="connsiteY4" fmla="*/ 3453414 h 4131129"/>
              <a:gd name="connsiteX5" fmla="*/ 4399035 w 4792110"/>
              <a:gd name="connsiteY5" fmla="*/ 3453414 h 4131129"/>
              <a:gd name="connsiteX6" fmla="*/ 4792110 w 4792110"/>
              <a:gd name="connsiteY6" fmla="*/ 4131129 h 4131129"/>
              <a:gd name="connsiteX7" fmla="*/ 0 w 4792110"/>
              <a:gd name="connsiteY7" fmla="*/ 4131129 h 4131129"/>
              <a:gd name="connsiteX8" fmla="*/ 2396055 w 4792110"/>
              <a:gd name="connsiteY8" fmla="*/ 0 h 4131129"/>
              <a:gd name="connsiteX9" fmla="*/ 3132488 w 4792110"/>
              <a:gd name="connsiteY9" fmla="*/ 1269712 h 4131129"/>
              <a:gd name="connsiteX10" fmla="*/ 3011202 w 4792110"/>
              <a:gd name="connsiteY10" fmla="*/ 1269712 h 4131129"/>
              <a:gd name="connsiteX11" fmla="*/ 2404054 w 4792110"/>
              <a:gd name="connsiteY11" fmla="*/ 222905 h 4131129"/>
              <a:gd name="connsiteX12" fmla="*/ 1796906 w 4792110"/>
              <a:gd name="connsiteY12" fmla="*/ 1269712 h 4131129"/>
              <a:gd name="connsiteX13" fmla="*/ 1659622 w 4792110"/>
              <a:gd name="connsiteY13" fmla="*/ 1269712 h 413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92110" h="4131129">
                <a:moveTo>
                  <a:pt x="393075" y="3453414"/>
                </a:moveTo>
                <a:lnTo>
                  <a:pt x="530359" y="3453414"/>
                </a:lnTo>
                <a:lnTo>
                  <a:pt x="192905" y="4035230"/>
                </a:lnTo>
                <a:lnTo>
                  <a:pt x="4615202" y="4035230"/>
                </a:lnTo>
                <a:lnTo>
                  <a:pt x="4277749" y="3453414"/>
                </a:lnTo>
                <a:lnTo>
                  <a:pt x="4399035" y="3453414"/>
                </a:lnTo>
                <a:lnTo>
                  <a:pt x="4792110" y="4131129"/>
                </a:lnTo>
                <a:lnTo>
                  <a:pt x="0" y="4131129"/>
                </a:lnTo>
                <a:close/>
                <a:moveTo>
                  <a:pt x="2396055" y="0"/>
                </a:moveTo>
                <a:lnTo>
                  <a:pt x="3132488" y="1269712"/>
                </a:lnTo>
                <a:lnTo>
                  <a:pt x="3011202" y="1269712"/>
                </a:lnTo>
                <a:lnTo>
                  <a:pt x="2404054" y="222905"/>
                </a:lnTo>
                <a:lnTo>
                  <a:pt x="1796906" y="1269712"/>
                </a:lnTo>
                <a:lnTo>
                  <a:pt x="1659622" y="1269712"/>
                </a:lnTo>
                <a:close/>
              </a:path>
            </a:pathLst>
          </a:custGeom>
          <a:solidFill>
            <a:schemeClr val="bg1">
              <a:alpha val="80000"/>
            </a:schemeClr>
          </a:solid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5" name="等腰三角形 14">
            <a:extLst>
              <a:ext uri="{FF2B5EF4-FFF2-40B4-BE49-F238E27FC236}">
                <a16:creationId xmlns:a16="http://schemas.microsoft.com/office/drawing/2014/main" id="{8C3385C3-EEDF-4BF2-A331-12371C7E964B}"/>
              </a:ext>
            </a:extLst>
          </p:cNvPr>
          <p:cNvSpPr/>
          <p:nvPr/>
        </p:nvSpPr>
        <p:spPr>
          <a:xfrm>
            <a:off x="4946343" y="1941864"/>
            <a:ext cx="2335387" cy="1985963"/>
          </a:xfrm>
          <a:prstGeom prst="triangle">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F5CEB22B-638C-437D-9422-4E29E22B4B4C}"/>
              </a:ext>
            </a:extLst>
          </p:cNvPr>
          <p:cNvSpPr txBox="1"/>
          <p:nvPr/>
        </p:nvSpPr>
        <p:spPr>
          <a:xfrm>
            <a:off x="2493384" y="2645039"/>
            <a:ext cx="7241294" cy="1446550"/>
          </a:xfrm>
          <a:prstGeom prst="rect">
            <a:avLst/>
          </a:prstGeom>
          <a:noFill/>
        </p:spPr>
        <p:txBody>
          <a:bodyPr wrap="square" rtlCol="0">
            <a:spAutoFit/>
          </a:bodyPr>
          <a:lstStyle/>
          <a:p>
            <a:pPr algn="ctr"/>
            <a:r>
              <a:rPr lang="en-US" altLang="zh-CN" sz="4400" b="1" dirty="0">
                <a:solidFill>
                  <a:srgbClr val="FFC000"/>
                </a:solidFill>
                <a:cs typeface="+mn-ea"/>
                <a:sym typeface="+mn-lt"/>
              </a:rPr>
              <a:t>CRM</a:t>
            </a:r>
            <a:r>
              <a:rPr lang="zh-CN" altLang="en-US" sz="4400" b="1" dirty="0">
                <a:solidFill>
                  <a:srgbClr val="FFC000"/>
                </a:solidFill>
                <a:cs typeface="+mn-ea"/>
                <a:sym typeface="+mn-lt"/>
              </a:rPr>
              <a:t>平台</a:t>
            </a:r>
            <a:endParaRPr lang="en-US" altLang="zh-CN" sz="4400" b="1" dirty="0">
              <a:solidFill>
                <a:srgbClr val="FFC000"/>
              </a:solidFill>
              <a:cs typeface="+mn-ea"/>
              <a:sym typeface="+mn-lt"/>
            </a:endParaRPr>
          </a:p>
          <a:p>
            <a:pPr algn="ctr"/>
            <a:r>
              <a:rPr lang="zh-CN" altLang="en-US" sz="4400" b="1" dirty="0">
                <a:solidFill>
                  <a:srgbClr val="FFC000"/>
                </a:solidFill>
                <a:cs typeface="+mn-ea"/>
                <a:sym typeface="+mn-lt"/>
              </a:rPr>
              <a:t>方案汇报</a:t>
            </a:r>
          </a:p>
        </p:txBody>
      </p:sp>
      <p:pic>
        <p:nvPicPr>
          <p:cNvPr id="12" name="图片 11" descr="公司ppt-2111.png">
            <a:extLst>
              <a:ext uri="{FF2B5EF4-FFF2-40B4-BE49-F238E27FC236}">
                <a16:creationId xmlns:a16="http://schemas.microsoft.com/office/drawing/2014/main" id="{49121646-2DD1-46D7-9DBB-368EAB225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8826" y="3293760"/>
            <a:ext cx="12190413" cy="209127"/>
          </a:xfrm>
          <a:prstGeom prst="rect">
            <a:avLst/>
          </a:prstGeom>
        </p:spPr>
      </p:pic>
    </p:spTree>
    <p:extLst>
      <p:ext uri="{BB962C8B-B14F-4D97-AF65-F5344CB8AC3E}">
        <p14:creationId xmlns:p14="http://schemas.microsoft.com/office/powerpoint/2010/main" val="514860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F310D7C-4C44-49C0-BF9A-381B12C8D000}"/>
              </a:ext>
            </a:extLst>
          </p:cNvPr>
          <p:cNvPicPr>
            <a:picLocks noChangeAspect="1"/>
          </p:cNvPicPr>
          <p:nvPr/>
        </p:nvPicPr>
        <p:blipFill>
          <a:blip r:embed="rId3"/>
          <a:stretch>
            <a:fillRect/>
          </a:stretch>
        </p:blipFill>
        <p:spPr>
          <a:xfrm>
            <a:off x="334566" y="1229429"/>
            <a:ext cx="5904656" cy="3249604"/>
          </a:xfrm>
          <a:prstGeom prst="rect">
            <a:avLst/>
          </a:prstGeom>
        </p:spPr>
      </p:pic>
      <p:pic>
        <p:nvPicPr>
          <p:cNvPr id="8" name="图片 7">
            <a:extLst>
              <a:ext uri="{FF2B5EF4-FFF2-40B4-BE49-F238E27FC236}">
                <a16:creationId xmlns:a16="http://schemas.microsoft.com/office/drawing/2014/main" id="{17D5DACD-B691-473B-B2E3-33420960D746}"/>
              </a:ext>
            </a:extLst>
          </p:cNvPr>
          <p:cNvPicPr>
            <a:picLocks noChangeAspect="1"/>
          </p:cNvPicPr>
          <p:nvPr/>
        </p:nvPicPr>
        <p:blipFill>
          <a:blip r:embed="rId4"/>
          <a:stretch>
            <a:fillRect/>
          </a:stretch>
        </p:blipFill>
        <p:spPr>
          <a:xfrm>
            <a:off x="4622758" y="3610252"/>
            <a:ext cx="7536954" cy="3249604"/>
          </a:xfrm>
          <a:prstGeom prst="rect">
            <a:avLst/>
          </a:prstGeom>
        </p:spPr>
      </p:pic>
      <p:sp>
        <p:nvSpPr>
          <p:cNvPr id="9" name="文本框 8">
            <a:extLst>
              <a:ext uri="{FF2B5EF4-FFF2-40B4-BE49-F238E27FC236}">
                <a16:creationId xmlns:a16="http://schemas.microsoft.com/office/drawing/2014/main" id="{A7AE5CD3-1433-4D50-96F4-563A788B9BD2}"/>
              </a:ext>
            </a:extLst>
          </p:cNvPr>
          <p:cNvSpPr txBox="1"/>
          <p:nvPr/>
        </p:nvSpPr>
        <p:spPr>
          <a:xfrm>
            <a:off x="3070870" y="1120282"/>
            <a:ext cx="7263527" cy="461665"/>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Light"/>
                <a:ea typeface="微软雅黑"/>
                <a:cs typeface="+mn-ea"/>
                <a:sym typeface="+mn-lt"/>
              </a:rPr>
              <a:t>以图形化模式，拖拉拽的方式实现企业个性化需求。</a:t>
            </a:r>
          </a:p>
        </p:txBody>
      </p:sp>
      <p:sp>
        <p:nvSpPr>
          <p:cNvPr id="12" name="TextBox 8">
            <a:extLst>
              <a:ext uri="{FF2B5EF4-FFF2-40B4-BE49-F238E27FC236}">
                <a16:creationId xmlns:a16="http://schemas.microsoft.com/office/drawing/2014/main" id="{E8E5E1F5-FA79-43E0-BD6F-7B66FAE4D30C}"/>
              </a:ext>
            </a:extLst>
          </p:cNvPr>
          <p:cNvSpPr txBox="1"/>
          <p:nvPr/>
        </p:nvSpPr>
        <p:spPr>
          <a:xfrm>
            <a:off x="94572" y="47299"/>
            <a:ext cx="9168986" cy="868131"/>
          </a:xfrm>
          <a:prstGeom prst="rect">
            <a:avLst/>
          </a:prstGeom>
        </p:spPr>
        <p:txBody>
          <a:bodyPr vert="horz" lIns="91440" tIns="45720" rIns="91440" bIns="45720" rtlCol="0" anchor="ctr">
            <a:noAutofit/>
          </a:body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zh-CN" altLang="en-US" sz="3200" b="0" i="0" u="none" strike="noStrike" kern="1200" cap="none" spc="0" normalizeH="0" baseline="0" noProof="0" dirty="0">
                <a:ln>
                  <a:noFill/>
                </a:ln>
                <a:solidFill>
                  <a:srgbClr val="FFB200"/>
                </a:solidFill>
                <a:effectLst/>
                <a:uLnTx/>
                <a:uFillTx/>
                <a:latin typeface="微软雅黑 Light"/>
                <a:ea typeface="微软雅黑"/>
                <a:cs typeface="+mn-ea"/>
                <a:sym typeface="+mn-lt"/>
              </a:rPr>
              <a:t>产品特点：</a:t>
            </a:r>
            <a:r>
              <a:rPr kumimoji="0" lang="en-US" altLang="zh-CN" sz="3200" b="0" i="0" u="none" strike="noStrike" kern="1200" cap="none" spc="0" normalizeH="0" baseline="0" noProof="0" dirty="0">
                <a:ln>
                  <a:noFill/>
                </a:ln>
                <a:solidFill>
                  <a:srgbClr val="FFB200"/>
                </a:solidFill>
                <a:effectLst/>
                <a:uLnTx/>
                <a:uFillTx/>
                <a:latin typeface="微软雅黑 Light"/>
                <a:ea typeface="微软雅黑"/>
                <a:cs typeface="+mn-ea"/>
                <a:sym typeface="+mn-lt"/>
              </a:rPr>
              <a:t>PAAS</a:t>
            </a:r>
            <a:r>
              <a:rPr kumimoji="0" lang="zh-CN" altLang="en-US" sz="3200" b="0" i="0" u="none" strike="noStrike" kern="1200" cap="none" spc="0" normalizeH="0" baseline="0" noProof="0" dirty="0">
                <a:ln>
                  <a:noFill/>
                </a:ln>
                <a:solidFill>
                  <a:srgbClr val="FFB200"/>
                </a:solidFill>
                <a:effectLst/>
                <a:uLnTx/>
                <a:uFillTx/>
                <a:latin typeface="微软雅黑 Light"/>
                <a:ea typeface="微软雅黑"/>
                <a:cs typeface="+mn-ea"/>
                <a:sym typeface="+mn-lt"/>
              </a:rPr>
              <a:t>平台所见即所得的开发配置模式</a:t>
            </a:r>
          </a:p>
        </p:txBody>
      </p:sp>
      <p:pic>
        <p:nvPicPr>
          <p:cNvPr id="2" name="图片 1">
            <a:extLst>
              <a:ext uri="{FF2B5EF4-FFF2-40B4-BE49-F238E27FC236}">
                <a16:creationId xmlns:a16="http://schemas.microsoft.com/office/drawing/2014/main" id="{B9EE44C7-0257-46B7-B9C2-89818625D04D}"/>
              </a:ext>
            </a:extLst>
          </p:cNvPr>
          <p:cNvPicPr>
            <a:picLocks noChangeAspect="1"/>
          </p:cNvPicPr>
          <p:nvPr/>
        </p:nvPicPr>
        <p:blipFill>
          <a:blip r:embed="rId5"/>
          <a:stretch>
            <a:fillRect/>
          </a:stretch>
        </p:blipFill>
        <p:spPr>
          <a:xfrm>
            <a:off x="254312" y="4510375"/>
            <a:ext cx="4265003" cy="2169023"/>
          </a:xfrm>
          <a:prstGeom prst="rect">
            <a:avLst/>
          </a:prstGeom>
        </p:spPr>
      </p:pic>
    </p:spTree>
    <p:extLst>
      <p:ext uri="{BB962C8B-B14F-4D97-AF65-F5344CB8AC3E}">
        <p14:creationId xmlns:p14="http://schemas.microsoft.com/office/powerpoint/2010/main" val="2205378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1" name="肘形连接符 270">
            <a:extLst>
              <a:ext uri="{FF2B5EF4-FFF2-40B4-BE49-F238E27FC236}">
                <a16:creationId xmlns:a16="http://schemas.microsoft.com/office/drawing/2014/main" id="{79428425-E28D-4C89-BB53-94D692467756}"/>
              </a:ext>
            </a:extLst>
          </p:cNvPr>
          <p:cNvCxnSpPr/>
          <p:nvPr/>
        </p:nvCxnSpPr>
        <p:spPr>
          <a:xfrm>
            <a:off x="2080942" y="3523444"/>
            <a:ext cx="209523" cy="158730"/>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9" name="肘形连接符 278">
            <a:extLst>
              <a:ext uri="{FF2B5EF4-FFF2-40B4-BE49-F238E27FC236}">
                <a16:creationId xmlns:a16="http://schemas.microsoft.com/office/drawing/2014/main" id="{7067ACA0-0159-43B0-ABED-792DB4EAFE48}"/>
              </a:ext>
            </a:extLst>
          </p:cNvPr>
          <p:cNvCxnSpPr/>
          <p:nvPr/>
        </p:nvCxnSpPr>
        <p:spPr>
          <a:xfrm flipV="1">
            <a:off x="2080942" y="3682175"/>
            <a:ext cx="209523" cy="177777"/>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3" name="矩形 262">
            <a:extLst>
              <a:ext uri="{FF2B5EF4-FFF2-40B4-BE49-F238E27FC236}">
                <a16:creationId xmlns:a16="http://schemas.microsoft.com/office/drawing/2014/main" id="{68D7F622-783B-4BCF-ADF5-EAA5A49E4289}"/>
              </a:ext>
            </a:extLst>
          </p:cNvPr>
          <p:cNvSpPr/>
          <p:nvPr/>
        </p:nvSpPr>
        <p:spPr>
          <a:xfrm>
            <a:off x="993646" y="1774247"/>
            <a:ext cx="10834864" cy="1295231"/>
          </a:xfrm>
          <a:prstGeom prst="rect">
            <a:avLst/>
          </a:prstGeom>
          <a:ln>
            <a:solidFill>
              <a:srgbClr val="FFB400"/>
            </a:solidFill>
            <a:prstDash val="sysDash"/>
          </a:ln>
        </p:spPr>
        <p:txBody>
          <a:bodyPr anchor="ctr"/>
          <a:lstStyle/>
          <a:p>
            <a:pPr eaLnBrk="1" hangingPunct="1">
              <a:defRPr/>
            </a:pPr>
            <a:endParaRPr lang="zh-CN" altLang="en-US" sz="1400" dirty="0">
              <a:latin typeface="+mj-ea"/>
              <a:ea typeface="+mj-ea"/>
            </a:endParaRPr>
          </a:p>
        </p:txBody>
      </p:sp>
      <p:sp>
        <p:nvSpPr>
          <p:cNvPr id="264" name="矩形 263">
            <a:extLst>
              <a:ext uri="{FF2B5EF4-FFF2-40B4-BE49-F238E27FC236}">
                <a16:creationId xmlns:a16="http://schemas.microsoft.com/office/drawing/2014/main" id="{DB3858C1-24BB-4A67-AEDB-BE0725368FF0}"/>
              </a:ext>
            </a:extLst>
          </p:cNvPr>
          <p:cNvSpPr/>
          <p:nvPr/>
        </p:nvSpPr>
        <p:spPr>
          <a:xfrm>
            <a:off x="993646" y="5229785"/>
            <a:ext cx="10834864" cy="1439676"/>
          </a:xfrm>
          <a:prstGeom prst="rect">
            <a:avLst/>
          </a:prstGeom>
          <a:ln>
            <a:solidFill>
              <a:srgbClr val="FFB400"/>
            </a:solidFill>
            <a:prstDash val="sysDash"/>
          </a:ln>
        </p:spPr>
        <p:txBody>
          <a:bodyPr anchor="ctr"/>
          <a:lstStyle/>
          <a:p>
            <a:pPr eaLnBrk="1" hangingPunct="1">
              <a:defRPr/>
            </a:pPr>
            <a:endParaRPr lang="zh-CN" altLang="en-US" sz="1400" dirty="0">
              <a:latin typeface="+mj-ea"/>
              <a:ea typeface="+mj-ea"/>
            </a:endParaRPr>
          </a:p>
        </p:txBody>
      </p:sp>
      <p:sp>
        <p:nvSpPr>
          <p:cNvPr id="265" name="矩形 264">
            <a:extLst>
              <a:ext uri="{FF2B5EF4-FFF2-40B4-BE49-F238E27FC236}">
                <a16:creationId xmlns:a16="http://schemas.microsoft.com/office/drawing/2014/main" id="{B10A5A33-DC29-45EE-85FA-F96CACB5CEC7}"/>
              </a:ext>
            </a:extLst>
          </p:cNvPr>
          <p:cNvSpPr/>
          <p:nvPr/>
        </p:nvSpPr>
        <p:spPr>
          <a:xfrm>
            <a:off x="993646" y="3110748"/>
            <a:ext cx="10834864" cy="1049201"/>
          </a:xfrm>
          <a:prstGeom prst="rect">
            <a:avLst/>
          </a:prstGeom>
          <a:ln>
            <a:solidFill>
              <a:srgbClr val="FFB400"/>
            </a:solidFill>
            <a:prstDash val="sysDash"/>
          </a:ln>
        </p:spPr>
        <p:txBody>
          <a:bodyPr anchor="ctr"/>
          <a:lstStyle/>
          <a:p>
            <a:pPr eaLnBrk="1" hangingPunct="1">
              <a:defRPr/>
            </a:pPr>
            <a:endParaRPr lang="zh-CN" altLang="en-US" sz="1400" dirty="0">
              <a:latin typeface="+mj-ea"/>
              <a:ea typeface="+mj-ea"/>
            </a:endParaRPr>
          </a:p>
        </p:txBody>
      </p:sp>
      <p:sp>
        <p:nvSpPr>
          <p:cNvPr id="266" name="矩形 265">
            <a:extLst>
              <a:ext uri="{FF2B5EF4-FFF2-40B4-BE49-F238E27FC236}">
                <a16:creationId xmlns:a16="http://schemas.microsoft.com/office/drawing/2014/main" id="{1ED0D9D8-B1BA-48A1-A609-A039C366EAC5}"/>
              </a:ext>
            </a:extLst>
          </p:cNvPr>
          <p:cNvSpPr/>
          <p:nvPr/>
        </p:nvSpPr>
        <p:spPr>
          <a:xfrm>
            <a:off x="993646" y="4232965"/>
            <a:ext cx="10834864" cy="934916"/>
          </a:xfrm>
          <a:prstGeom prst="rect">
            <a:avLst/>
          </a:prstGeom>
          <a:ln>
            <a:solidFill>
              <a:srgbClr val="FFB400"/>
            </a:solidFill>
            <a:prstDash val="sysDash"/>
          </a:ln>
        </p:spPr>
        <p:txBody>
          <a:bodyPr anchor="ctr"/>
          <a:lstStyle/>
          <a:p>
            <a:pPr eaLnBrk="1" hangingPunct="1">
              <a:defRPr/>
            </a:pPr>
            <a:endParaRPr lang="zh-CN" altLang="en-US" sz="1400" dirty="0">
              <a:latin typeface="+mj-ea"/>
              <a:ea typeface="+mj-ea"/>
            </a:endParaRPr>
          </a:p>
        </p:txBody>
      </p:sp>
      <p:sp>
        <p:nvSpPr>
          <p:cNvPr id="4" name="object 3">
            <a:extLst>
              <a:ext uri="{FF2B5EF4-FFF2-40B4-BE49-F238E27FC236}">
                <a16:creationId xmlns:a16="http://schemas.microsoft.com/office/drawing/2014/main" id="{3C83B705-819C-4EE9-993F-8D4093C240C0}"/>
              </a:ext>
            </a:extLst>
          </p:cNvPr>
          <p:cNvSpPr/>
          <p:nvPr/>
        </p:nvSpPr>
        <p:spPr>
          <a:xfrm>
            <a:off x="442855" y="1234568"/>
            <a:ext cx="1744435" cy="433331"/>
          </a:xfrm>
          <a:custGeom>
            <a:avLst/>
            <a:gdLst/>
            <a:ahLst/>
            <a:cxnLst/>
            <a:rect l="l" t="t" r="r" b="b"/>
            <a:pathLst>
              <a:path w="1743710" h="433069">
                <a:moveTo>
                  <a:pt x="1642871" y="0"/>
                </a:moveTo>
                <a:lnTo>
                  <a:pt x="0" y="0"/>
                </a:lnTo>
                <a:lnTo>
                  <a:pt x="0" y="432816"/>
                </a:lnTo>
                <a:lnTo>
                  <a:pt x="1642871" y="432816"/>
                </a:lnTo>
                <a:lnTo>
                  <a:pt x="1743456" y="216408"/>
                </a:lnTo>
                <a:lnTo>
                  <a:pt x="1642871" y="0"/>
                </a:lnTo>
                <a:close/>
              </a:path>
            </a:pathLst>
          </a:custGeom>
          <a:solidFill>
            <a:schemeClr val="accent6">
              <a:lumMod val="50000"/>
            </a:schemeClr>
          </a:solidFill>
        </p:spPr>
        <p:txBody>
          <a:bodyPr lIns="0" tIns="0" rIns="0" bIns="0" anchor="ctr"/>
          <a:lstStyle/>
          <a:p>
            <a:pPr marL="39997" algn="ctr">
              <a:spcBef>
                <a:spcPts val="100"/>
              </a:spcBef>
              <a:defRPr/>
            </a:pPr>
            <a:r>
              <a:rPr lang="zh-CN" altLang="en-US" sz="1400" dirty="0">
                <a:solidFill>
                  <a:srgbClr val="FFFFFF"/>
                </a:solidFill>
                <a:latin typeface="微软雅黑" pitchFamily="34" charset="-122"/>
                <a:ea typeface="微软雅黑" pitchFamily="34" charset="-122"/>
                <a:cs typeface="Noto Sans CJK JP Regular"/>
              </a:rPr>
              <a:t>现状评估</a:t>
            </a:r>
            <a:endParaRPr lang="zh-CN" altLang="en-US" sz="1400" dirty="0">
              <a:latin typeface="微软雅黑" pitchFamily="34" charset="-122"/>
              <a:ea typeface="微软雅黑" pitchFamily="34" charset="-122"/>
              <a:cs typeface="Noto Sans CJK JP Regular"/>
            </a:endParaRPr>
          </a:p>
        </p:txBody>
      </p:sp>
      <p:sp>
        <p:nvSpPr>
          <p:cNvPr id="5" name="object 4">
            <a:extLst>
              <a:ext uri="{FF2B5EF4-FFF2-40B4-BE49-F238E27FC236}">
                <a16:creationId xmlns:a16="http://schemas.microsoft.com/office/drawing/2014/main" id="{02A7C401-C11A-4896-984D-D13C689F940D}"/>
              </a:ext>
            </a:extLst>
          </p:cNvPr>
          <p:cNvSpPr/>
          <p:nvPr/>
        </p:nvSpPr>
        <p:spPr>
          <a:xfrm>
            <a:off x="10355502" y="1234568"/>
            <a:ext cx="1536500" cy="433331"/>
          </a:xfrm>
          <a:custGeom>
            <a:avLst/>
            <a:gdLst/>
            <a:ahLst/>
            <a:cxnLst/>
            <a:rect l="l" t="t" r="r" b="b"/>
            <a:pathLst>
              <a:path w="1536700" h="433069">
                <a:moveTo>
                  <a:pt x="1432560" y="0"/>
                </a:moveTo>
                <a:lnTo>
                  <a:pt x="0" y="0"/>
                </a:lnTo>
                <a:lnTo>
                  <a:pt x="106680" y="216408"/>
                </a:lnTo>
                <a:lnTo>
                  <a:pt x="0" y="432816"/>
                </a:lnTo>
                <a:lnTo>
                  <a:pt x="1432560" y="432816"/>
                </a:lnTo>
                <a:lnTo>
                  <a:pt x="1536192" y="216408"/>
                </a:lnTo>
                <a:lnTo>
                  <a:pt x="1432560" y="0"/>
                </a:lnTo>
                <a:close/>
              </a:path>
            </a:pathLst>
          </a:custGeom>
          <a:solidFill>
            <a:schemeClr val="accent6">
              <a:lumMod val="50000"/>
            </a:schemeClr>
          </a:solidFill>
        </p:spPr>
        <p:txBody>
          <a:bodyPr lIns="0" tIns="0" rIns="0" bIns="0" anchor="ctr"/>
          <a:lstStyle/>
          <a:p>
            <a:pPr algn="ctr">
              <a:spcBef>
                <a:spcPts val="100"/>
              </a:spcBef>
              <a:defRPr/>
            </a:pPr>
            <a:r>
              <a:rPr lang="en-US" altLang="zh-CN" sz="1400" dirty="0">
                <a:solidFill>
                  <a:schemeClr val="bg1"/>
                </a:solidFill>
                <a:latin typeface="微软雅黑" pitchFamily="34" charset="-122"/>
                <a:ea typeface="微软雅黑" pitchFamily="34" charset="-122"/>
                <a:cs typeface="Noto Sans CJK JP Regular"/>
              </a:rPr>
              <a:t>CRM</a:t>
            </a:r>
            <a:r>
              <a:rPr lang="zh-CN" altLang="en-US" sz="1400" dirty="0">
                <a:solidFill>
                  <a:schemeClr val="bg1"/>
                </a:solidFill>
                <a:latin typeface="微软雅黑" pitchFamily="34" charset="-122"/>
                <a:ea typeface="微软雅黑" pitchFamily="34" charset="-122"/>
                <a:cs typeface="Noto Sans CJK JP Regular"/>
              </a:rPr>
              <a:t>系统</a:t>
            </a:r>
            <a:br>
              <a:rPr lang="en-US" altLang="zh-CN" sz="1400" dirty="0">
                <a:solidFill>
                  <a:schemeClr val="bg1"/>
                </a:solidFill>
                <a:latin typeface="微软雅黑" pitchFamily="34" charset="-122"/>
                <a:ea typeface="微软雅黑" pitchFamily="34" charset="-122"/>
                <a:cs typeface="Noto Sans CJK JP Regular"/>
              </a:rPr>
            </a:br>
            <a:r>
              <a:rPr lang="zh-CN" altLang="en-US" sz="1400" dirty="0">
                <a:solidFill>
                  <a:schemeClr val="bg1"/>
                </a:solidFill>
                <a:latin typeface="微软雅黑" pitchFamily="34" charset="-122"/>
                <a:ea typeface="微软雅黑" pitchFamily="34" charset="-122"/>
                <a:cs typeface="Noto Sans CJK JP Regular"/>
              </a:rPr>
              <a:t>导入）</a:t>
            </a:r>
          </a:p>
        </p:txBody>
      </p:sp>
      <p:sp>
        <p:nvSpPr>
          <p:cNvPr id="39947" name="object 5">
            <a:extLst>
              <a:ext uri="{FF2B5EF4-FFF2-40B4-BE49-F238E27FC236}">
                <a16:creationId xmlns:a16="http://schemas.microsoft.com/office/drawing/2014/main" id="{C9C39EC4-F57A-431E-9EE0-D8F59D7EAB84}"/>
              </a:ext>
            </a:extLst>
          </p:cNvPr>
          <p:cNvSpPr txBox="1">
            <a:spLocks noChangeArrowheads="1"/>
          </p:cNvSpPr>
          <p:nvPr/>
        </p:nvSpPr>
        <p:spPr bwMode="auto">
          <a:xfrm>
            <a:off x="8684083" y="1248852"/>
            <a:ext cx="677774" cy="19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698"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100"/>
              </a:spcBef>
            </a:pPr>
            <a:endParaRPr lang="zh-CN" altLang="zh-CN" sz="1200">
              <a:latin typeface="微软雅黑" panose="020B0503020204020204" pitchFamily="34" charset="-122"/>
              <a:ea typeface="Noto Sans CJK JP Regular"/>
              <a:cs typeface="Noto Sans CJK JP Regular"/>
            </a:endParaRPr>
          </a:p>
        </p:txBody>
      </p:sp>
      <p:sp>
        <p:nvSpPr>
          <p:cNvPr id="7" name="object 6">
            <a:extLst>
              <a:ext uri="{FF2B5EF4-FFF2-40B4-BE49-F238E27FC236}">
                <a16:creationId xmlns:a16="http://schemas.microsoft.com/office/drawing/2014/main" id="{A66F42DF-A9BB-4C47-9E6E-A27C2C956EB3}"/>
              </a:ext>
            </a:extLst>
          </p:cNvPr>
          <p:cNvSpPr/>
          <p:nvPr/>
        </p:nvSpPr>
        <p:spPr>
          <a:xfrm>
            <a:off x="3926964" y="1234568"/>
            <a:ext cx="4284106" cy="433331"/>
          </a:xfrm>
          <a:custGeom>
            <a:avLst/>
            <a:gdLst/>
            <a:ahLst/>
            <a:cxnLst/>
            <a:rect l="l" t="t" r="r" b="b"/>
            <a:pathLst>
              <a:path w="4285615" h="433069">
                <a:moveTo>
                  <a:pt x="4194048" y="0"/>
                </a:moveTo>
                <a:lnTo>
                  <a:pt x="0" y="0"/>
                </a:lnTo>
                <a:lnTo>
                  <a:pt x="88392" y="216408"/>
                </a:lnTo>
                <a:lnTo>
                  <a:pt x="0" y="432816"/>
                </a:lnTo>
                <a:lnTo>
                  <a:pt x="4194048" y="432816"/>
                </a:lnTo>
                <a:lnTo>
                  <a:pt x="4285488" y="216408"/>
                </a:lnTo>
                <a:lnTo>
                  <a:pt x="4194048" y="0"/>
                </a:lnTo>
                <a:close/>
              </a:path>
            </a:pathLst>
          </a:custGeom>
          <a:solidFill>
            <a:schemeClr val="accent6">
              <a:lumMod val="50000"/>
            </a:schemeClr>
          </a:solidFill>
        </p:spPr>
        <p:txBody>
          <a:bodyPr lIns="0" tIns="0" rIns="0" bIns="0"/>
          <a:lstStyle/>
          <a:p>
            <a:pPr algn="ctr">
              <a:spcBef>
                <a:spcPts val="100"/>
              </a:spcBef>
              <a:defRPr/>
            </a:pPr>
            <a:r>
              <a:rPr lang="zh-CN" altLang="en-US" sz="1400" dirty="0">
                <a:solidFill>
                  <a:srgbClr val="FFFFFF"/>
                </a:solidFill>
                <a:latin typeface="微软雅黑" pitchFamily="34" charset="-122"/>
                <a:ea typeface="微软雅黑" pitchFamily="34" charset="-122"/>
                <a:cs typeface="Noto Sans CJK JP Regular"/>
              </a:rPr>
              <a:t>业务需求分析及系统配置开发需求设计</a:t>
            </a:r>
            <a:endParaRPr lang="zh-CN" altLang="en-US" sz="1400" dirty="0">
              <a:latin typeface="微软雅黑" pitchFamily="34" charset="-122"/>
              <a:ea typeface="微软雅黑" pitchFamily="34" charset="-122"/>
              <a:cs typeface="Noto Sans CJK JP Regular"/>
            </a:endParaRPr>
          </a:p>
        </p:txBody>
      </p:sp>
      <p:sp>
        <p:nvSpPr>
          <p:cNvPr id="9" name="object 8">
            <a:extLst>
              <a:ext uri="{FF2B5EF4-FFF2-40B4-BE49-F238E27FC236}">
                <a16:creationId xmlns:a16="http://schemas.microsoft.com/office/drawing/2014/main" id="{85AE25F2-110D-4294-9C7F-57A8E5239743}"/>
              </a:ext>
            </a:extLst>
          </p:cNvPr>
          <p:cNvSpPr/>
          <p:nvPr/>
        </p:nvSpPr>
        <p:spPr>
          <a:xfrm>
            <a:off x="2161894" y="1234568"/>
            <a:ext cx="1795229" cy="433331"/>
          </a:xfrm>
          <a:custGeom>
            <a:avLst/>
            <a:gdLst/>
            <a:ahLst/>
            <a:cxnLst/>
            <a:rect l="l" t="t" r="r" b="b"/>
            <a:pathLst>
              <a:path w="1795779" h="433069">
                <a:moveTo>
                  <a:pt x="1703832" y="0"/>
                </a:moveTo>
                <a:lnTo>
                  <a:pt x="0" y="0"/>
                </a:lnTo>
                <a:lnTo>
                  <a:pt x="91440" y="216408"/>
                </a:lnTo>
                <a:lnTo>
                  <a:pt x="0" y="432816"/>
                </a:lnTo>
                <a:lnTo>
                  <a:pt x="1703832" y="432816"/>
                </a:lnTo>
                <a:lnTo>
                  <a:pt x="1795272" y="216408"/>
                </a:lnTo>
                <a:lnTo>
                  <a:pt x="1703832" y="0"/>
                </a:lnTo>
                <a:close/>
              </a:path>
            </a:pathLst>
          </a:custGeom>
          <a:solidFill>
            <a:schemeClr val="accent6">
              <a:lumMod val="50000"/>
            </a:schemeClr>
          </a:solidFill>
        </p:spPr>
        <p:txBody>
          <a:bodyPr lIns="0" tIns="0" rIns="0" bIns="0"/>
          <a:lstStyle/>
          <a:p>
            <a:pPr marL="12697" algn="ctr">
              <a:spcBef>
                <a:spcPts val="100"/>
              </a:spcBef>
              <a:defRPr/>
            </a:pPr>
            <a:r>
              <a:rPr lang="en-GB" altLang="zh-CN" sz="1400" spc="50" dirty="0">
                <a:solidFill>
                  <a:srgbClr val="FFFFFF"/>
                </a:solidFill>
                <a:latin typeface="微软雅黑" pitchFamily="34" charset="-122"/>
                <a:ea typeface="微软雅黑" pitchFamily="34" charset="-122"/>
                <a:cs typeface="Noto Sans CJK JP Regular"/>
              </a:rPr>
              <a:t>CRM</a:t>
            </a:r>
            <a:r>
              <a:rPr lang="en-GB" altLang="zh-CN" sz="1400" spc="-120" dirty="0">
                <a:solidFill>
                  <a:srgbClr val="FFFFFF"/>
                </a:solidFill>
                <a:latin typeface="微软雅黑" pitchFamily="34" charset="-122"/>
                <a:ea typeface="微软雅黑" pitchFamily="34" charset="-122"/>
                <a:cs typeface="Noto Sans CJK JP Regular"/>
              </a:rPr>
              <a:t> </a:t>
            </a:r>
            <a:r>
              <a:rPr lang="zh-CN" altLang="en-US" sz="1400" dirty="0">
                <a:solidFill>
                  <a:srgbClr val="FFFFFF"/>
                </a:solidFill>
                <a:latin typeface="微软雅黑" pitchFamily="34" charset="-122"/>
                <a:ea typeface="微软雅黑" pitchFamily="34" charset="-122"/>
                <a:cs typeface="Noto Sans CJK JP Regular"/>
              </a:rPr>
              <a:t>规划</a:t>
            </a:r>
            <a:endParaRPr lang="zh-CN" altLang="en-US" sz="1400" dirty="0">
              <a:latin typeface="微软雅黑" pitchFamily="34" charset="-122"/>
              <a:ea typeface="微软雅黑" pitchFamily="34" charset="-122"/>
              <a:cs typeface="Noto Sans CJK JP Regular"/>
            </a:endParaRPr>
          </a:p>
        </p:txBody>
      </p:sp>
      <p:sp>
        <p:nvSpPr>
          <p:cNvPr id="12" name="object 11">
            <a:extLst>
              <a:ext uri="{FF2B5EF4-FFF2-40B4-BE49-F238E27FC236}">
                <a16:creationId xmlns:a16="http://schemas.microsoft.com/office/drawing/2014/main" id="{60336959-ABAC-4606-9EB7-11E8D5FE8A2F}"/>
              </a:ext>
            </a:extLst>
          </p:cNvPr>
          <p:cNvSpPr txBox="1"/>
          <p:nvPr/>
        </p:nvSpPr>
        <p:spPr>
          <a:xfrm>
            <a:off x="1030155" y="5918669"/>
            <a:ext cx="1050788" cy="167224"/>
          </a:xfrm>
          <a:prstGeom prst="rect">
            <a:avLst/>
          </a:prstGeom>
        </p:spPr>
        <p:txBody>
          <a:bodyPr lIns="0" tIns="13334" rIns="0" bIns="0">
            <a:spAutoFit/>
          </a:bodyPr>
          <a:lstStyle/>
          <a:p>
            <a:pPr marL="12697">
              <a:spcBef>
                <a:spcPts val="104"/>
              </a:spcBef>
              <a:defRPr/>
            </a:pPr>
            <a:r>
              <a:rPr sz="999" spc="5" dirty="0">
                <a:latin typeface="微软雅黑" pitchFamily="34" charset="-122"/>
                <a:ea typeface="微软雅黑" pitchFamily="34" charset="-122"/>
                <a:cs typeface="Noto Sans CJK JP Regular"/>
              </a:rPr>
              <a:t>完善支撑系统功能</a:t>
            </a:r>
            <a:endParaRPr sz="999">
              <a:latin typeface="微软雅黑" pitchFamily="34" charset="-122"/>
              <a:ea typeface="微软雅黑" pitchFamily="34" charset="-122"/>
              <a:cs typeface="Noto Sans CJK JP Regular"/>
            </a:endParaRPr>
          </a:p>
        </p:txBody>
      </p:sp>
      <p:sp>
        <p:nvSpPr>
          <p:cNvPr id="14" name="object 13">
            <a:extLst>
              <a:ext uri="{FF2B5EF4-FFF2-40B4-BE49-F238E27FC236}">
                <a16:creationId xmlns:a16="http://schemas.microsoft.com/office/drawing/2014/main" id="{B835A556-53B4-4BBB-8312-46EE27164C18}"/>
              </a:ext>
            </a:extLst>
          </p:cNvPr>
          <p:cNvSpPr txBox="1"/>
          <p:nvPr/>
        </p:nvSpPr>
        <p:spPr>
          <a:xfrm>
            <a:off x="1030155" y="4275822"/>
            <a:ext cx="1050788" cy="167224"/>
          </a:xfrm>
          <a:prstGeom prst="rect">
            <a:avLst/>
          </a:prstGeom>
        </p:spPr>
        <p:txBody>
          <a:bodyPr lIns="0" tIns="13334" rIns="0" bIns="0">
            <a:spAutoFit/>
          </a:bodyPr>
          <a:lstStyle/>
          <a:p>
            <a:pPr marL="12697">
              <a:spcBef>
                <a:spcPts val="104"/>
              </a:spcBef>
              <a:defRPr/>
            </a:pPr>
            <a:r>
              <a:rPr sz="999" spc="5" dirty="0" err="1">
                <a:latin typeface="微软雅黑" pitchFamily="34" charset="-122"/>
                <a:ea typeface="微软雅黑" pitchFamily="34" charset="-122"/>
                <a:cs typeface="Noto Sans CJK JP Regular"/>
              </a:rPr>
              <a:t>完善客户</a:t>
            </a:r>
            <a:r>
              <a:rPr lang="zh-CN" altLang="en-US" sz="999" spc="5" dirty="0">
                <a:latin typeface="微软雅黑" pitchFamily="34" charset="-122"/>
                <a:ea typeface="微软雅黑" pitchFamily="34" charset="-122"/>
                <a:cs typeface="Noto Sans CJK JP Regular"/>
              </a:rPr>
              <a:t>分析</a:t>
            </a:r>
            <a:r>
              <a:rPr sz="999" spc="5" dirty="0" err="1">
                <a:latin typeface="微软雅黑" pitchFamily="34" charset="-122"/>
                <a:ea typeface="微软雅黑" pitchFamily="34" charset="-122"/>
                <a:cs typeface="Noto Sans CJK JP Regular"/>
              </a:rPr>
              <a:t>模型</a:t>
            </a:r>
            <a:endParaRPr sz="999" dirty="0">
              <a:latin typeface="微软雅黑" pitchFamily="34" charset="-122"/>
              <a:ea typeface="微软雅黑" pitchFamily="34" charset="-122"/>
              <a:cs typeface="Noto Sans CJK JP Regular"/>
            </a:endParaRPr>
          </a:p>
        </p:txBody>
      </p:sp>
      <p:sp>
        <p:nvSpPr>
          <p:cNvPr id="16" name="object 15">
            <a:extLst>
              <a:ext uri="{FF2B5EF4-FFF2-40B4-BE49-F238E27FC236}">
                <a16:creationId xmlns:a16="http://schemas.microsoft.com/office/drawing/2014/main" id="{2D5129CF-C4BA-4292-B030-B5A1191CA083}"/>
              </a:ext>
            </a:extLst>
          </p:cNvPr>
          <p:cNvSpPr txBox="1"/>
          <p:nvPr/>
        </p:nvSpPr>
        <p:spPr>
          <a:xfrm>
            <a:off x="1030155" y="3136145"/>
            <a:ext cx="1050788" cy="167224"/>
          </a:xfrm>
          <a:prstGeom prst="rect">
            <a:avLst/>
          </a:prstGeom>
        </p:spPr>
        <p:txBody>
          <a:bodyPr lIns="0" tIns="13334" rIns="0" bIns="0">
            <a:spAutoFit/>
          </a:bodyPr>
          <a:lstStyle/>
          <a:p>
            <a:pPr marL="12697">
              <a:spcBef>
                <a:spcPts val="104"/>
              </a:spcBef>
              <a:defRPr/>
            </a:pPr>
            <a:r>
              <a:rPr sz="999" spc="5" dirty="0">
                <a:latin typeface="微软雅黑" pitchFamily="34" charset="-122"/>
                <a:ea typeface="微软雅黑" pitchFamily="34" charset="-122"/>
                <a:cs typeface="Noto Sans CJK JP Regular"/>
              </a:rPr>
              <a:t>整合客户管理功能</a:t>
            </a:r>
            <a:endParaRPr sz="999" dirty="0">
              <a:latin typeface="微软雅黑" pitchFamily="34" charset="-122"/>
              <a:ea typeface="微软雅黑" pitchFamily="34" charset="-122"/>
              <a:cs typeface="Noto Sans CJK JP Regular"/>
            </a:endParaRPr>
          </a:p>
        </p:txBody>
      </p:sp>
      <p:sp>
        <p:nvSpPr>
          <p:cNvPr id="39953" name="object 18">
            <a:extLst>
              <a:ext uri="{FF2B5EF4-FFF2-40B4-BE49-F238E27FC236}">
                <a16:creationId xmlns:a16="http://schemas.microsoft.com/office/drawing/2014/main" id="{3774942E-B0D0-4BFC-9AA1-9EB981653B53}"/>
              </a:ext>
            </a:extLst>
          </p:cNvPr>
          <p:cNvSpPr>
            <a:spLocks noChangeArrowheads="1"/>
          </p:cNvSpPr>
          <p:nvPr/>
        </p:nvSpPr>
        <p:spPr bwMode="auto">
          <a:xfrm>
            <a:off x="7647579" y="2158372"/>
            <a:ext cx="179365" cy="761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39954" name="object 19">
            <a:extLst>
              <a:ext uri="{FF2B5EF4-FFF2-40B4-BE49-F238E27FC236}">
                <a16:creationId xmlns:a16="http://schemas.microsoft.com/office/drawing/2014/main" id="{90F8C023-B1A6-4DFB-A3C8-ABA0047EC8A3}"/>
              </a:ext>
            </a:extLst>
          </p:cNvPr>
          <p:cNvSpPr>
            <a:spLocks noChangeArrowheads="1"/>
          </p:cNvSpPr>
          <p:nvPr/>
        </p:nvSpPr>
        <p:spPr bwMode="auto">
          <a:xfrm>
            <a:off x="7647579" y="2548847"/>
            <a:ext cx="179365" cy="7619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39955" name="object 20">
            <a:extLst>
              <a:ext uri="{FF2B5EF4-FFF2-40B4-BE49-F238E27FC236}">
                <a16:creationId xmlns:a16="http://schemas.microsoft.com/office/drawing/2014/main" id="{A60C6905-8964-440F-8FC3-502786F39584}"/>
              </a:ext>
            </a:extLst>
          </p:cNvPr>
          <p:cNvSpPr>
            <a:spLocks noChangeArrowheads="1"/>
          </p:cNvSpPr>
          <p:nvPr/>
        </p:nvSpPr>
        <p:spPr bwMode="auto">
          <a:xfrm>
            <a:off x="7647579" y="3437731"/>
            <a:ext cx="179365" cy="7619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39956" name="object 21">
            <a:extLst>
              <a:ext uri="{FF2B5EF4-FFF2-40B4-BE49-F238E27FC236}">
                <a16:creationId xmlns:a16="http://schemas.microsoft.com/office/drawing/2014/main" id="{53D9CFA9-CB92-4077-98D4-879AFB801DBB}"/>
              </a:ext>
            </a:extLst>
          </p:cNvPr>
          <p:cNvSpPr>
            <a:spLocks noChangeArrowheads="1"/>
          </p:cNvSpPr>
          <p:nvPr/>
        </p:nvSpPr>
        <p:spPr bwMode="auto">
          <a:xfrm>
            <a:off x="7647579" y="3815507"/>
            <a:ext cx="179365" cy="761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27" name="object 26">
            <a:extLst>
              <a:ext uri="{FF2B5EF4-FFF2-40B4-BE49-F238E27FC236}">
                <a16:creationId xmlns:a16="http://schemas.microsoft.com/office/drawing/2014/main" id="{6F6B7916-216E-451C-9644-14AD1D81DDCF}"/>
              </a:ext>
            </a:extLst>
          </p:cNvPr>
          <p:cNvSpPr/>
          <p:nvPr/>
        </p:nvSpPr>
        <p:spPr>
          <a:xfrm>
            <a:off x="5309497" y="2367896"/>
            <a:ext cx="1073011" cy="303173"/>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marL="89517">
              <a:lnSpc>
                <a:spcPts val="1149"/>
              </a:lnSpc>
              <a:defRPr/>
            </a:pPr>
            <a:r>
              <a:rPr lang="zh-CN" altLang="en-US" sz="999" spc="5" dirty="0">
                <a:latin typeface="微软雅黑" pitchFamily="34" charset="-122"/>
                <a:ea typeface="微软雅黑" pitchFamily="34" charset="-122"/>
                <a:cs typeface="Noto Sans CJK JP Regular"/>
              </a:rPr>
              <a:t>客户信息与端到</a:t>
            </a:r>
            <a:endParaRPr lang="zh-CN" altLang="en-US" sz="999" dirty="0">
              <a:latin typeface="微软雅黑" pitchFamily="34" charset="-122"/>
              <a:ea typeface="微软雅黑" pitchFamily="34" charset="-122"/>
              <a:cs typeface="Noto Sans CJK JP Regular"/>
            </a:endParaRPr>
          </a:p>
          <a:p>
            <a:pPr marL="95865">
              <a:defRPr/>
            </a:pPr>
            <a:r>
              <a:rPr lang="zh-CN" altLang="en-US" sz="999" spc="5" dirty="0">
                <a:latin typeface="微软雅黑" pitchFamily="34" charset="-122"/>
                <a:ea typeface="微软雅黑" pitchFamily="34" charset="-122"/>
                <a:cs typeface="Noto Sans CJK JP Regular"/>
              </a:rPr>
              <a:t>端流程交叉分析</a:t>
            </a:r>
            <a:endParaRPr lang="zh-CN" altLang="en-US" sz="999" dirty="0">
              <a:latin typeface="微软雅黑" pitchFamily="34" charset="-122"/>
              <a:ea typeface="微软雅黑" pitchFamily="34" charset="-122"/>
              <a:cs typeface="Noto Sans CJK JP Regular"/>
            </a:endParaRPr>
          </a:p>
        </p:txBody>
      </p:sp>
      <p:sp>
        <p:nvSpPr>
          <p:cNvPr id="33" name="object 32">
            <a:extLst>
              <a:ext uri="{FF2B5EF4-FFF2-40B4-BE49-F238E27FC236}">
                <a16:creationId xmlns:a16="http://schemas.microsoft.com/office/drawing/2014/main" id="{100EE394-280B-44A5-9B47-7F467F6438FB}"/>
              </a:ext>
            </a:extLst>
          </p:cNvPr>
          <p:cNvSpPr/>
          <p:nvPr/>
        </p:nvSpPr>
        <p:spPr>
          <a:xfrm>
            <a:off x="5236480" y="4645661"/>
            <a:ext cx="1073011"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85000"/>
              </a:schemeClr>
            </a:solidFill>
          </a:ln>
        </p:spPr>
        <p:txBody>
          <a:bodyPr lIns="0" tIns="0" rIns="0" bIns="0"/>
          <a:lstStyle/>
          <a:p>
            <a:pPr marL="281246">
              <a:spcBef>
                <a:spcPts val="550"/>
              </a:spcBef>
              <a:defRPr/>
            </a:pPr>
            <a:r>
              <a:rPr lang="zh-CN" altLang="en-US" sz="999" spc="5" dirty="0">
                <a:latin typeface="微软雅黑" pitchFamily="34" charset="-122"/>
                <a:ea typeface="微软雅黑" pitchFamily="34" charset="-122"/>
                <a:cs typeface="Noto Sans CJK JP Regular"/>
              </a:rPr>
              <a:t>数据准备</a:t>
            </a:r>
            <a:endParaRPr lang="zh-CN" altLang="en-US" sz="999" dirty="0">
              <a:latin typeface="微软雅黑" pitchFamily="34" charset="-122"/>
              <a:ea typeface="微软雅黑" pitchFamily="34" charset="-122"/>
              <a:cs typeface="Noto Sans CJK JP Regular"/>
            </a:endParaRPr>
          </a:p>
        </p:txBody>
      </p:sp>
      <p:sp>
        <p:nvSpPr>
          <p:cNvPr id="39959" name="object 42">
            <a:extLst>
              <a:ext uri="{FF2B5EF4-FFF2-40B4-BE49-F238E27FC236}">
                <a16:creationId xmlns:a16="http://schemas.microsoft.com/office/drawing/2014/main" id="{0DF10104-2D11-40C0-94C0-1A89CDFAB496}"/>
              </a:ext>
            </a:extLst>
          </p:cNvPr>
          <p:cNvSpPr>
            <a:spLocks/>
          </p:cNvSpPr>
          <p:nvPr/>
        </p:nvSpPr>
        <p:spPr bwMode="auto">
          <a:xfrm>
            <a:off x="6563459" y="2666307"/>
            <a:ext cx="1079359" cy="0"/>
          </a:xfrm>
          <a:custGeom>
            <a:avLst/>
            <a:gdLst>
              <a:gd name="T0" fmla="*/ 0 w 1079500"/>
              <a:gd name="T1" fmla="*/ 1078992 w 1079500"/>
              <a:gd name="T2" fmla="*/ 0 60000 65536"/>
              <a:gd name="T3" fmla="*/ 0 60000 65536"/>
              <a:gd name="T4" fmla="*/ 0 w 1079500"/>
              <a:gd name="T5" fmla="*/ 1079500 w 1079500"/>
            </a:gdLst>
            <a:ahLst/>
            <a:cxnLst>
              <a:cxn ang="T2">
                <a:pos x="T0" y="0"/>
              </a:cxn>
              <a:cxn ang="T3">
                <a:pos x="T1" y="0"/>
              </a:cxn>
            </a:cxnLst>
            <a:rect l="T4" t="0" r="T5" b="0"/>
            <a:pathLst>
              <a:path w="1079500">
                <a:moveTo>
                  <a:pt x="0" y="0"/>
                </a:moveTo>
                <a:lnTo>
                  <a:pt x="1078992" y="0"/>
                </a:lnTo>
              </a:path>
            </a:pathLst>
          </a:custGeom>
          <a:noFill/>
          <a:ln w="317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39960" name="object 43">
            <a:extLst>
              <a:ext uri="{FF2B5EF4-FFF2-40B4-BE49-F238E27FC236}">
                <a16:creationId xmlns:a16="http://schemas.microsoft.com/office/drawing/2014/main" id="{5564C4CB-4B7D-4153-8AA6-4D1877FD5332}"/>
              </a:ext>
            </a:extLst>
          </p:cNvPr>
          <p:cNvSpPr>
            <a:spLocks/>
          </p:cNvSpPr>
          <p:nvPr/>
        </p:nvSpPr>
        <p:spPr bwMode="auto">
          <a:xfrm>
            <a:off x="6565044" y="2364722"/>
            <a:ext cx="0" cy="299998"/>
          </a:xfrm>
          <a:custGeom>
            <a:avLst/>
            <a:gdLst>
              <a:gd name="T0" fmla="*/ 0 h 299719"/>
              <a:gd name="T1" fmla="*/ 302594 h 299719"/>
              <a:gd name="T2" fmla="*/ 0 60000 65536"/>
              <a:gd name="T3" fmla="*/ 0 60000 65536"/>
              <a:gd name="T4" fmla="*/ 0 h 299719"/>
              <a:gd name="T5" fmla="*/ 299719 h 299719"/>
            </a:gdLst>
            <a:ahLst/>
            <a:cxnLst>
              <a:cxn ang="T2">
                <a:pos x="0" y="T0"/>
              </a:cxn>
              <a:cxn ang="T3">
                <a:pos x="0" y="T1"/>
              </a:cxn>
            </a:cxnLst>
            <a:rect l="0" t="T4" r="0" b="T5"/>
            <a:pathLst>
              <a:path h="299719">
                <a:moveTo>
                  <a:pt x="0" y="0"/>
                </a:moveTo>
                <a:lnTo>
                  <a:pt x="0" y="299720"/>
                </a:lnTo>
              </a:path>
            </a:pathLst>
          </a:custGeom>
          <a:noFill/>
          <a:ln w="317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39961" name="object 44">
            <a:extLst>
              <a:ext uri="{FF2B5EF4-FFF2-40B4-BE49-F238E27FC236}">
                <a16:creationId xmlns:a16="http://schemas.microsoft.com/office/drawing/2014/main" id="{E64A6E30-21DB-4FDA-85C0-904105E7710A}"/>
              </a:ext>
            </a:extLst>
          </p:cNvPr>
          <p:cNvSpPr>
            <a:spLocks/>
          </p:cNvSpPr>
          <p:nvPr/>
        </p:nvSpPr>
        <p:spPr bwMode="auto">
          <a:xfrm>
            <a:off x="6563459" y="2363133"/>
            <a:ext cx="1079359" cy="0"/>
          </a:xfrm>
          <a:custGeom>
            <a:avLst/>
            <a:gdLst>
              <a:gd name="T0" fmla="*/ 0 w 1079500"/>
              <a:gd name="T1" fmla="*/ 1078992 w 1079500"/>
              <a:gd name="T2" fmla="*/ 0 60000 65536"/>
              <a:gd name="T3" fmla="*/ 0 60000 65536"/>
              <a:gd name="T4" fmla="*/ 0 w 1079500"/>
              <a:gd name="T5" fmla="*/ 1079500 w 1079500"/>
            </a:gdLst>
            <a:ahLst/>
            <a:cxnLst>
              <a:cxn ang="T2">
                <a:pos x="T0" y="0"/>
              </a:cxn>
              <a:cxn ang="T3">
                <a:pos x="T1" y="0"/>
              </a:cxn>
            </a:cxnLst>
            <a:rect l="T4" t="0" r="T5" b="0"/>
            <a:pathLst>
              <a:path w="1079500">
                <a:moveTo>
                  <a:pt x="0" y="0"/>
                </a:moveTo>
                <a:lnTo>
                  <a:pt x="1078992" y="0"/>
                </a:lnTo>
              </a:path>
            </a:pathLst>
          </a:custGeom>
          <a:noFill/>
          <a:ln w="317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47" name="object 46">
            <a:extLst>
              <a:ext uri="{FF2B5EF4-FFF2-40B4-BE49-F238E27FC236}">
                <a16:creationId xmlns:a16="http://schemas.microsoft.com/office/drawing/2014/main" id="{49589AAA-5D52-43D3-8F0D-B6274DC0C0F0}"/>
              </a:ext>
            </a:extLst>
          </p:cNvPr>
          <p:cNvSpPr/>
          <p:nvPr/>
        </p:nvSpPr>
        <p:spPr>
          <a:xfrm>
            <a:off x="6565046" y="2364722"/>
            <a:ext cx="1044439" cy="299998"/>
          </a:xfrm>
          <a:custGeom>
            <a:avLst/>
            <a:gdLst/>
            <a:ahLst/>
            <a:cxnLst/>
            <a:rect l="l" t="t" r="r" b="b"/>
            <a:pathLst>
              <a:path w="1073150" h="299085">
                <a:moveTo>
                  <a:pt x="0" y="298703"/>
                </a:moveTo>
                <a:lnTo>
                  <a:pt x="1072896" y="298703"/>
                </a:lnTo>
                <a:lnTo>
                  <a:pt x="1072896" y="0"/>
                </a:lnTo>
                <a:lnTo>
                  <a:pt x="0" y="0"/>
                </a:lnTo>
                <a:lnTo>
                  <a:pt x="0" y="298703"/>
                </a:lnTo>
                <a:close/>
              </a:path>
            </a:pathLst>
          </a:custGeom>
          <a:solidFill>
            <a:schemeClr val="bg1">
              <a:lumMod val="95000"/>
            </a:schemeClr>
          </a:solidFill>
          <a:ln>
            <a:solidFill>
              <a:schemeClr val="bg1">
                <a:lumMod val="75000"/>
              </a:schemeClr>
            </a:solidFill>
          </a:ln>
        </p:spPr>
        <p:txBody>
          <a:bodyPr lIns="0" tIns="0" rIns="0" bIns="0"/>
          <a:lstStyle/>
          <a:p>
            <a:pPr marL="146019" indent="-133323">
              <a:spcBef>
                <a:spcPts val="100"/>
              </a:spcBef>
              <a:defRPr/>
            </a:pPr>
            <a:r>
              <a:rPr lang="zh-CN" altLang="en-US" sz="999">
                <a:latin typeface="微软雅黑" pitchFamily="34" charset="-122"/>
                <a:ea typeface="微软雅黑" pitchFamily="34" charset="-122"/>
                <a:cs typeface="Noto Sans CJK JP Regular"/>
              </a:rPr>
              <a:t>业务功能整合优化 点识别和分析</a:t>
            </a:r>
          </a:p>
        </p:txBody>
      </p:sp>
      <p:sp>
        <p:nvSpPr>
          <p:cNvPr id="50" name="object 49">
            <a:extLst>
              <a:ext uri="{FF2B5EF4-FFF2-40B4-BE49-F238E27FC236}">
                <a16:creationId xmlns:a16="http://schemas.microsoft.com/office/drawing/2014/main" id="{3A7F9121-1E3B-47FD-B471-508F0C5886AD}"/>
              </a:ext>
            </a:extLst>
          </p:cNvPr>
          <p:cNvSpPr/>
          <p:nvPr/>
        </p:nvSpPr>
        <p:spPr>
          <a:xfrm>
            <a:off x="6565046" y="2009168"/>
            <a:ext cx="1044439"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客户信息整合、客</a:t>
            </a:r>
            <a:endParaRPr lang="zh-CN" altLang="en-US" sz="999" dirty="0">
              <a:latin typeface="微软雅黑" pitchFamily="34" charset="-122"/>
              <a:ea typeface="微软雅黑" pitchFamily="34" charset="-122"/>
              <a:cs typeface="Noto Sans CJK JP Regular"/>
            </a:endParaRPr>
          </a:p>
          <a:p>
            <a:pPr marL="5713" algn="ctr">
              <a:defRPr/>
            </a:pPr>
            <a:r>
              <a:rPr lang="zh-CN" altLang="en-US" sz="999" spc="5" dirty="0">
                <a:latin typeface="微软雅黑" pitchFamily="34" charset="-122"/>
                <a:ea typeface="微软雅黑" pitchFamily="34" charset="-122"/>
                <a:cs typeface="Noto Sans CJK JP Regular"/>
              </a:rPr>
              <a:t>户分析应用需求</a:t>
            </a:r>
            <a:endParaRPr lang="zh-CN" altLang="en-US" sz="999" dirty="0">
              <a:latin typeface="微软雅黑" pitchFamily="34" charset="-122"/>
              <a:ea typeface="微软雅黑" pitchFamily="34" charset="-122"/>
              <a:cs typeface="Noto Sans CJK JP Regular"/>
            </a:endParaRPr>
          </a:p>
        </p:txBody>
      </p:sp>
      <p:sp>
        <p:nvSpPr>
          <p:cNvPr id="39964" name="object 59">
            <a:extLst>
              <a:ext uri="{FF2B5EF4-FFF2-40B4-BE49-F238E27FC236}">
                <a16:creationId xmlns:a16="http://schemas.microsoft.com/office/drawing/2014/main" id="{BC2F1007-B5F0-4215-BEA6-75E967C80FA7}"/>
              </a:ext>
            </a:extLst>
          </p:cNvPr>
          <p:cNvSpPr>
            <a:spLocks/>
          </p:cNvSpPr>
          <p:nvPr/>
        </p:nvSpPr>
        <p:spPr bwMode="auto">
          <a:xfrm>
            <a:off x="5236480" y="6144066"/>
            <a:ext cx="1073011" cy="303174"/>
          </a:xfrm>
          <a:custGeom>
            <a:avLst/>
            <a:gdLst>
              <a:gd name="T0" fmla="*/ 0 w 1073150"/>
              <a:gd name="T1" fmla="*/ 310422 h 302260"/>
              <a:gd name="T2" fmla="*/ 1072896 w 1073150"/>
              <a:gd name="T3" fmla="*/ 310422 h 302260"/>
              <a:gd name="T4" fmla="*/ 1072896 w 1073150"/>
              <a:gd name="T5" fmla="*/ 0 h 302260"/>
              <a:gd name="T6" fmla="*/ 0 w 1073150"/>
              <a:gd name="T7" fmla="*/ 0 h 302260"/>
              <a:gd name="T8" fmla="*/ 0 w 1073150"/>
              <a:gd name="T9" fmla="*/ 310422 h 302260"/>
              <a:gd name="T10" fmla="*/ 0 60000 65536"/>
              <a:gd name="T11" fmla="*/ 0 60000 65536"/>
              <a:gd name="T12" fmla="*/ 0 60000 65536"/>
              <a:gd name="T13" fmla="*/ 0 60000 65536"/>
              <a:gd name="T14" fmla="*/ 0 60000 65536"/>
              <a:gd name="T15" fmla="*/ 0 w 1073150"/>
              <a:gd name="T16" fmla="*/ 0 h 302260"/>
              <a:gd name="T17" fmla="*/ 1073150 w 1073150"/>
              <a:gd name="T18" fmla="*/ 302260 h 302260"/>
            </a:gdLst>
            <a:ahLst/>
            <a:cxnLst>
              <a:cxn ang="T10">
                <a:pos x="T0" y="T1"/>
              </a:cxn>
              <a:cxn ang="T11">
                <a:pos x="T2" y="T3"/>
              </a:cxn>
              <a:cxn ang="T12">
                <a:pos x="T4" y="T5"/>
              </a:cxn>
              <a:cxn ang="T13">
                <a:pos x="T6" y="T7"/>
              </a:cxn>
              <a:cxn ang="T14">
                <a:pos x="T8" y="T9"/>
              </a:cxn>
            </a:cxnLst>
            <a:rect l="T15" t="T16" r="T17" b="T18"/>
            <a:pathLst>
              <a:path w="1073150" h="302260">
                <a:moveTo>
                  <a:pt x="0" y="301752"/>
                </a:moveTo>
                <a:lnTo>
                  <a:pt x="1072896" y="301752"/>
                </a:lnTo>
                <a:lnTo>
                  <a:pt x="1072896" y="0"/>
                </a:lnTo>
                <a:lnTo>
                  <a:pt x="0" y="0"/>
                </a:lnTo>
                <a:lnTo>
                  <a:pt x="0" y="301752"/>
                </a:lnTo>
                <a:close/>
              </a:path>
            </a:pathLst>
          </a:custGeom>
          <a:solidFill>
            <a:srgbClr val="DFE6F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39965" name="object 60">
            <a:extLst>
              <a:ext uri="{FF2B5EF4-FFF2-40B4-BE49-F238E27FC236}">
                <a16:creationId xmlns:a16="http://schemas.microsoft.com/office/drawing/2014/main" id="{85B93163-5F33-4198-BB81-94A116CECE7A}"/>
              </a:ext>
            </a:extLst>
          </p:cNvPr>
          <p:cNvSpPr>
            <a:spLocks/>
          </p:cNvSpPr>
          <p:nvPr/>
        </p:nvSpPr>
        <p:spPr bwMode="auto">
          <a:xfrm>
            <a:off x="5233307" y="6140891"/>
            <a:ext cx="1079359" cy="307935"/>
          </a:xfrm>
          <a:custGeom>
            <a:avLst/>
            <a:gdLst>
              <a:gd name="T0" fmla="*/ 1078992 w 1079500"/>
              <a:gd name="T1" fmla="*/ 0 h 307975"/>
              <a:gd name="T2" fmla="*/ 0 w 1079500"/>
              <a:gd name="T3" fmla="*/ 0 h 307975"/>
              <a:gd name="T4" fmla="*/ 0 w 1079500"/>
              <a:gd name="T5" fmla="*/ 307847 h 307975"/>
              <a:gd name="T6" fmla="*/ 1078992 w 1079500"/>
              <a:gd name="T7" fmla="*/ 307847 h 307975"/>
              <a:gd name="T8" fmla="*/ 1078992 w 1079500"/>
              <a:gd name="T9" fmla="*/ 304799 h 307975"/>
              <a:gd name="T10" fmla="*/ 6096 w 1079500"/>
              <a:gd name="T11" fmla="*/ 304799 h 307975"/>
              <a:gd name="T12" fmla="*/ 3048 w 1079500"/>
              <a:gd name="T13" fmla="*/ 301751 h 307975"/>
              <a:gd name="T14" fmla="*/ 6096 w 1079500"/>
              <a:gd name="T15" fmla="*/ 301751 h 307975"/>
              <a:gd name="T16" fmla="*/ 6096 w 1079500"/>
              <a:gd name="T17" fmla="*/ 6095 h 307975"/>
              <a:gd name="T18" fmla="*/ 3048 w 1079500"/>
              <a:gd name="T19" fmla="*/ 6095 h 307975"/>
              <a:gd name="T20" fmla="*/ 6096 w 1079500"/>
              <a:gd name="T21" fmla="*/ 3047 h 307975"/>
              <a:gd name="T22" fmla="*/ 1078992 w 1079500"/>
              <a:gd name="T23" fmla="*/ 3047 h 307975"/>
              <a:gd name="T24" fmla="*/ 1078992 w 1079500"/>
              <a:gd name="T25" fmla="*/ 0 h 307975"/>
              <a:gd name="T26" fmla="*/ 6096 w 1079500"/>
              <a:gd name="T27" fmla="*/ 301751 h 307975"/>
              <a:gd name="T28" fmla="*/ 3048 w 1079500"/>
              <a:gd name="T29" fmla="*/ 301751 h 307975"/>
              <a:gd name="T30" fmla="*/ 6096 w 1079500"/>
              <a:gd name="T31" fmla="*/ 304799 h 307975"/>
              <a:gd name="T32" fmla="*/ 6096 w 1079500"/>
              <a:gd name="T33" fmla="*/ 301751 h 307975"/>
              <a:gd name="T34" fmla="*/ 1072896 w 1079500"/>
              <a:gd name="T35" fmla="*/ 301751 h 307975"/>
              <a:gd name="T36" fmla="*/ 6096 w 1079500"/>
              <a:gd name="T37" fmla="*/ 301751 h 307975"/>
              <a:gd name="T38" fmla="*/ 6096 w 1079500"/>
              <a:gd name="T39" fmla="*/ 304799 h 307975"/>
              <a:gd name="T40" fmla="*/ 1072896 w 1079500"/>
              <a:gd name="T41" fmla="*/ 304799 h 307975"/>
              <a:gd name="T42" fmla="*/ 1072896 w 1079500"/>
              <a:gd name="T43" fmla="*/ 301751 h 307975"/>
              <a:gd name="T44" fmla="*/ 1072896 w 1079500"/>
              <a:gd name="T45" fmla="*/ 3047 h 307975"/>
              <a:gd name="T46" fmla="*/ 1072896 w 1079500"/>
              <a:gd name="T47" fmla="*/ 304799 h 307975"/>
              <a:gd name="T48" fmla="*/ 1075944 w 1079500"/>
              <a:gd name="T49" fmla="*/ 301751 h 307975"/>
              <a:gd name="T50" fmla="*/ 1078992 w 1079500"/>
              <a:gd name="T51" fmla="*/ 301751 h 307975"/>
              <a:gd name="T52" fmla="*/ 1078992 w 1079500"/>
              <a:gd name="T53" fmla="*/ 6095 h 307975"/>
              <a:gd name="T54" fmla="*/ 1075944 w 1079500"/>
              <a:gd name="T55" fmla="*/ 6095 h 307975"/>
              <a:gd name="T56" fmla="*/ 1072896 w 1079500"/>
              <a:gd name="T57" fmla="*/ 3047 h 307975"/>
              <a:gd name="T58" fmla="*/ 1078992 w 1079500"/>
              <a:gd name="T59" fmla="*/ 301751 h 307975"/>
              <a:gd name="T60" fmla="*/ 1075944 w 1079500"/>
              <a:gd name="T61" fmla="*/ 301751 h 307975"/>
              <a:gd name="T62" fmla="*/ 1072896 w 1079500"/>
              <a:gd name="T63" fmla="*/ 304799 h 307975"/>
              <a:gd name="T64" fmla="*/ 1078992 w 1079500"/>
              <a:gd name="T65" fmla="*/ 304799 h 307975"/>
              <a:gd name="T66" fmla="*/ 1078992 w 1079500"/>
              <a:gd name="T67" fmla="*/ 301751 h 307975"/>
              <a:gd name="T68" fmla="*/ 6096 w 1079500"/>
              <a:gd name="T69" fmla="*/ 3047 h 307975"/>
              <a:gd name="T70" fmla="*/ 3048 w 1079500"/>
              <a:gd name="T71" fmla="*/ 6095 h 307975"/>
              <a:gd name="T72" fmla="*/ 6096 w 1079500"/>
              <a:gd name="T73" fmla="*/ 6095 h 307975"/>
              <a:gd name="T74" fmla="*/ 6096 w 1079500"/>
              <a:gd name="T75" fmla="*/ 3047 h 307975"/>
              <a:gd name="T76" fmla="*/ 1072896 w 1079500"/>
              <a:gd name="T77" fmla="*/ 3047 h 307975"/>
              <a:gd name="T78" fmla="*/ 6096 w 1079500"/>
              <a:gd name="T79" fmla="*/ 3047 h 307975"/>
              <a:gd name="T80" fmla="*/ 6096 w 1079500"/>
              <a:gd name="T81" fmla="*/ 6095 h 307975"/>
              <a:gd name="T82" fmla="*/ 1072896 w 1079500"/>
              <a:gd name="T83" fmla="*/ 6095 h 307975"/>
              <a:gd name="T84" fmla="*/ 1072896 w 1079500"/>
              <a:gd name="T85" fmla="*/ 3047 h 307975"/>
              <a:gd name="T86" fmla="*/ 1078992 w 1079500"/>
              <a:gd name="T87" fmla="*/ 3047 h 307975"/>
              <a:gd name="T88" fmla="*/ 1072896 w 1079500"/>
              <a:gd name="T89" fmla="*/ 3047 h 307975"/>
              <a:gd name="T90" fmla="*/ 1075944 w 1079500"/>
              <a:gd name="T91" fmla="*/ 6095 h 307975"/>
              <a:gd name="T92" fmla="*/ 1078992 w 1079500"/>
              <a:gd name="T93" fmla="*/ 6095 h 307975"/>
              <a:gd name="T94" fmla="*/ 1078992 w 1079500"/>
              <a:gd name="T95" fmla="*/ 3047 h 30797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79500"/>
              <a:gd name="T145" fmla="*/ 0 h 307975"/>
              <a:gd name="T146" fmla="*/ 1079500 w 1079500"/>
              <a:gd name="T147" fmla="*/ 307975 h 30797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79500" h="307975">
                <a:moveTo>
                  <a:pt x="1078992" y="0"/>
                </a:moveTo>
                <a:lnTo>
                  <a:pt x="0" y="0"/>
                </a:lnTo>
                <a:lnTo>
                  <a:pt x="0" y="307847"/>
                </a:lnTo>
                <a:lnTo>
                  <a:pt x="1078992" y="307847"/>
                </a:lnTo>
                <a:lnTo>
                  <a:pt x="1078992" y="304799"/>
                </a:lnTo>
                <a:lnTo>
                  <a:pt x="6096" y="304799"/>
                </a:lnTo>
                <a:lnTo>
                  <a:pt x="3048" y="301751"/>
                </a:lnTo>
                <a:lnTo>
                  <a:pt x="6096" y="301751"/>
                </a:lnTo>
                <a:lnTo>
                  <a:pt x="6096" y="6095"/>
                </a:lnTo>
                <a:lnTo>
                  <a:pt x="3048" y="6095"/>
                </a:lnTo>
                <a:lnTo>
                  <a:pt x="6096" y="3047"/>
                </a:lnTo>
                <a:lnTo>
                  <a:pt x="1078992" y="3047"/>
                </a:lnTo>
                <a:lnTo>
                  <a:pt x="1078992" y="0"/>
                </a:lnTo>
                <a:close/>
              </a:path>
              <a:path w="1079500" h="307975">
                <a:moveTo>
                  <a:pt x="6096" y="301751"/>
                </a:moveTo>
                <a:lnTo>
                  <a:pt x="3048" y="301751"/>
                </a:lnTo>
                <a:lnTo>
                  <a:pt x="6096" y="304799"/>
                </a:lnTo>
                <a:lnTo>
                  <a:pt x="6096" y="301751"/>
                </a:lnTo>
                <a:close/>
              </a:path>
              <a:path w="1079500" h="307975">
                <a:moveTo>
                  <a:pt x="1072896" y="301751"/>
                </a:moveTo>
                <a:lnTo>
                  <a:pt x="6096" y="301751"/>
                </a:lnTo>
                <a:lnTo>
                  <a:pt x="6096" y="304799"/>
                </a:lnTo>
                <a:lnTo>
                  <a:pt x="1072896" y="304799"/>
                </a:lnTo>
                <a:lnTo>
                  <a:pt x="1072896" y="301751"/>
                </a:lnTo>
                <a:close/>
              </a:path>
              <a:path w="1079500" h="307975">
                <a:moveTo>
                  <a:pt x="1072896" y="3047"/>
                </a:moveTo>
                <a:lnTo>
                  <a:pt x="1072896" y="304799"/>
                </a:lnTo>
                <a:lnTo>
                  <a:pt x="1075944" y="301751"/>
                </a:lnTo>
                <a:lnTo>
                  <a:pt x="1078992" y="301751"/>
                </a:lnTo>
                <a:lnTo>
                  <a:pt x="1078992" y="6095"/>
                </a:lnTo>
                <a:lnTo>
                  <a:pt x="1075944" y="6095"/>
                </a:lnTo>
                <a:lnTo>
                  <a:pt x="1072896" y="3047"/>
                </a:lnTo>
                <a:close/>
              </a:path>
              <a:path w="1079500" h="307975">
                <a:moveTo>
                  <a:pt x="1078992" y="301751"/>
                </a:moveTo>
                <a:lnTo>
                  <a:pt x="1075944" y="301751"/>
                </a:lnTo>
                <a:lnTo>
                  <a:pt x="1072896" y="304799"/>
                </a:lnTo>
                <a:lnTo>
                  <a:pt x="1078992" y="304799"/>
                </a:lnTo>
                <a:lnTo>
                  <a:pt x="1078992" y="301751"/>
                </a:lnTo>
                <a:close/>
              </a:path>
              <a:path w="1079500" h="307975">
                <a:moveTo>
                  <a:pt x="6096" y="3047"/>
                </a:moveTo>
                <a:lnTo>
                  <a:pt x="3048" y="6095"/>
                </a:lnTo>
                <a:lnTo>
                  <a:pt x="6096" y="6095"/>
                </a:lnTo>
                <a:lnTo>
                  <a:pt x="6096" y="3047"/>
                </a:lnTo>
                <a:close/>
              </a:path>
              <a:path w="1079500" h="307975">
                <a:moveTo>
                  <a:pt x="1072896" y="3047"/>
                </a:moveTo>
                <a:lnTo>
                  <a:pt x="6096" y="3047"/>
                </a:lnTo>
                <a:lnTo>
                  <a:pt x="6096" y="6095"/>
                </a:lnTo>
                <a:lnTo>
                  <a:pt x="1072896" y="6095"/>
                </a:lnTo>
                <a:lnTo>
                  <a:pt x="1072896" y="3047"/>
                </a:lnTo>
                <a:close/>
              </a:path>
              <a:path w="1079500" h="307975">
                <a:moveTo>
                  <a:pt x="1078992" y="3047"/>
                </a:moveTo>
                <a:lnTo>
                  <a:pt x="1072896" y="3047"/>
                </a:lnTo>
                <a:lnTo>
                  <a:pt x="1075944" y="6095"/>
                </a:lnTo>
                <a:lnTo>
                  <a:pt x="1078992" y="6095"/>
                </a:lnTo>
                <a:lnTo>
                  <a:pt x="1078992" y="3047"/>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67" name="object 66">
            <a:extLst>
              <a:ext uri="{FF2B5EF4-FFF2-40B4-BE49-F238E27FC236}">
                <a16:creationId xmlns:a16="http://schemas.microsoft.com/office/drawing/2014/main" id="{B6FA633A-5987-428B-8BCD-81D5C326BA18}"/>
              </a:ext>
            </a:extLst>
          </p:cNvPr>
          <p:cNvSpPr/>
          <p:nvPr/>
        </p:nvSpPr>
        <p:spPr>
          <a:xfrm>
            <a:off x="1025391" y="2039326"/>
            <a:ext cx="1073011"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客户管理</a:t>
            </a:r>
            <a:br>
              <a:rPr lang="en-US" altLang="zh-CN" sz="999" spc="5" dirty="0">
                <a:latin typeface="微软雅黑" pitchFamily="34" charset="-122"/>
                <a:ea typeface="微软雅黑" pitchFamily="34" charset="-122"/>
                <a:cs typeface="Noto Sans CJK JP Regular"/>
              </a:rPr>
            </a:br>
            <a:r>
              <a:rPr lang="zh-CN" altLang="en-US" sz="999" spc="5" dirty="0">
                <a:latin typeface="微软雅黑" pitchFamily="34" charset="-122"/>
                <a:ea typeface="微软雅黑" pitchFamily="34" charset="-122"/>
                <a:cs typeface="Noto Sans CJK JP Regular"/>
              </a:rPr>
              <a:t>能力评估</a:t>
            </a:r>
            <a:endParaRPr lang="zh-CN" altLang="en-US" sz="999" dirty="0">
              <a:latin typeface="微软雅黑" pitchFamily="34" charset="-122"/>
              <a:ea typeface="微软雅黑" pitchFamily="34" charset="-122"/>
              <a:cs typeface="Noto Sans CJK JP Regular"/>
            </a:endParaRPr>
          </a:p>
        </p:txBody>
      </p:sp>
      <p:sp>
        <p:nvSpPr>
          <p:cNvPr id="39967" name="object 69">
            <a:extLst>
              <a:ext uri="{FF2B5EF4-FFF2-40B4-BE49-F238E27FC236}">
                <a16:creationId xmlns:a16="http://schemas.microsoft.com/office/drawing/2014/main" id="{02399888-84BA-4F9E-A979-97153E129932}"/>
              </a:ext>
            </a:extLst>
          </p:cNvPr>
          <p:cNvSpPr>
            <a:spLocks/>
          </p:cNvSpPr>
          <p:nvPr/>
        </p:nvSpPr>
        <p:spPr bwMode="auto">
          <a:xfrm>
            <a:off x="4050774" y="2494879"/>
            <a:ext cx="1079359" cy="0"/>
          </a:xfrm>
          <a:custGeom>
            <a:avLst/>
            <a:gdLst>
              <a:gd name="T0" fmla="*/ 0 w 1079500"/>
              <a:gd name="T1" fmla="*/ 1078991 w 1079500"/>
              <a:gd name="T2" fmla="*/ 0 60000 65536"/>
              <a:gd name="T3" fmla="*/ 0 60000 65536"/>
              <a:gd name="T4" fmla="*/ 0 w 1079500"/>
              <a:gd name="T5" fmla="*/ 1079500 w 1079500"/>
            </a:gdLst>
            <a:ahLst/>
            <a:cxnLst>
              <a:cxn ang="T2">
                <a:pos x="T0" y="0"/>
              </a:cxn>
              <a:cxn ang="T3">
                <a:pos x="T1" y="0"/>
              </a:cxn>
            </a:cxnLst>
            <a:rect l="T4" t="0" r="T5" b="0"/>
            <a:pathLst>
              <a:path w="1079500">
                <a:moveTo>
                  <a:pt x="0" y="0"/>
                </a:moveTo>
                <a:lnTo>
                  <a:pt x="1078991" y="0"/>
                </a:lnTo>
              </a:path>
            </a:pathLst>
          </a:custGeom>
          <a:noFill/>
          <a:ln w="355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39968" name="object 70">
            <a:extLst>
              <a:ext uri="{FF2B5EF4-FFF2-40B4-BE49-F238E27FC236}">
                <a16:creationId xmlns:a16="http://schemas.microsoft.com/office/drawing/2014/main" id="{27784082-94D1-4FBF-9D16-FC20D3B09325}"/>
              </a:ext>
            </a:extLst>
          </p:cNvPr>
          <p:cNvSpPr>
            <a:spLocks/>
          </p:cNvSpPr>
          <p:nvPr/>
        </p:nvSpPr>
        <p:spPr bwMode="auto">
          <a:xfrm>
            <a:off x="4052360" y="2194880"/>
            <a:ext cx="0" cy="298411"/>
          </a:xfrm>
          <a:custGeom>
            <a:avLst/>
            <a:gdLst>
              <a:gd name="T0" fmla="*/ 0 h 298450"/>
              <a:gd name="T1" fmla="*/ 298450 h 298450"/>
              <a:gd name="T2" fmla="*/ 0 60000 65536"/>
              <a:gd name="T3" fmla="*/ 0 60000 65536"/>
              <a:gd name="T4" fmla="*/ 0 h 298450"/>
              <a:gd name="T5" fmla="*/ 298450 h 298450"/>
            </a:gdLst>
            <a:ahLst/>
            <a:cxnLst>
              <a:cxn ang="T2">
                <a:pos x="0" y="T0"/>
              </a:cxn>
              <a:cxn ang="T3">
                <a:pos x="0" y="T1"/>
              </a:cxn>
            </a:cxnLst>
            <a:rect l="0" t="T4" r="0" b="T5"/>
            <a:pathLst>
              <a:path h="298450">
                <a:moveTo>
                  <a:pt x="0" y="0"/>
                </a:moveTo>
                <a:lnTo>
                  <a:pt x="0" y="298450"/>
                </a:lnTo>
              </a:path>
            </a:pathLst>
          </a:custGeom>
          <a:noFill/>
          <a:ln w="317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39969" name="object 72">
            <a:extLst>
              <a:ext uri="{FF2B5EF4-FFF2-40B4-BE49-F238E27FC236}">
                <a16:creationId xmlns:a16="http://schemas.microsoft.com/office/drawing/2014/main" id="{42AF2E78-276D-4326-B7A4-D91534E0A098}"/>
              </a:ext>
            </a:extLst>
          </p:cNvPr>
          <p:cNvSpPr>
            <a:spLocks/>
          </p:cNvSpPr>
          <p:nvPr/>
        </p:nvSpPr>
        <p:spPr bwMode="auto">
          <a:xfrm>
            <a:off x="5128545" y="2194880"/>
            <a:ext cx="0" cy="298411"/>
          </a:xfrm>
          <a:custGeom>
            <a:avLst/>
            <a:gdLst>
              <a:gd name="T0" fmla="*/ 0 h 299085"/>
              <a:gd name="T1" fmla="*/ 293045 h 299085"/>
              <a:gd name="T2" fmla="*/ 0 60000 65536"/>
              <a:gd name="T3" fmla="*/ 0 60000 65536"/>
              <a:gd name="T4" fmla="*/ 0 h 299085"/>
              <a:gd name="T5" fmla="*/ 299085 h 299085"/>
            </a:gdLst>
            <a:ahLst/>
            <a:cxnLst>
              <a:cxn ang="T2">
                <a:pos x="0" y="T0"/>
              </a:cxn>
              <a:cxn ang="T3">
                <a:pos x="0" y="T1"/>
              </a:cxn>
            </a:cxnLst>
            <a:rect l="0" t="T4" r="0" b="T5"/>
            <a:pathLst>
              <a:path h="299085">
                <a:moveTo>
                  <a:pt x="0" y="0"/>
                </a:moveTo>
                <a:lnTo>
                  <a:pt x="0" y="298703"/>
                </a:lnTo>
              </a:path>
            </a:pathLst>
          </a:custGeom>
          <a:noFill/>
          <a:ln w="317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74" name="object 73">
            <a:extLst>
              <a:ext uri="{FF2B5EF4-FFF2-40B4-BE49-F238E27FC236}">
                <a16:creationId xmlns:a16="http://schemas.microsoft.com/office/drawing/2014/main" id="{A90E3857-BD45-4D85-98D0-CCD037AA0E4F}"/>
              </a:ext>
            </a:extLst>
          </p:cNvPr>
          <p:cNvSpPr/>
          <p:nvPr/>
        </p:nvSpPr>
        <p:spPr>
          <a:xfrm>
            <a:off x="4053946" y="2194880"/>
            <a:ext cx="1073011" cy="298411"/>
          </a:xfrm>
          <a:custGeom>
            <a:avLst/>
            <a:gdLst/>
            <a:ahLst/>
            <a:cxnLst/>
            <a:rect l="l" t="t" r="r" b="b"/>
            <a:pathLst>
              <a:path w="1073150" h="299085">
                <a:moveTo>
                  <a:pt x="0" y="298703"/>
                </a:moveTo>
                <a:lnTo>
                  <a:pt x="1072896" y="298703"/>
                </a:lnTo>
                <a:lnTo>
                  <a:pt x="1072896" y="0"/>
                </a:lnTo>
                <a:lnTo>
                  <a:pt x="0" y="0"/>
                </a:lnTo>
                <a:lnTo>
                  <a:pt x="0" y="298703"/>
                </a:lnTo>
                <a:close/>
              </a:path>
            </a:pathLst>
          </a:custGeom>
          <a:solidFill>
            <a:schemeClr val="bg1">
              <a:lumMod val="95000"/>
            </a:schemeClr>
          </a:solidFill>
          <a:ln>
            <a:solidFill>
              <a:schemeClr val="bg1">
                <a:lumMod val="75000"/>
              </a:schemeClr>
            </a:solidFill>
          </a:ln>
        </p:spPr>
        <p:txBody>
          <a:bodyPr lIns="0" tIns="0" rIns="0" bIns="0"/>
          <a:lstStyle/>
          <a:p>
            <a:pPr marL="146019" indent="-133323">
              <a:spcBef>
                <a:spcPts val="100"/>
              </a:spcBef>
              <a:defRPr/>
            </a:pPr>
            <a:r>
              <a:rPr lang="zh-CN" altLang="en-US" sz="999">
                <a:latin typeface="微软雅黑" pitchFamily="34" charset="-122"/>
                <a:ea typeface="微软雅黑" pitchFamily="34" charset="-122"/>
                <a:cs typeface="Noto Sans CJK JP Regular"/>
              </a:rPr>
              <a:t>业务价值分析及 关注点确定</a:t>
            </a:r>
          </a:p>
        </p:txBody>
      </p:sp>
      <p:sp>
        <p:nvSpPr>
          <p:cNvPr id="39971" name="object 76">
            <a:extLst>
              <a:ext uri="{FF2B5EF4-FFF2-40B4-BE49-F238E27FC236}">
                <a16:creationId xmlns:a16="http://schemas.microsoft.com/office/drawing/2014/main" id="{A323E24C-29DB-4510-8494-3409AEC15E7A}"/>
              </a:ext>
            </a:extLst>
          </p:cNvPr>
          <p:cNvSpPr>
            <a:spLocks/>
          </p:cNvSpPr>
          <p:nvPr/>
        </p:nvSpPr>
        <p:spPr bwMode="auto">
          <a:xfrm>
            <a:off x="4050774" y="2952020"/>
            <a:ext cx="1079359" cy="0"/>
          </a:xfrm>
          <a:custGeom>
            <a:avLst/>
            <a:gdLst>
              <a:gd name="T0" fmla="*/ 0 w 1079500"/>
              <a:gd name="T1" fmla="*/ 1078991 w 1079500"/>
              <a:gd name="T2" fmla="*/ 0 60000 65536"/>
              <a:gd name="T3" fmla="*/ 0 60000 65536"/>
              <a:gd name="T4" fmla="*/ 0 w 1079500"/>
              <a:gd name="T5" fmla="*/ 1079500 w 1079500"/>
            </a:gdLst>
            <a:ahLst/>
            <a:cxnLst>
              <a:cxn ang="T2">
                <a:pos x="T0" y="0"/>
              </a:cxn>
              <a:cxn ang="T3">
                <a:pos x="T1" y="0"/>
              </a:cxn>
            </a:cxnLst>
            <a:rect l="T4" t="0" r="T5" b="0"/>
            <a:pathLst>
              <a:path w="1079500">
                <a:moveTo>
                  <a:pt x="0" y="0"/>
                </a:moveTo>
                <a:lnTo>
                  <a:pt x="1078991" y="0"/>
                </a:lnTo>
              </a:path>
            </a:pathLst>
          </a:custGeom>
          <a:noFill/>
          <a:ln w="355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39972" name="object 77">
            <a:extLst>
              <a:ext uri="{FF2B5EF4-FFF2-40B4-BE49-F238E27FC236}">
                <a16:creationId xmlns:a16="http://schemas.microsoft.com/office/drawing/2014/main" id="{3295D284-F8BD-4BD0-ACFE-0D1387C37D5B}"/>
              </a:ext>
            </a:extLst>
          </p:cNvPr>
          <p:cNvSpPr>
            <a:spLocks/>
          </p:cNvSpPr>
          <p:nvPr/>
        </p:nvSpPr>
        <p:spPr bwMode="auto">
          <a:xfrm>
            <a:off x="4052360" y="2652020"/>
            <a:ext cx="0" cy="298411"/>
          </a:xfrm>
          <a:custGeom>
            <a:avLst/>
            <a:gdLst>
              <a:gd name="T0" fmla="*/ 0 h 298450"/>
              <a:gd name="T1" fmla="*/ 298450 h 298450"/>
              <a:gd name="T2" fmla="*/ 0 60000 65536"/>
              <a:gd name="T3" fmla="*/ 0 60000 65536"/>
              <a:gd name="T4" fmla="*/ 0 h 298450"/>
              <a:gd name="T5" fmla="*/ 298450 h 298450"/>
            </a:gdLst>
            <a:ahLst/>
            <a:cxnLst>
              <a:cxn ang="T2">
                <a:pos x="0" y="T0"/>
              </a:cxn>
              <a:cxn ang="T3">
                <a:pos x="0" y="T1"/>
              </a:cxn>
            </a:cxnLst>
            <a:rect l="0" t="T4" r="0" b="T5"/>
            <a:pathLst>
              <a:path h="298450">
                <a:moveTo>
                  <a:pt x="0" y="0"/>
                </a:moveTo>
                <a:lnTo>
                  <a:pt x="0" y="298450"/>
                </a:lnTo>
              </a:path>
            </a:pathLst>
          </a:custGeom>
          <a:noFill/>
          <a:ln w="317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39973" name="object 79">
            <a:extLst>
              <a:ext uri="{FF2B5EF4-FFF2-40B4-BE49-F238E27FC236}">
                <a16:creationId xmlns:a16="http://schemas.microsoft.com/office/drawing/2014/main" id="{EF213B39-BCA4-47BA-A58B-DF70819B4B03}"/>
              </a:ext>
            </a:extLst>
          </p:cNvPr>
          <p:cNvSpPr>
            <a:spLocks/>
          </p:cNvSpPr>
          <p:nvPr/>
        </p:nvSpPr>
        <p:spPr bwMode="auto">
          <a:xfrm>
            <a:off x="5128545" y="2652020"/>
            <a:ext cx="0" cy="298411"/>
          </a:xfrm>
          <a:custGeom>
            <a:avLst/>
            <a:gdLst>
              <a:gd name="T0" fmla="*/ 0 h 299085"/>
              <a:gd name="T1" fmla="*/ 293045 h 299085"/>
              <a:gd name="T2" fmla="*/ 0 60000 65536"/>
              <a:gd name="T3" fmla="*/ 0 60000 65536"/>
              <a:gd name="T4" fmla="*/ 0 h 299085"/>
              <a:gd name="T5" fmla="*/ 299085 h 299085"/>
            </a:gdLst>
            <a:ahLst/>
            <a:cxnLst>
              <a:cxn ang="T2">
                <a:pos x="0" y="T0"/>
              </a:cxn>
              <a:cxn ang="T3">
                <a:pos x="0" y="T1"/>
              </a:cxn>
            </a:cxnLst>
            <a:rect l="0" t="T4" r="0" b="T5"/>
            <a:pathLst>
              <a:path h="299085">
                <a:moveTo>
                  <a:pt x="0" y="0"/>
                </a:moveTo>
                <a:lnTo>
                  <a:pt x="0" y="298703"/>
                </a:lnTo>
              </a:path>
            </a:pathLst>
          </a:custGeom>
          <a:noFill/>
          <a:ln w="317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81" name="object 80">
            <a:extLst>
              <a:ext uri="{FF2B5EF4-FFF2-40B4-BE49-F238E27FC236}">
                <a16:creationId xmlns:a16="http://schemas.microsoft.com/office/drawing/2014/main" id="{C07C62D1-2140-47FC-B4F2-A27E39F6DE84}"/>
              </a:ext>
            </a:extLst>
          </p:cNvPr>
          <p:cNvSpPr/>
          <p:nvPr/>
        </p:nvSpPr>
        <p:spPr>
          <a:xfrm>
            <a:off x="4053946" y="2652020"/>
            <a:ext cx="1073011" cy="298411"/>
          </a:xfrm>
          <a:custGeom>
            <a:avLst/>
            <a:gdLst/>
            <a:ahLst/>
            <a:cxnLst/>
            <a:rect l="l" t="t" r="r" b="b"/>
            <a:pathLst>
              <a:path w="1073150" h="299085">
                <a:moveTo>
                  <a:pt x="0" y="298703"/>
                </a:moveTo>
                <a:lnTo>
                  <a:pt x="1072896" y="298703"/>
                </a:lnTo>
                <a:lnTo>
                  <a:pt x="1072896" y="0"/>
                </a:lnTo>
                <a:lnTo>
                  <a:pt x="0" y="0"/>
                </a:lnTo>
                <a:lnTo>
                  <a:pt x="0" y="298703"/>
                </a:lnTo>
                <a:close/>
              </a:path>
            </a:pathLst>
          </a:custGeom>
          <a:solidFill>
            <a:schemeClr val="bg1">
              <a:lumMod val="95000"/>
            </a:schemeClr>
          </a:solidFill>
          <a:ln>
            <a:solidFill>
              <a:schemeClr val="bg1">
                <a:lumMod val="75000"/>
              </a:schemeClr>
            </a:solidFill>
          </a:ln>
        </p:spPr>
        <p:txBody>
          <a:bodyPr lIns="0" tIns="0" rIns="0" bIns="0"/>
          <a:lstStyle/>
          <a:p>
            <a:pPr algn="ctr">
              <a:spcBef>
                <a:spcPts val="104"/>
              </a:spcBef>
              <a:defRPr/>
            </a:pPr>
            <a:r>
              <a:rPr lang="zh-CN" altLang="en-US" sz="999" spc="5" dirty="0">
                <a:latin typeface="微软雅黑" pitchFamily="34" charset="-122"/>
                <a:ea typeface="微软雅黑" pitchFamily="34" charset="-122"/>
                <a:cs typeface="Noto Sans CJK JP Regular"/>
              </a:rPr>
              <a:t>业务场景识别与分</a:t>
            </a:r>
            <a:endParaRPr lang="zh-CN" altLang="en-US" sz="999" dirty="0">
              <a:latin typeface="微软雅黑" pitchFamily="34" charset="-122"/>
              <a:ea typeface="微软雅黑" pitchFamily="34" charset="-122"/>
              <a:cs typeface="Noto Sans CJK JP Regular"/>
            </a:endParaRPr>
          </a:p>
          <a:p>
            <a:pPr marL="12063" algn="ctr">
              <a:defRPr/>
            </a:pPr>
            <a:r>
              <a:rPr lang="zh-CN" altLang="en-US" sz="999" spc="5" dirty="0">
                <a:latin typeface="微软雅黑" pitchFamily="34" charset="-122"/>
                <a:ea typeface="微软雅黑" pitchFamily="34" charset="-122"/>
                <a:cs typeface="Noto Sans CJK JP Regular"/>
              </a:rPr>
              <a:t>析及速赢点确定</a:t>
            </a:r>
            <a:endParaRPr lang="zh-CN" altLang="en-US" sz="999" dirty="0">
              <a:latin typeface="微软雅黑" pitchFamily="34" charset="-122"/>
              <a:ea typeface="微软雅黑" pitchFamily="34" charset="-122"/>
              <a:cs typeface="Noto Sans CJK JP Regular"/>
            </a:endParaRPr>
          </a:p>
        </p:txBody>
      </p:sp>
      <p:sp>
        <p:nvSpPr>
          <p:cNvPr id="39975" name="object 83">
            <a:extLst>
              <a:ext uri="{FF2B5EF4-FFF2-40B4-BE49-F238E27FC236}">
                <a16:creationId xmlns:a16="http://schemas.microsoft.com/office/drawing/2014/main" id="{56B7D3E1-4D9A-41B0-8C8C-5513703D5F20}"/>
              </a:ext>
            </a:extLst>
          </p:cNvPr>
          <p:cNvSpPr>
            <a:spLocks/>
          </p:cNvSpPr>
          <p:nvPr/>
        </p:nvSpPr>
        <p:spPr bwMode="auto">
          <a:xfrm>
            <a:off x="6309492" y="4758359"/>
            <a:ext cx="257142" cy="76190"/>
          </a:xfrm>
          <a:custGeom>
            <a:avLst/>
            <a:gdLst>
              <a:gd name="T0" fmla="*/ 183877 w 256540"/>
              <a:gd name="T1" fmla="*/ 33334 h 76200"/>
              <a:gd name="T2" fmla="*/ 183877 w 256540"/>
              <a:gd name="T3" fmla="*/ 76199 h 76200"/>
              <a:gd name="T4" fmla="*/ 248805 w 256540"/>
              <a:gd name="T5" fmla="*/ 45719 h 76200"/>
              <a:gd name="T6" fmla="*/ 196344 w 256540"/>
              <a:gd name="T7" fmla="*/ 45719 h 76200"/>
              <a:gd name="T8" fmla="*/ 196344 w 256540"/>
              <a:gd name="T9" fmla="*/ 33527 h 76200"/>
              <a:gd name="T10" fmla="*/ 183877 w 256540"/>
              <a:gd name="T11" fmla="*/ 33334 h 76200"/>
              <a:gd name="T12" fmla="*/ 0 w 256540"/>
              <a:gd name="T13" fmla="*/ 30479 h 76200"/>
              <a:gd name="T14" fmla="*/ 0 w 256540"/>
              <a:gd name="T15" fmla="*/ 45719 h 76200"/>
              <a:gd name="T16" fmla="*/ 183877 w 256540"/>
              <a:gd name="T17" fmla="*/ 45719 h 76200"/>
              <a:gd name="T18" fmla="*/ 183877 w 256540"/>
              <a:gd name="T19" fmla="*/ 33334 h 76200"/>
              <a:gd name="T20" fmla="*/ 0 w 256540"/>
              <a:gd name="T21" fmla="*/ 30479 h 76200"/>
              <a:gd name="T22" fmla="*/ 183877 w 256540"/>
              <a:gd name="T23" fmla="*/ 0 h 76200"/>
              <a:gd name="T24" fmla="*/ 183877 w 256540"/>
              <a:gd name="T25" fmla="*/ 33334 h 76200"/>
              <a:gd name="T26" fmla="*/ 196344 w 256540"/>
              <a:gd name="T27" fmla="*/ 33527 h 76200"/>
              <a:gd name="T28" fmla="*/ 196344 w 256540"/>
              <a:gd name="T29" fmla="*/ 45719 h 76200"/>
              <a:gd name="T30" fmla="*/ 248805 w 256540"/>
              <a:gd name="T31" fmla="*/ 45719 h 76200"/>
              <a:gd name="T32" fmla="*/ 261791 w 256540"/>
              <a:gd name="T33" fmla="*/ 39623 h 76200"/>
              <a:gd name="T34" fmla="*/ 183877 w 256540"/>
              <a:gd name="T35" fmla="*/ 0 h 762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6540"/>
              <a:gd name="T55" fmla="*/ 0 h 76200"/>
              <a:gd name="T56" fmla="*/ 256540 w 256540"/>
              <a:gd name="T57" fmla="*/ 76200 h 762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6540" h="76200">
                <a:moveTo>
                  <a:pt x="179831" y="33334"/>
                </a:moveTo>
                <a:lnTo>
                  <a:pt x="179831" y="76199"/>
                </a:lnTo>
                <a:lnTo>
                  <a:pt x="243331" y="45719"/>
                </a:lnTo>
                <a:lnTo>
                  <a:pt x="192024" y="45719"/>
                </a:lnTo>
                <a:lnTo>
                  <a:pt x="192024" y="33527"/>
                </a:lnTo>
                <a:lnTo>
                  <a:pt x="179831" y="33334"/>
                </a:lnTo>
                <a:close/>
              </a:path>
              <a:path w="256540" h="76200">
                <a:moveTo>
                  <a:pt x="0" y="30479"/>
                </a:moveTo>
                <a:lnTo>
                  <a:pt x="0" y="45719"/>
                </a:lnTo>
                <a:lnTo>
                  <a:pt x="179831" y="45719"/>
                </a:lnTo>
                <a:lnTo>
                  <a:pt x="179831" y="33334"/>
                </a:lnTo>
                <a:lnTo>
                  <a:pt x="0" y="30479"/>
                </a:lnTo>
                <a:close/>
              </a:path>
              <a:path w="256540" h="76200">
                <a:moveTo>
                  <a:pt x="179831" y="0"/>
                </a:moveTo>
                <a:lnTo>
                  <a:pt x="179831" y="33334"/>
                </a:lnTo>
                <a:lnTo>
                  <a:pt x="192024" y="33527"/>
                </a:lnTo>
                <a:lnTo>
                  <a:pt x="192024" y="45719"/>
                </a:lnTo>
                <a:lnTo>
                  <a:pt x="243331" y="45719"/>
                </a:lnTo>
                <a:lnTo>
                  <a:pt x="256031" y="39623"/>
                </a:lnTo>
                <a:lnTo>
                  <a:pt x="179831"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39976" name="object 87">
            <a:extLst>
              <a:ext uri="{FF2B5EF4-FFF2-40B4-BE49-F238E27FC236}">
                <a16:creationId xmlns:a16="http://schemas.microsoft.com/office/drawing/2014/main" id="{8D8EA5C1-2570-4236-AE75-E971F7FE5F50}"/>
              </a:ext>
            </a:extLst>
          </p:cNvPr>
          <p:cNvSpPr>
            <a:spLocks/>
          </p:cNvSpPr>
          <p:nvPr/>
        </p:nvSpPr>
        <p:spPr bwMode="auto">
          <a:xfrm>
            <a:off x="6382507" y="2118690"/>
            <a:ext cx="182538" cy="404760"/>
          </a:xfrm>
          <a:custGeom>
            <a:avLst/>
            <a:gdLst>
              <a:gd name="T0" fmla="*/ 84022 w 182879"/>
              <a:gd name="T1" fmla="*/ 384974 h 405764"/>
              <a:gd name="T2" fmla="*/ 0 w 182879"/>
              <a:gd name="T3" fmla="*/ 384974 h 405764"/>
              <a:gd name="T4" fmla="*/ 0 w 182879"/>
              <a:gd name="T5" fmla="*/ 396913 h 405764"/>
              <a:gd name="T6" fmla="*/ 96024 w 182879"/>
              <a:gd name="T7" fmla="*/ 396913 h 405764"/>
              <a:gd name="T8" fmla="*/ 96024 w 182879"/>
              <a:gd name="T9" fmla="*/ 390944 h 405764"/>
              <a:gd name="T10" fmla="*/ 84022 w 182879"/>
              <a:gd name="T11" fmla="*/ 390944 h 405764"/>
              <a:gd name="T12" fmla="*/ 84022 w 182879"/>
              <a:gd name="T13" fmla="*/ 384974 h 405764"/>
              <a:gd name="T14" fmla="*/ 105026 w 182879"/>
              <a:gd name="T15" fmla="*/ 32827 h 405764"/>
              <a:gd name="T16" fmla="*/ 84022 w 182879"/>
              <a:gd name="T17" fmla="*/ 32827 h 405764"/>
              <a:gd name="T18" fmla="*/ 84022 w 182879"/>
              <a:gd name="T19" fmla="*/ 390944 h 405764"/>
              <a:gd name="T20" fmla="*/ 90023 w 182879"/>
              <a:gd name="T21" fmla="*/ 384974 h 405764"/>
              <a:gd name="T22" fmla="*/ 96024 w 182879"/>
              <a:gd name="T23" fmla="*/ 384974 h 405764"/>
              <a:gd name="T24" fmla="*/ 96024 w 182879"/>
              <a:gd name="T25" fmla="*/ 44765 h 405764"/>
              <a:gd name="T26" fmla="*/ 90023 w 182879"/>
              <a:gd name="T27" fmla="*/ 44765 h 405764"/>
              <a:gd name="T28" fmla="*/ 96024 w 182879"/>
              <a:gd name="T29" fmla="*/ 38796 h 405764"/>
              <a:gd name="T30" fmla="*/ 105026 w 182879"/>
              <a:gd name="T31" fmla="*/ 38796 h 405764"/>
              <a:gd name="T32" fmla="*/ 105026 w 182879"/>
              <a:gd name="T33" fmla="*/ 32827 h 405764"/>
              <a:gd name="T34" fmla="*/ 96024 w 182879"/>
              <a:gd name="T35" fmla="*/ 384974 h 405764"/>
              <a:gd name="T36" fmla="*/ 90023 w 182879"/>
              <a:gd name="T37" fmla="*/ 384974 h 405764"/>
              <a:gd name="T38" fmla="*/ 84022 w 182879"/>
              <a:gd name="T39" fmla="*/ 390944 h 405764"/>
              <a:gd name="T40" fmla="*/ 96024 w 182879"/>
              <a:gd name="T41" fmla="*/ 390944 h 405764"/>
              <a:gd name="T42" fmla="*/ 96024 w 182879"/>
              <a:gd name="T43" fmla="*/ 384974 h 405764"/>
              <a:gd name="T44" fmla="*/ 105026 w 182879"/>
              <a:gd name="T45" fmla="*/ 0 h 405764"/>
              <a:gd name="T46" fmla="*/ 105026 w 182879"/>
              <a:gd name="T47" fmla="*/ 74607 h 405764"/>
              <a:gd name="T48" fmla="*/ 167544 w 182879"/>
              <a:gd name="T49" fmla="*/ 44765 h 405764"/>
              <a:gd name="T50" fmla="*/ 117030 w 182879"/>
              <a:gd name="T51" fmla="*/ 44765 h 405764"/>
              <a:gd name="T52" fmla="*/ 117030 w 182879"/>
              <a:gd name="T53" fmla="*/ 32827 h 405764"/>
              <a:gd name="T54" fmla="*/ 168503 w 182879"/>
              <a:gd name="T55" fmla="*/ 32827 h 405764"/>
              <a:gd name="T56" fmla="*/ 105026 w 182879"/>
              <a:gd name="T57" fmla="*/ 0 h 405764"/>
              <a:gd name="T58" fmla="*/ 96024 w 182879"/>
              <a:gd name="T59" fmla="*/ 38796 h 405764"/>
              <a:gd name="T60" fmla="*/ 90023 w 182879"/>
              <a:gd name="T61" fmla="*/ 44765 h 405764"/>
              <a:gd name="T62" fmla="*/ 96024 w 182879"/>
              <a:gd name="T63" fmla="*/ 44765 h 405764"/>
              <a:gd name="T64" fmla="*/ 96024 w 182879"/>
              <a:gd name="T65" fmla="*/ 38796 h 405764"/>
              <a:gd name="T66" fmla="*/ 105026 w 182879"/>
              <a:gd name="T67" fmla="*/ 38796 h 405764"/>
              <a:gd name="T68" fmla="*/ 96024 w 182879"/>
              <a:gd name="T69" fmla="*/ 38796 h 405764"/>
              <a:gd name="T70" fmla="*/ 96024 w 182879"/>
              <a:gd name="T71" fmla="*/ 44765 h 405764"/>
              <a:gd name="T72" fmla="*/ 105026 w 182879"/>
              <a:gd name="T73" fmla="*/ 44765 h 405764"/>
              <a:gd name="T74" fmla="*/ 105026 w 182879"/>
              <a:gd name="T75" fmla="*/ 38796 h 405764"/>
              <a:gd name="T76" fmla="*/ 168503 w 182879"/>
              <a:gd name="T77" fmla="*/ 32827 h 405764"/>
              <a:gd name="T78" fmla="*/ 117030 w 182879"/>
              <a:gd name="T79" fmla="*/ 32827 h 405764"/>
              <a:gd name="T80" fmla="*/ 117030 w 182879"/>
              <a:gd name="T81" fmla="*/ 44765 h 405764"/>
              <a:gd name="T82" fmla="*/ 167544 w 182879"/>
              <a:gd name="T83" fmla="*/ 44765 h 405764"/>
              <a:gd name="T84" fmla="*/ 180046 w 182879"/>
              <a:gd name="T85" fmla="*/ 38796 h 405764"/>
              <a:gd name="T86" fmla="*/ 168503 w 182879"/>
              <a:gd name="T87" fmla="*/ 32827 h 4057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2879"/>
              <a:gd name="T133" fmla="*/ 0 h 405764"/>
              <a:gd name="T134" fmla="*/ 182879 w 182879"/>
              <a:gd name="T135" fmla="*/ 405764 h 4057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2879" h="405764">
                <a:moveTo>
                  <a:pt x="85344" y="393191"/>
                </a:moveTo>
                <a:lnTo>
                  <a:pt x="0" y="393191"/>
                </a:lnTo>
                <a:lnTo>
                  <a:pt x="0" y="405384"/>
                </a:lnTo>
                <a:lnTo>
                  <a:pt x="97535" y="405384"/>
                </a:lnTo>
                <a:lnTo>
                  <a:pt x="97535" y="399288"/>
                </a:lnTo>
                <a:lnTo>
                  <a:pt x="85344" y="399288"/>
                </a:lnTo>
                <a:lnTo>
                  <a:pt x="85344" y="393191"/>
                </a:lnTo>
                <a:close/>
              </a:path>
              <a:path w="182879" h="405764">
                <a:moveTo>
                  <a:pt x="106679" y="33527"/>
                </a:moveTo>
                <a:lnTo>
                  <a:pt x="85344" y="33527"/>
                </a:lnTo>
                <a:lnTo>
                  <a:pt x="85344" y="399288"/>
                </a:lnTo>
                <a:lnTo>
                  <a:pt x="91439" y="393191"/>
                </a:lnTo>
                <a:lnTo>
                  <a:pt x="97535" y="393191"/>
                </a:lnTo>
                <a:lnTo>
                  <a:pt x="97535" y="45720"/>
                </a:lnTo>
                <a:lnTo>
                  <a:pt x="91439" y="45720"/>
                </a:lnTo>
                <a:lnTo>
                  <a:pt x="97535" y="39624"/>
                </a:lnTo>
                <a:lnTo>
                  <a:pt x="106679" y="39624"/>
                </a:lnTo>
                <a:lnTo>
                  <a:pt x="106679" y="33527"/>
                </a:lnTo>
                <a:close/>
              </a:path>
              <a:path w="182879" h="405764">
                <a:moveTo>
                  <a:pt x="97535" y="393191"/>
                </a:moveTo>
                <a:lnTo>
                  <a:pt x="91439" y="393191"/>
                </a:lnTo>
                <a:lnTo>
                  <a:pt x="85344" y="399288"/>
                </a:lnTo>
                <a:lnTo>
                  <a:pt x="97535" y="399288"/>
                </a:lnTo>
                <a:lnTo>
                  <a:pt x="97535" y="393191"/>
                </a:lnTo>
                <a:close/>
              </a:path>
              <a:path w="182879" h="405764">
                <a:moveTo>
                  <a:pt x="106679" y="0"/>
                </a:moveTo>
                <a:lnTo>
                  <a:pt x="106679" y="76200"/>
                </a:lnTo>
                <a:lnTo>
                  <a:pt x="170179" y="45720"/>
                </a:lnTo>
                <a:lnTo>
                  <a:pt x="118872" y="45720"/>
                </a:lnTo>
                <a:lnTo>
                  <a:pt x="118872" y="33527"/>
                </a:lnTo>
                <a:lnTo>
                  <a:pt x="171156" y="33527"/>
                </a:lnTo>
                <a:lnTo>
                  <a:pt x="106679" y="0"/>
                </a:lnTo>
                <a:close/>
              </a:path>
              <a:path w="182879" h="405764">
                <a:moveTo>
                  <a:pt x="97535" y="39624"/>
                </a:moveTo>
                <a:lnTo>
                  <a:pt x="91439" y="45720"/>
                </a:lnTo>
                <a:lnTo>
                  <a:pt x="97535" y="45720"/>
                </a:lnTo>
                <a:lnTo>
                  <a:pt x="97535" y="39624"/>
                </a:lnTo>
                <a:close/>
              </a:path>
              <a:path w="182879" h="405764">
                <a:moveTo>
                  <a:pt x="106679" y="39624"/>
                </a:moveTo>
                <a:lnTo>
                  <a:pt x="97535" y="39624"/>
                </a:lnTo>
                <a:lnTo>
                  <a:pt x="97535" y="45720"/>
                </a:lnTo>
                <a:lnTo>
                  <a:pt x="106679" y="45720"/>
                </a:lnTo>
                <a:lnTo>
                  <a:pt x="106679" y="39624"/>
                </a:lnTo>
                <a:close/>
              </a:path>
              <a:path w="182879" h="405764">
                <a:moveTo>
                  <a:pt x="171156" y="33527"/>
                </a:moveTo>
                <a:lnTo>
                  <a:pt x="118872" y="33527"/>
                </a:lnTo>
                <a:lnTo>
                  <a:pt x="118872" y="45720"/>
                </a:lnTo>
                <a:lnTo>
                  <a:pt x="170179" y="45720"/>
                </a:lnTo>
                <a:lnTo>
                  <a:pt x="182879" y="39624"/>
                </a:lnTo>
                <a:lnTo>
                  <a:pt x="171156" y="33527"/>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39977" name="object 88">
            <a:extLst>
              <a:ext uri="{FF2B5EF4-FFF2-40B4-BE49-F238E27FC236}">
                <a16:creationId xmlns:a16="http://schemas.microsoft.com/office/drawing/2014/main" id="{D2BA5B32-BE2C-436E-AEDF-BCDA330F1304}"/>
              </a:ext>
            </a:extLst>
          </p:cNvPr>
          <p:cNvSpPr>
            <a:spLocks/>
          </p:cNvSpPr>
          <p:nvPr/>
        </p:nvSpPr>
        <p:spPr bwMode="auto">
          <a:xfrm>
            <a:off x="6382507" y="2512340"/>
            <a:ext cx="182538" cy="423808"/>
          </a:xfrm>
          <a:custGeom>
            <a:avLst/>
            <a:gdLst>
              <a:gd name="T0" fmla="*/ 105026 w 182879"/>
              <a:gd name="T1" fmla="*/ 345142 h 424180"/>
              <a:gd name="T2" fmla="*/ 105026 w 182879"/>
              <a:gd name="T3" fmla="*/ 420831 h 424180"/>
              <a:gd name="T4" fmla="*/ 167544 w 182879"/>
              <a:gd name="T5" fmla="*/ 390555 h 424180"/>
              <a:gd name="T6" fmla="*/ 117030 w 182879"/>
              <a:gd name="T7" fmla="*/ 390555 h 424180"/>
              <a:gd name="T8" fmla="*/ 117030 w 182879"/>
              <a:gd name="T9" fmla="*/ 375418 h 424180"/>
              <a:gd name="T10" fmla="*/ 162732 w 182879"/>
              <a:gd name="T11" fmla="*/ 375418 h 424180"/>
              <a:gd name="T12" fmla="*/ 105026 w 182879"/>
              <a:gd name="T13" fmla="*/ 345142 h 424180"/>
              <a:gd name="T14" fmla="*/ 84022 w 182879"/>
              <a:gd name="T15" fmla="*/ 6051 h 424180"/>
              <a:gd name="T16" fmla="*/ 84022 w 182879"/>
              <a:gd name="T17" fmla="*/ 390555 h 424180"/>
              <a:gd name="T18" fmla="*/ 105026 w 182879"/>
              <a:gd name="T19" fmla="*/ 390555 h 424180"/>
              <a:gd name="T20" fmla="*/ 105026 w 182879"/>
              <a:gd name="T21" fmla="*/ 384500 h 424180"/>
              <a:gd name="T22" fmla="*/ 96024 w 182879"/>
              <a:gd name="T23" fmla="*/ 384500 h 424180"/>
              <a:gd name="T24" fmla="*/ 90023 w 182879"/>
              <a:gd name="T25" fmla="*/ 375418 h 424180"/>
              <a:gd name="T26" fmla="*/ 96024 w 182879"/>
              <a:gd name="T27" fmla="*/ 375418 h 424180"/>
              <a:gd name="T28" fmla="*/ 96024 w 182879"/>
              <a:gd name="T29" fmla="*/ 12111 h 424180"/>
              <a:gd name="T30" fmla="*/ 90023 w 182879"/>
              <a:gd name="T31" fmla="*/ 12111 h 424180"/>
              <a:gd name="T32" fmla="*/ 84022 w 182879"/>
              <a:gd name="T33" fmla="*/ 6051 h 424180"/>
              <a:gd name="T34" fmla="*/ 162732 w 182879"/>
              <a:gd name="T35" fmla="*/ 375418 h 424180"/>
              <a:gd name="T36" fmla="*/ 117030 w 182879"/>
              <a:gd name="T37" fmla="*/ 375418 h 424180"/>
              <a:gd name="T38" fmla="*/ 117030 w 182879"/>
              <a:gd name="T39" fmla="*/ 390555 h 424180"/>
              <a:gd name="T40" fmla="*/ 167544 w 182879"/>
              <a:gd name="T41" fmla="*/ 390555 h 424180"/>
              <a:gd name="T42" fmla="*/ 180046 w 182879"/>
              <a:gd name="T43" fmla="*/ 384500 h 424180"/>
              <a:gd name="T44" fmla="*/ 162732 w 182879"/>
              <a:gd name="T45" fmla="*/ 375418 h 424180"/>
              <a:gd name="T46" fmla="*/ 96024 w 182879"/>
              <a:gd name="T47" fmla="*/ 375418 h 424180"/>
              <a:gd name="T48" fmla="*/ 90023 w 182879"/>
              <a:gd name="T49" fmla="*/ 375418 h 424180"/>
              <a:gd name="T50" fmla="*/ 96024 w 182879"/>
              <a:gd name="T51" fmla="*/ 384500 h 424180"/>
              <a:gd name="T52" fmla="*/ 96024 w 182879"/>
              <a:gd name="T53" fmla="*/ 375418 h 424180"/>
              <a:gd name="T54" fmla="*/ 105026 w 182879"/>
              <a:gd name="T55" fmla="*/ 375418 h 424180"/>
              <a:gd name="T56" fmla="*/ 96024 w 182879"/>
              <a:gd name="T57" fmla="*/ 375418 h 424180"/>
              <a:gd name="T58" fmla="*/ 96024 w 182879"/>
              <a:gd name="T59" fmla="*/ 384500 h 424180"/>
              <a:gd name="T60" fmla="*/ 105026 w 182879"/>
              <a:gd name="T61" fmla="*/ 384500 h 424180"/>
              <a:gd name="T62" fmla="*/ 105026 w 182879"/>
              <a:gd name="T63" fmla="*/ 375418 h 424180"/>
              <a:gd name="T64" fmla="*/ 96024 w 182879"/>
              <a:gd name="T65" fmla="*/ 0 h 424180"/>
              <a:gd name="T66" fmla="*/ 0 w 182879"/>
              <a:gd name="T67" fmla="*/ 0 h 424180"/>
              <a:gd name="T68" fmla="*/ 0 w 182879"/>
              <a:gd name="T69" fmla="*/ 12111 h 424180"/>
              <a:gd name="T70" fmla="*/ 84022 w 182879"/>
              <a:gd name="T71" fmla="*/ 12111 h 424180"/>
              <a:gd name="T72" fmla="*/ 84022 w 182879"/>
              <a:gd name="T73" fmla="*/ 6051 h 424180"/>
              <a:gd name="T74" fmla="*/ 96024 w 182879"/>
              <a:gd name="T75" fmla="*/ 6051 h 424180"/>
              <a:gd name="T76" fmla="*/ 96024 w 182879"/>
              <a:gd name="T77" fmla="*/ 0 h 424180"/>
              <a:gd name="T78" fmla="*/ 96024 w 182879"/>
              <a:gd name="T79" fmla="*/ 6051 h 424180"/>
              <a:gd name="T80" fmla="*/ 84022 w 182879"/>
              <a:gd name="T81" fmla="*/ 6051 h 424180"/>
              <a:gd name="T82" fmla="*/ 90023 w 182879"/>
              <a:gd name="T83" fmla="*/ 12111 h 424180"/>
              <a:gd name="T84" fmla="*/ 96024 w 182879"/>
              <a:gd name="T85" fmla="*/ 12111 h 424180"/>
              <a:gd name="T86" fmla="*/ 96024 w 182879"/>
              <a:gd name="T87" fmla="*/ 6051 h 424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2879"/>
              <a:gd name="T133" fmla="*/ 0 h 424180"/>
              <a:gd name="T134" fmla="*/ 182879 w 182879"/>
              <a:gd name="T135" fmla="*/ 424180 h 424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2879" h="424180">
                <a:moveTo>
                  <a:pt x="106679" y="347472"/>
                </a:moveTo>
                <a:lnTo>
                  <a:pt x="106679" y="423672"/>
                </a:lnTo>
                <a:lnTo>
                  <a:pt x="170179" y="393192"/>
                </a:lnTo>
                <a:lnTo>
                  <a:pt x="118872" y="393192"/>
                </a:lnTo>
                <a:lnTo>
                  <a:pt x="118872" y="377952"/>
                </a:lnTo>
                <a:lnTo>
                  <a:pt x="165295" y="377952"/>
                </a:lnTo>
                <a:lnTo>
                  <a:pt x="106679" y="347472"/>
                </a:lnTo>
                <a:close/>
              </a:path>
              <a:path w="182879" h="424180">
                <a:moveTo>
                  <a:pt x="85344" y="6096"/>
                </a:moveTo>
                <a:lnTo>
                  <a:pt x="85344" y="393192"/>
                </a:lnTo>
                <a:lnTo>
                  <a:pt x="106679" y="393192"/>
                </a:lnTo>
                <a:lnTo>
                  <a:pt x="106679" y="387096"/>
                </a:lnTo>
                <a:lnTo>
                  <a:pt x="97535" y="387096"/>
                </a:lnTo>
                <a:lnTo>
                  <a:pt x="91439" y="377952"/>
                </a:lnTo>
                <a:lnTo>
                  <a:pt x="97535" y="377952"/>
                </a:lnTo>
                <a:lnTo>
                  <a:pt x="97535" y="12192"/>
                </a:lnTo>
                <a:lnTo>
                  <a:pt x="91439" y="12192"/>
                </a:lnTo>
                <a:lnTo>
                  <a:pt x="85344" y="6096"/>
                </a:lnTo>
                <a:close/>
              </a:path>
              <a:path w="182879" h="424180">
                <a:moveTo>
                  <a:pt x="165295" y="377952"/>
                </a:moveTo>
                <a:lnTo>
                  <a:pt x="118872" y="377952"/>
                </a:lnTo>
                <a:lnTo>
                  <a:pt x="118872" y="393192"/>
                </a:lnTo>
                <a:lnTo>
                  <a:pt x="170179" y="393192"/>
                </a:lnTo>
                <a:lnTo>
                  <a:pt x="182879" y="387096"/>
                </a:lnTo>
                <a:lnTo>
                  <a:pt x="165295" y="377952"/>
                </a:lnTo>
                <a:close/>
              </a:path>
              <a:path w="182879" h="424180">
                <a:moveTo>
                  <a:pt x="97535" y="377952"/>
                </a:moveTo>
                <a:lnTo>
                  <a:pt x="91439" y="377952"/>
                </a:lnTo>
                <a:lnTo>
                  <a:pt x="97535" y="387096"/>
                </a:lnTo>
                <a:lnTo>
                  <a:pt x="97535" y="377952"/>
                </a:lnTo>
                <a:close/>
              </a:path>
              <a:path w="182879" h="424180">
                <a:moveTo>
                  <a:pt x="106679" y="377952"/>
                </a:moveTo>
                <a:lnTo>
                  <a:pt x="97535" y="377952"/>
                </a:lnTo>
                <a:lnTo>
                  <a:pt x="97535" y="387096"/>
                </a:lnTo>
                <a:lnTo>
                  <a:pt x="106679" y="387096"/>
                </a:lnTo>
                <a:lnTo>
                  <a:pt x="106679" y="377952"/>
                </a:lnTo>
                <a:close/>
              </a:path>
              <a:path w="182879" h="424180">
                <a:moveTo>
                  <a:pt x="97535" y="0"/>
                </a:moveTo>
                <a:lnTo>
                  <a:pt x="0" y="0"/>
                </a:lnTo>
                <a:lnTo>
                  <a:pt x="0" y="12192"/>
                </a:lnTo>
                <a:lnTo>
                  <a:pt x="85344" y="12192"/>
                </a:lnTo>
                <a:lnTo>
                  <a:pt x="85344" y="6096"/>
                </a:lnTo>
                <a:lnTo>
                  <a:pt x="97535" y="6096"/>
                </a:lnTo>
                <a:lnTo>
                  <a:pt x="97535" y="0"/>
                </a:lnTo>
                <a:close/>
              </a:path>
              <a:path w="182879" h="424180">
                <a:moveTo>
                  <a:pt x="97535" y="6096"/>
                </a:moveTo>
                <a:lnTo>
                  <a:pt x="85344" y="6096"/>
                </a:lnTo>
                <a:lnTo>
                  <a:pt x="91439" y="12192"/>
                </a:lnTo>
                <a:lnTo>
                  <a:pt x="97535" y="12192"/>
                </a:lnTo>
                <a:lnTo>
                  <a:pt x="97535" y="6096"/>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92" name="object 91">
            <a:extLst>
              <a:ext uri="{FF2B5EF4-FFF2-40B4-BE49-F238E27FC236}">
                <a16:creationId xmlns:a16="http://schemas.microsoft.com/office/drawing/2014/main" id="{986D55EF-A66F-400F-BB04-735064ECB9E2}"/>
              </a:ext>
            </a:extLst>
          </p:cNvPr>
          <p:cNvSpPr/>
          <p:nvPr/>
        </p:nvSpPr>
        <p:spPr>
          <a:xfrm>
            <a:off x="1038089" y="4434551"/>
            <a:ext cx="1073011" cy="301586"/>
          </a:xfrm>
          <a:custGeom>
            <a:avLst/>
            <a:gdLst/>
            <a:ahLst/>
            <a:cxnLst/>
            <a:rect l="l" t="t" r="r" b="b"/>
            <a:pathLst>
              <a:path w="1073150" h="302260">
                <a:moveTo>
                  <a:pt x="0" y="301752"/>
                </a:moveTo>
                <a:lnTo>
                  <a:pt x="1072896" y="301752"/>
                </a:lnTo>
                <a:lnTo>
                  <a:pt x="1072896" y="0"/>
                </a:lnTo>
                <a:lnTo>
                  <a:pt x="0" y="0"/>
                </a:lnTo>
                <a:lnTo>
                  <a:pt x="0" y="301752"/>
                </a:lnTo>
                <a:close/>
              </a:path>
            </a:pathLst>
          </a:custGeom>
          <a:solidFill>
            <a:schemeClr val="bg1">
              <a:lumMod val="95000"/>
            </a:schemeClr>
          </a:solidFill>
        </p:spPr>
        <p:txBody>
          <a:bodyPr lIns="0" tIns="0" rIns="0" bIns="0"/>
          <a:lstStyle/>
          <a:p>
            <a:pPr algn="ctr">
              <a:lnSpc>
                <a:spcPts val="1170"/>
              </a:lnSpc>
              <a:defRPr/>
            </a:pPr>
            <a:r>
              <a:rPr lang="zh-CN" altLang="en-US" sz="999" spc="5" dirty="0">
                <a:latin typeface="微软雅黑" pitchFamily="34" charset="-122"/>
                <a:ea typeface="微软雅黑" pitchFamily="34" charset="-122"/>
                <a:cs typeface="Noto Sans CJK JP Regular"/>
              </a:rPr>
              <a:t>现有客户分析</a:t>
            </a:r>
            <a:endParaRPr lang="en-US" altLang="zh-CN" sz="999" spc="5" dirty="0">
              <a:latin typeface="微软雅黑" pitchFamily="34" charset="-122"/>
              <a:ea typeface="微软雅黑" pitchFamily="34" charset="-122"/>
              <a:cs typeface="Noto Sans CJK JP Regular"/>
            </a:endParaRPr>
          </a:p>
          <a:p>
            <a:pPr algn="ctr">
              <a:lnSpc>
                <a:spcPts val="1170"/>
              </a:lnSpc>
              <a:defRPr/>
            </a:pPr>
            <a:r>
              <a:rPr lang="zh-CN" altLang="en-US" sz="999" spc="5" dirty="0">
                <a:latin typeface="微软雅黑" pitchFamily="34" charset="-122"/>
                <a:ea typeface="微软雅黑" pitchFamily="34" charset="-122"/>
                <a:cs typeface="Noto Sans CJK JP Regular"/>
              </a:rPr>
              <a:t>模型评估</a:t>
            </a:r>
            <a:endParaRPr lang="zh-CN" altLang="en-US" sz="999" dirty="0">
              <a:latin typeface="微软雅黑" pitchFamily="34" charset="-122"/>
              <a:ea typeface="微软雅黑" pitchFamily="34" charset="-122"/>
              <a:cs typeface="Noto Sans CJK JP Regular"/>
            </a:endParaRPr>
          </a:p>
        </p:txBody>
      </p:sp>
      <p:sp>
        <p:nvSpPr>
          <p:cNvPr id="39979" name="object 92">
            <a:extLst>
              <a:ext uri="{FF2B5EF4-FFF2-40B4-BE49-F238E27FC236}">
                <a16:creationId xmlns:a16="http://schemas.microsoft.com/office/drawing/2014/main" id="{554132B7-E2E1-4606-B371-A27B1CDE2951}"/>
              </a:ext>
            </a:extLst>
          </p:cNvPr>
          <p:cNvSpPr>
            <a:spLocks/>
          </p:cNvSpPr>
          <p:nvPr/>
        </p:nvSpPr>
        <p:spPr bwMode="auto">
          <a:xfrm>
            <a:off x="1034916" y="4431377"/>
            <a:ext cx="1079359" cy="307935"/>
          </a:xfrm>
          <a:custGeom>
            <a:avLst/>
            <a:gdLst>
              <a:gd name="T0" fmla="*/ 1078992 w 1079500"/>
              <a:gd name="T1" fmla="*/ 0 h 307975"/>
              <a:gd name="T2" fmla="*/ 0 w 1079500"/>
              <a:gd name="T3" fmla="*/ 0 h 307975"/>
              <a:gd name="T4" fmla="*/ 0 w 1079500"/>
              <a:gd name="T5" fmla="*/ 307848 h 307975"/>
              <a:gd name="T6" fmla="*/ 1078992 w 1079500"/>
              <a:gd name="T7" fmla="*/ 307848 h 307975"/>
              <a:gd name="T8" fmla="*/ 1078992 w 1079500"/>
              <a:gd name="T9" fmla="*/ 304800 h 307975"/>
              <a:gd name="T10" fmla="*/ 6096 w 1079500"/>
              <a:gd name="T11" fmla="*/ 304800 h 307975"/>
              <a:gd name="T12" fmla="*/ 3048 w 1079500"/>
              <a:gd name="T13" fmla="*/ 301752 h 307975"/>
              <a:gd name="T14" fmla="*/ 6096 w 1079500"/>
              <a:gd name="T15" fmla="*/ 301752 h 307975"/>
              <a:gd name="T16" fmla="*/ 6096 w 1079500"/>
              <a:gd name="T17" fmla="*/ 9144 h 307975"/>
              <a:gd name="T18" fmla="*/ 3048 w 1079500"/>
              <a:gd name="T19" fmla="*/ 9144 h 307975"/>
              <a:gd name="T20" fmla="*/ 6096 w 1079500"/>
              <a:gd name="T21" fmla="*/ 3048 h 307975"/>
              <a:gd name="T22" fmla="*/ 1078992 w 1079500"/>
              <a:gd name="T23" fmla="*/ 3048 h 307975"/>
              <a:gd name="T24" fmla="*/ 1078992 w 1079500"/>
              <a:gd name="T25" fmla="*/ 0 h 307975"/>
              <a:gd name="T26" fmla="*/ 6096 w 1079500"/>
              <a:gd name="T27" fmla="*/ 301752 h 307975"/>
              <a:gd name="T28" fmla="*/ 3048 w 1079500"/>
              <a:gd name="T29" fmla="*/ 301752 h 307975"/>
              <a:gd name="T30" fmla="*/ 6096 w 1079500"/>
              <a:gd name="T31" fmla="*/ 304800 h 307975"/>
              <a:gd name="T32" fmla="*/ 6096 w 1079500"/>
              <a:gd name="T33" fmla="*/ 301752 h 307975"/>
              <a:gd name="T34" fmla="*/ 1072896 w 1079500"/>
              <a:gd name="T35" fmla="*/ 301752 h 307975"/>
              <a:gd name="T36" fmla="*/ 6096 w 1079500"/>
              <a:gd name="T37" fmla="*/ 301752 h 307975"/>
              <a:gd name="T38" fmla="*/ 6096 w 1079500"/>
              <a:gd name="T39" fmla="*/ 304800 h 307975"/>
              <a:gd name="T40" fmla="*/ 1072896 w 1079500"/>
              <a:gd name="T41" fmla="*/ 304800 h 307975"/>
              <a:gd name="T42" fmla="*/ 1072896 w 1079500"/>
              <a:gd name="T43" fmla="*/ 301752 h 307975"/>
              <a:gd name="T44" fmla="*/ 1072896 w 1079500"/>
              <a:gd name="T45" fmla="*/ 3048 h 307975"/>
              <a:gd name="T46" fmla="*/ 1072896 w 1079500"/>
              <a:gd name="T47" fmla="*/ 304800 h 307975"/>
              <a:gd name="T48" fmla="*/ 1075944 w 1079500"/>
              <a:gd name="T49" fmla="*/ 301752 h 307975"/>
              <a:gd name="T50" fmla="*/ 1078992 w 1079500"/>
              <a:gd name="T51" fmla="*/ 301752 h 307975"/>
              <a:gd name="T52" fmla="*/ 1078992 w 1079500"/>
              <a:gd name="T53" fmla="*/ 9144 h 307975"/>
              <a:gd name="T54" fmla="*/ 1075944 w 1079500"/>
              <a:gd name="T55" fmla="*/ 9144 h 307975"/>
              <a:gd name="T56" fmla="*/ 1072896 w 1079500"/>
              <a:gd name="T57" fmla="*/ 3048 h 307975"/>
              <a:gd name="T58" fmla="*/ 1078992 w 1079500"/>
              <a:gd name="T59" fmla="*/ 301752 h 307975"/>
              <a:gd name="T60" fmla="*/ 1075944 w 1079500"/>
              <a:gd name="T61" fmla="*/ 301752 h 307975"/>
              <a:gd name="T62" fmla="*/ 1072896 w 1079500"/>
              <a:gd name="T63" fmla="*/ 304800 h 307975"/>
              <a:gd name="T64" fmla="*/ 1078992 w 1079500"/>
              <a:gd name="T65" fmla="*/ 304800 h 307975"/>
              <a:gd name="T66" fmla="*/ 1078992 w 1079500"/>
              <a:gd name="T67" fmla="*/ 301752 h 307975"/>
              <a:gd name="T68" fmla="*/ 6096 w 1079500"/>
              <a:gd name="T69" fmla="*/ 3048 h 307975"/>
              <a:gd name="T70" fmla="*/ 3048 w 1079500"/>
              <a:gd name="T71" fmla="*/ 9144 h 307975"/>
              <a:gd name="T72" fmla="*/ 6096 w 1079500"/>
              <a:gd name="T73" fmla="*/ 9144 h 307975"/>
              <a:gd name="T74" fmla="*/ 6096 w 1079500"/>
              <a:gd name="T75" fmla="*/ 3048 h 307975"/>
              <a:gd name="T76" fmla="*/ 1072896 w 1079500"/>
              <a:gd name="T77" fmla="*/ 3048 h 307975"/>
              <a:gd name="T78" fmla="*/ 6096 w 1079500"/>
              <a:gd name="T79" fmla="*/ 3048 h 307975"/>
              <a:gd name="T80" fmla="*/ 6096 w 1079500"/>
              <a:gd name="T81" fmla="*/ 9144 h 307975"/>
              <a:gd name="T82" fmla="*/ 1072896 w 1079500"/>
              <a:gd name="T83" fmla="*/ 9144 h 307975"/>
              <a:gd name="T84" fmla="*/ 1072896 w 1079500"/>
              <a:gd name="T85" fmla="*/ 3048 h 307975"/>
              <a:gd name="T86" fmla="*/ 1078992 w 1079500"/>
              <a:gd name="T87" fmla="*/ 3048 h 307975"/>
              <a:gd name="T88" fmla="*/ 1072896 w 1079500"/>
              <a:gd name="T89" fmla="*/ 3048 h 307975"/>
              <a:gd name="T90" fmla="*/ 1075944 w 1079500"/>
              <a:gd name="T91" fmla="*/ 9144 h 307975"/>
              <a:gd name="T92" fmla="*/ 1078992 w 1079500"/>
              <a:gd name="T93" fmla="*/ 9144 h 307975"/>
              <a:gd name="T94" fmla="*/ 1078992 w 1079500"/>
              <a:gd name="T95" fmla="*/ 3048 h 30797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79500"/>
              <a:gd name="T145" fmla="*/ 0 h 307975"/>
              <a:gd name="T146" fmla="*/ 1079500 w 1079500"/>
              <a:gd name="T147" fmla="*/ 307975 h 30797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79500" h="307975">
                <a:moveTo>
                  <a:pt x="1078992" y="0"/>
                </a:moveTo>
                <a:lnTo>
                  <a:pt x="0" y="0"/>
                </a:lnTo>
                <a:lnTo>
                  <a:pt x="0" y="307848"/>
                </a:lnTo>
                <a:lnTo>
                  <a:pt x="1078992" y="307848"/>
                </a:lnTo>
                <a:lnTo>
                  <a:pt x="1078992" y="304800"/>
                </a:lnTo>
                <a:lnTo>
                  <a:pt x="6096" y="304800"/>
                </a:lnTo>
                <a:lnTo>
                  <a:pt x="3048" y="301752"/>
                </a:lnTo>
                <a:lnTo>
                  <a:pt x="6096" y="301752"/>
                </a:lnTo>
                <a:lnTo>
                  <a:pt x="6096" y="9144"/>
                </a:lnTo>
                <a:lnTo>
                  <a:pt x="3048" y="9144"/>
                </a:lnTo>
                <a:lnTo>
                  <a:pt x="6096" y="3048"/>
                </a:lnTo>
                <a:lnTo>
                  <a:pt x="1078992" y="3048"/>
                </a:lnTo>
                <a:lnTo>
                  <a:pt x="1078992" y="0"/>
                </a:lnTo>
                <a:close/>
              </a:path>
              <a:path w="1079500" h="307975">
                <a:moveTo>
                  <a:pt x="6096" y="301752"/>
                </a:moveTo>
                <a:lnTo>
                  <a:pt x="3048" y="301752"/>
                </a:lnTo>
                <a:lnTo>
                  <a:pt x="6096" y="304800"/>
                </a:lnTo>
                <a:lnTo>
                  <a:pt x="6096" y="301752"/>
                </a:lnTo>
                <a:close/>
              </a:path>
              <a:path w="1079500" h="307975">
                <a:moveTo>
                  <a:pt x="1072896" y="301752"/>
                </a:moveTo>
                <a:lnTo>
                  <a:pt x="6096" y="301752"/>
                </a:lnTo>
                <a:lnTo>
                  <a:pt x="6096" y="304800"/>
                </a:lnTo>
                <a:lnTo>
                  <a:pt x="1072896" y="304800"/>
                </a:lnTo>
                <a:lnTo>
                  <a:pt x="1072896" y="301752"/>
                </a:lnTo>
                <a:close/>
              </a:path>
              <a:path w="1079500" h="307975">
                <a:moveTo>
                  <a:pt x="1072896" y="3048"/>
                </a:moveTo>
                <a:lnTo>
                  <a:pt x="1072896" y="304800"/>
                </a:lnTo>
                <a:lnTo>
                  <a:pt x="1075944" y="301752"/>
                </a:lnTo>
                <a:lnTo>
                  <a:pt x="1078992" y="301752"/>
                </a:lnTo>
                <a:lnTo>
                  <a:pt x="1078992" y="9144"/>
                </a:lnTo>
                <a:lnTo>
                  <a:pt x="1075944" y="9144"/>
                </a:lnTo>
                <a:lnTo>
                  <a:pt x="1072896" y="3048"/>
                </a:lnTo>
                <a:close/>
              </a:path>
              <a:path w="1079500" h="307975">
                <a:moveTo>
                  <a:pt x="1078992" y="301752"/>
                </a:moveTo>
                <a:lnTo>
                  <a:pt x="1075944" y="301752"/>
                </a:lnTo>
                <a:lnTo>
                  <a:pt x="1072896" y="304800"/>
                </a:lnTo>
                <a:lnTo>
                  <a:pt x="1078992" y="304800"/>
                </a:lnTo>
                <a:lnTo>
                  <a:pt x="1078992" y="301752"/>
                </a:lnTo>
                <a:close/>
              </a:path>
              <a:path w="1079500" h="307975">
                <a:moveTo>
                  <a:pt x="6096" y="3048"/>
                </a:moveTo>
                <a:lnTo>
                  <a:pt x="3048" y="9144"/>
                </a:lnTo>
                <a:lnTo>
                  <a:pt x="6096" y="9144"/>
                </a:lnTo>
                <a:lnTo>
                  <a:pt x="6096" y="3048"/>
                </a:lnTo>
                <a:close/>
              </a:path>
              <a:path w="1079500" h="307975">
                <a:moveTo>
                  <a:pt x="1072896" y="3048"/>
                </a:moveTo>
                <a:lnTo>
                  <a:pt x="6096" y="3048"/>
                </a:lnTo>
                <a:lnTo>
                  <a:pt x="6096" y="9144"/>
                </a:lnTo>
                <a:lnTo>
                  <a:pt x="1072896" y="9144"/>
                </a:lnTo>
                <a:lnTo>
                  <a:pt x="1072896" y="3048"/>
                </a:lnTo>
                <a:close/>
              </a:path>
              <a:path w="1079500" h="307975">
                <a:moveTo>
                  <a:pt x="1078992" y="3048"/>
                </a:moveTo>
                <a:lnTo>
                  <a:pt x="1072896" y="3048"/>
                </a:lnTo>
                <a:lnTo>
                  <a:pt x="1075944" y="9144"/>
                </a:lnTo>
                <a:lnTo>
                  <a:pt x="1078992" y="9144"/>
                </a:lnTo>
                <a:lnTo>
                  <a:pt x="1078992" y="304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95" name="object 94">
            <a:extLst>
              <a:ext uri="{FF2B5EF4-FFF2-40B4-BE49-F238E27FC236}">
                <a16:creationId xmlns:a16="http://schemas.microsoft.com/office/drawing/2014/main" id="{8A45125B-F035-42BA-AD8E-BE48510A1580}"/>
              </a:ext>
            </a:extLst>
          </p:cNvPr>
          <p:cNvSpPr/>
          <p:nvPr/>
        </p:nvSpPr>
        <p:spPr>
          <a:xfrm>
            <a:off x="1038089" y="4818676"/>
            <a:ext cx="1073011" cy="301586"/>
          </a:xfrm>
          <a:custGeom>
            <a:avLst/>
            <a:gdLst/>
            <a:ahLst/>
            <a:cxnLst/>
            <a:rect l="l" t="t" r="r" b="b"/>
            <a:pathLst>
              <a:path w="1073150" h="302260">
                <a:moveTo>
                  <a:pt x="0" y="301752"/>
                </a:moveTo>
                <a:lnTo>
                  <a:pt x="1072896" y="301752"/>
                </a:lnTo>
                <a:lnTo>
                  <a:pt x="1072896" y="0"/>
                </a:lnTo>
                <a:lnTo>
                  <a:pt x="0" y="0"/>
                </a:lnTo>
                <a:lnTo>
                  <a:pt x="0" y="301752"/>
                </a:lnTo>
                <a:close/>
              </a:path>
            </a:pathLst>
          </a:custGeom>
          <a:solidFill>
            <a:schemeClr val="bg1">
              <a:lumMod val="95000"/>
            </a:schemeClr>
          </a:solidFill>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现有客户数据</a:t>
            </a:r>
            <a:endParaRPr lang="zh-CN" altLang="en-US" sz="999" dirty="0">
              <a:latin typeface="微软雅黑" pitchFamily="34" charset="-122"/>
              <a:ea typeface="微软雅黑" pitchFamily="34" charset="-122"/>
              <a:cs typeface="Noto Sans CJK JP Regular"/>
            </a:endParaRPr>
          </a:p>
          <a:p>
            <a:pPr marL="12063" algn="ctr">
              <a:defRPr/>
            </a:pPr>
            <a:r>
              <a:rPr lang="zh-CN" altLang="en-US" sz="999" spc="5" dirty="0">
                <a:latin typeface="微软雅黑" pitchFamily="34" charset="-122"/>
                <a:ea typeface="微软雅黑" pitchFamily="34" charset="-122"/>
                <a:cs typeface="Noto Sans CJK JP Regular"/>
              </a:rPr>
              <a:t>调研和理解</a:t>
            </a:r>
            <a:endParaRPr lang="zh-CN" altLang="en-US" sz="999" dirty="0">
              <a:latin typeface="微软雅黑" pitchFamily="34" charset="-122"/>
              <a:ea typeface="微软雅黑" pitchFamily="34" charset="-122"/>
              <a:cs typeface="Noto Sans CJK JP Regular"/>
            </a:endParaRPr>
          </a:p>
        </p:txBody>
      </p:sp>
      <p:sp>
        <p:nvSpPr>
          <p:cNvPr id="39981" name="object 95">
            <a:extLst>
              <a:ext uri="{FF2B5EF4-FFF2-40B4-BE49-F238E27FC236}">
                <a16:creationId xmlns:a16="http://schemas.microsoft.com/office/drawing/2014/main" id="{9F10B01D-1E7B-46A4-A3D4-A8B9326047CC}"/>
              </a:ext>
            </a:extLst>
          </p:cNvPr>
          <p:cNvSpPr>
            <a:spLocks/>
          </p:cNvSpPr>
          <p:nvPr/>
        </p:nvSpPr>
        <p:spPr bwMode="auto">
          <a:xfrm>
            <a:off x="1034916" y="4815502"/>
            <a:ext cx="1079359" cy="307935"/>
          </a:xfrm>
          <a:custGeom>
            <a:avLst/>
            <a:gdLst>
              <a:gd name="T0" fmla="*/ 1078992 w 1079500"/>
              <a:gd name="T1" fmla="*/ 0 h 307975"/>
              <a:gd name="T2" fmla="*/ 0 w 1079500"/>
              <a:gd name="T3" fmla="*/ 0 h 307975"/>
              <a:gd name="T4" fmla="*/ 0 w 1079500"/>
              <a:gd name="T5" fmla="*/ 307848 h 307975"/>
              <a:gd name="T6" fmla="*/ 1078992 w 1079500"/>
              <a:gd name="T7" fmla="*/ 307848 h 307975"/>
              <a:gd name="T8" fmla="*/ 1078992 w 1079500"/>
              <a:gd name="T9" fmla="*/ 304800 h 307975"/>
              <a:gd name="T10" fmla="*/ 6096 w 1079500"/>
              <a:gd name="T11" fmla="*/ 304800 h 307975"/>
              <a:gd name="T12" fmla="*/ 3048 w 1079500"/>
              <a:gd name="T13" fmla="*/ 301752 h 307975"/>
              <a:gd name="T14" fmla="*/ 6096 w 1079500"/>
              <a:gd name="T15" fmla="*/ 301752 h 307975"/>
              <a:gd name="T16" fmla="*/ 6096 w 1079500"/>
              <a:gd name="T17" fmla="*/ 6096 h 307975"/>
              <a:gd name="T18" fmla="*/ 3048 w 1079500"/>
              <a:gd name="T19" fmla="*/ 6096 h 307975"/>
              <a:gd name="T20" fmla="*/ 6096 w 1079500"/>
              <a:gd name="T21" fmla="*/ 3048 h 307975"/>
              <a:gd name="T22" fmla="*/ 1078992 w 1079500"/>
              <a:gd name="T23" fmla="*/ 3048 h 307975"/>
              <a:gd name="T24" fmla="*/ 1078992 w 1079500"/>
              <a:gd name="T25" fmla="*/ 0 h 307975"/>
              <a:gd name="T26" fmla="*/ 6096 w 1079500"/>
              <a:gd name="T27" fmla="*/ 301752 h 307975"/>
              <a:gd name="T28" fmla="*/ 3048 w 1079500"/>
              <a:gd name="T29" fmla="*/ 301752 h 307975"/>
              <a:gd name="T30" fmla="*/ 6096 w 1079500"/>
              <a:gd name="T31" fmla="*/ 304800 h 307975"/>
              <a:gd name="T32" fmla="*/ 6096 w 1079500"/>
              <a:gd name="T33" fmla="*/ 301752 h 307975"/>
              <a:gd name="T34" fmla="*/ 1072896 w 1079500"/>
              <a:gd name="T35" fmla="*/ 301752 h 307975"/>
              <a:gd name="T36" fmla="*/ 6096 w 1079500"/>
              <a:gd name="T37" fmla="*/ 301752 h 307975"/>
              <a:gd name="T38" fmla="*/ 6096 w 1079500"/>
              <a:gd name="T39" fmla="*/ 304800 h 307975"/>
              <a:gd name="T40" fmla="*/ 1072896 w 1079500"/>
              <a:gd name="T41" fmla="*/ 304800 h 307975"/>
              <a:gd name="T42" fmla="*/ 1072896 w 1079500"/>
              <a:gd name="T43" fmla="*/ 301752 h 307975"/>
              <a:gd name="T44" fmla="*/ 1072896 w 1079500"/>
              <a:gd name="T45" fmla="*/ 3048 h 307975"/>
              <a:gd name="T46" fmla="*/ 1072896 w 1079500"/>
              <a:gd name="T47" fmla="*/ 304800 h 307975"/>
              <a:gd name="T48" fmla="*/ 1075944 w 1079500"/>
              <a:gd name="T49" fmla="*/ 301752 h 307975"/>
              <a:gd name="T50" fmla="*/ 1078992 w 1079500"/>
              <a:gd name="T51" fmla="*/ 301752 h 307975"/>
              <a:gd name="T52" fmla="*/ 1078992 w 1079500"/>
              <a:gd name="T53" fmla="*/ 6096 h 307975"/>
              <a:gd name="T54" fmla="*/ 1075944 w 1079500"/>
              <a:gd name="T55" fmla="*/ 6096 h 307975"/>
              <a:gd name="T56" fmla="*/ 1072896 w 1079500"/>
              <a:gd name="T57" fmla="*/ 3048 h 307975"/>
              <a:gd name="T58" fmla="*/ 1078992 w 1079500"/>
              <a:gd name="T59" fmla="*/ 301752 h 307975"/>
              <a:gd name="T60" fmla="*/ 1075944 w 1079500"/>
              <a:gd name="T61" fmla="*/ 301752 h 307975"/>
              <a:gd name="T62" fmla="*/ 1072896 w 1079500"/>
              <a:gd name="T63" fmla="*/ 304800 h 307975"/>
              <a:gd name="T64" fmla="*/ 1078992 w 1079500"/>
              <a:gd name="T65" fmla="*/ 304800 h 307975"/>
              <a:gd name="T66" fmla="*/ 1078992 w 1079500"/>
              <a:gd name="T67" fmla="*/ 301752 h 307975"/>
              <a:gd name="T68" fmla="*/ 6096 w 1079500"/>
              <a:gd name="T69" fmla="*/ 3048 h 307975"/>
              <a:gd name="T70" fmla="*/ 3048 w 1079500"/>
              <a:gd name="T71" fmla="*/ 6096 h 307975"/>
              <a:gd name="T72" fmla="*/ 6096 w 1079500"/>
              <a:gd name="T73" fmla="*/ 6096 h 307975"/>
              <a:gd name="T74" fmla="*/ 6096 w 1079500"/>
              <a:gd name="T75" fmla="*/ 3048 h 307975"/>
              <a:gd name="T76" fmla="*/ 1072896 w 1079500"/>
              <a:gd name="T77" fmla="*/ 3048 h 307975"/>
              <a:gd name="T78" fmla="*/ 6096 w 1079500"/>
              <a:gd name="T79" fmla="*/ 3048 h 307975"/>
              <a:gd name="T80" fmla="*/ 6096 w 1079500"/>
              <a:gd name="T81" fmla="*/ 6096 h 307975"/>
              <a:gd name="T82" fmla="*/ 1072896 w 1079500"/>
              <a:gd name="T83" fmla="*/ 6096 h 307975"/>
              <a:gd name="T84" fmla="*/ 1072896 w 1079500"/>
              <a:gd name="T85" fmla="*/ 3048 h 307975"/>
              <a:gd name="T86" fmla="*/ 1078992 w 1079500"/>
              <a:gd name="T87" fmla="*/ 3048 h 307975"/>
              <a:gd name="T88" fmla="*/ 1072896 w 1079500"/>
              <a:gd name="T89" fmla="*/ 3048 h 307975"/>
              <a:gd name="T90" fmla="*/ 1075944 w 1079500"/>
              <a:gd name="T91" fmla="*/ 6096 h 307975"/>
              <a:gd name="T92" fmla="*/ 1078992 w 1079500"/>
              <a:gd name="T93" fmla="*/ 6096 h 307975"/>
              <a:gd name="T94" fmla="*/ 1078992 w 1079500"/>
              <a:gd name="T95" fmla="*/ 3048 h 30797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79500"/>
              <a:gd name="T145" fmla="*/ 0 h 307975"/>
              <a:gd name="T146" fmla="*/ 1079500 w 1079500"/>
              <a:gd name="T147" fmla="*/ 307975 h 30797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79500" h="307975">
                <a:moveTo>
                  <a:pt x="1078992" y="0"/>
                </a:moveTo>
                <a:lnTo>
                  <a:pt x="0" y="0"/>
                </a:lnTo>
                <a:lnTo>
                  <a:pt x="0" y="307848"/>
                </a:lnTo>
                <a:lnTo>
                  <a:pt x="1078992" y="307848"/>
                </a:lnTo>
                <a:lnTo>
                  <a:pt x="1078992" y="304800"/>
                </a:lnTo>
                <a:lnTo>
                  <a:pt x="6096" y="304800"/>
                </a:lnTo>
                <a:lnTo>
                  <a:pt x="3048" y="301752"/>
                </a:lnTo>
                <a:lnTo>
                  <a:pt x="6096" y="301752"/>
                </a:lnTo>
                <a:lnTo>
                  <a:pt x="6096" y="6096"/>
                </a:lnTo>
                <a:lnTo>
                  <a:pt x="3048" y="6096"/>
                </a:lnTo>
                <a:lnTo>
                  <a:pt x="6096" y="3048"/>
                </a:lnTo>
                <a:lnTo>
                  <a:pt x="1078992" y="3048"/>
                </a:lnTo>
                <a:lnTo>
                  <a:pt x="1078992" y="0"/>
                </a:lnTo>
                <a:close/>
              </a:path>
              <a:path w="1079500" h="307975">
                <a:moveTo>
                  <a:pt x="6096" y="301752"/>
                </a:moveTo>
                <a:lnTo>
                  <a:pt x="3048" y="301752"/>
                </a:lnTo>
                <a:lnTo>
                  <a:pt x="6096" y="304800"/>
                </a:lnTo>
                <a:lnTo>
                  <a:pt x="6096" y="301752"/>
                </a:lnTo>
                <a:close/>
              </a:path>
              <a:path w="1079500" h="307975">
                <a:moveTo>
                  <a:pt x="1072896" y="301752"/>
                </a:moveTo>
                <a:lnTo>
                  <a:pt x="6096" y="301752"/>
                </a:lnTo>
                <a:lnTo>
                  <a:pt x="6096" y="304800"/>
                </a:lnTo>
                <a:lnTo>
                  <a:pt x="1072896" y="304800"/>
                </a:lnTo>
                <a:lnTo>
                  <a:pt x="1072896" y="301752"/>
                </a:lnTo>
                <a:close/>
              </a:path>
              <a:path w="1079500" h="307975">
                <a:moveTo>
                  <a:pt x="1072896" y="3048"/>
                </a:moveTo>
                <a:lnTo>
                  <a:pt x="1072896" y="304800"/>
                </a:lnTo>
                <a:lnTo>
                  <a:pt x="1075944" y="301752"/>
                </a:lnTo>
                <a:lnTo>
                  <a:pt x="1078992" y="301752"/>
                </a:lnTo>
                <a:lnTo>
                  <a:pt x="1078992" y="6096"/>
                </a:lnTo>
                <a:lnTo>
                  <a:pt x="1075944" y="6096"/>
                </a:lnTo>
                <a:lnTo>
                  <a:pt x="1072896" y="3048"/>
                </a:lnTo>
                <a:close/>
              </a:path>
              <a:path w="1079500" h="307975">
                <a:moveTo>
                  <a:pt x="1078992" y="301752"/>
                </a:moveTo>
                <a:lnTo>
                  <a:pt x="1075944" y="301752"/>
                </a:lnTo>
                <a:lnTo>
                  <a:pt x="1072896" y="304800"/>
                </a:lnTo>
                <a:lnTo>
                  <a:pt x="1078992" y="304800"/>
                </a:lnTo>
                <a:lnTo>
                  <a:pt x="1078992" y="301752"/>
                </a:lnTo>
                <a:close/>
              </a:path>
              <a:path w="1079500" h="307975">
                <a:moveTo>
                  <a:pt x="6096" y="3048"/>
                </a:moveTo>
                <a:lnTo>
                  <a:pt x="3048" y="6096"/>
                </a:lnTo>
                <a:lnTo>
                  <a:pt x="6096" y="6096"/>
                </a:lnTo>
                <a:lnTo>
                  <a:pt x="6096" y="3048"/>
                </a:lnTo>
                <a:close/>
              </a:path>
              <a:path w="1079500" h="307975">
                <a:moveTo>
                  <a:pt x="1072896" y="3048"/>
                </a:moveTo>
                <a:lnTo>
                  <a:pt x="6096" y="3048"/>
                </a:lnTo>
                <a:lnTo>
                  <a:pt x="6096" y="6096"/>
                </a:lnTo>
                <a:lnTo>
                  <a:pt x="1072896" y="6096"/>
                </a:lnTo>
                <a:lnTo>
                  <a:pt x="1072896" y="3048"/>
                </a:lnTo>
                <a:close/>
              </a:path>
              <a:path w="1079500" h="307975">
                <a:moveTo>
                  <a:pt x="1078992" y="3048"/>
                </a:moveTo>
                <a:lnTo>
                  <a:pt x="1072896" y="3048"/>
                </a:lnTo>
                <a:lnTo>
                  <a:pt x="1075944" y="6096"/>
                </a:lnTo>
                <a:lnTo>
                  <a:pt x="1078992" y="6096"/>
                </a:lnTo>
                <a:lnTo>
                  <a:pt x="1078992" y="304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98" name="object 97">
            <a:extLst>
              <a:ext uri="{FF2B5EF4-FFF2-40B4-BE49-F238E27FC236}">
                <a16:creationId xmlns:a16="http://schemas.microsoft.com/office/drawing/2014/main" id="{555036D9-CAB0-4EE4-A6A5-527B57F5AF3A}"/>
              </a:ext>
            </a:extLst>
          </p:cNvPr>
          <p:cNvSpPr/>
          <p:nvPr/>
        </p:nvSpPr>
        <p:spPr>
          <a:xfrm>
            <a:off x="2290465" y="4645661"/>
            <a:ext cx="1076185" cy="301586"/>
          </a:xfrm>
          <a:custGeom>
            <a:avLst/>
            <a:gdLst/>
            <a:ahLst/>
            <a:cxnLst/>
            <a:rect l="l" t="t" r="r" b="b"/>
            <a:pathLst>
              <a:path w="1076325" h="302260">
                <a:moveTo>
                  <a:pt x="0" y="301751"/>
                </a:moveTo>
                <a:lnTo>
                  <a:pt x="1075944" y="301751"/>
                </a:lnTo>
                <a:lnTo>
                  <a:pt x="1075944" y="0"/>
                </a:lnTo>
                <a:lnTo>
                  <a:pt x="0" y="0"/>
                </a:lnTo>
                <a:lnTo>
                  <a:pt x="0" y="301751"/>
                </a:lnTo>
                <a:close/>
              </a:path>
            </a:pathLst>
          </a:custGeom>
          <a:solidFill>
            <a:schemeClr val="bg1">
              <a:lumMod val="95000"/>
            </a:schemeClr>
          </a:solidFill>
        </p:spPr>
        <p:txBody>
          <a:bodyPr lIns="0" tIns="0" rIns="0" bIns="0"/>
          <a:lstStyle/>
          <a:p>
            <a:pPr eaLnBrk="1" hangingPunct="1">
              <a:defRPr/>
            </a:pPr>
            <a:endParaRPr sz="1800">
              <a:latin typeface="微软雅黑" pitchFamily="34" charset="-122"/>
              <a:ea typeface="微软雅黑" pitchFamily="34" charset="-122"/>
            </a:endParaRPr>
          </a:p>
        </p:txBody>
      </p:sp>
      <p:sp>
        <p:nvSpPr>
          <p:cNvPr id="39983" name="object 100">
            <a:extLst>
              <a:ext uri="{FF2B5EF4-FFF2-40B4-BE49-F238E27FC236}">
                <a16:creationId xmlns:a16="http://schemas.microsoft.com/office/drawing/2014/main" id="{CB5A94B6-497B-47CA-9518-88EBBB99A86B}"/>
              </a:ext>
            </a:extLst>
          </p:cNvPr>
          <p:cNvSpPr>
            <a:spLocks noChangeArrowheads="1"/>
          </p:cNvSpPr>
          <p:nvPr/>
        </p:nvSpPr>
        <p:spPr bwMode="auto">
          <a:xfrm>
            <a:off x="2109514" y="4580583"/>
            <a:ext cx="180952" cy="39364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39984" name="object 108">
            <a:extLst>
              <a:ext uri="{FF2B5EF4-FFF2-40B4-BE49-F238E27FC236}">
                <a16:creationId xmlns:a16="http://schemas.microsoft.com/office/drawing/2014/main" id="{5C74B64E-A123-4FFF-AFDF-9BCC8ECC5A11}"/>
              </a:ext>
            </a:extLst>
          </p:cNvPr>
          <p:cNvSpPr>
            <a:spLocks/>
          </p:cNvSpPr>
          <p:nvPr/>
        </p:nvSpPr>
        <p:spPr bwMode="auto">
          <a:xfrm>
            <a:off x="6563459" y="3048844"/>
            <a:ext cx="1079359" cy="0"/>
          </a:xfrm>
          <a:custGeom>
            <a:avLst/>
            <a:gdLst>
              <a:gd name="T0" fmla="*/ 0 w 1079500"/>
              <a:gd name="T1" fmla="*/ 1078992 w 1079500"/>
              <a:gd name="T2" fmla="*/ 0 60000 65536"/>
              <a:gd name="T3" fmla="*/ 0 60000 65536"/>
              <a:gd name="T4" fmla="*/ 0 w 1079500"/>
              <a:gd name="T5" fmla="*/ 1079500 w 1079500"/>
            </a:gdLst>
            <a:ahLst/>
            <a:cxnLst>
              <a:cxn ang="T2">
                <a:pos x="T0" y="0"/>
              </a:cxn>
              <a:cxn ang="T3">
                <a:pos x="T1" y="0"/>
              </a:cxn>
            </a:cxnLst>
            <a:rect l="T4" t="0" r="T5" b="0"/>
            <a:pathLst>
              <a:path w="1079500">
                <a:moveTo>
                  <a:pt x="0" y="0"/>
                </a:moveTo>
                <a:lnTo>
                  <a:pt x="1078992" y="0"/>
                </a:lnTo>
              </a:path>
            </a:pathLst>
          </a:custGeom>
          <a:noFill/>
          <a:ln w="317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39985" name="object 109">
            <a:extLst>
              <a:ext uri="{FF2B5EF4-FFF2-40B4-BE49-F238E27FC236}">
                <a16:creationId xmlns:a16="http://schemas.microsoft.com/office/drawing/2014/main" id="{A26DD6CA-2110-42DB-A2E9-529C5030342E}"/>
              </a:ext>
            </a:extLst>
          </p:cNvPr>
          <p:cNvSpPr>
            <a:spLocks/>
          </p:cNvSpPr>
          <p:nvPr/>
        </p:nvSpPr>
        <p:spPr bwMode="auto">
          <a:xfrm>
            <a:off x="6565044" y="2745672"/>
            <a:ext cx="0" cy="301586"/>
          </a:xfrm>
          <a:custGeom>
            <a:avLst/>
            <a:gdLst>
              <a:gd name="T0" fmla="*/ 0 h 302260"/>
              <a:gd name="T1" fmla="*/ 296593 h 302260"/>
              <a:gd name="T2" fmla="*/ 0 60000 65536"/>
              <a:gd name="T3" fmla="*/ 0 60000 65536"/>
              <a:gd name="T4" fmla="*/ 0 h 302260"/>
              <a:gd name="T5" fmla="*/ 302260 h 302260"/>
            </a:gdLst>
            <a:ahLst/>
            <a:cxnLst>
              <a:cxn ang="T2">
                <a:pos x="0" y="T0"/>
              </a:cxn>
              <a:cxn ang="T3">
                <a:pos x="0" y="T1"/>
              </a:cxn>
            </a:cxnLst>
            <a:rect l="0" t="T4" r="0" b="T5"/>
            <a:pathLst>
              <a:path h="302260">
                <a:moveTo>
                  <a:pt x="0" y="0"/>
                </a:moveTo>
                <a:lnTo>
                  <a:pt x="0" y="302260"/>
                </a:lnTo>
              </a:path>
            </a:pathLst>
          </a:custGeom>
          <a:noFill/>
          <a:ln w="317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39986" name="object 110">
            <a:extLst>
              <a:ext uri="{FF2B5EF4-FFF2-40B4-BE49-F238E27FC236}">
                <a16:creationId xmlns:a16="http://schemas.microsoft.com/office/drawing/2014/main" id="{79355D9B-B33F-4725-9E80-4ED2BC1B82BC}"/>
              </a:ext>
            </a:extLst>
          </p:cNvPr>
          <p:cNvSpPr>
            <a:spLocks/>
          </p:cNvSpPr>
          <p:nvPr/>
        </p:nvSpPr>
        <p:spPr bwMode="auto">
          <a:xfrm>
            <a:off x="6563459" y="2744083"/>
            <a:ext cx="1079359" cy="0"/>
          </a:xfrm>
          <a:custGeom>
            <a:avLst/>
            <a:gdLst>
              <a:gd name="T0" fmla="*/ 0 w 1079500"/>
              <a:gd name="T1" fmla="*/ 1078992 w 1079500"/>
              <a:gd name="T2" fmla="*/ 0 60000 65536"/>
              <a:gd name="T3" fmla="*/ 0 60000 65536"/>
              <a:gd name="T4" fmla="*/ 0 w 1079500"/>
              <a:gd name="T5" fmla="*/ 1079500 w 1079500"/>
            </a:gdLst>
            <a:ahLst/>
            <a:cxnLst>
              <a:cxn ang="T2">
                <a:pos x="T0" y="0"/>
              </a:cxn>
              <a:cxn ang="T3">
                <a:pos x="T1" y="0"/>
              </a:cxn>
            </a:cxnLst>
            <a:rect l="T4" t="0" r="T5" b="0"/>
            <a:pathLst>
              <a:path w="1079500">
                <a:moveTo>
                  <a:pt x="0" y="0"/>
                </a:moveTo>
                <a:lnTo>
                  <a:pt x="1078992" y="0"/>
                </a:lnTo>
              </a:path>
            </a:pathLst>
          </a:custGeom>
          <a:noFill/>
          <a:ln w="317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39987" name="object 111">
            <a:extLst>
              <a:ext uri="{FF2B5EF4-FFF2-40B4-BE49-F238E27FC236}">
                <a16:creationId xmlns:a16="http://schemas.microsoft.com/office/drawing/2014/main" id="{F3B2CB86-9AE8-4B0B-8C8C-AF99990AED64}"/>
              </a:ext>
            </a:extLst>
          </p:cNvPr>
          <p:cNvSpPr>
            <a:spLocks/>
          </p:cNvSpPr>
          <p:nvPr/>
        </p:nvSpPr>
        <p:spPr bwMode="auto">
          <a:xfrm>
            <a:off x="7639642" y="2745671"/>
            <a:ext cx="0" cy="303173"/>
          </a:xfrm>
          <a:custGeom>
            <a:avLst/>
            <a:gdLst>
              <a:gd name="T0" fmla="*/ 0 h 302260"/>
              <a:gd name="T1" fmla="*/ 310411 h 302260"/>
              <a:gd name="T2" fmla="*/ 0 60000 65536"/>
              <a:gd name="T3" fmla="*/ 0 60000 65536"/>
              <a:gd name="T4" fmla="*/ 0 h 302260"/>
              <a:gd name="T5" fmla="*/ 302260 h 302260"/>
            </a:gdLst>
            <a:ahLst/>
            <a:cxnLst>
              <a:cxn ang="T2">
                <a:pos x="0" y="T0"/>
              </a:cxn>
              <a:cxn ang="T3">
                <a:pos x="0" y="T1"/>
              </a:cxn>
            </a:cxnLst>
            <a:rect l="0" t="T4" r="0" b="T5"/>
            <a:pathLst>
              <a:path h="302260">
                <a:moveTo>
                  <a:pt x="0" y="0"/>
                </a:moveTo>
                <a:lnTo>
                  <a:pt x="0" y="301751"/>
                </a:lnTo>
              </a:path>
            </a:pathLst>
          </a:custGeom>
          <a:noFill/>
          <a:ln w="317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113" name="object 112">
            <a:extLst>
              <a:ext uri="{FF2B5EF4-FFF2-40B4-BE49-F238E27FC236}">
                <a16:creationId xmlns:a16="http://schemas.microsoft.com/office/drawing/2014/main" id="{AD56A9E6-99AF-47CA-ACC2-6740C71BE973}"/>
              </a:ext>
            </a:extLst>
          </p:cNvPr>
          <p:cNvSpPr/>
          <p:nvPr/>
        </p:nvSpPr>
        <p:spPr>
          <a:xfrm>
            <a:off x="6565046" y="2717101"/>
            <a:ext cx="1044439" cy="303173"/>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marL="331720" indent="-319022">
              <a:spcBef>
                <a:spcPts val="100"/>
              </a:spcBef>
              <a:defRPr/>
            </a:pPr>
            <a:r>
              <a:rPr lang="zh-CN" altLang="en-US" sz="999">
                <a:latin typeface="微软雅黑" pitchFamily="34" charset="-122"/>
                <a:ea typeface="微软雅黑" pitchFamily="34" charset="-122"/>
                <a:cs typeface="Noto Sans CJK JP Regular"/>
              </a:rPr>
              <a:t>业务功能整合优化 点建议</a:t>
            </a:r>
          </a:p>
        </p:txBody>
      </p:sp>
      <p:sp>
        <p:nvSpPr>
          <p:cNvPr id="39989" name="object 115">
            <a:extLst>
              <a:ext uri="{FF2B5EF4-FFF2-40B4-BE49-F238E27FC236}">
                <a16:creationId xmlns:a16="http://schemas.microsoft.com/office/drawing/2014/main" id="{8D4B8266-BCAF-4DF1-A717-050B21C7DAF2}"/>
              </a:ext>
            </a:extLst>
          </p:cNvPr>
          <p:cNvSpPr>
            <a:spLocks noChangeArrowheads="1"/>
          </p:cNvSpPr>
          <p:nvPr/>
        </p:nvSpPr>
        <p:spPr bwMode="auto">
          <a:xfrm>
            <a:off x="6382507" y="2477418"/>
            <a:ext cx="182538" cy="7619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39990" name="object 116">
            <a:extLst>
              <a:ext uri="{FF2B5EF4-FFF2-40B4-BE49-F238E27FC236}">
                <a16:creationId xmlns:a16="http://schemas.microsoft.com/office/drawing/2014/main" id="{B7CD2F66-3EC9-4EC4-AF35-9F140B4D624D}"/>
              </a:ext>
            </a:extLst>
          </p:cNvPr>
          <p:cNvSpPr>
            <a:spLocks noChangeArrowheads="1"/>
          </p:cNvSpPr>
          <p:nvPr/>
        </p:nvSpPr>
        <p:spPr bwMode="auto">
          <a:xfrm>
            <a:off x="7647579" y="2834560"/>
            <a:ext cx="179365" cy="7619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121" name="object 120">
            <a:extLst>
              <a:ext uri="{FF2B5EF4-FFF2-40B4-BE49-F238E27FC236}">
                <a16:creationId xmlns:a16="http://schemas.microsoft.com/office/drawing/2014/main" id="{2B458E0E-2C70-45BD-9487-9AC9EFC6E2C8}"/>
              </a:ext>
            </a:extLst>
          </p:cNvPr>
          <p:cNvSpPr txBox="1"/>
          <p:nvPr/>
        </p:nvSpPr>
        <p:spPr>
          <a:xfrm>
            <a:off x="10457089" y="2009168"/>
            <a:ext cx="1171423" cy="367517"/>
          </a:xfrm>
          <a:prstGeom prst="rect">
            <a:avLst/>
          </a:prstGeom>
          <a:solidFill>
            <a:schemeClr val="bg1">
              <a:lumMod val="95000"/>
              <a:alpha val="50000"/>
            </a:schemeClr>
          </a:solidFill>
          <a:ln>
            <a:solidFill>
              <a:schemeClr val="bg1">
                <a:lumMod val="75000"/>
              </a:schemeClr>
            </a:solidFill>
          </a:ln>
        </p:spPr>
        <p:txBody>
          <a:bodyPr lIns="0" tIns="35995" rIns="0" bIns="35995">
            <a:spAutoFit/>
          </a:bodyPr>
          <a:lstStyle/>
          <a:p>
            <a:pPr marL="69836">
              <a:lnSpc>
                <a:spcPts val="1110"/>
              </a:lnSpc>
              <a:defRPr/>
            </a:pPr>
            <a:r>
              <a:rPr sz="999" spc="5" dirty="0" err="1">
                <a:solidFill>
                  <a:srgbClr val="3F3F3F"/>
                </a:solidFill>
                <a:latin typeface="微软雅黑" pitchFamily="34" charset="-122"/>
                <a:ea typeface="微软雅黑" pitchFamily="34" charset="-122"/>
                <a:cs typeface="Noto Sans CJK JP Regular"/>
              </a:rPr>
              <a:t>客户分析结果在业</a:t>
            </a:r>
            <a:endParaRPr sz="999" dirty="0">
              <a:latin typeface="微软雅黑" pitchFamily="34" charset="-122"/>
              <a:ea typeface="微软雅黑" pitchFamily="34" charset="-122"/>
              <a:cs typeface="Noto Sans CJK JP Regular"/>
            </a:endParaRPr>
          </a:p>
          <a:p>
            <a:pPr marL="76184">
              <a:defRPr/>
            </a:pPr>
            <a:r>
              <a:rPr sz="999" spc="5" dirty="0" err="1">
                <a:solidFill>
                  <a:srgbClr val="3F3F3F"/>
                </a:solidFill>
                <a:latin typeface="微软雅黑" pitchFamily="34" charset="-122"/>
                <a:ea typeface="微软雅黑" pitchFamily="34" charset="-122"/>
                <a:cs typeface="Noto Sans CJK JP Regular"/>
              </a:rPr>
              <a:t>务流程中应用实现</a:t>
            </a:r>
            <a:endParaRPr sz="999" dirty="0">
              <a:latin typeface="微软雅黑" pitchFamily="34" charset="-122"/>
              <a:ea typeface="微软雅黑" pitchFamily="34" charset="-122"/>
              <a:cs typeface="Noto Sans CJK JP Regular"/>
            </a:endParaRPr>
          </a:p>
        </p:txBody>
      </p:sp>
      <p:sp>
        <p:nvSpPr>
          <p:cNvPr id="122" name="object 121">
            <a:extLst>
              <a:ext uri="{FF2B5EF4-FFF2-40B4-BE49-F238E27FC236}">
                <a16:creationId xmlns:a16="http://schemas.microsoft.com/office/drawing/2014/main" id="{3CACD337-8BC5-4235-A62B-D51B35CD9B3A}"/>
              </a:ext>
            </a:extLst>
          </p:cNvPr>
          <p:cNvSpPr txBox="1"/>
          <p:nvPr/>
        </p:nvSpPr>
        <p:spPr>
          <a:xfrm>
            <a:off x="10457089" y="2398055"/>
            <a:ext cx="1171423" cy="651515"/>
          </a:xfrm>
          <a:prstGeom prst="rect">
            <a:avLst/>
          </a:prstGeom>
          <a:solidFill>
            <a:schemeClr val="bg1">
              <a:lumMod val="95000"/>
              <a:alpha val="50000"/>
            </a:schemeClr>
          </a:solidFill>
          <a:ln>
            <a:solidFill>
              <a:schemeClr val="bg1">
                <a:lumMod val="75000"/>
              </a:schemeClr>
            </a:solidFill>
          </a:ln>
        </p:spPr>
        <p:txBody>
          <a:bodyPr lIns="0" tIns="35995" rIns="0" bIns="0">
            <a:spAutoFit/>
          </a:bodyPr>
          <a:lstStyle/>
          <a:p>
            <a:pPr marL="69836">
              <a:lnSpc>
                <a:spcPts val="1137"/>
              </a:lnSpc>
              <a:defRPr/>
            </a:pPr>
            <a:r>
              <a:rPr lang="zh-CN" altLang="en-US" sz="999">
                <a:solidFill>
                  <a:srgbClr val="3F3F3F"/>
                </a:solidFill>
                <a:latin typeface="微软雅黑" pitchFamily="34" charset="-122"/>
                <a:ea typeface="微软雅黑" pitchFamily="34" charset="-122"/>
                <a:cs typeface="Noto Sans CJK JP Regular"/>
              </a:rPr>
              <a:t>业务功能整合和优</a:t>
            </a:r>
            <a:endParaRPr lang="zh-CN" altLang="en-US" sz="999">
              <a:latin typeface="微软雅黑" pitchFamily="34" charset="-122"/>
              <a:ea typeface="微软雅黑" pitchFamily="34" charset="-122"/>
              <a:cs typeface="Noto Sans CJK JP Regular"/>
            </a:endParaRPr>
          </a:p>
          <a:p>
            <a:pPr marL="69836">
              <a:defRPr/>
            </a:pPr>
            <a:r>
              <a:rPr lang="zh-CN" altLang="en-US" sz="999">
                <a:solidFill>
                  <a:srgbClr val="3F3F3F"/>
                </a:solidFill>
                <a:latin typeface="微软雅黑" pitchFamily="34" charset="-122"/>
                <a:ea typeface="微软雅黑" pitchFamily="34" charset="-122"/>
                <a:cs typeface="Noto Sans CJK JP Regular"/>
              </a:rPr>
              <a:t>化点的实现</a:t>
            </a:r>
            <a:endParaRPr lang="zh-CN" altLang="en-US" sz="999">
              <a:latin typeface="微软雅黑" pitchFamily="34" charset="-122"/>
              <a:ea typeface="微软雅黑" pitchFamily="34" charset="-122"/>
              <a:cs typeface="Noto Sans CJK JP Regular"/>
            </a:endParaRPr>
          </a:p>
          <a:p>
            <a:pPr marL="69836">
              <a:spcBef>
                <a:spcPts val="50"/>
              </a:spcBef>
              <a:defRPr/>
            </a:pPr>
            <a:r>
              <a:rPr lang="zh-CN" altLang="en-US" sz="999">
                <a:solidFill>
                  <a:srgbClr val="3F3F3F"/>
                </a:solidFill>
                <a:latin typeface="微软雅黑" pitchFamily="34" charset="-122"/>
                <a:ea typeface="微软雅黑" pitchFamily="34" charset="-122"/>
                <a:cs typeface="Noto Sans CJK JP Regular"/>
              </a:rPr>
              <a:t>客户信息管控规则 的实现</a:t>
            </a:r>
            <a:endParaRPr lang="zh-CN" altLang="en-US" sz="999">
              <a:latin typeface="微软雅黑" pitchFamily="34" charset="-122"/>
              <a:ea typeface="微软雅黑" pitchFamily="34" charset="-122"/>
              <a:cs typeface="Noto Sans CJK JP Regular"/>
            </a:endParaRPr>
          </a:p>
        </p:txBody>
      </p:sp>
      <p:sp>
        <p:nvSpPr>
          <p:cNvPr id="39993" name="object 122">
            <a:extLst>
              <a:ext uri="{FF2B5EF4-FFF2-40B4-BE49-F238E27FC236}">
                <a16:creationId xmlns:a16="http://schemas.microsoft.com/office/drawing/2014/main" id="{B4780CC9-12A2-49E6-B2F0-D121B8DF5676}"/>
              </a:ext>
            </a:extLst>
          </p:cNvPr>
          <p:cNvSpPr>
            <a:spLocks/>
          </p:cNvSpPr>
          <p:nvPr/>
        </p:nvSpPr>
        <p:spPr bwMode="auto">
          <a:xfrm>
            <a:off x="4550771" y="2950432"/>
            <a:ext cx="76190" cy="1679357"/>
          </a:xfrm>
          <a:custGeom>
            <a:avLst/>
            <a:gdLst>
              <a:gd name="T0" fmla="*/ 30479 w 76200"/>
              <a:gd name="T1" fmla="*/ 1603248 h 1679575"/>
              <a:gd name="T2" fmla="*/ 0 w 76200"/>
              <a:gd name="T3" fmla="*/ 1603248 h 1679575"/>
              <a:gd name="T4" fmla="*/ 36575 w 76200"/>
              <a:gd name="T5" fmla="*/ 1679448 h 1679575"/>
              <a:gd name="T6" fmla="*/ 68275 w 76200"/>
              <a:gd name="T7" fmla="*/ 1618488 h 1679575"/>
              <a:gd name="T8" fmla="*/ 30479 w 76200"/>
              <a:gd name="T9" fmla="*/ 1618488 h 1679575"/>
              <a:gd name="T10" fmla="*/ 30479 w 76200"/>
              <a:gd name="T11" fmla="*/ 1603248 h 1679575"/>
              <a:gd name="T12" fmla="*/ 33527 w 76200"/>
              <a:gd name="T13" fmla="*/ 832104 h 1679575"/>
              <a:gd name="T14" fmla="*/ 30479 w 76200"/>
              <a:gd name="T15" fmla="*/ 832104 h 1679575"/>
              <a:gd name="T16" fmla="*/ 30479 w 76200"/>
              <a:gd name="T17" fmla="*/ 1618488 h 1679575"/>
              <a:gd name="T18" fmla="*/ 42671 w 76200"/>
              <a:gd name="T19" fmla="*/ 1618488 h 1679575"/>
              <a:gd name="T20" fmla="*/ 42671 w 76200"/>
              <a:gd name="T21" fmla="*/ 847344 h 1679575"/>
              <a:gd name="T22" fmla="*/ 36575 w 76200"/>
              <a:gd name="T23" fmla="*/ 847344 h 1679575"/>
              <a:gd name="T24" fmla="*/ 42671 w 76200"/>
              <a:gd name="T25" fmla="*/ 841248 h 1679575"/>
              <a:gd name="T26" fmla="*/ 33527 w 76200"/>
              <a:gd name="T27" fmla="*/ 841248 h 1679575"/>
              <a:gd name="T28" fmla="*/ 33527 w 76200"/>
              <a:gd name="T29" fmla="*/ 832104 h 1679575"/>
              <a:gd name="T30" fmla="*/ 76200 w 76200"/>
              <a:gd name="T31" fmla="*/ 1603248 h 1679575"/>
              <a:gd name="T32" fmla="*/ 42671 w 76200"/>
              <a:gd name="T33" fmla="*/ 1603248 h 1679575"/>
              <a:gd name="T34" fmla="*/ 42671 w 76200"/>
              <a:gd name="T35" fmla="*/ 1618488 h 1679575"/>
              <a:gd name="T36" fmla="*/ 68275 w 76200"/>
              <a:gd name="T37" fmla="*/ 1618488 h 1679575"/>
              <a:gd name="T38" fmla="*/ 76200 w 76200"/>
              <a:gd name="T39" fmla="*/ 1603248 h 1679575"/>
              <a:gd name="T40" fmla="*/ 42671 w 76200"/>
              <a:gd name="T41" fmla="*/ 841248 h 1679575"/>
              <a:gd name="T42" fmla="*/ 36575 w 76200"/>
              <a:gd name="T43" fmla="*/ 847344 h 1679575"/>
              <a:gd name="T44" fmla="*/ 42671 w 76200"/>
              <a:gd name="T45" fmla="*/ 847344 h 1679575"/>
              <a:gd name="T46" fmla="*/ 42671 w 76200"/>
              <a:gd name="T47" fmla="*/ 841248 h 1679575"/>
              <a:gd name="T48" fmla="*/ 45719 w 76200"/>
              <a:gd name="T49" fmla="*/ 832104 h 1679575"/>
              <a:gd name="T50" fmla="*/ 39624 w 76200"/>
              <a:gd name="T51" fmla="*/ 832104 h 1679575"/>
              <a:gd name="T52" fmla="*/ 33527 w 76200"/>
              <a:gd name="T53" fmla="*/ 841248 h 1679575"/>
              <a:gd name="T54" fmla="*/ 42671 w 76200"/>
              <a:gd name="T55" fmla="*/ 841248 h 1679575"/>
              <a:gd name="T56" fmla="*/ 42671 w 76200"/>
              <a:gd name="T57" fmla="*/ 847344 h 1679575"/>
              <a:gd name="T58" fmla="*/ 45719 w 76200"/>
              <a:gd name="T59" fmla="*/ 847344 h 1679575"/>
              <a:gd name="T60" fmla="*/ 45719 w 76200"/>
              <a:gd name="T61" fmla="*/ 832104 h 1679575"/>
              <a:gd name="T62" fmla="*/ 45719 w 76200"/>
              <a:gd name="T63" fmla="*/ 0 h 1679575"/>
              <a:gd name="T64" fmla="*/ 33527 w 76200"/>
              <a:gd name="T65" fmla="*/ 0 h 1679575"/>
              <a:gd name="T66" fmla="*/ 33527 w 76200"/>
              <a:gd name="T67" fmla="*/ 841248 h 1679575"/>
              <a:gd name="T68" fmla="*/ 39624 w 76200"/>
              <a:gd name="T69" fmla="*/ 832104 h 1679575"/>
              <a:gd name="T70" fmla="*/ 45719 w 76200"/>
              <a:gd name="T71" fmla="*/ 832104 h 1679575"/>
              <a:gd name="T72" fmla="*/ 45719 w 76200"/>
              <a:gd name="T73" fmla="*/ 0 h 167957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200"/>
              <a:gd name="T112" fmla="*/ 0 h 1679575"/>
              <a:gd name="T113" fmla="*/ 76200 w 76200"/>
              <a:gd name="T114" fmla="*/ 1679575 h 167957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200" h="1679575">
                <a:moveTo>
                  <a:pt x="30479" y="1603248"/>
                </a:moveTo>
                <a:lnTo>
                  <a:pt x="0" y="1603248"/>
                </a:lnTo>
                <a:lnTo>
                  <a:pt x="36575" y="1679448"/>
                </a:lnTo>
                <a:lnTo>
                  <a:pt x="68275" y="1618488"/>
                </a:lnTo>
                <a:lnTo>
                  <a:pt x="30479" y="1618488"/>
                </a:lnTo>
                <a:lnTo>
                  <a:pt x="30479" y="1603248"/>
                </a:lnTo>
                <a:close/>
              </a:path>
              <a:path w="76200" h="1679575">
                <a:moveTo>
                  <a:pt x="33527" y="832104"/>
                </a:moveTo>
                <a:lnTo>
                  <a:pt x="30479" y="832104"/>
                </a:lnTo>
                <a:lnTo>
                  <a:pt x="30479" y="1618488"/>
                </a:lnTo>
                <a:lnTo>
                  <a:pt x="42671" y="1618488"/>
                </a:lnTo>
                <a:lnTo>
                  <a:pt x="42671" y="847344"/>
                </a:lnTo>
                <a:lnTo>
                  <a:pt x="36575" y="847344"/>
                </a:lnTo>
                <a:lnTo>
                  <a:pt x="42671" y="841248"/>
                </a:lnTo>
                <a:lnTo>
                  <a:pt x="33527" y="841248"/>
                </a:lnTo>
                <a:lnTo>
                  <a:pt x="33527" y="832104"/>
                </a:lnTo>
                <a:close/>
              </a:path>
              <a:path w="76200" h="1679575">
                <a:moveTo>
                  <a:pt x="76200" y="1603248"/>
                </a:moveTo>
                <a:lnTo>
                  <a:pt x="42671" y="1603248"/>
                </a:lnTo>
                <a:lnTo>
                  <a:pt x="42671" y="1618488"/>
                </a:lnTo>
                <a:lnTo>
                  <a:pt x="68275" y="1618488"/>
                </a:lnTo>
                <a:lnTo>
                  <a:pt x="76200" y="1603248"/>
                </a:lnTo>
                <a:close/>
              </a:path>
              <a:path w="76200" h="1679575">
                <a:moveTo>
                  <a:pt x="42671" y="841248"/>
                </a:moveTo>
                <a:lnTo>
                  <a:pt x="36575" y="847344"/>
                </a:lnTo>
                <a:lnTo>
                  <a:pt x="42671" y="847344"/>
                </a:lnTo>
                <a:lnTo>
                  <a:pt x="42671" y="841248"/>
                </a:lnTo>
                <a:close/>
              </a:path>
              <a:path w="76200" h="1679575">
                <a:moveTo>
                  <a:pt x="45719" y="832104"/>
                </a:moveTo>
                <a:lnTo>
                  <a:pt x="39624" y="832104"/>
                </a:lnTo>
                <a:lnTo>
                  <a:pt x="33527" y="841248"/>
                </a:lnTo>
                <a:lnTo>
                  <a:pt x="42671" y="841248"/>
                </a:lnTo>
                <a:lnTo>
                  <a:pt x="42671" y="847344"/>
                </a:lnTo>
                <a:lnTo>
                  <a:pt x="45719" y="847344"/>
                </a:lnTo>
                <a:lnTo>
                  <a:pt x="45719" y="832104"/>
                </a:lnTo>
                <a:close/>
              </a:path>
              <a:path w="76200" h="1679575">
                <a:moveTo>
                  <a:pt x="45719" y="0"/>
                </a:moveTo>
                <a:lnTo>
                  <a:pt x="33527" y="0"/>
                </a:lnTo>
                <a:lnTo>
                  <a:pt x="33527" y="841248"/>
                </a:lnTo>
                <a:lnTo>
                  <a:pt x="39624" y="832104"/>
                </a:lnTo>
                <a:lnTo>
                  <a:pt x="45719" y="832104"/>
                </a:lnTo>
                <a:lnTo>
                  <a:pt x="45719" y="0"/>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39994" name="object 130">
            <a:extLst>
              <a:ext uri="{FF2B5EF4-FFF2-40B4-BE49-F238E27FC236}">
                <a16:creationId xmlns:a16="http://schemas.microsoft.com/office/drawing/2014/main" id="{FEEA4CFC-9DC8-4E1E-BD61-A96674F6F612}"/>
              </a:ext>
            </a:extLst>
          </p:cNvPr>
          <p:cNvSpPr>
            <a:spLocks noChangeArrowheads="1"/>
          </p:cNvSpPr>
          <p:nvPr/>
        </p:nvSpPr>
        <p:spPr bwMode="auto">
          <a:xfrm>
            <a:off x="7647579" y="4758359"/>
            <a:ext cx="179365" cy="7619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39995" name="object 135">
            <a:extLst>
              <a:ext uri="{FF2B5EF4-FFF2-40B4-BE49-F238E27FC236}">
                <a16:creationId xmlns:a16="http://schemas.microsoft.com/office/drawing/2014/main" id="{C24E5FE4-86CF-4D9C-9117-F3B492CDF0B1}"/>
              </a:ext>
            </a:extLst>
          </p:cNvPr>
          <p:cNvSpPr>
            <a:spLocks/>
          </p:cNvSpPr>
          <p:nvPr/>
        </p:nvSpPr>
        <p:spPr bwMode="auto">
          <a:xfrm>
            <a:off x="5736478" y="4437726"/>
            <a:ext cx="1371421" cy="211110"/>
          </a:xfrm>
          <a:custGeom>
            <a:avLst/>
            <a:gdLst>
              <a:gd name="T0" fmla="*/ 1359408 w 1371600"/>
              <a:gd name="T1" fmla="*/ 6177 h 210820"/>
              <a:gd name="T2" fmla="*/ 1359408 w 1371600"/>
              <a:gd name="T3" fmla="*/ 213176 h 210820"/>
              <a:gd name="T4" fmla="*/ 1371600 w 1371600"/>
              <a:gd name="T5" fmla="*/ 213176 h 210820"/>
              <a:gd name="T6" fmla="*/ 1371600 w 1371600"/>
              <a:gd name="T7" fmla="*/ 12356 h 210820"/>
              <a:gd name="T8" fmla="*/ 1365504 w 1371600"/>
              <a:gd name="T9" fmla="*/ 12356 h 210820"/>
              <a:gd name="T10" fmla="*/ 1359408 w 1371600"/>
              <a:gd name="T11" fmla="*/ 6177 h 210820"/>
              <a:gd name="T12" fmla="*/ 30480 w 1371600"/>
              <a:gd name="T13" fmla="*/ 132848 h 210820"/>
              <a:gd name="T14" fmla="*/ 0 w 1371600"/>
              <a:gd name="T15" fmla="*/ 132848 h 210820"/>
              <a:gd name="T16" fmla="*/ 36576 w 1371600"/>
              <a:gd name="T17" fmla="*/ 210086 h 210820"/>
              <a:gd name="T18" fmla="*/ 69860 w 1371600"/>
              <a:gd name="T19" fmla="*/ 145206 h 210820"/>
              <a:gd name="T20" fmla="*/ 30480 w 1371600"/>
              <a:gd name="T21" fmla="*/ 145206 h 210820"/>
              <a:gd name="T22" fmla="*/ 30480 w 1371600"/>
              <a:gd name="T23" fmla="*/ 132848 h 210820"/>
              <a:gd name="T24" fmla="*/ 1371600 w 1371600"/>
              <a:gd name="T25" fmla="*/ 0 h 210820"/>
              <a:gd name="T26" fmla="*/ 30480 w 1371600"/>
              <a:gd name="T27" fmla="*/ 0 h 210820"/>
              <a:gd name="T28" fmla="*/ 30480 w 1371600"/>
              <a:gd name="T29" fmla="*/ 145206 h 210820"/>
              <a:gd name="T30" fmla="*/ 42672 w 1371600"/>
              <a:gd name="T31" fmla="*/ 145206 h 210820"/>
              <a:gd name="T32" fmla="*/ 42672 w 1371600"/>
              <a:gd name="T33" fmla="*/ 12356 h 210820"/>
              <a:gd name="T34" fmla="*/ 36576 w 1371600"/>
              <a:gd name="T35" fmla="*/ 12356 h 210820"/>
              <a:gd name="T36" fmla="*/ 42672 w 1371600"/>
              <a:gd name="T37" fmla="*/ 6177 h 210820"/>
              <a:gd name="T38" fmla="*/ 1371600 w 1371600"/>
              <a:gd name="T39" fmla="*/ 6177 h 210820"/>
              <a:gd name="T40" fmla="*/ 1371600 w 1371600"/>
              <a:gd name="T41" fmla="*/ 0 h 210820"/>
              <a:gd name="T42" fmla="*/ 76200 w 1371600"/>
              <a:gd name="T43" fmla="*/ 132848 h 210820"/>
              <a:gd name="T44" fmla="*/ 42672 w 1371600"/>
              <a:gd name="T45" fmla="*/ 132848 h 210820"/>
              <a:gd name="T46" fmla="*/ 42672 w 1371600"/>
              <a:gd name="T47" fmla="*/ 145206 h 210820"/>
              <a:gd name="T48" fmla="*/ 69860 w 1371600"/>
              <a:gd name="T49" fmla="*/ 145206 h 210820"/>
              <a:gd name="T50" fmla="*/ 76200 w 1371600"/>
              <a:gd name="T51" fmla="*/ 132848 h 210820"/>
              <a:gd name="T52" fmla="*/ 42672 w 1371600"/>
              <a:gd name="T53" fmla="*/ 6177 h 210820"/>
              <a:gd name="T54" fmla="*/ 36576 w 1371600"/>
              <a:gd name="T55" fmla="*/ 12356 h 210820"/>
              <a:gd name="T56" fmla="*/ 42672 w 1371600"/>
              <a:gd name="T57" fmla="*/ 12356 h 210820"/>
              <a:gd name="T58" fmla="*/ 42672 w 1371600"/>
              <a:gd name="T59" fmla="*/ 6177 h 210820"/>
              <a:gd name="T60" fmla="*/ 1359408 w 1371600"/>
              <a:gd name="T61" fmla="*/ 6177 h 210820"/>
              <a:gd name="T62" fmla="*/ 42672 w 1371600"/>
              <a:gd name="T63" fmla="*/ 6177 h 210820"/>
              <a:gd name="T64" fmla="*/ 42672 w 1371600"/>
              <a:gd name="T65" fmla="*/ 12356 h 210820"/>
              <a:gd name="T66" fmla="*/ 1359408 w 1371600"/>
              <a:gd name="T67" fmla="*/ 12356 h 210820"/>
              <a:gd name="T68" fmla="*/ 1359408 w 1371600"/>
              <a:gd name="T69" fmla="*/ 6177 h 210820"/>
              <a:gd name="T70" fmla="*/ 1371600 w 1371600"/>
              <a:gd name="T71" fmla="*/ 6177 h 210820"/>
              <a:gd name="T72" fmla="*/ 1359408 w 1371600"/>
              <a:gd name="T73" fmla="*/ 6177 h 210820"/>
              <a:gd name="T74" fmla="*/ 1365504 w 1371600"/>
              <a:gd name="T75" fmla="*/ 12356 h 210820"/>
              <a:gd name="T76" fmla="*/ 1371600 w 1371600"/>
              <a:gd name="T77" fmla="*/ 12356 h 210820"/>
              <a:gd name="T78" fmla="*/ 1371600 w 1371600"/>
              <a:gd name="T79" fmla="*/ 6177 h 21082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71600"/>
              <a:gd name="T121" fmla="*/ 0 h 210820"/>
              <a:gd name="T122" fmla="*/ 1371600 w 1371600"/>
              <a:gd name="T123" fmla="*/ 210820 h 21082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71600" h="210820">
                <a:moveTo>
                  <a:pt x="1359408" y="6096"/>
                </a:moveTo>
                <a:lnTo>
                  <a:pt x="1359408" y="210312"/>
                </a:lnTo>
                <a:lnTo>
                  <a:pt x="1371600" y="210312"/>
                </a:lnTo>
                <a:lnTo>
                  <a:pt x="1371600" y="12192"/>
                </a:lnTo>
                <a:lnTo>
                  <a:pt x="1365504" y="12192"/>
                </a:lnTo>
                <a:lnTo>
                  <a:pt x="1359408" y="6096"/>
                </a:lnTo>
                <a:close/>
              </a:path>
              <a:path w="1371600" h="210820">
                <a:moveTo>
                  <a:pt x="30480" y="131064"/>
                </a:moveTo>
                <a:lnTo>
                  <a:pt x="0" y="131064"/>
                </a:lnTo>
                <a:lnTo>
                  <a:pt x="36576" y="207264"/>
                </a:lnTo>
                <a:lnTo>
                  <a:pt x="69860" y="143256"/>
                </a:lnTo>
                <a:lnTo>
                  <a:pt x="30480" y="143256"/>
                </a:lnTo>
                <a:lnTo>
                  <a:pt x="30480" y="131064"/>
                </a:lnTo>
                <a:close/>
              </a:path>
              <a:path w="1371600" h="210820">
                <a:moveTo>
                  <a:pt x="1371600" y="0"/>
                </a:moveTo>
                <a:lnTo>
                  <a:pt x="30480" y="0"/>
                </a:lnTo>
                <a:lnTo>
                  <a:pt x="30480" y="143256"/>
                </a:lnTo>
                <a:lnTo>
                  <a:pt x="42672" y="143256"/>
                </a:lnTo>
                <a:lnTo>
                  <a:pt x="42672" y="12192"/>
                </a:lnTo>
                <a:lnTo>
                  <a:pt x="36576" y="12192"/>
                </a:lnTo>
                <a:lnTo>
                  <a:pt x="42672" y="6096"/>
                </a:lnTo>
                <a:lnTo>
                  <a:pt x="1371600" y="6096"/>
                </a:lnTo>
                <a:lnTo>
                  <a:pt x="1371600" y="0"/>
                </a:lnTo>
                <a:close/>
              </a:path>
              <a:path w="1371600" h="210820">
                <a:moveTo>
                  <a:pt x="76200" y="131064"/>
                </a:moveTo>
                <a:lnTo>
                  <a:pt x="42672" y="131064"/>
                </a:lnTo>
                <a:lnTo>
                  <a:pt x="42672" y="143256"/>
                </a:lnTo>
                <a:lnTo>
                  <a:pt x="69860" y="143256"/>
                </a:lnTo>
                <a:lnTo>
                  <a:pt x="76200" y="131064"/>
                </a:lnTo>
                <a:close/>
              </a:path>
              <a:path w="1371600" h="210820">
                <a:moveTo>
                  <a:pt x="42672" y="6096"/>
                </a:moveTo>
                <a:lnTo>
                  <a:pt x="36576" y="12192"/>
                </a:lnTo>
                <a:lnTo>
                  <a:pt x="42672" y="12192"/>
                </a:lnTo>
                <a:lnTo>
                  <a:pt x="42672" y="6096"/>
                </a:lnTo>
                <a:close/>
              </a:path>
              <a:path w="1371600" h="210820">
                <a:moveTo>
                  <a:pt x="1359408" y="6096"/>
                </a:moveTo>
                <a:lnTo>
                  <a:pt x="42672" y="6096"/>
                </a:lnTo>
                <a:lnTo>
                  <a:pt x="42672" y="12192"/>
                </a:lnTo>
                <a:lnTo>
                  <a:pt x="1359408" y="12192"/>
                </a:lnTo>
                <a:lnTo>
                  <a:pt x="1359408" y="6096"/>
                </a:lnTo>
                <a:close/>
              </a:path>
              <a:path w="1371600" h="210820">
                <a:moveTo>
                  <a:pt x="1371600" y="6096"/>
                </a:moveTo>
                <a:lnTo>
                  <a:pt x="1359408" y="6096"/>
                </a:lnTo>
                <a:lnTo>
                  <a:pt x="1365504" y="12192"/>
                </a:lnTo>
                <a:lnTo>
                  <a:pt x="1371600" y="12192"/>
                </a:lnTo>
                <a:lnTo>
                  <a:pt x="1371600" y="6096"/>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137" name="object 136">
            <a:extLst>
              <a:ext uri="{FF2B5EF4-FFF2-40B4-BE49-F238E27FC236}">
                <a16:creationId xmlns:a16="http://schemas.microsoft.com/office/drawing/2014/main" id="{21E57237-7868-4D9B-91B9-3389E00D64DE}"/>
              </a:ext>
            </a:extLst>
          </p:cNvPr>
          <p:cNvSpPr/>
          <p:nvPr/>
        </p:nvSpPr>
        <p:spPr>
          <a:xfrm>
            <a:off x="6565046" y="4645661"/>
            <a:ext cx="1044439"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85000"/>
              </a:schemeClr>
            </a:solidFill>
          </a:ln>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客户分析</a:t>
            </a:r>
            <a:br>
              <a:rPr lang="en-US" altLang="zh-CN" sz="999" spc="5" dirty="0">
                <a:latin typeface="微软雅黑" pitchFamily="34" charset="-122"/>
                <a:ea typeface="微软雅黑" pitchFamily="34" charset="-122"/>
                <a:cs typeface="Noto Sans CJK JP Regular"/>
              </a:rPr>
            </a:br>
            <a:r>
              <a:rPr lang="zh-CN" altLang="en-US" sz="999" spc="5" dirty="0">
                <a:latin typeface="微软雅黑" pitchFamily="34" charset="-122"/>
                <a:ea typeface="微软雅黑" pitchFamily="34" charset="-122"/>
                <a:cs typeface="Noto Sans CJK JP Regular"/>
              </a:rPr>
              <a:t>模型设计</a:t>
            </a:r>
            <a:endParaRPr lang="zh-CN" altLang="en-US" sz="999" dirty="0">
              <a:latin typeface="微软雅黑" pitchFamily="34" charset="-122"/>
              <a:ea typeface="微软雅黑" pitchFamily="34" charset="-122"/>
              <a:cs typeface="Noto Sans CJK JP Regular"/>
            </a:endParaRPr>
          </a:p>
        </p:txBody>
      </p:sp>
      <p:sp>
        <p:nvSpPr>
          <p:cNvPr id="39997" name="object 146">
            <a:extLst>
              <a:ext uri="{FF2B5EF4-FFF2-40B4-BE49-F238E27FC236}">
                <a16:creationId xmlns:a16="http://schemas.microsoft.com/office/drawing/2014/main" id="{E29C336A-1EED-4D18-A52C-974A0435B745}"/>
              </a:ext>
            </a:extLst>
          </p:cNvPr>
          <p:cNvSpPr>
            <a:spLocks noChangeArrowheads="1"/>
          </p:cNvSpPr>
          <p:nvPr/>
        </p:nvSpPr>
        <p:spPr bwMode="auto">
          <a:xfrm>
            <a:off x="5126957" y="2337738"/>
            <a:ext cx="185714" cy="21904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39998" name="object 147">
            <a:extLst>
              <a:ext uri="{FF2B5EF4-FFF2-40B4-BE49-F238E27FC236}">
                <a16:creationId xmlns:a16="http://schemas.microsoft.com/office/drawing/2014/main" id="{63A4B4EE-DA1C-40AF-B20A-E63E1B9F3633}"/>
              </a:ext>
            </a:extLst>
          </p:cNvPr>
          <p:cNvSpPr>
            <a:spLocks/>
          </p:cNvSpPr>
          <p:nvPr/>
        </p:nvSpPr>
        <p:spPr bwMode="auto">
          <a:xfrm>
            <a:off x="5126957" y="2480593"/>
            <a:ext cx="185714" cy="326983"/>
          </a:xfrm>
          <a:custGeom>
            <a:avLst/>
            <a:gdLst>
              <a:gd name="T0" fmla="*/ 84049 w 186054"/>
              <a:gd name="T1" fmla="*/ 319492 h 326389"/>
              <a:gd name="T2" fmla="*/ 0 w 186054"/>
              <a:gd name="T3" fmla="*/ 319492 h 326389"/>
              <a:gd name="T4" fmla="*/ 0 w 186054"/>
              <a:gd name="T5" fmla="*/ 331900 h 326389"/>
              <a:gd name="T6" fmla="*/ 96055 w 186054"/>
              <a:gd name="T7" fmla="*/ 331900 h 326389"/>
              <a:gd name="T8" fmla="*/ 96055 w 186054"/>
              <a:gd name="T9" fmla="*/ 325696 h 326389"/>
              <a:gd name="T10" fmla="*/ 84049 w 186054"/>
              <a:gd name="T11" fmla="*/ 325696 h 326389"/>
              <a:gd name="T12" fmla="*/ 84049 w 186054"/>
              <a:gd name="T13" fmla="*/ 319492 h 326389"/>
              <a:gd name="T14" fmla="*/ 108063 w 186054"/>
              <a:gd name="T15" fmla="*/ 31018 h 326389"/>
              <a:gd name="T16" fmla="*/ 84049 w 186054"/>
              <a:gd name="T17" fmla="*/ 31018 h 326389"/>
              <a:gd name="T18" fmla="*/ 84049 w 186054"/>
              <a:gd name="T19" fmla="*/ 325696 h 326389"/>
              <a:gd name="T20" fmla="*/ 90052 w 186054"/>
              <a:gd name="T21" fmla="*/ 319492 h 326389"/>
              <a:gd name="T22" fmla="*/ 96055 w 186054"/>
              <a:gd name="T23" fmla="*/ 319492 h 326389"/>
              <a:gd name="T24" fmla="*/ 96055 w 186054"/>
              <a:gd name="T25" fmla="*/ 43425 h 326389"/>
              <a:gd name="T26" fmla="*/ 90052 w 186054"/>
              <a:gd name="T27" fmla="*/ 43425 h 326389"/>
              <a:gd name="T28" fmla="*/ 96055 w 186054"/>
              <a:gd name="T29" fmla="*/ 37221 h 326389"/>
              <a:gd name="T30" fmla="*/ 108063 w 186054"/>
              <a:gd name="T31" fmla="*/ 37221 h 326389"/>
              <a:gd name="T32" fmla="*/ 108063 w 186054"/>
              <a:gd name="T33" fmla="*/ 31018 h 326389"/>
              <a:gd name="T34" fmla="*/ 96055 w 186054"/>
              <a:gd name="T35" fmla="*/ 319492 h 326389"/>
              <a:gd name="T36" fmla="*/ 90052 w 186054"/>
              <a:gd name="T37" fmla="*/ 319492 h 326389"/>
              <a:gd name="T38" fmla="*/ 84049 w 186054"/>
              <a:gd name="T39" fmla="*/ 325696 h 326389"/>
              <a:gd name="T40" fmla="*/ 96055 w 186054"/>
              <a:gd name="T41" fmla="*/ 325696 h 326389"/>
              <a:gd name="T42" fmla="*/ 96055 w 186054"/>
              <a:gd name="T43" fmla="*/ 319492 h 326389"/>
              <a:gd name="T44" fmla="*/ 108063 w 186054"/>
              <a:gd name="T45" fmla="*/ 0 h 326389"/>
              <a:gd name="T46" fmla="*/ 108063 w 186054"/>
              <a:gd name="T47" fmla="*/ 77547 h 326389"/>
              <a:gd name="T48" fmla="*/ 171560 w 186054"/>
              <a:gd name="T49" fmla="*/ 43425 h 326389"/>
              <a:gd name="T50" fmla="*/ 120069 w 186054"/>
              <a:gd name="T51" fmla="*/ 43425 h 326389"/>
              <a:gd name="T52" fmla="*/ 120069 w 186054"/>
              <a:gd name="T53" fmla="*/ 31018 h 326389"/>
              <a:gd name="T54" fmla="*/ 170597 w 186054"/>
              <a:gd name="T55" fmla="*/ 31018 h 326389"/>
              <a:gd name="T56" fmla="*/ 108063 w 186054"/>
              <a:gd name="T57" fmla="*/ 0 h 326389"/>
              <a:gd name="T58" fmla="*/ 96055 w 186054"/>
              <a:gd name="T59" fmla="*/ 37221 h 326389"/>
              <a:gd name="T60" fmla="*/ 90052 w 186054"/>
              <a:gd name="T61" fmla="*/ 43425 h 326389"/>
              <a:gd name="T62" fmla="*/ 96055 w 186054"/>
              <a:gd name="T63" fmla="*/ 43425 h 326389"/>
              <a:gd name="T64" fmla="*/ 96055 w 186054"/>
              <a:gd name="T65" fmla="*/ 37221 h 326389"/>
              <a:gd name="T66" fmla="*/ 108063 w 186054"/>
              <a:gd name="T67" fmla="*/ 37221 h 326389"/>
              <a:gd name="T68" fmla="*/ 96055 w 186054"/>
              <a:gd name="T69" fmla="*/ 37221 h 326389"/>
              <a:gd name="T70" fmla="*/ 96055 w 186054"/>
              <a:gd name="T71" fmla="*/ 43425 h 326389"/>
              <a:gd name="T72" fmla="*/ 108063 w 186054"/>
              <a:gd name="T73" fmla="*/ 43425 h 326389"/>
              <a:gd name="T74" fmla="*/ 108063 w 186054"/>
              <a:gd name="T75" fmla="*/ 37221 h 326389"/>
              <a:gd name="T76" fmla="*/ 170597 w 186054"/>
              <a:gd name="T77" fmla="*/ 31018 h 326389"/>
              <a:gd name="T78" fmla="*/ 120069 w 186054"/>
              <a:gd name="T79" fmla="*/ 31018 h 326389"/>
              <a:gd name="T80" fmla="*/ 120069 w 186054"/>
              <a:gd name="T81" fmla="*/ 43425 h 326389"/>
              <a:gd name="T82" fmla="*/ 171560 w 186054"/>
              <a:gd name="T83" fmla="*/ 43425 h 326389"/>
              <a:gd name="T84" fmla="*/ 183104 w 186054"/>
              <a:gd name="T85" fmla="*/ 37221 h 326389"/>
              <a:gd name="T86" fmla="*/ 170597 w 186054"/>
              <a:gd name="T87" fmla="*/ 31018 h 32638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6054"/>
              <a:gd name="T133" fmla="*/ 0 h 326389"/>
              <a:gd name="T134" fmla="*/ 186054 w 186054"/>
              <a:gd name="T135" fmla="*/ 326389 h 32638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6054" h="326389">
                <a:moveTo>
                  <a:pt x="85344" y="313943"/>
                </a:moveTo>
                <a:lnTo>
                  <a:pt x="0" y="313943"/>
                </a:lnTo>
                <a:lnTo>
                  <a:pt x="0" y="326136"/>
                </a:lnTo>
                <a:lnTo>
                  <a:pt x="97536" y="326136"/>
                </a:lnTo>
                <a:lnTo>
                  <a:pt x="97536" y="320039"/>
                </a:lnTo>
                <a:lnTo>
                  <a:pt x="85344" y="320039"/>
                </a:lnTo>
                <a:lnTo>
                  <a:pt x="85344" y="313943"/>
                </a:lnTo>
                <a:close/>
              </a:path>
              <a:path w="186054" h="326389">
                <a:moveTo>
                  <a:pt x="109728" y="30479"/>
                </a:moveTo>
                <a:lnTo>
                  <a:pt x="85344" y="30479"/>
                </a:lnTo>
                <a:lnTo>
                  <a:pt x="85344" y="320039"/>
                </a:lnTo>
                <a:lnTo>
                  <a:pt x="91440" y="313943"/>
                </a:lnTo>
                <a:lnTo>
                  <a:pt x="97536" y="313943"/>
                </a:lnTo>
                <a:lnTo>
                  <a:pt x="97536" y="42672"/>
                </a:lnTo>
                <a:lnTo>
                  <a:pt x="91440" y="42672"/>
                </a:lnTo>
                <a:lnTo>
                  <a:pt x="97536" y="36575"/>
                </a:lnTo>
                <a:lnTo>
                  <a:pt x="109728" y="36575"/>
                </a:lnTo>
                <a:lnTo>
                  <a:pt x="109728" y="30479"/>
                </a:lnTo>
                <a:close/>
              </a:path>
              <a:path w="186054" h="326389">
                <a:moveTo>
                  <a:pt x="97536" y="313943"/>
                </a:moveTo>
                <a:lnTo>
                  <a:pt x="91440" y="313943"/>
                </a:lnTo>
                <a:lnTo>
                  <a:pt x="85344" y="320039"/>
                </a:lnTo>
                <a:lnTo>
                  <a:pt x="97536" y="320039"/>
                </a:lnTo>
                <a:lnTo>
                  <a:pt x="97536" y="313943"/>
                </a:lnTo>
                <a:close/>
              </a:path>
              <a:path w="186054" h="326389">
                <a:moveTo>
                  <a:pt x="109728" y="0"/>
                </a:moveTo>
                <a:lnTo>
                  <a:pt x="109728" y="76200"/>
                </a:lnTo>
                <a:lnTo>
                  <a:pt x="174204" y="42672"/>
                </a:lnTo>
                <a:lnTo>
                  <a:pt x="121920" y="42672"/>
                </a:lnTo>
                <a:lnTo>
                  <a:pt x="121920" y="30479"/>
                </a:lnTo>
                <a:lnTo>
                  <a:pt x="173227" y="30479"/>
                </a:lnTo>
                <a:lnTo>
                  <a:pt x="109728" y="0"/>
                </a:lnTo>
                <a:close/>
              </a:path>
              <a:path w="186054" h="326389">
                <a:moveTo>
                  <a:pt x="97536" y="36575"/>
                </a:moveTo>
                <a:lnTo>
                  <a:pt x="91440" y="42672"/>
                </a:lnTo>
                <a:lnTo>
                  <a:pt x="97536" y="42672"/>
                </a:lnTo>
                <a:lnTo>
                  <a:pt x="97536" y="36575"/>
                </a:lnTo>
                <a:close/>
              </a:path>
              <a:path w="186054" h="326389">
                <a:moveTo>
                  <a:pt x="109728" y="36575"/>
                </a:moveTo>
                <a:lnTo>
                  <a:pt x="97536" y="36575"/>
                </a:lnTo>
                <a:lnTo>
                  <a:pt x="97536" y="42672"/>
                </a:lnTo>
                <a:lnTo>
                  <a:pt x="109728" y="42672"/>
                </a:lnTo>
                <a:lnTo>
                  <a:pt x="109728" y="36575"/>
                </a:lnTo>
                <a:close/>
              </a:path>
              <a:path w="186054" h="326389">
                <a:moveTo>
                  <a:pt x="173227" y="30479"/>
                </a:moveTo>
                <a:lnTo>
                  <a:pt x="121920" y="30479"/>
                </a:lnTo>
                <a:lnTo>
                  <a:pt x="121920" y="42672"/>
                </a:lnTo>
                <a:lnTo>
                  <a:pt x="174204" y="42672"/>
                </a:lnTo>
                <a:lnTo>
                  <a:pt x="185928" y="36575"/>
                </a:lnTo>
                <a:lnTo>
                  <a:pt x="173227" y="30479"/>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39999" name="object 150">
            <a:extLst>
              <a:ext uri="{FF2B5EF4-FFF2-40B4-BE49-F238E27FC236}">
                <a16:creationId xmlns:a16="http://schemas.microsoft.com/office/drawing/2014/main" id="{AE7A1672-C1F9-41F4-AD34-63AAF505FB71}"/>
              </a:ext>
            </a:extLst>
          </p:cNvPr>
          <p:cNvSpPr>
            <a:spLocks/>
          </p:cNvSpPr>
          <p:nvPr/>
        </p:nvSpPr>
        <p:spPr bwMode="auto">
          <a:xfrm>
            <a:off x="6309492" y="6047242"/>
            <a:ext cx="257142" cy="252379"/>
          </a:xfrm>
          <a:custGeom>
            <a:avLst/>
            <a:gdLst>
              <a:gd name="T0" fmla="*/ 124663 w 256540"/>
              <a:gd name="T1" fmla="*/ 232769 h 253364"/>
              <a:gd name="T2" fmla="*/ 0 w 256540"/>
              <a:gd name="T3" fmla="*/ 232769 h 253364"/>
              <a:gd name="T4" fmla="*/ 0 w 256540"/>
              <a:gd name="T5" fmla="*/ 244556 h 253364"/>
              <a:gd name="T6" fmla="*/ 137129 w 256540"/>
              <a:gd name="T7" fmla="*/ 244556 h 253364"/>
              <a:gd name="T8" fmla="*/ 137129 w 256540"/>
              <a:gd name="T9" fmla="*/ 238662 h 253364"/>
              <a:gd name="T10" fmla="*/ 124663 w 256540"/>
              <a:gd name="T11" fmla="*/ 238662 h 253364"/>
              <a:gd name="T12" fmla="*/ 124663 w 256540"/>
              <a:gd name="T13" fmla="*/ 232769 h 253364"/>
              <a:gd name="T14" fmla="*/ 183877 w 256540"/>
              <a:gd name="T15" fmla="*/ 32410 h 253364"/>
              <a:gd name="T16" fmla="*/ 124663 w 256540"/>
              <a:gd name="T17" fmla="*/ 32410 h 253364"/>
              <a:gd name="T18" fmla="*/ 124663 w 256540"/>
              <a:gd name="T19" fmla="*/ 238662 h 253364"/>
              <a:gd name="T20" fmla="*/ 130895 w 256540"/>
              <a:gd name="T21" fmla="*/ 232769 h 253364"/>
              <a:gd name="T22" fmla="*/ 137129 w 256540"/>
              <a:gd name="T23" fmla="*/ 232769 h 253364"/>
              <a:gd name="T24" fmla="*/ 137129 w 256540"/>
              <a:gd name="T25" fmla="*/ 44196 h 253364"/>
              <a:gd name="T26" fmla="*/ 130895 w 256540"/>
              <a:gd name="T27" fmla="*/ 44196 h 253364"/>
              <a:gd name="T28" fmla="*/ 137129 w 256540"/>
              <a:gd name="T29" fmla="*/ 38303 h 253364"/>
              <a:gd name="T30" fmla="*/ 183877 w 256540"/>
              <a:gd name="T31" fmla="*/ 38303 h 253364"/>
              <a:gd name="T32" fmla="*/ 183877 w 256540"/>
              <a:gd name="T33" fmla="*/ 32410 h 253364"/>
              <a:gd name="T34" fmla="*/ 137129 w 256540"/>
              <a:gd name="T35" fmla="*/ 232769 h 253364"/>
              <a:gd name="T36" fmla="*/ 130895 w 256540"/>
              <a:gd name="T37" fmla="*/ 232769 h 253364"/>
              <a:gd name="T38" fmla="*/ 124663 w 256540"/>
              <a:gd name="T39" fmla="*/ 238662 h 253364"/>
              <a:gd name="T40" fmla="*/ 137129 w 256540"/>
              <a:gd name="T41" fmla="*/ 238662 h 253364"/>
              <a:gd name="T42" fmla="*/ 137129 w 256540"/>
              <a:gd name="T43" fmla="*/ 232769 h 253364"/>
              <a:gd name="T44" fmla="*/ 183877 w 256540"/>
              <a:gd name="T45" fmla="*/ 0 h 253364"/>
              <a:gd name="T46" fmla="*/ 183877 w 256540"/>
              <a:gd name="T47" fmla="*/ 73661 h 253364"/>
              <a:gd name="T48" fmla="*/ 248805 w 256540"/>
              <a:gd name="T49" fmla="*/ 44196 h 253364"/>
              <a:gd name="T50" fmla="*/ 196344 w 256540"/>
              <a:gd name="T51" fmla="*/ 44196 h 253364"/>
              <a:gd name="T52" fmla="*/ 196344 w 256540"/>
              <a:gd name="T53" fmla="*/ 32410 h 253364"/>
              <a:gd name="T54" fmla="*/ 249805 w 256540"/>
              <a:gd name="T55" fmla="*/ 32410 h 253364"/>
              <a:gd name="T56" fmla="*/ 183877 w 256540"/>
              <a:gd name="T57" fmla="*/ 0 h 253364"/>
              <a:gd name="T58" fmla="*/ 137129 w 256540"/>
              <a:gd name="T59" fmla="*/ 38303 h 253364"/>
              <a:gd name="T60" fmla="*/ 130895 w 256540"/>
              <a:gd name="T61" fmla="*/ 44196 h 253364"/>
              <a:gd name="T62" fmla="*/ 137129 w 256540"/>
              <a:gd name="T63" fmla="*/ 44196 h 253364"/>
              <a:gd name="T64" fmla="*/ 137129 w 256540"/>
              <a:gd name="T65" fmla="*/ 38303 h 253364"/>
              <a:gd name="T66" fmla="*/ 183877 w 256540"/>
              <a:gd name="T67" fmla="*/ 38303 h 253364"/>
              <a:gd name="T68" fmla="*/ 137129 w 256540"/>
              <a:gd name="T69" fmla="*/ 38303 h 253364"/>
              <a:gd name="T70" fmla="*/ 137129 w 256540"/>
              <a:gd name="T71" fmla="*/ 44196 h 253364"/>
              <a:gd name="T72" fmla="*/ 183877 w 256540"/>
              <a:gd name="T73" fmla="*/ 44196 h 253364"/>
              <a:gd name="T74" fmla="*/ 183877 w 256540"/>
              <a:gd name="T75" fmla="*/ 38303 h 253364"/>
              <a:gd name="T76" fmla="*/ 249805 w 256540"/>
              <a:gd name="T77" fmla="*/ 32410 h 253364"/>
              <a:gd name="T78" fmla="*/ 196344 w 256540"/>
              <a:gd name="T79" fmla="*/ 32410 h 253364"/>
              <a:gd name="T80" fmla="*/ 196344 w 256540"/>
              <a:gd name="T81" fmla="*/ 44196 h 253364"/>
              <a:gd name="T82" fmla="*/ 248805 w 256540"/>
              <a:gd name="T83" fmla="*/ 44196 h 253364"/>
              <a:gd name="T84" fmla="*/ 261791 w 256540"/>
              <a:gd name="T85" fmla="*/ 38303 h 253364"/>
              <a:gd name="T86" fmla="*/ 249805 w 256540"/>
              <a:gd name="T87" fmla="*/ 32410 h 2533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56540"/>
              <a:gd name="T133" fmla="*/ 0 h 253364"/>
              <a:gd name="T134" fmla="*/ 256540 w 256540"/>
              <a:gd name="T135" fmla="*/ 253364 h 2533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56540" h="253364">
                <a:moveTo>
                  <a:pt x="121919" y="240791"/>
                </a:moveTo>
                <a:lnTo>
                  <a:pt x="0" y="240791"/>
                </a:lnTo>
                <a:lnTo>
                  <a:pt x="0" y="252983"/>
                </a:lnTo>
                <a:lnTo>
                  <a:pt x="134111" y="252983"/>
                </a:lnTo>
                <a:lnTo>
                  <a:pt x="134111" y="246887"/>
                </a:lnTo>
                <a:lnTo>
                  <a:pt x="121919" y="246887"/>
                </a:lnTo>
                <a:lnTo>
                  <a:pt x="121919" y="240791"/>
                </a:lnTo>
                <a:close/>
              </a:path>
              <a:path w="256540" h="253364">
                <a:moveTo>
                  <a:pt x="179831" y="33527"/>
                </a:moveTo>
                <a:lnTo>
                  <a:pt x="121919" y="33527"/>
                </a:lnTo>
                <a:lnTo>
                  <a:pt x="121919" y="246887"/>
                </a:lnTo>
                <a:lnTo>
                  <a:pt x="128015" y="240791"/>
                </a:lnTo>
                <a:lnTo>
                  <a:pt x="134111" y="240791"/>
                </a:lnTo>
                <a:lnTo>
                  <a:pt x="134111" y="45719"/>
                </a:lnTo>
                <a:lnTo>
                  <a:pt x="128015" y="45719"/>
                </a:lnTo>
                <a:lnTo>
                  <a:pt x="134111" y="39623"/>
                </a:lnTo>
                <a:lnTo>
                  <a:pt x="179831" y="39623"/>
                </a:lnTo>
                <a:lnTo>
                  <a:pt x="179831" y="33527"/>
                </a:lnTo>
                <a:close/>
              </a:path>
              <a:path w="256540" h="253364">
                <a:moveTo>
                  <a:pt x="134111" y="240791"/>
                </a:moveTo>
                <a:lnTo>
                  <a:pt x="128015" y="240791"/>
                </a:lnTo>
                <a:lnTo>
                  <a:pt x="121919" y="246887"/>
                </a:lnTo>
                <a:lnTo>
                  <a:pt x="134111" y="246887"/>
                </a:lnTo>
                <a:lnTo>
                  <a:pt x="134111" y="240791"/>
                </a:lnTo>
                <a:close/>
              </a:path>
              <a:path w="256540" h="253364">
                <a:moveTo>
                  <a:pt x="179831" y="0"/>
                </a:moveTo>
                <a:lnTo>
                  <a:pt x="179831" y="76199"/>
                </a:lnTo>
                <a:lnTo>
                  <a:pt x="243331" y="45719"/>
                </a:lnTo>
                <a:lnTo>
                  <a:pt x="192024" y="45719"/>
                </a:lnTo>
                <a:lnTo>
                  <a:pt x="192024" y="33527"/>
                </a:lnTo>
                <a:lnTo>
                  <a:pt x="244308" y="33527"/>
                </a:lnTo>
                <a:lnTo>
                  <a:pt x="179831" y="0"/>
                </a:lnTo>
                <a:close/>
              </a:path>
              <a:path w="256540" h="253364">
                <a:moveTo>
                  <a:pt x="134111" y="39623"/>
                </a:moveTo>
                <a:lnTo>
                  <a:pt x="128015" y="45719"/>
                </a:lnTo>
                <a:lnTo>
                  <a:pt x="134111" y="45719"/>
                </a:lnTo>
                <a:lnTo>
                  <a:pt x="134111" y="39623"/>
                </a:lnTo>
                <a:close/>
              </a:path>
              <a:path w="256540" h="253364">
                <a:moveTo>
                  <a:pt x="179831" y="39623"/>
                </a:moveTo>
                <a:lnTo>
                  <a:pt x="134111" y="39623"/>
                </a:lnTo>
                <a:lnTo>
                  <a:pt x="134111" y="45719"/>
                </a:lnTo>
                <a:lnTo>
                  <a:pt x="179831" y="45719"/>
                </a:lnTo>
                <a:lnTo>
                  <a:pt x="179831" y="39623"/>
                </a:lnTo>
                <a:close/>
              </a:path>
              <a:path w="256540" h="253364">
                <a:moveTo>
                  <a:pt x="244308" y="33527"/>
                </a:moveTo>
                <a:lnTo>
                  <a:pt x="192024" y="33527"/>
                </a:lnTo>
                <a:lnTo>
                  <a:pt x="192024" y="45719"/>
                </a:lnTo>
                <a:lnTo>
                  <a:pt x="243331" y="45719"/>
                </a:lnTo>
                <a:lnTo>
                  <a:pt x="256031" y="39623"/>
                </a:lnTo>
                <a:lnTo>
                  <a:pt x="244308" y="33527"/>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40000" name="object 151">
            <a:extLst>
              <a:ext uri="{FF2B5EF4-FFF2-40B4-BE49-F238E27FC236}">
                <a16:creationId xmlns:a16="http://schemas.microsoft.com/office/drawing/2014/main" id="{7AAA70BF-28DD-42D0-BAF5-34128CB316DD}"/>
              </a:ext>
            </a:extLst>
          </p:cNvPr>
          <p:cNvSpPr>
            <a:spLocks/>
          </p:cNvSpPr>
          <p:nvPr/>
        </p:nvSpPr>
        <p:spPr bwMode="auto">
          <a:xfrm>
            <a:off x="6309492" y="6286922"/>
            <a:ext cx="257142" cy="238095"/>
          </a:xfrm>
          <a:custGeom>
            <a:avLst/>
            <a:gdLst>
              <a:gd name="T0" fmla="*/ 183877 w 256540"/>
              <a:gd name="T1" fmla="*/ 161544 h 238125"/>
              <a:gd name="T2" fmla="*/ 183877 w 256540"/>
              <a:gd name="T3" fmla="*/ 237744 h 238125"/>
              <a:gd name="T4" fmla="*/ 249805 w 256540"/>
              <a:gd name="T5" fmla="*/ 204216 h 238125"/>
              <a:gd name="T6" fmla="*/ 196344 w 256540"/>
              <a:gd name="T7" fmla="*/ 204216 h 238125"/>
              <a:gd name="T8" fmla="*/ 196344 w 256540"/>
              <a:gd name="T9" fmla="*/ 192024 h 238125"/>
              <a:gd name="T10" fmla="*/ 248805 w 256540"/>
              <a:gd name="T11" fmla="*/ 192024 h 238125"/>
              <a:gd name="T12" fmla="*/ 183877 w 256540"/>
              <a:gd name="T13" fmla="*/ 161544 h 238125"/>
              <a:gd name="T14" fmla="*/ 124663 w 256540"/>
              <a:gd name="T15" fmla="*/ 6096 h 238125"/>
              <a:gd name="T16" fmla="*/ 124663 w 256540"/>
              <a:gd name="T17" fmla="*/ 204216 h 238125"/>
              <a:gd name="T18" fmla="*/ 183877 w 256540"/>
              <a:gd name="T19" fmla="*/ 204216 h 238125"/>
              <a:gd name="T20" fmla="*/ 183877 w 256540"/>
              <a:gd name="T21" fmla="*/ 198120 h 238125"/>
              <a:gd name="T22" fmla="*/ 137129 w 256540"/>
              <a:gd name="T23" fmla="*/ 198120 h 238125"/>
              <a:gd name="T24" fmla="*/ 130895 w 256540"/>
              <a:gd name="T25" fmla="*/ 192024 h 238125"/>
              <a:gd name="T26" fmla="*/ 137129 w 256540"/>
              <a:gd name="T27" fmla="*/ 192024 h 238125"/>
              <a:gd name="T28" fmla="*/ 137129 w 256540"/>
              <a:gd name="T29" fmla="*/ 12192 h 238125"/>
              <a:gd name="T30" fmla="*/ 130895 w 256540"/>
              <a:gd name="T31" fmla="*/ 12192 h 238125"/>
              <a:gd name="T32" fmla="*/ 124663 w 256540"/>
              <a:gd name="T33" fmla="*/ 6096 h 238125"/>
              <a:gd name="T34" fmla="*/ 248805 w 256540"/>
              <a:gd name="T35" fmla="*/ 192024 h 238125"/>
              <a:gd name="T36" fmla="*/ 196344 w 256540"/>
              <a:gd name="T37" fmla="*/ 192024 h 238125"/>
              <a:gd name="T38" fmla="*/ 196344 w 256540"/>
              <a:gd name="T39" fmla="*/ 204216 h 238125"/>
              <a:gd name="T40" fmla="*/ 249805 w 256540"/>
              <a:gd name="T41" fmla="*/ 204216 h 238125"/>
              <a:gd name="T42" fmla="*/ 261791 w 256540"/>
              <a:gd name="T43" fmla="*/ 198120 h 238125"/>
              <a:gd name="T44" fmla="*/ 248805 w 256540"/>
              <a:gd name="T45" fmla="*/ 192024 h 238125"/>
              <a:gd name="T46" fmla="*/ 137129 w 256540"/>
              <a:gd name="T47" fmla="*/ 192024 h 238125"/>
              <a:gd name="T48" fmla="*/ 130895 w 256540"/>
              <a:gd name="T49" fmla="*/ 192024 h 238125"/>
              <a:gd name="T50" fmla="*/ 137129 w 256540"/>
              <a:gd name="T51" fmla="*/ 198120 h 238125"/>
              <a:gd name="T52" fmla="*/ 137129 w 256540"/>
              <a:gd name="T53" fmla="*/ 192024 h 238125"/>
              <a:gd name="T54" fmla="*/ 183877 w 256540"/>
              <a:gd name="T55" fmla="*/ 192024 h 238125"/>
              <a:gd name="T56" fmla="*/ 137129 w 256540"/>
              <a:gd name="T57" fmla="*/ 192024 h 238125"/>
              <a:gd name="T58" fmla="*/ 137129 w 256540"/>
              <a:gd name="T59" fmla="*/ 198120 h 238125"/>
              <a:gd name="T60" fmla="*/ 183877 w 256540"/>
              <a:gd name="T61" fmla="*/ 198120 h 238125"/>
              <a:gd name="T62" fmla="*/ 183877 w 256540"/>
              <a:gd name="T63" fmla="*/ 192024 h 238125"/>
              <a:gd name="T64" fmla="*/ 137129 w 256540"/>
              <a:gd name="T65" fmla="*/ 0 h 238125"/>
              <a:gd name="T66" fmla="*/ 0 w 256540"/>
              <a:gd name="T67" fmla="*/ 0 h 238125"/>
              <a:gd name="T68" fmla="*/ 0 w 256540"/>
              <a:gd name="T69" fmla="*/ 12192 h 238125"/>
              <a:gd name="T70" fmla="*/ 124663 w 256540"/>
              <a:gd name="T71" fmla="*/ 12192 h 238125"/>
              <a:gd name="T72" fmla="*/ 124663 w 256540"/>
              <a:gd name="T73" fmla="*/ 6096 h 238125"/>
              <a:gd name="T74" fmla="*/ 137129 w 256540"/>
              <a:gd name="T75" fmla="*/ 6096 h 238125"/>
              <a:gd name="T76" fmla="*/ 137129 w 256540"/>
              <a:gd name="T77" fmla="*/ 0 h 238125"/>
              <a:gd name="T78" fmla="*/ 137129 w 256540"/>
              <a:gd name="T79" fmla="*/ 6096 h 238125"/>
              <a:gd name="T80" fmla="*/ 124663 w 256540"/>
              <a:gd name="T81" fmla="*/ 6096 h 238125"/>
              <a:gd name="T82" fmla="*/ 130895 w 256540"/>
              <a:gd name="T83" fmla="*/ 12192 h 238125"/>
              <a:gd name="T84" fmla="*/ 137129 w 256540"/>
              <a:gd name="T85" fmla="*/ 12192 h 238125"/>
              <a:gd name="T86" fmla="*/ 137129 w 256540"/>
              <a:gd name="T87" fmla="*/ 6096 h 2381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56540"/>
              <a:gd name="T133" fmla="*/ 0 h 238125"/>
              <a:gd name="T134" fmla="*/ 256540 w 256540"/>
              <a:gd name="T135" fmla="*/ 238125 h 2381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56540" h="238125">
                <a:moveTo>
                  <a:pt x="179831" y="161544"/>
                </a:moveTo>
                <a:lnTo>
                  <a:pt x="179831" y="237744"/>
                </a:lnTo>
                <a:lnTo>
                  <a:pt x="244308" y="204216"/>
                </a:lnTo>
                <a:lnTo>
                  <a:pt x="192024" y="204216"/>
                </a:lnTo>
                <a:lnTo>
                  <a:pt x="192024" y="192024"/>
                </a:lnTo>
                <a:lnTo>
                  <a:pt x="243331" y="192024"/>
                </a:lnTo>
                <a:lnTo>
                  <a:pt x="179831" y="161544"/>
                </a:lnTo>
                <a:close/>
              </a:path>
              <a:path w="256540" h="238125">
                <a:moveTo>
                  <a:pt x="121919" y="6096"/>
                </a:moveTo>
                <a:lnTo>
                  <a:pt x="121919" y="204216"/>
                </a:lnTo>
                <a:lnTo>
                  <a:pt x="179831" y="204216"/>
                </a:lnTo>
                <a:lnTo>
                  <a:pt x="179831" y="198120"/>
                </a:lnTo>
                <a:lnTo>
                  <a:pt x="134111" y="198120"/>
                </a:lnTo>
                <a:lnTo>
                  <a:pt x="128015" y="192024"/>
                </a:lnTo>
                <a:lnTo>
                  <a:pt x="134111" y="192024"/>
                </a:lnTo>
                <a:lnTo>
                  <a:pt x="134111" y="12192"/>
                </a:lnTo>
                <a:lnTo>
                  <a:pt x="128015" y="12192"/>
                </a:lnTo>
                <a:lnTo>
                  <a:pt x="121919" y="6096"/>
                </a:lnTo>
                <a:close/>
              </a:path>
              <a:path w="256540" h="238125">
                <a:moveTo>
                  <a:pt x="243331" y="192024"/>
                </a:moveTo>
                <a:lnTo>
                  <a:pt x="192024" y="192024"/>
                </a:lnTo>
                <a:lnTo>
                  <a:pt x="192024" y="204216"/>
                </a:lnTo>
                <a:lnTo>
                  <a:pt x="244308" y="204216"/>
                </a:lnTo>
                <a:lnTo>
                  <a:pt x="256031" y="198120"/>
                </a:lnTo>
                <a:lnTo>
                  <a:pt x="243331" y="192024"/>
                </a:lnTo>
                <a:close/>
              </a:path>
              <a:path w="256540" h="238125">
                <a:moveTo>
                  <a:pt x="134111" y="192024"/>
                </a:moveTo>
                <a:lnTo>
                  <a:pt x="128015" y="192024"/>
                </a:lnTo>
                <a:lnTo>
                  <a:pt x="134111" y="198120"/>
                </a:lnTo>
                <a:lnTo>
                  <a:pt x="134111" y="192024"/>
                </a:lnTo>
                <a:close/>
              </a:path>
              <a:path w="256540" h="238125">
                <a:moveTo>
                  <a:pt x="179831" y="192024"/>
                </a:moveTo>
                <a:lnTo>
                  <a:pt x="134111" y="192024"/>
                </a:lnTo>
                <a:lnTo>
                  <a:pt x="134111" y="198120"/>
                </a:lnTo>
                <a:lnTo>
                  <a:pt x="179831" y="198120"/>
                </a:lnTo>
                <a:lnTo>
                  <a:pt x="179831" y="192024"/>
                </a:lnTo>
                <a:close/>
              </a:path>
              <a:path w="256540" h="238125">
                <a:moveTo>
                  <a:pt x="134111" y="0"/>
                </a:moveTo>
                <a:lnTo>
                  <a:pt x="0" y="0"/>
                </a:lnTo>
                <a:lnTo>
                  <a:pt x="0" y="12192"/>
                </a:lnTo>
                <a:lnTo>
                  <a:pt x="121919" y="12192"/>
                </a:lnTo>
                <a:lnTo>
                  <a:pt x="121919" y="6096"/>
                </a:lnTo>
                <a:lnTo>
                  <a:pt x="134111" y="6096"/>
                </a:lnTo>
                <a:lnTo>
                  <a:pt x="134111" y="0"/>
                </a:lnTo>
                <a:close/>
              </a:path>
              <a:path w="256540" h="238125">
                <a:moveTo>
                  <a:pt x="134111" y="6096"/>
                </a:moveTo>
                <a:lnTo>
                  <a:pt x="121919" y="6096"/>
                </a:lnTo>
                <a:lnTo>
                  <a:pt x="128015" y="12192"/>
                </a:lnTo>
                <a:lnTo>
                  <a:pt x="134111" y="12192"/>
                </a:lnTo>
                <a:lnTo>
                  <a:pt x="134111" y="6096"/>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40001" name="object 161">
            <a:extLst>
              <a:ext uri="{FF2B5EF4-FFF2-40B4-BE49-F238E27FC236}">
                <a16:creationId xmlns:a16="http://schemas.microsoft.com/office/drawing/2014/main" id="{FEE79625-DB5E-464B-9808-B9C08B9F7351}"/>
              </a:ext>
            </a:extLst>
          </p:cNvPr>
          <p:cNvSpPr>
            <a:spLocks/>
          </p:cNvSpPr>
          <p:nvPr/>
        </p:nvSpPr>
        <p:spPr bwMode="auto">
          <a:xfrm>
            <a:off x="6382507" y="3453604"/>
            <a:ext cx="182538" cy="439680"/>
          </a:xfrm>
          <a:custGeom>
            <a:avLst/>
            <a:gdLst>
              <a:gd name="T0" fmla="*/ 84022 w 182879"/>
              <a:gd name="T1" fmla="*/ 426431 h 439420"/>
              <a:gd name="T2" fmla="*/ 0 w 182879"/>
              <a:gd name="T3" fmla="*/ 426431 h 439420"/>
              <a:gd name="T4" fmla="*/ 0 w 182879"/>
              <a:gd name="T5" fmla="*/ 441770 h 439420"/>
              <a:gd name="T6" fmla="*/ 96024 w 182879"/>
              <a:gd name="T7" fmla="*/ 441770 h 439420"/>
              <a:gd name="T8" fmla="*/ 96024 w 182879"/>
              <a:gd name="T9" fmla="*/ 432565 h 439420"/>
              <a:gd name="T10" fmla="*/ 84022 w 182879"/>
              <a:gd name="T11" fmla="*/ 432565 h 439420"/>
              <a:gd name="T12" fmla="*/ 84022 w 182879"/>
              <a:gd name="T13" fmla="*/ 426431 h 439420"/>
              <a:gd name="T14" fmla="*/ 105026 w 182879"/>
              <a:gd name="T15" fmla="*/ 30677 h 439420"/>
              <a:gd name="T16" fmla="*/ 84022 w 182879"/>
              <a:gd name="T17" fmla="*/ 30677 h 439420"/>
              <a:gd name="T18" fmla="*/ 84022 w 182879"/>
              <a:gd name="T19" fmla="*/ 432565 h 439420"/>
              <a:gd name="T20" fmla="*/ 90023 w 182879"/>
              <a:gd name="T21" fmla="*/ 426431 h 439420"/>
              <a:gd name="T22" fmla="*/ 96024 w 182879"/>
              <a:gd name="T23" fmla="*/ 426431 h 439420"/>
              <a:gd name="T24" fmla="*/ 96024 w 182879"/>
              <a:gd name="T25" fmla="*/ 42951 h 439420"/>
              <a:gd name="T26" fmla="*/ 90023 w 182879"/>
              <a:gd name="T27" fmla="*/ 42951 h 439420"/>
              <a:gd name="T28" fmla="*/ 96024 w 182879"/>
              <a:gd name="T29" fmla="*/ 36811 h 439420"/>
              <a:gd name="T30" fmla="*/ 105026 w 182879"/>
              <a:gd name="T31" fmla="*/ 36811 h 439420"/>
              <a:gd name="T32" fmla="*/ 105026 w 182879"/>
              <a:gd name="T33" fmla="*/ 30677 h 439420"/>
              <a:gd name="T34" fmla="*/ 96024 w 182879"/>
              <a:gd name="T35" fmla="*/ 426431 h 439420"/>
              <a:gd name="T36" fmla="*/ 90023 w 182879"/>
              <a:gd name="T37" fmla="*/ 426431 h 439420"/>
              <a:gd name="T38" fmla="*/ 84022 w 182879"/>
              <a:gd name="T39" fmla="*/ 432565 h 439420"/>
              <a:gd name="T40" fmla="*/ 96024 w 182879"/>
              <a:gd name="T41" fmla="*/ 432565 h 439420"/>
              <a:gd name="T42" fmla="*/ 96024 w 182879"/>
              <a:gd name="T43" fmla="*/ 426431 h 439420"/>
              <a:gd name="T44" fmla="*/ 105026 w 182879"/>
              <a:gd name="T45" fmla="*/ 0 h 439420"/>
              <a:gd name="T46" fmla="*/ 105026 w 182879"/>
              <a:gd name="T47" fmla="*/ 76695 h 439420"/>
              <a:gd name="T48" fmla="*/ 168503 w 182879"/>
              <a:gd name="T49" fmla="*/ 42951 h 439420"/>
              <a:gd name="T50" fmla="*/ 117030 w 182879"/>
              <a:gd name="T51" fmla="*/ 42951 h 439420"/>
              <a:gd name="T52" fmla="*/ 117030 w 182879"/>
              <a:gd name="T53" fmla="*/ 30677 h 439420"/>
              <a:gd name="T54" fmla="*/ 167544 w 182879"/>
              <a:gd name="T55" fmla="*/ 30677 h 439420"/>
              <a:gd name="T56" fmla="*/ 105026 w 182879"/>
              <a:gd name="T57" fmla="*/ 0 h 439420"/>
              <a:gd name="T58" fmla="*/ 96024 w 182879"/>
              <a:gd name="T59" fmla="*/ 36811 h 439420"/>
              <a:gd name="T60" fmla="*/ 90023 w 182879"/>
              <a:gd name="T61" fmla="*/ 42951 h 439420"/>
              <a:gd name="T62" fmla="*/ 96024 w 182879"/>
              <a:gd name="T63" fmla="*/ 42951 h 439420"/>
              <a:gd name="T64" fmla="*/ 96024 w 182879"/>
              <a:gd name="T65" fmla="*/ 36811 h 439420"/>
              <a:gd name="T66" fmla="*/ 105026 w 182879"/>
              <a:gd name="T67" fmla="*/ 36811 h 439420"/>
              <a:gd name="T68" fmla="*/ 96024 w 182879"/>
              <a:gd name="T69" fmla="*/ 36811 h 439420"/>
              <a:gd name="T70" fmla="*/ 96024 w 182879"/>
              <a:gd name="T71" fmla="*/ 42951 h 439420"/>
              <a:gd name="T72" fmla="*/ 105026 w 182879"/>
              <a:gd name="T73" fmla="*/ 42951 h 439420"/>
              <a:gd name="T74" fmla="*/ 105026 w 182879"/>
              <a:gd name="T75" fmla="*/ 36811 h 439420"/>
              <a:gd name="T76" fmla="*/ 167544 w 182879"/>
              <a:gd name="T77" fmla="*/ 30677 h 439420"/>
              <a:gd name="T78" fmla="*/ 117030 w 182879"/>
              <a:gd name="T79" fmla="*/ 30677 h 439420"/>
              <a:gd name="T80" fmla="*/ 117030 w 182879"/>
              <a:gd name="T81" fmla="*/ 42951 h 439420"/>
              <a:gd name="T82" fmla="*/ 168503 w 182879"/>
              <a:gd name="T83" fmla="*/ 42951 h 439420"/>
              <a:gd name="T84" fmla="*/ 180046 w 182879"/>
              <a:gd name="T85" fmla="*/ 36811 h 439420"/>
              <a:gd name="T86" fmla="*/ 167544 w 182879"/>
              <a:gd name="T87" fmla="*/ 30677 h 4394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2879"/>
              <a:gd name="T133" fmla="*/ 0 h 439420"/>
              <a:gd name="T134" fmla="*/ 182879 w 182879"/>
              <a:gd name="T135" fmla="*/ 439420 h 4394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2879" h="439420">
                <a:moveTo>
                  <a:pt x="85344" y="423672"/>
                </a:moveTo>
                <a:lnTo>
                  <a:pt x="0" y="423672"/>
                </a:lnTo>
                <a:lnTo>
                  <a:pt x="0" y="438912"/>
                </a:lnTo>
                <a:lnTo>
                  <a:pt x="97535" y="438912"/>
                </a:lnTo>
                <a:lnTo>
                  <a:pt x="97535" y="429767"/>
                </a:lnTo>
                <a:lnTo>
                  <a:pt x="85344" y="429767"/>
                </a:lnTo>
                <a:lnTo>
                  <a:pt x="85344" y="423672"/>
                </a:lnTo>
                <a:close/>
              </a:path>
              <a:path w="182879" h="439420">
                <a:moveTo>
                  <a:pt x="106679" y="30479"/>
                </a:moveTo>
                <a:lnTo>
                  <a:pt x="85344" y="30479"/>
                </a:lnTo>
                <a:lnTo>
                  <a:pt x="85344" y="429767"/>
                </a:lnTo>
                <a:lnTo>
                  <a:pt x="91439" y="423672"/>
                </a:lnTo>
                <a:lnTo>
                  <a:pt x="97535" y="423672"/>
                </a:lnTo>
                <a:lnTo>
                  <a:pt x="97535" y="42672"/>
                </a:lnTo>
                <a:lnTo>
                  <a:pt x="91439" y="42672"/>
                </a:lnTo>
                <a:lnTo>
                  <a:pt x="97535" y="36575"/>
                </a:lnTo>
                <a:lnTo>
                  <a:pt x="106679" y="36575"/>
                </a:lnTo>
                <a:lnTo>
                  <a:pt x="106679" y="30479"/>
                </a:lnTo>
                <a:close/>
              </a:path>
              <a:path w="182879" h="439420">
                <a:moveTo>
                  <a:pt x="97535" y="423672"/>
                </a:moveTo>
                <a:lnTo>
                  <a:pt x="91439" y="423672"/>
                </a:lnTo>
                <a:lnTo>
                  <a:pt x="85344" y="429767"/>
                </a:lnTo>
                <a:lnTo>
                  <a:pt x="97535" y="429767"/>
                </a:lnTo>
                <a:lnTo>
                  <a:pt x="97535" y="423672"/>
                </a:lnTo>
                <a:close/>
              </a:path>
              <a:path w="182879" h="439420">
                <a:moveTo>
                  <a:pt x="106679" y="0"/>
                </a:moveTo>
                <a:lnTo>
                  <a:pt x="106679" y="76200"/>
                </a:lnTo>
                <a:lnTo>
                  <a:pt x="171156" y="42672"/>
                </a:lnTo>
                <a:lnTo>
                  <a:pt x="118872" y="42672"/>
                </a:lnTo>
                <a:lnTo>
                  <a:pt x="118872" y="30479"/>
                </a:lnTo>
                <a:lnTo>
                  <a:pt x="170179" y="30479"/>
                </a:lnTo>
                <a:lnTo>
                  <a:pt x="106679" y="0"/>
                </a:lnTo>
                <a:close/>
              </a:path>
              <a:path w="182879" h="439420">
                <a:moveTo>
                  <a:pt x="97535" y="36575"/>
                </a:moveTo>
                <a:lnTo>
                  <a:pt x="91439" y="42672"/>
                </a:lnTo>
                <a:lnTo>
                  <a:pt x="97535" y="42672"/>
                </a:lnTo>
                <a:lnTo>
                  <a:pt x="97535" y="36575"/>
                </a:lnTo>
                <a:close/>
              </a:path>
              <a:path w="182879" h="439420">
                <a:moveTo>
                  <a:pt x="106679" y="36575"/>
                </a:moveTo>
                <a:lnTo>
                  <a:pt x="97535" y="36575"/>
                </a:lnTo>
                <a:lnTo>
                  <a:pt x="97535" y="42672"/>
                </a:lnTo>
                <a:lnTo>
                  <a:pt x="106679" y="42672"/>
                </a:lnTo>
                <a:lnTo>
                  <a:pt x="106679" y="36575"/>
                </a:lnTo>
                <a:close/>
              </a:path>
              <a:path w="182879" h="439420">
                <a:moveTo>
                  <a:pt x="170179" y="30479"/>
                </a:moveTo>
                <a:lnTo>
                  <a:pt x="118872" y="30479"/>
                </a:lnTo>
                <a:lnTo>
                  <a:pt x="118872" y="42672"/>
                </a:lnTo>
                <a:lnTo>
                  <a:pt x="171156" y="42672"/>
                </a:lnTo>
                <a:lnTo>
                  <a:pt x="182879" y="36575"/>
                </a:lnTo>
                <a:lnTo>
                  <a:pt x="170179" y="30479"/>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40002" name="object 162">
            <a:extLst>
              <a:ext uri="{FF2B5EF4-FFF2-40B4-BE49-F238E27FC236}">
                <a16:creationId xmlns:a16="http://schemas.microsoft.com/office/drawing/2014/main" id="{A459B4AD-ABAE-4729-9092-2E5E2C1ECD64}"/>
              </a:ext>
            </a:extLst>
          </p:cNvPr>
          <p:cNvSpPr>
            <a:spLocks noChangeArrowheads="1"/>
          </p:cNvSpPr>
          <p:nvPr/>
        </p:nvSpPr>
        <p:spPr bwMode="auto">
          <a:xfrm>
            <a:off x="6382507" y="3834554"/>
            <a:ext cx="182538" cy="7619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164" name="object 163">
            <a:extLst>
              <a:ext uri="{FF2B5EF4-FFF2-40B4-BE49-F238E27FC236}">
                <a16:creationId xmlns:a16="http://schemas.microsoft.com/office/drawing/2014/main" id="{562A5FA1-12FB-473A-A563-F77E8516ECAB}"/>
              </a:ext>
            </a:extLst>
          </p:cNvPr>
          <p:cNvSpPr/>
          <p:nvPr/>
        </p:nvSpPr>
        <p:spPr>
          <a:xfrm>
            <a:off x="1025391" y="2444087"/>
            <a:ext cx="1073011" cy="299998"/>
          </a:xfrm>
          <a:custGeom>
            <a:avLst/>
            <a:gdLst/>
            <a:ahLst/>
            <a:cxnLst/>
            <a:rect l="l" t="t" r="r" b="b"/>
            <a:pathLst>
              <a:path w="1073150" h="299085">
                <a:moveTo>
                  <a:pt x="0" y="298703"/>
                </a:moveTo>
                <a:lnTo>
                  <a:pt x="1072896" y="298703"/>
                </a:lnTo>
                <a:lnTo>
                  <a:pt x="1072896" y="0"/>
                </a:lnTo>
                <a:lnTo>
                  <a:pt x="0" y="0"/>
                </a:lnTo>
                <a:lnTo>
                  <a:pt x="0" y="298703"/>
                </a:lnTo>
                <a:close/>
              </a:path>
            </a:pathLst>
          </a:custGeom>
          <a:solidFill>
            <a:schemeClr val="bg1">
              <a:lumMod val="95000"/>
            </a:schemeClr>
          </a:solidFill>
          <a:ln>
            <a:solidFill>
              <a:schemeClr val="bg1">
                <a:lumMod val="75000"/>
              </a:schemeClr>
            </a:solidFill>
          </a:ln>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销售投标、过程</a:t>
            </a:r>
            <a:br>
              <a:rPr lang="en-US" altLang="zh-CN" sz="999" spc="5" dirty="0">
                <a:latin typeface="微软雅黑" pitchFamily="34" charset="-122"/>
                <a:ea typeface="微软雅黑" pitchFamily="34" charset="-122"/>
                <a:cs typeface="Noto Sans CJK JP Regular"/>
              </a:rPr>
            </a:br>
            <a:r>
              <a:rPr lang="zh-CN" altLang="en-US" sz="999" spc="5" dirty="0">
                <a:latin typeface="微软雅黑" pitchFamily="34" charset="-122"/>
                <a:ea typeface="微软雅黑" pitchFamily="34" charset="-122"/>
                <a:cs typeface="Noto Sans CJK JP Regular"/>
              </a:rPr>
              <a:t>结果管理能力评估</a:t>
            </a:r>
            <a:endParaRPr lang="zh-CN" altLang="en-US" sz="999" dirty="0">
              <a:latin typeface="微软雅黑" pitchFamily="34" charset="-122"/>
              <a:ea typeface="微软雅黑" pitchFamily="34" charset="-122"/>
              <a:cs typeface="Noto Sans CJK JP Regular"/>
            </a:endParaRPr>
          </a:p>
        </p:txBody>
      </p:sp>
      <p:sp>
        <p:nvSpPr>
          <p:cNvPr id="40004" name="object 169">
            <a:extLst>
              <a:ext uri="{FF2B5EF4-FFF2-40B4-BE49-F238E27FC236}">
                <a16:creationId xmlns:a16="http://schemas.microsoft.com/office/drawing/2014/main" id="{B6EA2411-1628-42AF-AFE8-5BA7149CDF54}"/>
              </a:ext>
            </a:extLst>
          </p:cNvPr>
          <p:cNvSpPr>
            <a:spLocks noChangeArrowheads="1"/>
          </p:cNvSpPr>
          <p:nvPr/>
        </p:nvSpPr>
        <p:spPr bwMode="auto">
          <a:xfrm>
            <a:off x="2109514" y="1947263"/>
            <a:ext cx="180952" cy="25079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05" name="object 170">
            <a:extLst>
              <a:ext uri="{FF2B5EF4-FFF2-40B4-BE49-F238E27FC236}">
                <a16:creationId xmlns:a16="http://schemas.microsoft.com/office/drawing/2014/main" id="{63F4DB7D-677F-43A3-A78A-D2326998442A}"/>
              </a:ext>
            </a:extLst>
          </p:cNvPr>
          <p:cNvSpPr>
            <a:spLocks/>
          </p:cNvSpPr>
          <p:nvPr/>
        </p:nvSpPr>
        <p:spPr bwMode="auto">
          <a:xfrm>
            <a:off x="2109514" y="1947262"/>
            <a:ext cx="180952" cy="653965"/>
          </a:xfrm>
          <a:custGeom>
            <a:avLst/>
            <a:gdLst>
              <a:gd name="T0" fmla="*/ 88089 w 180339"/>
              <a:gd name="T1" fmla="*/ 651374 h 652780"/>
              <a:gd name="T2" fmla="*/ 0 w 180339"/>
              <a:gd name="T3" fmla="*/ 651374 h 652780"/>
              <a:gd name="T4" fmla="*/ 0 w 180339"/>
              <a:gd name="T5" fmla="*/ 663781 h 652780"/>
              <a:gd name="T6" fmla="*/ 100675 w 180339"/>
              <a:gd name="T7" fmla="*/ 663781 h 652780"/>
              <a:gd name="T8" fmla="*/ 100675 w 180339"/>
              <a:gd name="T9" fmla="*/ 657579 h 652780"/>
              <a:gd name="T10" fmla="*/ 88089 w 180339"/>
              <a:gd name="T11" fmla="*/ 657579 h 652780"/>
              <a:gd name="T12" fmla="*/ 88089 w 180339"/>
              <a:gd name="T13" fmla="*/ 651374 h 652780"/>
              <a:gd name="T14" fmla="*/ 106967 w 180339"/>
              <a:gd name="T15" fmla="*/ 34118 h 652780"/>
              <a:gd name="T16" fmla="*/ 88089 w 180339"/>
              <a:gd name="T17" fmla="*/ 34118 h 652780"/>
              <a:gd name="T18" fmla="*/ 88089 w 180339"/>
              <a:gd name="T19" fmla="*/ 657579 h 652780"/>
              <a:gd name="T20" fmla="*/ 94383 w 180339"/>
              <a:gd name="T21" fmla="*/ 651374 h 652780"/>
              <a:gd name="T22" fmla="*/ 100675 w 180339"/>
              <a:gd name="T23" fmla="*/ 651374 h 652780"/>
              <a:gd name="T24" fmla="*/ 100675 w 180339"/>
              <a:gd name="T25" fmla="*/ 46526 h 652780"/>
              <a:gd name="T26" fmla="*/ 94383 w 180339"/>
              <a:gd name="T27" fmla="*/ 46526 h 652780"/>
              <a:gd name="T28" fmla="*/ 100675 w 180339"/>
              <a:gd name="T29" fmla="*/ 40323 h 652780"/>
              <a:gd name="T30" fmla="*/ 106967 w 180339"/>
              <a:gd name="T31" fmla="*/ 40323 h 652780"/>
              <a:gd name="T32" fmla="*/ 106967 w 180339"/>
              <a:gd name="T33" fmla="*/ 34118 h 652780"/>
              <a:gd name="T34" fmla="*/ 100675 w 180339"/>
              <a:gd name="T35" fmla="*/ 651374 h 652780"/>
              <a:gd name="T36" fmla="*/ 94383 w 180339"/>
              <a:gd name="T37" fmla="*/ 651374 h 652780"/>
              <a:gd name="T38" fmla="*/ 88089 w 180339"/>
              <a:gd name="T39" fmla="*/ 657579 h 652780"/>
              <a:gd name="T40" fmla="*/ 100675 w 180339"/>
              <a:gd name="T41" fmla="*/ 657579 h 652780"/>
              <a:gd name="T42" fmla="*/ 100675 w 180339"/>
              <a:gd name="T43" fmla="*/ 651374 h 652780"/>
              <a:gd name="T44" fmla="*/ 106967 w 180339"/>
              <a:gd name="T45" fmla="*/ 0 h 652780"/>
              <a:gd name="T46" fmla="*/ 106967 w 180339"/>
              <a:gd name="T47" fmla="*/ 77545 h 652780"/>
              <a:gd name="T48" fmla="*/ 172512 w 180339"/>
              <a:gd name="T49" fmla="*/ 46526 h 652780"/>
              <a:gd name="T50" fmla="*/ 122698 w 180339"/>
              <a:gd name="T51" fmla="*/ 46526 h 652780"/>
              <a:gd name="T52" fmla="*/ 122698 w 180339"/>
              <a:gd name="T53" fmla="*/ 34118 h 652780"/>
              <a:gd name="T54" fmla="*/ 173520 w 180339"/>
              <a:gd name="T55" fmla="*/ 34118 h 652780"/>
              <a:gd name="T56" fmla="*/ 106967 w 180339"/>
              <a:gd name="T57" fmla="*/ 0 h 652780"/>
              <a:gd name="T58" fmla="*/ 100675 w 180339"/>
              <a:gd name="T59" fmla="*/ 40323 h 652780"/>
              <a:gd name="T60" fmla="*/ 94383 w 180339"/>
              <a:gd name="T61" fmla="*/ 46526 h 652780"/>
              <a:gd name="T62" fmla="*/ 100675 w 180339"/>
              <a:gd name="T63" fmla="*/ 46526 h 652780"/>
              <a:gd name="T64" fmla="*/ 100675 w 180339"/>
              <a:gd name="T65" fmla="*/ 40323 h 652780"/>
              <a:gd name="T66" fmla="*/ 106967 w 180339"/>
              <a:gd name="T67" fmla="*/ 40323 h 652780"/>
              <a:gd name="T68" fmla="*/ 100675 w 180339"/>
              <a:gd name="T69" fmla="*/ 40323 h 652780"/>
              <a:gd name="T70" fmla="*/ 100675 w 180339"/>
              <a:gd name="T71" fmla="*/ 46526 h 652780"/>
              <a:gd name="T72" fmla="*/ 106967 w 180339"/>
              <a:gd name="T73" fmla="*/ 46526 h 652780"/>
              <a:gd name="T74" fmla="*/ 106967 w 180339"/>
              <a:gd name="T75" fmla="*/ 40323 h 652780"/>
              <a:gd name="T76" fmla="*/ 173520 w 180339"/>
              <a:gd name="T77" fmla="*/ 34118 h 652780"/>
              <a:gd name="T78" fmla="*/ 122698 w 180339"/>
              <a:gd name="T79" fmla="*/ 34118 h 652780"/>
              <a:gd name="T80" fmla="*/ 122698 w 180339"/>
              <a:gd name="T81" fmla="*/ 46526 h 652780"/>
              <a:gd name="T82" fmla="*/ 172512 w 180339"/>
              <a:gd name="T83" fmla="*/ 46526 h 652780"/>
              <a:gd name="T84" fmla="*/ 185619 w 180339"/>
              <a:gd name="T85" fmla="*/ 40323 h 652780"/>
              <a:gd name="T86" fmla="*/ 173520 w 180339"/>
              <a:gd name="T87" fmla="*/ 34118 h 6527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339"/>
              <a:gd name="T133" fmla="*/ 0 h 652780"/>
              <a:gd name="T134" fmla="*/ 180339 w 180339"/>
              <a:gd name="T135" fmla="*/ 652780 h 6527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339" h="652780">
                <a:moveTo>
                  <a:pt x="85343" y="640079"/>
                </a:moveTo>
                <a:lnTo>
                  <a:pt x="0" y="640079"/>
                </a:lnTo>
                <a:lnTo>
                  <a:pt x="0" y="652272"/>
                </a:lnTo>
                <a:lnTo>
                  <a:pt x="97535" y="652272"/>
                </a:lnTo>
                <a:lnTo>
                  <a:pt x="97535" y="646176"/>
                </a:lnTo>
                <a:lnTo>
                  <a:pt x="85343" y="646176"/>
                </a:lnTo>
                <a:lnTo>
                  <a:pt x="85343" y="640079"/>
                </a:lnTo>
                <a:close/>
              </a:path>
              <a:path w="180339" h="652780">
                <a:moveTo>
                  <a:pt x="103631" y="33527"/>
                </a:moveTo>
                <a:lnTo>
                  <a:pt x="85343" y="33527"/>
                </a:lnTo>
                <a:lnTo>
                  <a:pt x="85343" y="646176"/>
                </a:lnTo>
                <a:lnTo>
                  <a:pt x="91439" y="640079"/>
                </a:lnTo>
                <a:lnTo>
                  <a:pt x="97535" y="640079"/>
                </a:lnTo>
                <a:lnTo>
                  <a:pt x="97535" y="45720"/>
                </a:lnTo>
                <a:lnTo>
                  <a:pt x="91439" y="45720"/>
                </a:lnTo>
                <a:lnTo>
                  <a:pt x="97535" y="39624"/>
                </a:lnTo>
                <a:lnTo>
                  <a:pt x="103631" y="39624"/>
                </a:lnTo>
                <a:lnTo>
                  <a:pt x="103631" y="33527"/>
                </a:lnTo>
                <a:close/>
              </a:path>
              <a:path w="180339" h="652780">
                <a:moveTo>
                  <a:pt x="97535" y="640079"/>
                </a:moveTo>
                <a:lnTo>
                  <a:pt x="91439" y="640079"/>
                </a:lnTo>
                <a:lnTo>
                  <a:pt x="85343" y="646176"/>
                </a:lnTo>
                <a:lnTo>
                  <a:pt x="97535" y="646176"/>
                </a:lnTo>
                <a:lnTo>
                  <a:pt x="97535" y="640079"/>
                </a:lnTo>
                <a:close/>
              </a:path>
              <a:path w="180339" h="652780">
                <a:moveTo>
                  <a:pt x="103631" y="0"/>
                </a:moveTo>
                <a:lnTo>
                  <a:pt x="103631" y="76200"/>
                </a:lnTo>
                <a:lnTo>
                  <a:pt x="167131" y="45720"/>
                </a:lnTo>
                <a:lnTo>
                  <a:pt x="118871" y="45720"/>
                </a:lnTo>
                <a:lnTo>
                  <a:pt x="118871" y="33527"/>
                </a:lnTo>
                <a:lnTo>
                  <a:pt x="168108" y="33527"/>
                </a:lnTo>
                <a:lnTo>
                  <a:pt x="103631" y="0"/>
                </a:lnTo>
                <a:close/>
              </a:path>
              <a:path w="180339" h="652780">
                <a:moveTo>
                  <a:pt x="97535" y="39624"/>
                </a:moveTo>
                <a:lnTo>
                  <a:pt x="91439" y="45720"/>
                </a:lnTo>
                <a:lnTo>
                  <a:pt x="97535" y="45720"/>
                </a:lnTo>
                <a:lnTo>
                  <a:pt x="97535" y="39624"/>
                </a:lnTo>
                <a:close/>
              </a:path>
              <a:path w="180339" h="652780">
                <a:moveTo>
                  <a:pt x="103631" y="39624"/>
                </a:moveTo>
                <a:lnTo>
                  <a:pt x="97535" y="39624"/>
                </a:lnTo>
                <a:lnTo>
                  <a:pt x="97535" y="45720"/>
                </a:lnTo>
                <a:lnTo>
                  <a:pt x="103631" y="45720"/>
                </a:lnTo>
                <a:lnTo>
                  <a:pt x="103631" y="39624"/>
                </a:lnTo>
                <a:close/>
              </a:path>
              <a:path w="180339" h="652780">
                <a:moveTo>
                  <a:pt x="168108" y="33527"/>
                </a:moveTo>
                <a:lnTo>
                  <a:pt x="118871" y="33527"/>
                </a:lnTo>
                <a:lnTo>
                  <a:pt x="118871" y="45720"/>
                </a:lnTo>
                <a:lnTo>
                  <a:pt x="167131" y="45720"/>
                </a:lnTo>
                <a:lnTo>
                  <a:pt x="179831" y="39624"/>
                </a:lnTo>
                <a:lnTo>
                  <a:pt x="168108" y="33527"/>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40006" name="object 171">
            <a:extLst>
              <a:ext uri="{FF2B5EF4-FFF2-40B4-BE49-F238E27FC236}">
                <a16:creationId xmlns:a16="http://schemas.microsoft.com/office/drawing/2014/main" id="{22D004CD-0D58-4D9C-A439-ED2CE3EBF45F}"/>
              </a:ext>
            </a:extLst>
          </p:cNvPr>
          <p:cNvSpPr>
            <a:spLocks noChangeArrowheads="1"/>
          </p:cNvSpPr>
          <p:nvPr/>
        </p:nvSpPr>
        <p:spPr bwMode="auto">
          <a:xfrm>
            <a:off x="2790462" y="2542500"/>
            <a:ext cx="76190" cy="103173"/>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07" name="object 172">
            <a:extLst>
              <a:ext uri="{FF2B5EF4-FFF2-40B4-BE49-F238E27FC236}">
                <a16:creationId xmlns:a16="http://schemas.microsoft.com/office/drawing/2014/main" id="{C0F15FF1-5F15-4EB0-B8F4-899704980924}"/>
              </a:ext>
            </a:extLst>
          </p:cNvPr>
          <p:cNvSpPr>
            <a:spLocks/>
          </p:cNvSpPr>
          <p:nvPr/>
        </p:nvSpPr>
        <p:spPr bwMode="auto">
          <a:xfrm>
            <a:off x="4049186" y="4934548"/>
            <a:ext cx="1079359" cy="0"/>
          </a:xfrm>
          <a:custGeom>
            <a:avLst/>
            <a:gdLst>
              <a:gd name="T0" fmla="*/ 0 w 1079500"/>
              <a:gd name="T1" fmla="*/ 1078991 w 1079500"/>
              <a:gd name="T2" fmla="*/ 0 60000 65536"/>
              <a:gd name="T3" fmla="*/ 0 60000 65536"/>
              <a:gd name="T4" fmla="*/ 0 w 1079500"/>
              <a:gd name="T5" fmla="*/ 1079500 w 1079500"/>
            </a:gdLst>
            <a:ahLst/>
            <a:cxnLst>
              <a:cxn ang="T2">
                <a:pos x="T0" y="0"/>
              </a:cxn>
              <a:cxn ang="T3">
                <a:pos x="T1" y="0"/>
              </a:cxn>
            </a:cxnLst>
            <a:rect l="T4" t="0" r="T5" b="0"/>
            <a:pathLst>
              <a:path w="1079500">
                <a:moveTo>
                  <a:pt x="0" y="0"/>
                </a:moveTo>
                <a:lnTo>
                  <a:pt x="1078991" y="0"/>
                </a:lnTo>
              </a:path>
            </a:pathLst>
          </a:custGeom>
          <a:noFill/>
          <a:ln w="6095">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sz="1800"/>
          </a:p>
        </p:txBody>
      </p:sp>
      <p:sp>
        <p:nvSpPr>
          <p:cNvPr id="177" name="object 176">
            <a:extLst>
              <a:ext uri="{FF2B5EF4-FFF2-40B4-BE49-F238E27FC236}">
                <a16:creationId xmlns:a16="http://schemas.microsoft.com/office/drawing/2014/main" id="{02964860-854B-4B55-A5E4-355A4A4DCEF2}"/>
              </a:ext>
            </a:extLst>
          </p:cNvPr>
          <p:cNvSpPr/>
          <p:nvPr/>
        </p:nvSpPr>
        <p:spPr>
          <a:xfrm>
            <a:off x="4049185" y="4642487"/>
            <a:ext cx="1073011" cy="298411"/>
          </a:xfrm>
          <a:custGeom>
            <a:avLst/>
            <a:gdLst/>
            <a:ahLst/>
            <a:cxnLst/>
            <a:rect l="l" t="t" r="r" b="b"/>
            <a:pathLst>
              <a:path w="1073150" h="299085">
                <a:moveTo>
                  <a:pt x="0" y="298704"/>
                </a:moveTo>
                <a:lnTo>
                  <a:pt x="1072896" y="298704"/>
                </a:lnTo>
                <a:lnTo>
                  <a:pt x="1072896" y="0"/>
                </a:lnTo>
                <a:lnTo>
                  <a:pt x="0" y="0"/>
                </a:lnTo>
                <a:lnTo>
                  <a:pt x="0" y="298704"/>
                </a:lnTo>
                <a:close/>
              </a:path>
            </a:pathLst>
          </a:custGeom>
          <a:solidFill>
            <a:schemeClr val="bg1">
              <a:lumMod val="95000"/>
            </a:schemeClr>
          </a:solidFill>
          <a:ln>
            <a:solidFill>
              <a:schemeClr val="bg1">
                <a:lumMod val="85000"/>
              </a:schemeClr>
            </a:solidFill>
          </a:ln>
        </p:spPr>
        <p:txBody>
          <a:bodyPr lIns="0" tIns="0" rIns="0" bIns="0"/>
          <a:lstStyle/>
          <a:p>
            <a:pPr marL="93643" indent="-6348">
              <a:spcBef>
                <a:spcPts val="100"/>
              </a:spcBef>
              <a:defRPr/>
            </a:pPr>
            <a:r>
              <a:rPr lang="zh-CN" altLang="en-US" sz="999">
                <a:latin typeface="微软雅黑" pitchFamily="34" charset="-122"/>
                <a:ea typeface="微软雅黑" pitchFamily="34" charset="-122"/>
                <a:cs typeface="Noto Sans CJK JP Regular"/>
              </a:rPr>
              <a:t>支持客户服务的 分析目标和范围</a:t>
            </a:r>
          </a:p>
        </p:txBody>
      </p:sp>
      <p:sp>
        <p:nvSpPr>
          <p:cNvPr id="40009" name="object 179">
            <a:extLst>
              <a:ext uri="{FF2B5EF4-FFF2-40B4-BE49-F238E27FC236}">
                <a16:creationId xmlns:a16="http://schemas.microsoft.com/office/drawing/2014/main" id="{0CAD2986-A930-42AF-BD9C-F606765B31D3}"/>
              </a:ext>
            </a:extLst>
          </p:cNvPr>
          <p:cNvSpPr>
            <a:spLocks noChangeArrowheads="1"/>
          </p:cNvSpPr>
          <p:nvPr/>
        </p:nvSpPr>
        <p:spPr bwMode="auto">
          <a:xfrm>
            <a:off x="3887283" y="4758359"/>
            <a:ext cx="176189" cy="76190"/>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10" name="object 180">
            <a:extLst>
              <a:ext uri="{FF2B5EF4-FFF2-40B4-BE49-F238E27FC236}">
                <a16:creationId xmlns:a16="http://schemas.microsoft.com/office/drawing/2014/main" id="{C417E3F1-EEA1-477E-8BE3-14CC31E15078}"/>
              </a:ext>
            </a:extLst>
          </p:cNvPr>
          <p:cNvSpPr>
            <a:spLocks noChangeArrowheads="1"/>
          </p:cNvSpPr>
          <p:nvPr/>
        </p:nvSpPr>
        <p:spPr bwMode="auto">
          <a:xfrm>
            <a:off x="3887283" y="2294880"/>
            <a:ext cx="176189" cy="7619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11" name="object 181">
            <a:extLst>
              <a:ext uri="{FF2B5EF4-FFF2-40B4-BE49-F238E27FC236}">
                <a16:creationId xmlns:a16="http://schemas.microsoft.com/office/drawing/2014/main" id="{161709D2-E2F6-453C-BFF1-97B18E8F680E}"/>
              </a:ext>
            </a:extLst>
          </p:cNvPr>
          <p:cNvSpPr>
            <a:spLocks noChangeArrowheads="1"/>
          </p:cNvSpPr>
          <p:nvPr/>
        </p:nvSpPr>
        <p:spPr bwMode="auto">
          <a:xfrm>
            <a:off x="3887283" y="2767893"/>
            <a:ext cx="176189" cy="7619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12" name="object 183">
            <a:extLst>
              <a:ext uri="{FF2B5EF4-FFF2-40B4-BE49-F238E27FC236}">
                <a16:creationId xmlns:a16="http://schemas.microsoft.com/office/drawing/2014/main" id="{7834D081-BCA8-413B-AB83-B337304C2C29}"/>
              </a:ext>
            </a:extLst>
          </p:cNvPr>
          <p:cNvSpPr>
            <a:spLocks noChangeArrowheads="1"/>
          </p:cNvSpPr>
          <p:nvPr/>
        </p:nvSpPr>
        <p:spPr bwMode="auto">
          <a:xfrm>
            <a:off x="3365063" y="4769470"/>
            <a:ext cx="180952" cy="76190"/>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13" name="object 184">
            <a:extLst>
              <a:ext uri="{FF2B5EF4-FFF2-40B4-BE49-F238E27FC236}">
                <a16:creationId xmlns:a16="http://schemas.microsoft.com/office/drawing/2014/main" id="{E4808E55-15F4-431B-8D36-AEE8E3264ADE}"/>
              </a:ext>
            </a:extLst>
          </p:cNvPr>
          <p:cNvSpPr>
            <a:spLocks noChangeArrowheads="1"/>
          </p:cNvSpPr>
          <p:nvPr/>
        </p:nvSpPr>
        <p:spPr bwMode="auto">
          <a:xfrm>
            <a:off x="3365063" y="2310753"/>
            <a:ext cx="180952" cy="76190"/>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14" name="object 185">
            <a:extLst>
              <a:ext uri="{FF2B5EF4-FFF2-40B4-BE49-F238E27FC236}">
                <a16:creationId xmlns:a16="http://schemas.microsoft.com/office/drawing/2014/main" id="{ED211CFA-CB9C-4556-ADA3-6FBD63EE3C7D}"/>
              </a:ext>
            </a:extLst>
          </p:cNvPr>
          <p:cNvSpPr>
            <a:spLocks noChangeArrowheads="1"/>
          </p:cNvSpPr>
          <p:nvPr/>
        </p:nvSpPr>
        <p:spPr bwMode="auto">
          <a:xfrm>
            <a:off x="3365063" y="2782178"/>
            <a:ext cx="180952" cy="76190"/>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15" name="object 187">
            <a:extLst>
              <a:ext uri="{FF2B5EF4-FFF2-40B4-BE49-F238E27FC236}">
                <a16:creationId xmlns:a16="http://schemas.microsoft.com/office/drawing/2014/main" id="{71C9F1E0-F567-40F1-9BE5-C6F359EA99EE}"/>
              </a:ext>
            </a:extLst>
          </p:cNvPr>
          <p:cNvSpPr>
            <a:spLocks noChangeArrowheads="1"/>
          </p:cNvSpPr>
          <p:nvPr/>
        </p:nvSpPr>
        <p:spPr bwMode="auto">
          <a:xfrm>
            <a:off x="3901567" y="3413921"/>
            <a:ext cx="180952" cy="76190"/>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16" name="object 188">
            <a:extLst>
              <a:ext uri="{FF2B5EF4-FFF2-40B4-BE49-F238E27FC236}">
                <a16:creationId xmlns:a16="http://schemas.microsoft.com/office/drawing/2014/main" id="{1DC1CE21-3DDF-4C10-A5D6-118F4FD3F21C}"/>
              </a:ext>
            </a:extLst>
          </p:cNvPr>
          <p:cNvSpPr>
            <a:spLocks noChangeArrowheads="1"/>
          </p:cNvSpPr>
          <p:nvPr/>
        </p:nvSpPr>
        <p:spPr bwMode="auto">
          <a:xfrm>
            <a:off x="3353953" y="3626619"/>
            <a:ext cx="179363" cy="76190"/>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190" name="object 189">
            <a:extLst>
              <a:ext uri="{FF2B5EF4-FFF2-40B4-BE49-F238E27FC236}">
                <a16:creationId xmlns:a16="http://schemas.microsoft.com/office/drawing/2014/main" id="{36E24F79-AC56-428C-A691-8E7C625CE11B}"/>
              </a:ext>
            </a:extLst>
          </p:cNvPr>
          <p:cNvSpPr/>
          <p:nvPr/>
        </p:nvSpPr>
        <p:spPr>
          <a:xfrm>
            <a:off x="785711" y="2386944"/>
            <a:ext cx="182538" cy="1842847"/>
          </a:xfrm>
          <a:custGeom>
            <a:avLst/>
            <a:gdLst/>
            <a:ahLst/>
            <a:cxnLst/>
            <a:rect l="l" t="t" r="r" b="b"/>
            <a:pathLst>
              <a:path w="182880" h="1844039">
                <a:moveTo>
                  <a:pt x="85343" y="1831848"/>
                </a:moveTo>
                <a:lnTo>
                  <a:pt x="0" y="1831848"/>
                </a:lnTo>
                <a:lnTo>
                  <a:pt x="0" y="1844039"/>
                </a:lnTo>
                <a:lnTo>
                  <a:pt x="97536" y="1844039"/>
                </a:lnTo>
                <a:lnTo>
                  <a:pt x="97536" y="1837943"/>
                </a:lnTo>
                <a:lnTo>
                  <a:pt x="85343" y="1837943"/>
                </a:lnTo>
                <a:lnTo>
                  <a:pt x="85343" y="1831848"/>
                </a:lnTo>
                <a:close/>
              </a:path>
              <a:path w="182880" h="1844039">
                <a:moveTo>
                  <a:pt x="106680" y="30479"/>
                </a:moveTo>
                <a:lnTo>
                  <a:pt x="85343" y="30479"/>
                </a:lnTo>
                <a:lnTo>
                  <a:pt x="85343" y="1837943"/>
                </a:lnTo>
                <a:lnTo>
                  <a:pt x="91440" y="1831848"/>
                </a:lnTo>
                <a:lnTo>
                  <a:pt x="97536" y="1831848"/>
                </a:lnTo>
                <a:lnTo>
                  <a:pt x="97536" y="45720"/>
                </a:lnTo>
                <a:lnTo>
                  <a:pt x="91440" y="45720"/>
                </a:lnTo>
                <a:lnTo>
                  <a:pt x="97536" y="36575"/>
                </a:lnTo>
                <a:lnTo>
                  <a:pt x="106680" y="36575"/>
                </a:lnTo>
                <a:lnTo>
                  <a:pt x="106680" y="30479"/>
                </a:lnTo>
                <a:close/>
              </a:path>
              <a:path w="182880" h="1844039">
                <a:moveTo>
                  <a:pt x="97536" y="1831848"/>
                </a:moveTo>
                <a:lnTo>
                  <a:pt x="91440" y="1831848"/>
                </a:lnTo>
                <a:lnTo>
                  <a:pt x="85343" y="1837943"/>
                </a:lnTo>
                <a:lnTo>
                  <a:pt x="97536" y="1837943"/>
                </a:lnTo>
                <a:lnTo>
                  <a:pt x="97536" y="1831848"/>
                </a:lnTo>
                <a:close/>
              </a:path>
              <a:path w="182880" h="1844039">
                <a:moveTo>
                  <a:pt x="106680" y="0"/>
                </a:moveTo>
                <a:lnTo>
                  <a:pt x="106680" y="76200"/>
                </a:lnTo>
                <a:lnTo>
                  <a:pt x="165295" y="45720"/>
                </a:lnTo>
                <a:lnTo>
                  <a:pt x="118872" y="45720"/>
                </a:lnTo>
                <a:lnTo>
                  <a:pt x="118872" y="30479"/>
                </a:lnTo>
                <a:lnTo>
                  <a:pt x="170179" y="30479"/>
                </a:lnTo>
                <a:lnTo>
                  <a:pt x="106680" y="0"/>
                </a:lnTo>
                <a:close/>
              </a:path>
              <a:path w="182880" h="1844039">
                <a:moveTo>
                  <a:pt x="97536" y="36575"/>
                </a:moveTo>
                <a:lnTo>
                  <a:pt x="91440" y="45720"/>
                </a:lnTo>
                <a:lnTo>
                  <a:pt x="97536" y="45720"/>
                </a:lnTo>
                <a:lnTo>
                  <a:pt x="97536" y="36575"/>
                </a:lnTo>
                <a:close/>
              </a:path>
              <a:path w="182880" h="1844039">
                <a:moveTo>
                  <a:pt x="106680" y="36575"/>
                </a:moveTo>
                <a:lnTo>
                  <a:pt x="97536" y="36575"/>
                </a:lnTo>
                <a:lnTo>
                  <a:pt x="97536" y="45720"/>
                </a:lnTo>
                <a:lnTo>
                  <a:pt x="106680" y="45720"/>
                </a:lnTo>
                <a:lnTo>
                  <a:pt x="106680" y="36575"/>
                </a:lnTo>
                <a:close/>
              </a:path>
              <a:path w="182880" h="1844039">
                <a:moveTo>
                  <a:pt x="170179" y="30479"/>
                </a:moveTo>
                <a:lnTo>
                  <a:pt x="118872" y="30479"/>
                </a:lnTo>
                <a:lnTo>
                  <a:pt x="118872" y="45720"/>
                </a:lnTo>
                <a:lnTo>
                  <a:pt x="165295" y="45720"/>
                </a:lnTo>
                <a:lnTo>
                  <a:pt x="182880" y="36575"/>
                </a:lnTo>
                <a:lnTo>
                  <a:pt x="170179" y="30479"/>
                </a:lnTo>
                <a:close/>
              </a:path>
            </a:pathLst>
          </a:custGeom>
          <a:solidFill>
            <a:srgbClr val="0D0D0D"/>
          </a:solidFill>
          <a:ln w="9525">
            <a:solidFill>
              <a:schemeClr val="bg1">
                <a:lumMod val="75000"/>
              </a:schemeClr>
            </a:solidFill>
          </a:ln>
        </p:spPr>
        <p:txBody>
          <a:bodyPr lIns="0" tIns="0" rIns="0" bIns="0"/>
          <a:lstStyle/>
          <a:p>
            <a:pPr eaLnBrk="1" hangingPunct="1">
              <a:defRPr/>
            </a:pPr>
            <a:endParaRPr sz="1800">
              <a:latin typeface="微软雅黑" pitchFamily="34" charset="-122"/>
              <a:ea typeface="微软雅黑" pitchFamily="34" charset="-122"/>
            </a:endParaRPr>
          </a:p>
        </p:txBody>
      </p:sp>
      <p:sp>
        <p:nvSpPr>
          <p:cNvPr id="191" name="object 190">
            <a:extLst>
              <a:ext uri="{FF2B5EF4-FFF2-40B4-BE49-F238E27FC236}">
                <a16:creationId xmlns:a16="http://schemas.microsoft.com/office/drawing/2014/main" id="{D0BA1BA4-DC6C-40C5-8F57-BB282239AB11}"/>
              </a:ext>
            </a:extLst>
          </p:cNvPr>
          <p:cNvSpPr/>
          <p:nvPr/>
        </p:nvSpPr>
        <p:spPr>
          <a:xfrm>
            <a:off x="785711" y="3629793"/>
            <a:ext cx="182538" cy="601585"/>
          </a:xfrm>
          <a:custGeom>
            <a:avLst/>
            <a:gdLst/>
            <a:ahLst/>
            <a:cxnLst/>
            <a:rect l="l" t="t" r="r" b="b"/>
            <a:pathLst>
              <a:path w="182880" h="600710">
                <a:moveTo>
                  <a:pt x="85343" y="588263"/>
                </a:moveTo>
                <a:lnTo>
                  <a:pt x="0" y="588263"/>
                </a:lnTo>
                <a:lnTo>
                  <a:pt x="0" y="600455"/>
                </a:lnTo>
                <a:lnTo>
                  <a:pt x="97536" y="600455"/>
                </a:lnTo>
                <a:lnTo>
                  <a:pt x="97536" y="594359"/>
                </a:lnTo>
                <a:lnTo>
                  <a:pt x="85343" y="594359"/>
                </a:lnTo>
                <a:lnTo>
                  <a:pt x="85343" y="588263"/>
                </a:lnTo>
                <a:close/>
              </a:path>
              <a:path w="182880" h="600710">
                <a:moveTo>
                  <a:pt x="106680" y="33527"/>
                </a:moveTo>
                <a:lnTo>
                  <a:pt x="85343" y="33527"/>
                </a:lnTo>
                <a:lnTo>
                  <a:pt x="85343" y="594359"/>
                </a:lnTo>
                <a:lnTo>
                  <a:pt x="91440" y="588263"/>
                </a:lnTo>
                <a:lnTo>
                  <a:pt x="97536" y="588263"/>
                </a:lnTo>
                <a:lnTo>
                  <a:pt x="97536" y="45719"/>
                </a:lnTo>
                <a:lnTo>
                  <a:pt x="91440" y="45719"/>
                </a:lnTo>
                <a:lnTo>
                  <a:pt x="97536" y="39624"/>
                </a:lnTo>
                <a:lnTo>
                  <a:pt x="106680" y="39624"/>
                </a:lnTo>
                <a:lnTo>
                  <a:pt x="106680" y="33527"/>
                </a:lnTo>
                <a:close/>
              </a:path>
              <a:path w="182880" h="600710">
                <a:moveTo>
                  <a:pt x="97536" y="588263"/>
                </a:moveTo>
                <a:lnTo>
                  <a:pt x="91440" y="588263"/>
                </a:lnTo>
                <a:lnTo>
                  <a:pt x="85343" y="594359"/>
                </a:lnTo>
                <a:lnTo>
                  <a:pt x="97536" y="594359"/>
                </a:lnTo>
                <a:lnTo>
                  <a:pt x="97536" y="588263"/>
                </a:lnTo>
                <a:close/>
              </a:path>
              <a:path w="182880" h="600710">
                <a:moveTo>
                  <a:pt x="106680" y="0"/>
                </a:moveTo>
                <a:lnTo>
                  <a:pt x="106680" y="76200"/>
                </a:lnTo>
                <a:lnTo>
                  <a:pt x="170180" y="45719"/>
                </a:lnTo>
                <a:lnTo>
                  <a:pt x="118872" y="45719"/>
                </a:lnTo>
                <a:lnTo>
                  <a:pt x="118872" y="33527"/>
                </a:lnTo>
                <a:lnTo>
                  <a:pt x="171156" y="33527"/>
                </a:lnTo>
                <a:lnTo>
                  <a:pt x="106680" y="0"/>
                </a:lnTo>
                <a:close/>
              </a:path>
              <a:path w="182880" h="600710">
                <a:moveTo>
                  <a:pt x="97536" y="39624"/>
                </a:moveTo>
                <a:lnTo>
                  <a:pt x="91440" y="45719"/>
                </a:lnTo>
                <a:lnTo>
                  <a:pt x="97536" y="45719"/>
                </a:lnTo>
                <a:lnTo>
                  <a:pt x="97536" y="39624"/>
                </a:lnTo>
                <a:close/>
              </a:path>
              <a:path w="182880" h="600710">
                <a:moveTo>
                  <a:pt x="106680" y="39624"/>
                </a:moveTo>
                <a:lnTo>
                  <a:pt x="97536" y="39624"/>
                </a:lnTo>
                <a:lnTo>
                  <a:pt x="97536" y="45719"/>
                </a:lnTo>
                <a:lnTo>
                  <a:pt x="106680" y="45719"/>
                </a:lnTo>
                <a:lnTo>
                  <a:pt x="106680" y="39624"/>
                </a:lnTo>
                <a:close/>
              </a:path>
              <a:path w="182880" h="600710">
                <a:moveTo>
                  <a:pt x="171156" y="33527"/>
                </a:moveTo>
                <a:lnTo>
                  <a:pt x="118872" y="33527"/>
                </a:lnTo>
                <a:lnTo>
                  <a:pt x="118872" y="45719"/>
                </a:lnTo>
                <a:lnTo>
                  <a:pt x="170180" y="45719"/>
                </a:lnTo>
                <a:lnTo>
                  <a:pt x="182880" y="39624"/>
                </a:lnTo>
                <a:lnTo>
                  <a:pt x="171156" y="33527"/>
                </a:lnTo>
                <a:close/>
              </a:path>
            </a:pathLst>
          </a:custGeom>
          <a:solidFill>
            <a:srgbClr val="0D0D0D"/>
          </a:solidFill>
          <a:ln w="9525">
            <a:solidFill>
              <a:schemeClr val="bg1">
                <a:lumMod val="75000"/>
              </a:schemeClr>
            </a:solidFill>
          </a:ln>
        </p:spPr>
        <p:txBody>
          <a:bodyPr lIns="0" tIns="0" rIns="0" bIns="0"/>
          <a:lstStyle/>
          <a:p>
            <a:pPr eaLnBrk="1" hangingPunct="1">
              <a:defRPr/>
            </a:pPr>
            <a:endParaRPr sz="1800">
              <a:latin typeface="微软雅黑" pitchFamily="34" charset="-122"/>
              <a:ea typeface="微软雅黑" pitchFamily="34" charset="-122"/>
            </a:endParaRPr>
          </a:p>
        </p:txBody>
      </p:sp>
      <p:sp>
        <p:nvSpPr>
          <p:cNvPr id="192" name="object 191">
            <a:extLst>
              <a:ext uri="{FF2B5EF4-FFF2-40B4-BE49-F238E27FC236}">
                <a16:creationId xmlns:a16="http://schemas.microsoft.com/office/drawing/2014/main" id="{847FA3C4-E32E-4866-A598-63092241BF28}"/>
              </a:ext>
            </a:extLst>
          </p:cNvPr>
          <p:cNvSpPr/>
          <p:nvPr/>
        </p:nvSpPr>
        <p:spPr>
          <a:xfrm>
            <a:off x="785711" y="4218679"/>
            <a:ext cx="182538" cy="539680"/>
          </a:xfrm>
          <a:custGeom>
            <a:avLst/>
            <a:gdLst/>
            <a:ahLst/>
            <a:cxnLst/>
            <a:rect l="l" t="t" r="r" b="b"/>
            <a:pathLst>
              <a:path w="182880" h="539750">
                <a:moveTo>
                  <a:pt x="106680" y="463295"/>
                </a:moveTo>
                <a:lnTo>
                  <a:pt x="106680" y="539495"/>
                </a:lnTo>
                <a:lnTo>
                  <a:pt x="171156" y="505967"/>
                </a:lnTo>
                <a:lnTo>
                  <a:pt x="118872" y="505967"/>
                </a:lnTo>
                <a:lnTo>
                  <a:pt x="118872" y="493775"/>
                </a:lnTo>
                <a:lnTo>
                  <a:pt x="170180" y="493775"/>
                </a:lnTo>
                <a:lnTo>
                  <a:pt x="106680" y="463295"/>
                </a:lnTo>
                <a:close/>
              </a:path>
              <a:path w="182880" h="539750">
                <a:moveTo>
                  <a:pt x="85343" y="6095"/>
                </a:moveTo>
                <a:lnTo>
                  <a:pt x="85343" y="505967"/>
                </a:lnTo>
                <a:lnTo>
                  <a:pt x="106680" y="505967"/>
                </a:lnTo>
                <a:lnTo>
                  <a:pt x="106680" y="499871"/>
                </a:lnTo>
                <a:lnTo>
                  <a:pt x="97536" y="499871"/>
                </a:lnTo>
                <a:lnTo>
                  <a:pt x="91440" y="493775"/>
                </a:lnTo>
                <a:lnTo>
                  <a:pt x="97536" y="493775"/>
                </a:lnTo>
                <a:lnTo>
                  <a:pt x="97536" y="12191"/>
                </a:lnTo>
                <a:lnTo>
                  <a:pt x="91440" y="12191"/>
                </a:lnTo>
                <a:lnTo>
                  <a:pt x="85343" y="6095"/>
                </a:lnTo>
                <a:close/>
              </a:path>
              <a:path w="182880" h="539750">
                <a:moveTo>
                  <a:pt x="170180" y="493775"/>
                </a:moveTo>
                <a:lnTo>
                  <a:pt x="118872" y="493775"/>
                </a:lnTo>
                <a:lnTo>
                  <a:pt x="118872" y="505967"/>
                </a:lnTo>
                <a:lnTo>
                  <a:pt x="171156" y="505967"/>
                </a:lnTo>
                <a:lnTo>
                  <a:pt x="182880" y="499871"/>
                </a:lnTo>
                <a:lnTo>
                  <a:pt x="170180" y="493775"/>
                </a:lnTo>
                <a:close/>
              </a:path>
              <a:path w="182880" h="539750">
                <a:moveTo>
                  <a:pt x="97536" y="493775"/>
                </a:moveTo>
                <a:lnTo>
                  <a:pt x="91440" y="493775"/>
                </a:lnTo>
                <a:lnTo>
                  <a:pt x="97536" y="499871"/>
                </a:lnTo>
                <a:lnTo>
                  <a:pt x="97536" y="493775"/>
                </a:lnTo>
                <a:close/>
              </a:path>
              <a:path w="182880" h="539750">
                <a:moveTo>
                  <a:pt x="106680" y="493775"/>
                </a:moveTo>
                <a:lnTo>
                  <a:pt x="97536" y="493775"/>
                </a:lnTo>
                <a:lnTo>
                  <a:pt x="97536" y="499871"/>
                </a:lnTo>
                <a:lnTo>
                  <a:pt x="106680" y="499871"/>
                </a:lnTo>
                <a:lnTo>
                  <a:pt x="106680" y="493775"/>
                </a:lnTo>
                <a:close/>
              </a:path>
              <a:path w="182880" h="539750">
                <a:moveTo>
                  <a:pt x="97536" y="0"/>
                </a:moveTo>
                <a:lnTo>
                  <a:pt x="0" y="0"/>
                </a:lnTo>
                <a:lnTo>
                  <a:pt x="0" y="12191"/>
                </a:lnTo>
                <a:lnTo>
                  <a:pt x="85343" y="12191"/>
                </a:lnTo>
                <a:lnTo>
                  <a:pt x="85343" y="6095"/>
                </a:lnTo>
                <a:lnTo>
                  <a:pt x="97536" y="6095"/>
                </a:lnTo>
                <a:lnTo>
                  <a:pt x="97536" y="0"/>
                </a:lnTo>
                <a:close/>
              </a:path>
              <a:path w="182880" h="539750">
                <a:moveTo>
                  <a:pt x="97536" y="6095"/>
                </a:moveTo>
                <a:lnTo>
                  <a:pt x="85343" y="6095"/>
                </a:lnTo>
                <a:lnTo>
                  <a:pt x="91440" y="12191"/>
                </a:lnTo>
                <a:lnTo>
                  <a:pt x="97536" y="12191"/>
                </a:lnTo>
                <a:lnTo>
                  <a:pt x="97536" y="6095"/>
                </a:lnTo>
                <a:close/>
              </a:path>
            </a:pathLst>
          </a:custGeom>
          <a:solidFill>
            <a:srgbClr val="0D0D0D"/>
          </a:solidFill>
          <a:ln w="9525">
            <a:solidFill>
              <a:schemeClr val="bg1">
                <a:lumMod val="75000"/>
              </a:schemeClr>
            </a:solidFill>
          </a:ln>
        </p:spPr>
        <p:txBody>
          <a:bodyPr lIns="0" tIns="0" rIns="0" bIns="0"/>
          <a:lstStyle/>
          <a:p>
            <a:pPr eaLnBrk="1" hangingPunct="1">
              <a:defRPr/>
            </a:pPr>
            <a:endParaRPr sz="1800">
              <a:latin typeface="微软雅黑" pitchFamily="34" charset="-122"/>
              <a:ea typeface="微软雅黑" pitchFamily="34" charset="-122"/>
            </a:endParaRPr>
          </a:p>
        </p:txBody>
      </p:sp>
      <p:sp>
        <p:nvSpPr>
          <p:cNvPr id="193" name="object 192">
            <a:extLst>
              <a:ext uri="{FF2B5EF4-FFF2-40B4-BE49-F238E27FC236}">
                <a16:creationId xmlns:a16="http://schemas.microsoft.com/office/drawing/2014/main" id="{03D0DA3C-3CFC-42C8-8C65-6A71DF88921A}"/>
              </a:ext>
            </a:extLst>
          </p:cNvPr>
          <p:cNvSpPr/>
          <p:nvPr/>
        </p:nvSpPr>
        <p:spPr>
          <a:xfrm>
            <a:off x="785711" y="4218679"/>
            <a:ext cx="182538" cy="2115862"/>
          </a:xfrm>
          <a:custGeom>
            <a:avLst/>
            <a:gdLst/>
            <a:ahLst/>
            <a:cxnLst/>
            <a:rect l="l" t="t" r="r" b="b"/>
            <a:pathLst>
              <a:path w="182880" h="2115820">
                <a:moveTo>
                  <a:pt x="106680" y="2039112"/>
                </a:moveTo>
                <a:lnTo>
                  <a:pt x="106680" y="2115312"/>
                </a:lnTo>
                <a:lnTo>
                  <a:pt x="170180" y="2084831"/>
                </a:lnTo>
                <a:lnTo>
                  <a:pt x="118872" y="2084831"/>
                </a:lnTo>
                <a:lnTo>
                  <a:pt x="118872" y="2072639"/>
                </a:lnTo>
                <a:lnTo>
                  <a:pt x="171156" y="2072639"/>
                </a:lnTo>
                <a:lnTo>
                  <a:pt x="106680" y="2039112"/>
                </a:lnTo>
                <a:close/>
              </a:path>
              <a:path w="182880" h="2115820">
                <a:moveTo>
                  <a:pt x="85343" y="6095"/>
                </a:moveTo>
                <a:lnTo>
                  <a:pt x="85343" y="2084831"/>
                </a:lnTo>
                <a:lnTo>
                  <a:pt x="106680" y="2084831"/>
                </a:lnTo>
                <a:lnTo>
                  <a:pt x="106680" y="2078736"/>
                </a:lnTo>
                <a:lnTo>
                  <a:pt x="97536" y="2078736"/>
                </a:lnTo>
                <a:lnTo>
                  <a:pt x="91440" y="2072639"/>
                </a:lnTo>
                <a:lnTo>
                  <a:pt x="97536" y="2072639"/>
                </a:lnTo>
                <a:lnTo>
                  <a:pt x="97536" y="12191"/>
                </a:lnTo>
                <a:lnTo>
                  <a:pt x="91440" y="12191"/>
                </a:lnTo>
                <a:lnTo>
                  <a:pt x="85343" y="6095"/>
                </a:lnTo>
                <a:close/>
              </a:path>
              <a:path w="182880" h="2115820">
                <a:moveTo>
                  <a:pt x="171156" y="2072639"/>
                </a:moveTo>
                <a:lnTo>
                  <a:pt x="118872" y="2072639"/>
                </a:lnTo>
                <a:lnTo>
                  <a:pt x="118872" y="2084831"/>
                </a:lnTo>
                <a:lnTo>
                  <a:pt x="170180" y="2084831"/>
                </a:lnTo>
                <a:lnTo>
                  <a:pt x="182880" y="2078736"/>
                </a:lnTo>
                <a:lnTo>
                  <a:pt x="171156" y="2072639"/>
                </a:lnTo>
                <a:close/>
              </a:path>
              <a:path w="182880" h="2115820">
                <a:moveTo>
                  <a:pt x="97536" y="2072639"/>
                </a:moveTo>
                <a:lnTo>
                  <a:pt x="91440" y="2072639"/>
                </a:lnTo>
                <a:lnTo>
                  <a:pt x="97536" y="2078736"/>
                </a:lnTo>
                <a:lnTo>
                  <a:pt x="97536" y="2072639"/>
                </a:lnTo>
                <a:close/>
              </a:path>
              <a:path w="182880" h="2115820">
                <a:moveTo>
                  <a:pt x="106680" y="2072639"/>
                </a:moveTo>
                <a:lnTo>
                  <a:pt x="97536" y="2072639"/>
                </a:lnTo>
                <a:lnTo>
                  <a:pt x="97536" y="2078736"/>
                </a:lnTo>
                <a:lnTo>
                  <a:pt x="106680" y="2078736"/>
                </a:lnTo>
                <a:lnTo>
                  <a:pt x="106680" y="2072639"/>
                </a:lnTo>
                <a:close/>
              </a:path>
              <a:path w="182880" h="2115820">
                <a:moveTo>
                  <a:pt x="97536" y="0"/>
                </a:moveTo>
                <a:lnTo>
                  <a:pt x="0" y="0"/>
                </a:lnTo>
                <a:lnTo>
                  <a:pt x="0" y="12191"/>
                </a:lnTo>
                <a:lnTo>
                  <a:pt x="85343" y="12191"/>
                </a:lnTo>
                <a:lnTo>
                  <a:pt x="85343" y="6095"/>
                </a:lnTo>
                <a:lnTo>
                  <a:pt x="97536" y="6095"/>
                </a:lnTo>
                <a:lnTo>
                  <a:pt x="97536" y="0"/>
                </a:lnTo>
                <a:close/>
              </a:path>
              <a:path w="182880" h="2115820">
                <a:moveTo>
                  <a:pt x="97536" y="6095"/>
                </a:moveTo>
                <a:lnTo>
                  <a:pt x="85343" y="6095"/>
                </a:lnTo>
                <a:lnTo>
                  <a:pt x="91440" y="12191"/>
                </a:lnTo>
                <a:lnTo>
                  <a:pt x="97536" y="12191"/>
                </a:lnTo>
                <a:lnTo>
                  <a:pt x="97536" y="6095"/>
                </a:lnTo>
                <a:close/>
              </a:path>
            </a:pathLst>
          </a:custGeom>
          <a:solidFill>
            <a:srgbClr val="0D0D0D"/>
          </a:solidFill>
          <a:ln w="9525">
            <a:solidFill>
              <a:schemeClr val="bg1">
                <a:lumMod val="75000"/>
              </a:schemeClr>
            </a:solidFill>
          </a:ln>
        </p:spPr>
        <p:txBody>
          <a:bodyPr lIns="0" tIns="0" rIns="0" bIns="0"/>
          <a:lstStyle/>
          <a:p>
            <a:pPr eaLnBrk="1" hangingPunct="1">
              <a:defRPr/>
            </a:pPr>
            <a:endParaRPr sz="1800">
              <a:latin typeface="微软雅黑" pitchFamily="34" charset="-122"/>
              <a:ea typeface="微软雅黑" pitchFamily="34" charset="-122"/>
            </a:endParaRPr>
          </a:p>
        </p:txBody>
      </p:sp>
      <p:sp>
        <p:nvSpPr>
          <p:cNvPr id="40021" name="object 196">
            <a:extLst>
              <a:ext uri="{FF2B5EF4-FFF2-40B4-BE49-F238E27FC236}">
                <a16:creationId xmlns:a16="http://schemas.microsoft.com/office/drawing/2014/main" id="{60E687ED-1720-4478-80A2-A4DBAB6D4CCB}"/>
              </a:ext>
            </a:extLst>
          </p:cNvPr>
          <p:cNvSpPr>
            <a:spLocks noChangeArrowheads="1"/>
          </p:cNvSpPr>
          <p:nvPr/>
        </p:nvSpPr>
        <p:spPr bwMode="auto">
          <a:xfrm>
            <a:off x="2790462" y="2136151"/>
            <a:ext cx="76190" cy="107936"/>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22" name="object 197">
            <a:extLst>
              <a:ext uri="{FF2B5EF4-FFF2-40B4-BE49-F238E27FC236}">
                <a16:creationId xmlns:a16="http://schemas.microsoft.com/office/drawing/2014/main" id="{B6365D42-D577-412A-A38F-F73134964F2A}"/>
              </a:ext>
            </a:extLst>
          </p:cNvPr>
          <p:cNvSpPr>
            <a:spLocks noChangeArrowheads="1"/>
          </p:cNvSpPr>
          <p:nvPr/>
        </p:nvSpPr>
        <p:spPr bwMode="auto">
          <a:xfrm>
            <a:off x="5123782" y="4745662"/>
            <a:ext cx="112699" cy="73015"/>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23" name="object 205">
            <a:extLst>
              <a:ext uri="{FF2B5EF4-FFF2-40B4-BE49-F238E27FC236}">
                <a16:creationId xmlns:a16="http://schemas.microsoft.com/office/drawing/2014/main" id="{FE9BB59C-E2E1-4A77-9D9C-327C84778167}"/>
              </a:ext>
            </a:extLst>
          </p:cNvPr>
          <p:cNvSpPr>
            <a:spLocks/>
          </p:cNvSpPr>
          <p:nvPr/>
        </p:nvSpPr>
        <p:spPr bwMode="auto">
          <a:xfrm>
            <a:off x="5130132" y="3463128"/>
            <a:ext cx="182539" cy="460315"/>
          </a:xfrm>
          <a:custGeom>
            <a:avLst/>
            <a:gdLst>
              <a:gd name="T0" fmla="*/ 105033 w 182879"/>
              <a:gd name="T1" fmla="*/ 384048 h 460375"/>
              <a:gd name="T2" fmla="*/ 105033 w 182879"/>
              <a:gd name="T3" fmla="*/ 460248 h 460375"/>
              <a:gd name="T4" fmla="*/ 162741 w 182879"/>
              <a:gd name="T5" fmla="*/ 429768 h 460375"/>
              <a:gd name="T6" fmla="*/ 117036 w 182879"/>
              <a:gd name="T7" fmla="*/ 429768 h 460375"/>
              <a:gd name="T8" fmla="*/ 117036 w 182879"/>
              <a:gd name="T9" fmla="*/ 414528 h 460375"/>
              <a:gd name="T10" fmla="*/ 167550 w 182879"/>
              <a:gd name="T11" fmla="*/ 414528 h 460375"/>
              <a:gd name="T12" fmla="*/ 105033 w 182879"/>
              <a:gd name="T13" fmla="*/ 384048 h 460375"/>
              <a:gd name="T14" fmla="*/ 84027 w 182879"/>
              <a:gd name="T15" fmla="*/ 6096 h 460375"/>
              <a:gd name="T16" fmla="*/ 84027 w 182879"/>
              <a:gd name="T17" fmla="*/ 429768 h 460375"/>
              <a:gd name="T18" fmla="*/ 105033 w 182879"/>
              <a:gd name="T19" fmla="*/ 429768 h 460375"/>
              <a:gd name="T20" fmla="*/ 105033 w 182879"/>
              <a:gd name="T21" fmla="*/ 420624 h 460375"/>
              <a:gd name="T22" fmla="*/ 96029 w 182879"/>
              <a:gd name="T23" fmla="*/ 420624 h 460375"/>
              <a:gd name="T24" fmla="*/ 90027 w 182879"/>
              <a:gd name="T25" fmla="*/ 414528 h 460375"/>
              <a:gd name="T26" fmla="*/ 96029 w 182879"/>
              <a:gd name="T27" fmla="*/ 414528 h 460375"/>
              <a:gd name="T28" fmla="*/ 96029 w 182879"/>
              <a:gd name="T29" fmla="*/ 12192 h 460375"/>
              <a:gd name="T30" fmla="*/ 90027 w 182879"/>
              <a:gd name="T31" fmla="*/ 12192 h 460375"/>
              <a:gd name="T32" fmla="*/ 84027 w 182879"/>
              <a:gd name="T33" fmla="*/ 6096 h 460375"/>
              <a:gd name="T34" fmla="*/ 167550 w 182879"/>
              <a:gd name="T35" fmla="*/ 414528 h 460375"/>
              <a:gd name="T36" fmla="*/ 117036 w 182879"/>
              <a:gd name="T37" fmla="*/ 414528 h 460375"/>
              <a:gd name="T38" fmla="*/ 117036 w 182879"/>
              <a:gd name="T39" fmla="*/ 429768 h 460375"/>
              <a:gd name="T40" fmla="*/ 162741 w 182879"/>
              <a:gd name="T41" fmla="*/ 429768 h 460375"/>
              <a:gd name="T42" fmla="*/ 180056 w 182879"/>
              <a:gd name="T43" fmla="*/ 420624 h 460375"/>
              <a:gd name="T44" fmla="*/ 167550 w 182879"/>
              <a:gd name="T45" fmla="*/ 414528 h 460375"/>
              <a:gd name="T46" fmla="*/ 96029 w 182879"/>
              <a:gd name="T47" fmla="*/ 414528 h 460375"/>
              <a:gd name="T48" fmla="*/ 90027 w 182879"/>
              <a:gd name="T49" fmla="*/ 414528 h 460375"/>
              <a:gd name="T50" fmla="*/ 96029 w 182879"/>
              <a:gd name="T51" fmla="*/ 420624 h 460375"/>
              <a:gd name="T52" fmla="*/ 96029 w 182879"/>
              <a:gd name="T53" fmla="*/ 414528 h 460375"/>
              <a:gd name="T54" fmla="*/ 105033 w 182879"/>
              <a:gd name="T55" fmla="*/ 414528 h 460375"/>
              <a:gd name="T56" fmla="*/ 96029 w 182879"/>
              <a:gd name="T57" fmla="*/ 414528 h 460375"/>
              <a:gd name="T58" fmla="*/ 96029 w 182879"/>
              <a:gd name="T59" fmla="*/ 420624 h 460375"/>
              <a:gd name="T60" fmla="*/ 105033 w 182879"/>
              <a:gd name="T61" fmla="*/ 420624 h 460375"/>
              <a:gd name="T62" fmla="*/ 105033 w 182879"/>
              <a:gd name="T63" fmla="*/ 414528 h 460375"/>
              <a:gd name="T64" fmla="*/ 96029 w 182879"/>
              <a:gd name="T65" fmla="*/ 0 h 460375"/>
              <a:gd name="T66" fmla="*/ 0 w 182879"/>
              <a:gd name="T67" fmla="*/ 0 h 460375"/>
              <a:gd name="T68" fmla="*/ 0 w 182879"/>
              <a:gd name="T69" fmla="*/ 12192 h 460375"/>
              <a:gd name="T70" fmla="*/ 84027 w 182879"/>
              <a:gd name="T71" fmla="*/ 12192 h 460375"/>
              <a:gd name="T72" fmla="*/ 84027 w 182879"/>
              <a:gd name="T73" fmla="*/ 6096 h 460375"/>
              <a:gd name="T74" fmla="*/ 96029 w 182879"/>
              <a:gd name="T75" fmla="*/ 6096 h 460375"/>
              <a:gd name="T76" fmla="*/ 96029 w 182879"/>
              <a:gd name="T77" fmla="*/ 0 h 460375"/>
              <a:gd name="T78" fmla="*/ 96029 w 182879"/>
              <a:gd name="T79" fmla="*/ 6096 h 460375"/>
              <a:gd name="T80" fmla="*/ 84027 w 182879"/>
              <a:gd name="T81" fmla="*/ 6096 h 460375"/>
              <a:gd name="T82" fmla="*/ 90027 w 182879"/>
              <a:gd name="T83" fmla="*/ 12192 h 460375"/>
              <a:gd name="T84" fmla="*/ 96029 w 182879"/>
              <a:gd name="T85" fmla="*/ 12192 h 460375"/>
              <a:gd name="T86" fmla="*/ 96029 w 182879"/>
              <a:gd name="T87" fmla="*/ 6096 h 46037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2879"/>
              <a:gd name="T133" fmla="*/ 0 h 460375"/>
              <a:gd name="T134" fmla="*/ 182879 w 182879"/>
              <a:gd name="T135" fmla="*/ 460375 h 46037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2879" h="460375">
                <a:moveTo>
                  <a:pt x="106680" y="384048"/>
                </a:moveTo>
                <a:lnTo>
                  <a:pt x="106680" y="460248"/>
                </a:lnTo>
                <a:lnTo>
                  <a:pt x="165295" y="429768"/>
                </a:lnTo>
                <a:lnTo>
                  <a:pt x="118872" y="429768"/>
                </a:lnTo>
                <a:lnTo>
                  <a:pt x="118872" y="414528"/>
                </a:lnTo>
                <a:lnTo>
                  <a:pt x="170180" y="414528"/>
                </a:lnTo>
                <a:lnTo>
                  <a:pt x="106680" y="384048"/>
                </a:lnTo>
                <a:close/>
              </a:path>
              <a:path w="182879" h="460375">
                <a:moveTo>
                  <a:pt x="85344" y="6096"/>
                </a:moveTo>
                <a:lnTo>
                  <a:pt x="85344" y="429768"/>
                </a:lnTo>
                <a:lnTo>
                  <a:pt x="106680" y="429768"/>
                </a:lnTo>
                <a:lnTo>
                  <a:pt x="106680" y="420624"/>
                </a:lnTo>
                <a:lnTo>
                  <a:pt x="97536" y="420624"/>
                </a:lnTo>
                <a:lnTo>
                  <a:pt x="91439" y="414528"/>
                </a:lnTo>
                <a:lnTo>
                  <a:pt x="97536" y="414528"/>
                </a:lnTo>
                <a:lnTo>
                  <a:pt x="97536" y="12192"/>
                </a:lnTo>
                <a:lnTo>
                  <a:pt x="91439" y="12192"/>
                </a:lnTo>
                <a:lnTo>
                  <a:pt x="85344" y="6096"/>
                </a:lnTo>
                <a:close/>
              </a:path>
              <a:path w="182879" h="460375">
                <a:moveTo>
                  <a:pt x="170180" y="414528"/>
                </a:moveTo>
                <a:lnTo>
                  <a:pt x="118872" y="414528"/>
                </a:lnTo>
                <a:lnTo>
                  <a:pt x="118872" y="429768"/>
                </a:lnTo>
                <a:lnTo>
                  <a:pt x="165295" y="429768"/>
                </a:lnTo>
                <a:lnTo>
                  <a:pt x="182880" y="420624"/>
                </a:lnTo>
                <a:lnTo>
                  <a:pt x="170180" y="414528"/>
                </a:lnTo>
                <a:close/>
              </a:path>
              <a:path w="182879" h="460375">
                <a:moveTo>
                  <a:pt x="97536" y="414528"/>
                </a:moveTo>
                <a:lnTo>
                  <a:pt x="91439" y="414528"/>
                </a:lnTo>
                <a:lnTo>
                  <a:pt x="97536" y="420624"/>
                </a:lnTo>
                <a:lnTo>
                  <a:pt x="97536" y="414528"/>
                </a:lnTo>
                <a:close/>
              </a:path>
              <a:path w="182879" h="460375">
                <a:moveTo>
                  <a:pt x="106680" y="414528"/>
                </a:moveTo>
                <a:lnTo>
                  <a:pt x="97536" y="414528"/>
                </a:lnTo>
                <a:lnTo>
                  <a:pt x="97536" y="420624"/>
                </a:lnTo>
                <a:lnTo>
                  <a:pt x="106680" y="420624"/>
                </a:lnTo>
                <a:lnTo>
                  <a:pt x="106680" y="414528"/>
                </a:lnTo>
                <a:close/>
              </a:path>
              <a:path w="182879" h="460375">
                <a:moveTo>
                  <a:pt x="97536" y="0"/>
                </a:moveTo>
                <a:lnTo>
                  <a:pt x="0" y="0"/>
                </a:lnTo>
                <a:lnTo>
                  <a:pt x="0" y="12192"/>
                </a:lnTo>
                <a:lnTo>
                  <a:pt x="85344" y="12192"/>
                </a:lnTo>
                <a:lnTo>
                  <a:pt x="85344" y="6096"/>
                </a:lnTo>
                <a:lnTo>
                  <a:pt x="97536" y="6096"/>
                </a:lnTo>
                <a:lnTo>
                  <a:pt x="97536" y="0"/>
                </a:lnTo>
                <a:close/>
              </a:path>
              <a:path w="182879" h="460375">
                <a:moveTo>
                  <a:pt x="97536" y="6096"/>
                </a:moveTo>
                <a:lnTo>
                  <a:pt x="85344" y="6096"/>
                </a:lnTo>
                <a:lnTo>
                  <a:pt x="91439" y="12192"/>
                </a:lnTo>
                <a:lnTo>
                  <a:pt x="97536" y="12192"/>
                </a:lnTo>
                <a:lnTo>
                  <a:pt x="97536" y="6096"/>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40024" name="object 213">
            <a:extLst>
              <a:ext uri="{FF2B5EF4-FFF2-40B4-BE49-F238E27FC236}">
                <a16:creationId xmlns:a16="http://schemas.microsoft.com/office/drawing/2014/main" id="{AA26E197-4C48-46C4-9D36-4357A3B4C8A0}"/>
              </a:ext>
            </a:extLst>
          </p:cNvPr>
          <p:cNvSpPr>
            <a:spLocks noChangeArrowheads="1"/>
          </p:cNvSpPr>
          <p:nvPr/>
        </p:nvSpPr>
        <p:spPr bwMode="auto">
          <a:xfrm>
            <a:off x="5126957" y="3845665"/>
            <a:ext cx="185714" cy="76190"/>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25" name="object 214">
            <a:extLst>
              <a:ext uri="{FF2B5EF4-FFF2-40B4-BE49-F238E27FC236}">
                <a16:creationId xmlns:a16="http://schemas.microsoft.com/office/drawing/2014/main" id="{D099CBDA-A9E2-4714-B1AA-AB0AEC7DA8E0}"/>
              </a:ext>
            </a:extLst>
          </p:cNvPr>
          <p:cNvSpPr>
            <a:spLocks noChangeArrowheads="1"/>
          </p:cNvSpPr>
          <p:nvPr/>
        </p:nvSpPr>
        <p:spPr bwMode="auto">
          <a:xfrm>
            <a:off x="3914265" y="3818681"/>
            <a:ext cx="179365" cy="761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40026" name="object 222">
            <a:extLst>
              <a:ext uri="{FF2B5EF4-FFF2-40B4-BE49-F238E27FC236}">
                <a16:creationId xmlns:a16="http://schemas.microsoft.com/office/drawing/2014/main" id="{61DF00F6-F79E-42C4-B40F-F3111B7DC61B}"/>
              </a:ext>
            </a:extLst>
          </p:cNvPr>
          <p:cNvSpPr>
            <a:spLocks noChangeArrowheads="1"/>
          </p:cNvSpPr>
          <p:nvPr/>
        </p:nvSpPr>
        <p:spPr bwMode="auto">
          <a:xfrm>
            <a:off x="5130132" y="3431381"/>
            <a:ext cx="182539" cy="76190"/>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微软雅黑" panose="020B0503020204020204" pitchFamily="34" charset="-122"/>
              <a:ea typeface="微软雅黑" panose="020B0503020204020204" pitchFamily="34" charset="-122"/>
            </a:endParaRPr>
          </a:p>
        </p:txBody>
      </p:sp>
      <p:sp>
        <p:nvSpPr>
          <p:cNvPr id="225" name="object 224">
            <a:extLst>
              <a:ext uri="{FF2B5EF4-FFF2-40B4-BE49-F238E27FC236}">
                <a16:creationId xmlns:a16="http://schemas.microsoft.com/office/drawing/2014/main" id="{F1123F86-955D-4DEB-B6A1-B105AED58CA8}"/>
              </a:ext>
            </a:extLst>
          </p:cNvPr>
          <p:cNvSpPr txBox="1"/>
          <p:nvPr/>
        </p:nvSpPr>
        <p:spPr>
          <a:xfrm>
            <a:off x="1030155" y="5244070"/>
            <a:ext cx="1050788" cy="167224"/>
          </a:xfrm>
          <a:prstGeom prst="rect">
            <a:avLst/>
          </a:prstGeom>
        </p:spPr>
        <p:txBody>
          <a:bodyPr lIns="0" tIns="13334" rIns="0" bIns="0">
            <a:spAutoFit/>
          </a:bodyPr>
          <a:lstStyle/>
          <a:p>
            <a:pPr marL="12697">
              <a:spcBef>
                <a:spcPts val="104"/>
              </a:spcBef>
              <a:defRPr/>
            </a:pPr>
            <a:r>
              <a:rPr sz="999" spc="5" dirty="0">
                <a:latin typeface="微软雅黑" pitchFamily="34" charset="-122"/>
                <a:ea typeface="微软雅黑" pitchFamily="34" charset="-122"/>
                <a:cs typeface="Noto Sans CJK JP Regular"/>
              </a:rPr>
              <a:t>统一客户数据模型</a:t>
            </a:r>
            <a:endParaRPr sz="999" dirty="0">
              <a:latin typeface="微软雅黑" pitchFamily="34" charset="-122"/>
              <a:ea typeface="微软雅黑" pitchFamily="34" charset="-122"/>
              <a:cs typeface="Noto Sans CJK JP Regular"/>
            </a:endParaRPr>
          </a:p>
        </p:txBody>
      </p:sp>
      <p:sp>
        <p:nvSpPr>
          <p:cNvPr id="40028" name="object 246">
            <a:extLst>
              <a:ext uri="{FF2B5EF4-FFF2-40B4-BE49-F238E27FC236}">
                <a16:creationId xmlns:a16="http://schemas.microsoft.com/office/drawing/2014/main" id="{CDFC958C-9C2F-44C8-8120-31B9AC544AAF}"/>
              </a:ext>
            </a:extLst>
          </p:cNvPr>
          <p:cNvSpPr>
            <a:spLocks noChangeArrowheads="1"/>
          </p:cNvSpPr>
          <p:nvPr/>
        </p:nvSpPr>
        <p:spPr bwMode="auto">
          <a:xfrm>
            <a:off x="3523791" y="1832978"/>
            <a:ext cx="369840" cy="4725372"/>
          </a:xfrm>
          <a:custGeom>
            <a:avLst/>
            <a:gdLst>
              <a:gd name="T0" fmla="*/ 0 w 368935"/>
              <a:gd name="T1" fmla="*/ 0 h 4859020"/>
              <a:gd name="T2" fmla="*/ 368935 w 368935"/>
              <a:gd name="T3" fmla="*/ 4859020 h 4859020"/>
            </a:gdLst>
            <a:ahLst/>
            <a:cxnLst/>
            <a:rect l="T0" t="T1" r="T2" b="T3"/>
            <a:pathLst>
              <a:path w="368935" h="4859020">
                <a:moveTo>
                  <a:pt x="0" y="4858512"/>
                </a:moveTo>
                <a:lnTo>
                  <a:pt x="368808" y="4858512"/>
                </a:lnTo>
                <a:lnTo>
                  <a:pt x="368808" y="0"/>
                </a:lnTo>
                <a:lnTo>
                  <a:pt x="0" y="0"/>
                </a:lnTo>
                <a:lnTo>
                  <a:pt x="0" y="4858512"/>
                </a:lnTo>
                <a:close/>
              </a:path>
            </a:pathLst>
          </a:cu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381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Noto Sans CJK JP Regular"/>
                <a:cs typeface="Noto Sans CJK JP Regular"/>
              </a:rPr>
              <a:t>C</a:t>
            </a:r>
          </a:p>
          <a:p>
            <a:pPr algn="ctr" eaLnBrk="1" hangingPunct="1"/>
            <a:r>
              <a:rPr lang="en-US" altLang="zh-CN" sz="1400" b="1">
                <a:latin typeface="微软雅黑" panose="020B0503020204020204" pitchFamily="34" charset="-122"/>
                <a:ea typeface="Noto Sans CJK JP Regular"/>
                <a:cs typeface="Noto Sans CJK JP Regular"/>
              </a:rPr>
              <a:t>R</a:t>
            </a:r>
          </a:p>
          <a:p>
            <a:pPr algn="ctr" eaLnBrk="1" hangingPunct="1"/>
            <a:r>
              <a:rPr lang="en-US" altLang="zh-CN" sz="1400" b="1">
                <a:latin typeface="微软雅黑" panose="020B0503020204020204" pitchFamily="34" charset="-122"/>
                <a:ea typeface="Noto Sans CJK JP Regular"/>
                <a:cs typeface="Noto Sans CJK JP Regular"/>
              </a:rPr>
              <a:t>M</a:t>
            </a:r>
            <a:endParaRPr lang="zh-CN" altLang="en-US" sz="1400" b="1">
              <a:latin typeface="微软雅黑" panose="020B0503020204020204" pitchFamily="34" charset="-122"/>
              <a:ea typeface="Noto Sans CJK JP Regular"/>
              <a:cs typeface="Noto Sans CJK JP Regular"/>
            </a:endParaRPr>
          </a:p>
          <a:p>
            <a:pPr algn="ctr" eaLnBrk="1" hangingPunct="1"/>
            <a:r>
              <a:rPr lang="zh-CN" altLang="en-US" sz="1400" b="1">
                <a:latin typeface="微软雅黑" panose="020B0503020204020204" pitchFamily="34" charset="-122"/>
                <a:ea typeface="Noto Sans CJK JP Regular"/>
                <a:cs typeface="Noto Sans CJK JP Regular"/>
              </a:rPr>
              <a:t>分阶段实施路径建议</a:t>
            </a:r>
          </a:p>
        </p:txBody>
      </p:sp>
      <p:sp>
        <p:nvSpPr>
          <p:cNvPr id="40029" name="object 247">
            <a:extLst>
              <a:ext uri="{FF2B5EF4-FFF2-40B4-BE49-F238E27FC236}">
                <a16:creationId xmlns:a16="http://schemas.microsoft.com/office/drawing/2014/main" id="{B365D136-896B-462D-A192-74C8423534FA}"/>
              </a:ext>
            </a:extLst>
          </p:cNvPr>
          <p:cNvSpPr>
            <a:spLocks/>
          </p:cNvSpPr>
          <p:nvPr/>
        </p:nvSpPr>
        <p:spPr bwMode="auto">
          <a:xfrm>
            <a:off x="3520616" y="1817105"/>
            <a:ext cx="376189" cy="4787277"/>
          </a:xfrm>
          <a:custGeom>
            <a:avLst/>
            <a:gdLst>
              <a:gd name="T0" fmla="*/ 383559 w 375285"/>
              <a:gd name="T1" fmla="*/ 0 h 4864734"/>
              <a:gd name="T2" fmla="*/ 0 w 375285"/>
              <a:gd name="T3" fmla="*/ 0 h 4864734"/>
              <a:gd name="T4" fmla="*/ 0 w 375285"/>
              <a:gd name="T5" fmla="*/ 4215234 h 4864734"/>
              <a:gd name="T6" fmla="*/ 383559 w 375285"/>
              <a:gd name="T7" fmla="*/ 4215234 h 4864734"/>
              <a:gd name="T8" fmla="*/ 383559 w 375285"/>
              <a:gd name="T9" fmla="*/ 4212592 h 4864734"/>
              <a:gd name="T10" fmla="*/ 6238 w 375285"/>
              <a:gd name="T11" fmla="*/ 4212592 h 4864734"/>
              <a:gd name="T12" fmla="*/ 3120 w 375285"/>
              <a:gd name="T13" fmla="*/ 4209955 h 4864734"/>
              <a:gd name="T14" fmla="*/ 6238 w 375285"/>
              <a:gd name="T15" fmla="*/ 4209955 h 4864734"/>
              <a:gd name="T16" fmla="*/ 6238 w 375285"/>
              <a:gd name="T17" fmla="*/ 5282 h 4864734"/>
              <a:gd name="T18" fmla="*/ 3120 w 375285"/>
              <a:gd name="T19" fmla="*/ 5282 h 4864734"/>
              <a:gd name="T20" fmla="*/ 6238 w 375285"/>
              <a:gd name="T21" fmla="*/ 2642 h 4864734"/>
              <a:gd name="T22" fmla="*/ 383559 w 375285"/>
              <a:gd name="T23" fmla="*/ 2642 h 4864734"/>
              <a:gd name="T24" fmla="*/ 383559 w 375285"/>
              <a:gd name="T25" fmla="*/ 0 h 4864734"/>
              <a:gd name="T26" fmla="*/ 6238 w 375285"/>
              <a:gd name="T27" fmla="*/ 4209955 h 4864734"/>
              <a:gd name="T28" fmla="*/ 3120 w 375285"/>
              <a:gd name="T29" fmla="*/ 4209955 h 4864734"/>
              <a:gd name="T30" fmla="*/ 6238 w 375285"/>
              <a:gd name="T31" fmla="*/ 4212592 h 4864734"/>
              <a:gd name="T32" fmla="*/ 6238 w 375285"/>
              <a:gd name="T33" fmla="*/ 4209955 h 4864734"/>
              <a:gd name="T34" fmla="*/ 377323 w 375285"/>
              <a:gd name="T35" fmla="*/ 4209955 h 4864734"/>
              <a:gd name="T36" fmla="*/ 6238 w 375285"/>
              <a:gd name="T37" fmla="*/ 4209955 h 4864734"/>
              <a:gd name="T38" fmla="*/ 6238 w 375285"/>
              <a:gd name="T39" fmla="*/ 4212592 h 4864734"/>
              <a:gd name="T40" fmla="*/ 377323 w 375285"/>
              <a:gd name="T41" fmla="*/ 4212592 h 4864734"/>
              <a:gd name="T42" fmla="*/ 377323 w 375285"/>
              <a:gd name="T43" fmla="*/ 4209955 h 4864734"/>
              <a:gd name="T44" fmla="*/ 377323 w 375285"/>
              <a:gd name="T45" fmla="*/ 2642 h 4864734"/>
              <a:gd name="T46" fmla="*/ 377323 w 375285"/>
              <a:gd name="T47" fmla="*/ 4212592 h 4864734"/>
              <a:gd name="T48" fmla="*/ 380441 w 375285"/>
              <a:gd name="T49" fmla="*/ 4209955 h 4864734"/>
              <a:gd name="T50" fmla="*/ 383559 w 375285"/>
              <a:gd name="T51" fmla="*/ 4209955 h 4864734"/>
              <a:gd name="T52" fmla="*/ 383559 w 375285"/>
              <a:gd name="T53" fmla="*/ 5282 h 4864734"/>
              <a:gd name="T54" fmla="*/ 380441 w 375285"/>
              <a:gd name="T55" fmla="*/ 5282 h 4864734"/>
              <a:gd name="T56" fmla="*/ 377323 w 375285"/>
              <a:gd name="T57" fmla="*/ 2642 h 4864734"/>
              <a:gd name="T58" fmla="*/ 383559 w 375285"/>
              <a:gd name="T59" fmla="*/ 4209955 h 4864734"/>
              <a:gd name="T60" fmla="*/ 380441 w 375285"/>
              <a:gd name="T61" fmla="*/ 4209955 h 4864734"/>
              <a:gd name="T62" fmla="*/ 377323 w 375285"/>
              <a:gd name="T63" fmla="*/ 4212592 h 4864734"/>
              <a:gd name="T64" fmla="*/ 383559 w 375285"/>
              <a:gd name="T65" fmla="*/ 4212592 h 4864734"/>
              <a:gd name="T66" fmla="*/ 383559 w 375285"/>
              <a:gd name="T67" fmla="*/ 4209955 h 4864734"/>
              <a:gd name="T68" fmla="*/ 6238 w 375285"/>
              <a:gd name="T69" fmla="*/ 2642 h 4864734"/>
              <a:gd name="T70" fmla="*/ 3120 w 375285"/>
              <a:gd name="T71" fmla="*/ 5282 h 4864734"/>
              <a:gd name="T72" fmla="*/ 6238 w 375285"/>
              <a:gd name="T73" fmla="*/ 5282 h 4864734"/>
              <a:gd name="T74" fmla="*/ 6238 w 375285"/>
              <a:gd name="T75" fmla="*/ 2642 h 4864734"/>
              <a:gd name="T76" fmla="*/ 377323 w 375285"/>
              <a:gd name="T77" fmla="*/ 2642 h 4864734"/>
              <a:gd name="T78" fmla="*/ 6238 w 375285"/>
              <a:gd name="T79" fmla="*/ 2642 h 4864734"/>
              <a:gd name="T80" fmla="*/ 6238 w 375285"/>
              <a:gd name="T81" fmla="*/ 5282 h 4864734"/>
              <a:gd name="T82" fmla="*/ 377323 w 375285"/>
              <a:gd name="T83" fmla="*/ 5282 h 4864734"/>
              <a:gd name="T84" fmla="*/ 377323 w 375285"/>
              <a:gd name="T85" fmla="*/ 2642 h 4864734"/>
              <a:gd name="T86" fmla="*/ 383559 w 375285"/>
              <a:gd name="T87" fmla="*/ 2642 h 4864734"/>
              <a:gd name="T88" fmla="*/ 377323 w 375285"/>
              <a:gd name="T89" fmla="*/ 2642 h 4864734"/>
              <a:gd name="T90" fmla="*/ 380441 w 375285"/>
              <a:gd name="T91" fmla="*/ 5282 h 4864734"/>
              <a:gd name="T92" fmla="*/ 383559 w 375285"/>
              <a:gd name="T93" fmla="*/ 5282 h 4864734"/>
              <a:gd name="T94" fmla="*/ 383559 w 375285"/>
              <a:gd name="T95" fmla="*/ 2642 h 48647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5285"/>
              <a:gd name="T145" fmla="*/ 0 h 4864734"/>
              <a:gd name="T146" fmla="*/ 375285 w 375285"/>
              <a:gd name="T147" fmla="*/ 4864734 h 48647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5285" h="4864734">
                <a:moveTo>
                  <a:pt x="374903" y="0"/>
                </a:moveTo>
                <a:lnTo>
                  <a:pt x="0" y="0"/>
                </a:lnTo>
                <a:lnTo>
                  <a:pt x="0" y="4864608"/>
                </a:lnTo>
                <a:lnTo>
                  <a:pt x="374903" y="4864608"/>
                </a:lnTo>
                <a:lnTo>
                  <a:pt x="374903" y="4861560"/>
                </a:lnTo>
                <a:lnTo>
                  <a:pt x="6095" y="4861560"/>
                </a:lnTo>
                <a:lnTo>
                  <a:pt x="3048" y="4858512"/>
                </a:lnTo>
                <a:lnTo>
                  <a:pt x="6095" y="4858512"/>
                </a:lnTo>
                <a:lnTo>
                  <a:pt x="6095" y="6096"/>
                </a:lnTo>
                <a:lnTo>
                  <a:pt x="3048" y="6096"/>
                </a:lnTo>
                <a:lnTo>
                  <a:pt x="6095" y="3048"/>
                </a:lnTo>
                <a:lnTo>
                  <a:pt x="374903" y="3048"/>
                </a:lnTo>
                <a:lnTo>
                  <a:pt x="374903" y="0"/>
                </a:lnTo>
                <a:close/>
              </a:path>
              <a:path w="375285" h="4864734">
                <a:moveTo>
                  <a:pt x="6095" y="4858512"/>
                </a:moveTo>
                <a:lnTo>
                  <a:pt x="3048" y="4858512"/>
                </a:lnTo>
                <a:lnTo>
                  <a:pt x="6095" y="4861560"/>
                </a:lnTo>
                <a:lnTo>
                  <a:pt x="6095" y="4858512"/>
                </a:lnTo>
                <a:close/>
              </a:path>
              <a:path w="375285" h="4864734">
                <a:moveTo>
                  <a:pt x="368807" y="4858512"/>
                </a:moveTo>
                <a:lnTo>
                  <a:pt x="6095" y="4858512"/>
                </a:lnTo>
                <a:lnTo>
                  <a:pt x="6095" y="4861560"/>
                </a:lnTo>
                <a:lnTo>
                  <a:pt x="368807" y="4861560"/>
                </a:lnTo>
                <a:lnTo>
                  <a:pt x="368807" y="4858512"/>
                </a:lnTo>
                <a:close/>
              </a:path>
              <a:path w="375285" h="4864734">
                <a:moveTo>
                  <a:pt x="368807" y="3048"/>
                </a:moveTo>
                <a:lnTo>
                  <a:pt x="368807" y="4861560"/>
                </a:lnTo>
                <a:lnTo>
                  <a:pt x="371855" y="4858512"/>
                </a:lnTo>
                <a:lnTo>
                  <a:pt x="374903" y="4858512"/>
                </a:lnTo>
                <a:lnTo>
                  <a:pt x="374903" y="6096"/>
                </a:lnTo>
                <a:lnTo>
                  <a:pt x="371855" y="6096"/>
                </a:lnTo>
                <a:lnTo>
                  <a:pt x="368807" y="3048"/>
                </a:lnTo>
                <a:close/>
              </a:path>
              <a:path w="375285" h="4864734">
                <a:moveTo>
                  <a:pt x="374903" y="4858512"/>
                </a:moveTo>
                <a:lnTo>
                  <a:pt x="371855" y="4858512"/>
                </a:lnTo>
                <a:lnTo>
                  <a:pt x="368807" y="4861560"/>
                </a:lnTo>
                <a:lnTo>
                  <a:pt x="374903" y="4861560"/>
                </a:lnTo>
                <a:lnTo>
                  <a:pt x="374903" y="4858512"/>
                </a:lnTo>
                <a:close/>
              </a:path>
              <a:path w="375285" h="4864734">
                <a:moveTo>
                  <a:pt x="6095" y="3048"/>
                </a:moveTo>
                <a:lnTo>
                  <a:pt x="3048" y="6096"/>
                </a:lnTo>
                <a:lnTo>
                  <a:pt x="6095" y="6096"/>
                </a:lnTo>
                <a:lnTo>
                  <a:pt x="6095" y="3048"/>
                </a:lnTo>
                <a:close/>
              </a:path>
              <a:path w="375285" h="4864734">
                <a:moveTo>
                  <a:pt x="368807" y="3048"/>
                </a:moveTo>
                <a:lnTo>
                  <a:pt x="6095" y="3048"/>
                </a:lnTo>
                <a:lnTo>
                  <a:pt x="6095" y="6096"/>
                </a:lnTo>
                <a:lnTo>
                  <a:pt x="368807" y="6096"/>
                </a:lnTo>
                <a:lnTo>
                  <a:pt x="368807" y="3048"/>
                </a:lnTo>
                <a:close/>
              </a:path>
              <a:path w="375285" h="4864734">
                <a:moveTo>
                  <a:pt x="374903" y="3048"/>
                </a:moveTo>
                <a:lnTo>
                  <a:pt x="368807" y="3048"/>
                </a:lnTo>
                <a:lnTo>
                  <a:pt x="371855" y="6096"/>
                </a:lnTo>
                <a:lnTo>
                  <a:pt x="374903" y="6096"/>
                </a:lnTo>
                <a:lnTo>
                  <a:pt x="374903" y="304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1800"/>
          </a:p>
        </p:txBody>
      </p:sp>
      <p:sp>
        <p:nvSpPr>
          <p:cNvPr id="250" name="object 249">
            <a:extLst>
              <a:ext uri="{FF2B5EF4-FFF2-40B4-BE49-F238E27FC236}">
                <a16:creationId xmlns:a16="http://schemas.microsoft.com/office/drawing/2014/main" id="{638E6A66-702B-4D6D-A2DF-A58922FD22BB}"/>
              </a:ext>
            </a:extLst>
          </p:cNvPr>
          <p:cNvSpPr/>
          <p:nvPr/>
        </p:nvSpPr>
        <p:spPr>
          <a:xfrm>
            <a:off x="7815833" y="1820279"/>
            <a:ext cx="368252" cy="4787277"/>
          </a:xfrm>
          <a:custGeom>
            <a:avLst/>
            <a:gdLst/>
            <a:ahLst/>
            <a:cxnLst/>
            <a:rect l="l" t="t" r="r" b="b"/>
            <a:pathLst>
              <a:path w="368934" h="4859020">
                <a:moveTo>
                  <a:pt x="0" y="4858512"/>
                </a:moveTo>
                <a:lnTo>
                  <a:pt x="368807" y="4858512"/>
                </a:lnTo>
                <a:lnTo>
                  <a:pt x="368807" y="0"/>
                </a:lnTo>
                <a:lnTo>
                  <a:pt x="0" y="0"/>
                </a:lnTo>
                <a:lnTo>
                  <a:pt x="0" y="4858512"/>
                </a:lnTo>
                <a:close/>
              </a:path>
            </a:pathLst>
          </a:custGeom>
          <a:solidFill>
            <a:srgbClr val="F8F8F8"/>
          </a:solidFill>
          <a:ln>
            <a:solidFill>
              <a:schemeClr val="bg1">
                <a:lumMod val="75000"/>
              </a:schemeClr>
            </a:solidFill>
          </a:ln>
        </p:spPr>
        <p:txBody>
          <a:bodyPr lIns="0" tIns="0" rIns="0" bIns="0" anchor="ctr"/>
          <a:lstStyle>
            <a:lvl1pPr marL="119063">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Noto Sans CJK JP Regular"/>
                <a:cs typeface="Noto Sans CJK JP Regular"/>
              </a:rPr>
              <a:t>C</a:t>
            </a:r>
            <a:br>
              <a:rPr lang="en-US" altLang="zh-CN" sz="1400" b="1">
                <a:latin typeface="微软雅黑" panose="020B0503020204020204" pitchFamily="34" charset="-122"/>
                <a:ea typeface="Noto Sans CJK JP Regular"/>
                <a:cs typeface="Noto Sans CJK JP Regular"/>
              </a:rPr>
            </a:br>
            <a:r>
              <a:rPr lang="en-US" altLang="zh-CN" sz="1400" b="1">
                <a:latin typeface="微软雅黑" panose="020B0503020204020204" pitchFamily="34" charset="-122"/>
                <a:ea typeface="Noto Sans CJK JP Regular"/>
                <a:cs typeface="Noto Sans CJK JP Regular"/>
              </a:rPr>
              <a:t>RM</a:t>
            </a:r>
            <a:r>
              <a:rPr lang="zh-CN" altLang="en-US" sz="1400" b="1">
                <a:latin typeface="微软雅黑" panose="020B0503020204020204" pitchFamily="34" charset="-122"/>
                <a:ea typeface="Noto Sans CJK JP Regular"/>
                <a:cs typeface="Noto Sans CJK JP Regular"/>
              </a:rPr>
              <a:t>系统开发和实施路径建议</a:t>
            </a:r>
          </a:p>
        </p:txBody>
      </p:sp>
      <p:sp>
        <p:nvSpPr>
          <p:cNvPr id="40031" name="object 258">
            <a:extLst>
              <a:ext uri="{FF2B5EF4-FFF2-40B4-BE49-F238E27FC236}">
                <a16:creationId xmlns:a16="http://schemas.microsoft.com/office/drawing/2014/main" id="{1F1908F0-4C31-49D8-A76F-F9D000984DA6}"/>
              </a:ext>
            </a:extLst>
          </p:cNvPr>
          <p:cNvSpPr>
            <a:spLocks noChangeArrowheads="1"/>
          </p:cNvSpPr>
          <p:nvPr/>
        </p:nvSpPr>
        <p:spPr bwMode="auto">
          <a:xfrm>
            <a:off x="531745" y="1158379"/>
            <a:ext cx="290474" cy="288888"/>
          </a:xfrm>
          <a:custGeom>
            <a:avLst/>
            <a:gdLst>
              <a:gd name="T0" fmla="*/ 0 w 289559"/>
              <a:gd name="T1" fmla="*/ 0 h 289559"/>
              <a:gd name="T2" fmla="*/ 289559 w 289559"/>
              <a:gd name="T3" fmla="*/ 289559 h 289559"/>
            </a:gdLst>
            <a:ahLst/>
            <a:cxnLst/>
            <a:rect l="T0" t="T1" r="T2" b="T3"/>
            <a:pathLst>
              <a:path w="289559" h="289559">
                <a:moveTo>
                  <a:pt x="146304" y="0"/>
                </a:moveTo>
                <a:lnTo>
                  <a:pt x="100657" y="7607"/>
                </a:lnTo>
                <a:lnTo>
                  <a:pt x="60569" y="28675"/>
                </a:lnTo>
                <a:lnTo>
                  <a:pt x="28675" y="60569"/>
                </a:lnTo>
                <a:lnTo>
                  <a:pt x="7607" y="100657"/>
                </a:lnTo>
                <a:lnTo>
                  <a:pt x="0" y="146304"/>
                </a:lnTo>
                <a:lnTo>
                  <a:pt x="7607" y="191633"/>
                </a:lnTo>
                <a:lnTo>
                  <a:pt x="28675" y="230965"/>
                </a:lnTo>
                <a:lnTo>
                  <a:pt x="60569" y="261957"/>
                </a:lnTo>
                <a:lnTo>
                  <a:pt x="100657" y="282269"/>
                </a:lnTo>
                <a:lnTo>
                  <a:pt x="146304" y="289560"/>
                </a:lnTo>
                <a:lnTo>
                  <a:pt x="191633" y="282269"/>
                </a:lnTo>
                <a:lnTo>
                  <a:pt x="230965" y="261957"/>
                </a:lnTo>
                <a:lnTo>
                  <a:pt x="261957" y="230965"/>
                </a:lnTo>
                <a:lnTo>
                  <a:pt x="282269" y="191633"/>
                </a:lnTo>
                <a:lnTo>
                  <a:pt x="289560" y="146304"/>
                </a:lnTo>
                <a:lnTo>
                  <a:pt x="282269" y="100657"/>
                </a:lnTo>
                <a:lnTo>
                  <a:pt x="261957" y="60569"/>
                </a:lnTo>
                <a:lnTo>
                  <a:pt x="230965" y="28675"/>
                </a:lnTo>
                <a:lnTo>
                  <a:pt x="191633" y="7607"/>
                </a:lnTo>
                <a:lnTo>
                  <a:pt x="146304" y="0"/>
                </a:lnTo>
                <a:close/>
              </a:path>
            </a:pathLst>
          </a:custGeom>
          <a:solidFill>
            <a:srgbClr val="FFAA0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a:solidFill>
                  <a:schemeClr val="bg1"/>
                </a:solidFill>
                <a:latin typeface="微软雅黑" panose="020B0503020204020204" pitchFamily="34" charset="-122"/>
                <a:ea typeface="微软雅黑" panose="020B0503020204020204" pitchFamily="34" charset="-122"/>
              </a:rPr>
              <a:t>1</a:t>
            </a:r>
            <a:endParaRPr lang="zh-CN" altLang="zh-CN" sz="1800" b="1">
              <a:solidFill>
                <a:schemeClr val="bg1"/>
              </a:solidFill>
              <a:latin typeface="微软雅黑" panose="020B0503020204020204" pitchFamily="34" charset="-122"/>
              <a:ea typeface="微软雅黑" panose="020B0503020204020204" pitchFamily="34" charset="-122"/>
            </a:endParaRPr>
          </a:p>
        </p:txBody>
      </p:sp>
      <p:sp>
        <p:nvSpPr>
          <p:cNvPr id="40032" name="object 260">
            <a:extLst>
              <a:ext uri="{FF2B5EF4-FFF2-40B4-BE49-F238E27FC236}">
                <a16:creationId xmlns:a16="http://schemas.microsoft.com/office/drawing/2014/main" id="{AA40BEC4-AA66-49F6-9992-69D2C5B1A566}"/>
              </a:ext>
            </a:extLst>
          </p:cNvPr>
          <p:cNvSpPr>
            <a:spLocks noChangeArrowheads="1"/>
          </p:cNvSpPr>
          <p:nvPr/>
        </p:nvSpPr>
        <p:spPr bwMode="auto">
          <a:xfrm>
            <a:off x="2284116" y="1158379"/>
            <a:ext cx="290474" cy="288888"/>
          </a:xfrm>
          <a:custGeom>
            <a:avLst/>
            <a:gdLst>
              <a:gd name="T0" fmla="*/ 0 w 289560"/>
              <a:gd name="T1" fmla="*/ 0 h 289559"/>
              <a:gd name="T2" fmla="*/ 289560 w 289560"/>
              <a:gd name="T3" fmla="*/ 289559 h 289559"/>
            </a:gdLst>
            <a:ahLst/>
            <a:cxnLst/>
            <a:rect l="T0" t="T1" r="T2" b="T3"/>
            <a:pathLst>
              <a:path w="289560" h="289559">
                <a:moveTo>
                  <a:pt x="146303" y="0"/>
                </a:moveTo>
                <a:lnTo>
                  <a:pt x="100657" y="7607"/>
                </a:lnTo>
                <a:lnTo>
                  <a:pt x="60569" y="28675"/>
                </a:lnTo>
                <a:lnTo>
                  <a:pt x="28675" y="60569"/>
                </a:lnTo>
                <a:lnTo>
                  <a:pt x="7607" y="100657"/>
                </a:lnTo>
                <a:lnTo>
                  <a:pt x="0" y="146304"/>
                </a:lnTo>
                <a:lnTo>
                  <a:pt x="7607" y="191633"/>
                </a:lnTo>
                <a:lnTo>
                  <a:pt x="28675" y="230965"/>
                </a:lnTo>
                <a:lnTo>
                  <a:pt x="60569" y="261957"/>
                </a:lnTo>
                <a:lnTo>
                  <a:pt x="100657" y="282269"/>
                </a:lnTo>
                <a:lnTo>
                  <a:pt x="146303" y="289560"/>
                </a:lnTo>
                <a:lnTo>
                  <a:pt x="191633" y="282269"/>
                </a:lnTo>
                <a:lnTo>
                  <a:pt x="230965" y="261957"/>
                </a:lnTo>
                <a:lnTo>
                  <a:pt x="261957" y="230965"/>
                </a:lnTo>
                <a:lnTo>
                  <a:pt x="282269" y="191633"/>
                </a:lnTo>
                <a:lnTo>
                  <a:pt x="289559" y="146304"/>
                </a:lnTo>
                <a:lnTo>
                  <a:pt x="282269" y="100657"/>
                </a:lnTo>
                <a:lnTo>
                  <a:pt x="261957" y="60569"/>
                </a:lnTo>
                <a:lnTo>
                  <a:pt x="230965" y="28675"/>
                </a:lnTo>
                <a:lnTo>
                  <a:pt x="191633" y="7607"/>
                </a:lnTo>
                <a:lnTo>
                  <a:pt x="146303" y="0"/>
                </a:lnTo>
                <a:close/>
              </a:path>
            </a:pathLst>
          </a:custGeom>
          <a:solidFill>
            <a:srgbClr val="FFAA0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a:solidFill>
                  <a:schemeClr val="bg1"/>
                </a:solidFill>
                <a:latin typeface="微软雅黑" panose="020B0503020204020204" pitchFamily="34" charset="-122"/>
                <a:ea typeface="微软雅黑" panose="020B0503020204020204" pitchFamily="34" charset="-122"/>
              </a:rPr>
              <a:t>2</a:t>
            </a:r>
            <a:endParaRPr lang="zh-CN" altLang="zh-CN" sz="1800" b="1">
              <a:solidFill>
                <a:schemeClr val="bg1"/>
              </a:solidFill>
              <a:latin typeface="微软雅黑" panose="020B0503020204020204" pitchFamily="34" charset="-122"/>
              <a:ea typeface="微软雅黑" panose="020B0503020204020204" pitchFamily="34" charset="-122"/>
            </a:endParaRPr>
          </a:p>
        </p:txBody>
      </p:sp>
      <p:sp>
        <p:nvSpPr>
          <p:cNvPr id="40033" name="object 263">
            <a:extLst>
              <a:ext uri="{FF2B5EF4-FFF2-40B4-BE49-F238E27FC236}">
                <a16:creationId xmlns:a16="http://schemas.microsoft.com/office/drawing/2014/main" id="{461A4C12-F035-4F7F-84EB-E179F7BF3290}"/>
              </a:ext>
            </a:extLst>
          </p:cNvPr>
          <p:cNvSpPr>
            <a:spLocks noChangeArrowheads="1"/>
          </p:cNvSpPr>
          <p:nvPr/>
        </p:nvSpPr>
        <p:spPr bwMode="auto">
          <a:xfrm>
            <a:off x="4052361" y="1158379"/>
            <a:ext cx="287300" cy="288888"/>
          </a:xfrm>
          <a:custGeom>
            <a:avLst/>
            <a:gdLst>
              <a:gd name="T0" fmla="*/ 0 w 287020"/>
              <a:gd name="T1" fmla="*/ 0 h 289559"/>
              <a:gd name="T2" fmla="*/ 287020 w 287020"/>
              <a:gd name="T3" fmla="*/ 289559 h 289559"/>
            </a:gdLst>
            <a:ahLst/>
            <a:cxnLst/>
            <a:rect l="T0" t="T1" r="T2" b="T3"/>
            <a:pathLst>
              <a:path w="287020" h="289559">
                <a:moveTo>
                  <a:pt x="143255" y="0"/>
                </a:moveTo>
                <a:lnTo>
                  <a:pt x="97926" y="7607"/>
                </a:lnTo>
                <a:lnTo>
                  <a:pt x="58594" y="28675"/>
                </a:lnTo>
                <a:lnTo>
                  <a:pt x="27602" y="60569"/>
                </a:lnTo>
                <a:lnTo>
                  <a:pt x="7290" y="100657"/>
                </a:lnTo>
                <a:lnTo>
                  <a:pt x="0" y="146304"/>
                </a:lnTo>
                <a:lnTo>
                  <a:pt x="7290" y="191633"/>
                </a:lnTo>
                <a:lnTo>
                  <a:pt x="27602" y="230965"/>
                </a:lnTo>
                <a:lnTo>
                  <a:pt x="58594" y="261957"/>
                </a:lnTo>
                <a:lnTo>
                  <a:pt x="97926" y="282269"/>
                </a:lnTo>
                <a:lnTo>
                  <a:pt x="143255" y="289560"/>
                </a:lnTo>
                <a:lnTo>
                  <a:pt x="188585" y="282269"/>
                </a:lnTo>
                <a:lnTo>
                  <a:pt x="227917" y="261957"/>
                </a:lnTo>
                <a:lnTo>
                  <a:pt x="258909" y="230965"/>
                </a:lnTo>
                <a:lnTo>
                  <a:pt x="279221" y="191633"/>
                </a:lnTo>
                <a:lnTo>
                  <a:pt x="286512" y="146304"/>
                </a:lnTo>
                <a:lnTo>
                  <a:pt x="279221" y="100657"/>
                </a:lnTo>
                <a:lnTo>
                  <a:pt x="258909" y="60569"/>
                </a:lnTo>
                <a:lnTo>
                  <a:pt x="227917" y="28675"/>
                </a:lnTo>
                <a:lnTo>
                  <a:pt x="188585" y="7607"/>
                </a:lnTo>
                <a:lnTo>
                  <a:pt x="143255" y="0"/>
                </a:lnTo>
                <a:close/>
              </a:path>
            </a:pathLst>
          </a:custGeom>
          <a:solidFill>
            <a:srgbClr val="FFAA0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a:solidFill>
                  <a:schemeClr val="bg1"/>
                </a:solidFill>
                <a:latin typeface="微软雅黑" panose="020B0503020204020204" pitchFamily="34" charset="-122"/>
                <a:ea typeface="微软雅黑" panose="020B0503020204020204" pitchFamily="34" charset="-122"/>
              </a:rPr>
              <a:t>3</a:t>
            </a:r>
            <a:endParaRPr lang="zh-CN" altLang="zh-CN" sz="1800" b="1">
              <a:solidFill>
                <a:schemeClr val="bg1"/>
              </a:solidFill>
              <a:latin typeface="微软雅黑" panose="020B0503020204020204" pitchFamily="34" charset="-122"/>
              <a:ea typeface="微软雅黑" panose="020B0503020204020204" pitchFamily="34" charset="-122"/>
            </a:endParaRPr>
          </a:p>
        </p:txBody>
      </p:sp>
      <p:sp>
        <p:nvSpPr>
          <p:cNvPr id="40034" name="object 266">
            <a:extLst>
              <a:ext uri="{FF2B5EF4-FFF2-40B4-BE49-F238E27FC236}">
                <a16:creationId xmlns:a16="http://schemas.microsoft.com/office/drawing/2014/main" id="{A7BAB757-1982-4898-86C4-358EA307588D}"/>
              </a:ext>
            </a:extLst>
          </p:cNvPr>
          <p:cNvSpPr>
            <a:spLocks noChangeArrowheads="1"/>
          </p:cNvSpPr>
          <p:nvPr/>
        </p:nvSpPr>
        <p:spPr bwMode="auto">
          <a:xfrm>
            <a:off x="10480898" y="1158379"/>
            <a:ext cx="287300" cy="288888"/>
          </a:xfrm>
          <a:custGeom>
            <a:avLst/>
            <a:gdLst>
              <a:gd name="T0" fmla="*/ 0 w 287020"/>
              <a:gd name="T1" fmla="*/ 0 h 289559"/>
              <a:gd name="T2" fmla="*/ 287020 w 287020"/>
              <a:gd name="T3" fmla="*/ 289559 h 289559"/>
            </a:gdLst>
            <a:ahLst/>
            <a:cxnLst/>
            <a:rect l="T0" t="T1" r="T2" b="T3"/>
            <a:pathLst>
              <a:path w="287020" h="289559">
                <a:moveTo>
                  <a:pt x="143255" y="0"/>
                </a:moveTo>
                <a:lnTo>
                  <a:pt x="97926" y="7607"/>
                </a:lnTo>
                <a:lnTo>
                  <a:pt x="58594" y="28675"/>
                </a:lnTo>
                <a:lnTo>
                  <a:pt x="27602" y="60569"/>
                </a:lnTo>
                <a:lnTo>
                  <a:pt x="7290" y="100657"/>
                </a:lnTo>
                <a:lnTo>
                  <a:pt x="0" y="146304"/>
                </a:lnTo>
                <a:lnTo>
                  <a:pt x="7290" y="191633"/>
                </a:lnTo>
                <a:lnTo>
                  <a:pt x="27602" y="230965"/>
                </a:lnTo>
                <a:lnTo>
                  <a:pt x="58594" y="261957"/>
                </a:lnTo>
                <a:lnTo>
                  <a:pt x="97926" y="282269"/>
                </a:lnTo>
                <a:lnTo>
                  <a:pt x="143255" y="289560"/>
                </a:lnTo>
                <a:lnTo>
                  <a:pt x="188585" y="282269"/>
                </a:lnTo>
                <a:lnTo>
                  <a:pt x="227917" y="261957"/>
                </a:lnTo>
                <a:lnTo>
                  <a:pt x="258909" y="230965"/>
                </a:lnTo>
                <a:lnTo>
                  <a:pt x="279221" y="191633"/>
                </a:lnTo>
                <a:lnTo>
                  <a:pt x="286512" y="146304"/>
                </a:lnTo>
                <a:lnTo>
                  <a:pt x="279221" y="100657"/>
                </a:lnTo>
                <a:lnTo>
                  <a:pt x="258909" y="60569"/>
                </a:lnTo>
                <a:lnTo>
                  <a:pt x="227917" y="28675"/>
                </a:lnTo>
                <a:lnTo>
                  <a:pt x="188585" y="7607"/>
                </a:lnTo>
                <a:lnTo>
                  <a:pt x="143255" y="0"/>
                </a:lnTo>
                <a:close/>
              </a:path>
            </a:pathLst>
          </a:custGeom>
          <a:solidFill>
            <a:srgbClr val="FFAA0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a:solidFill>
                  <a:schemeClr val="bg1"/>
                </a:solidFill>
                <a:latin typeface="微软雅黑" panose="020B0503020204020204" pitchFamily="34" charset="-122"/>
                <a:ea typeface="微软雅黑" panose="020B0503020204020204" pitchFamily="34" charset="-122"/>
              </a:rPr>
              <a:t>5</a:t>
            </a:r>
            <a:endParaRPr lang="zh-CN" altLang="zh-CN" sz="1800" b="1">
              <a:solidFill>
                <a:schemeClr val="bg1"/>
              </a:solidFill>
              <a:latin typeface="微软雅黑" panose="020B0503020204020204" pitchFamily="34" charset="-122"/>
              <a:ea typeface="微软雅黑" panose="020B0503020204020204" pitchFamily="34" charset="-122"/>
            </a:endParaRPr>
          </a:p>
        </p:txBody>
      </p:sp>
      <p:sp>
        <p:nvSpPr>
          <p:cNvPr id="40035" name="矩形 266">
            <a:extLst>
              <a:ext uri="{FF2B5EF4-FFF2-40B4-BE49-F238E27FC236}">
                <a16:creationId xmlns:a16="http://schemas.microsoft.com/office/drawing/2014/main" id="{2CD36AD7-548C-4980-B65D-26DC66B2095C}"/>
              </a:ext>
            </a:extLst>
          </p:cNvPr>
          <p:cNvSpPr>
            <a:spLocks noChangeArrowheads="1"/>
          </p:cNvSpPr>
          <p:nvPr/>
        </p:nvSpPr>
        <p:spPr bwMode="auto">
          <a:xfrm>
            <a:off x="442856" y="1774248"/>
            <a:ext cx="330157" cy="4895213"/>
          </a:xfrm>
          <a:prstGeom prst="rect">
            <a:avLst/>
          </a:prstGeom>
          <a:noFill/>
          <a:ln w="9525">
            <a:solidFill>
              <a:srgbClr val="FFB4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96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latin typeface="微软雅黑" panose="020B0503020204020204" pitchFamily="34" charset="-122"/>
                <a:ea typeface="Noto Sans CJK JP Regular"/>
                <a:cs typeface="Noto Sans CJK JP Regular"/>
              </a:rPr>
              <a:t>公司发展战略需求</a:t>
            </a:r>
          </a:p>
          <a:p>
            <a:pPr algn="ctr" eaLnBrk="1" hangingPunct="1"/>
            <a:r>
              <a:rPr lang="en-US" altLang="zh-CN" sz="1400" b="1">
                <a:latin typeface="微软雅黑" panose="020B0503020204020204" pitchFamily="34" charset="-122"/>
                <a:ea typeface="Noto Sans CJK JP Regular"/>
                <a:cs typeface="Noto Sans CJK JP Regular"/>
              </a:rPr>
              <a:t>/</a:t>
            </a:r>
            <a:r>
              <a:rPr lang="zh-CN" altLang="en-US" sz="1400" b="1">
                <a:latin typeface="微软雅黑" panose="020B0503020204020204" pitchFamily="34" charset="-122"/>
                <a:ea typeface="Noto Sans CJK JP Regular"/>
                <a:cs typeface="Noto Sans CJK JP Regular"/>
              </a:rPr>
              <a:t>客户管理策略评估</a:t>
            </a:r>
          </a:p>
        </p:txBody>
      </p:sp>
      <p:sp>
        <p:nvSpPr>
          <p:cNvPr id="268" name="object 66">
            <a:extLst>
              <a:ext uri="{FF2B5EF4-FFF2-40B4-BE49-F238E27FC236}">
                <a16:creationId xmlns:a16="http://schemas.microsoft.com/office/drawing/2014/main" id="{49EAA3EB-A6DB-4729-B2D4-E1B7110D40F6}"/>
              </a:ext>
            </a:extLst>
          </p:cNvPr>
          <p:cNvSpPr/>
          <p:nvPr/>
        </p:nvSpPr>
        <p:spPr>
          <a:xfrm>
            <a:off x="1025391" y="3380589"/>
            <a:ext cx="1073011"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algn="ctr">
              <a:lnSpc>
                <a:spcPts val="1124"/>
              </a:lnSpc>
              <a:defRPr/>
            </a:pPr>
            <a:r>
              <a:rPr lang="zh-CN" altLang="en-US" sz="999" dirty="0">
                <a:latin typeface="微软雅黑" pitchFamily="34" charset="-122"/>
                <a:ea typeface="微软雅黑" pitchFamily="34" charset="-122"/>
                <a:cs typeface="Noto Sans CJK JP Regular"/>
              </a:rPr>
              <a:t>客户定义</a:t>
            </a:r>
            <a:r>
              <a:rPr lang="en-US" altLang="zh-CN" sz="999" dirty="0">
                <a:latin typeface="微软雅黑" pitchFamily="34" charset="-122"/>
                <a:ea typeface="微软雅黑" pitchFamily="34" charset="-122"/>
                <a:cs typeface="Noto Sans CJK JP Regular"/>
              </a:rPr>
              <a:t>/</a:t>
            </a:r>
            <a:r>
              <a:rPr lang="zh-CN" altLang="en-US" sz="999" dirty="0">
                <a:latin typeface="微软雅黑" pitchFamily="34" charset="-122"/>
                <a:ea typeface="微软雅黑" pitchFamily="34" charset="-122"/>
                <a:cs typeface="Noto Sans CJK JP Regular"/>
              </a:rPr>
              <a:t>标准</a:t>
            </a:r>
            <a:r>
              <a:rPr lang="en-US" altLang="zh-CN" sz="999" dirty="0">
                <a:latin typeface="微软雅黑" pitchFamily="34" charset="-122"/>
                <a:ea typeface="微软雅黑" pitchFamily="34" charset="-122"/>
                <a:cs typeface="Noto Sans CJK JP Regular"/>
              </a:rPr>
              <a:t>/</a:t>
            </a:r>
            <a:r>
              <a:rPr lang="zh-CN" altLang="en-US" sz="999" dirty="0">
                <a:latin typeface="微软雅黑" pitchFamily="34" charset="-122"/>
                <a:ea typeface="微软雅黑" pitchFamily="34" charset="-122"/>
                <a:cs typeface="Noto Sans CJK JP Regular"/>
              </a:rPr>
              <a:t> </a:t>
            </a:r>
            <a:br>
              <a:rPr lang="en-US" altLang="zh-CN" sz="999" dirty="0">
                <a:latin typeface="微软雅黑" pitchFamily="34" charset="-122"/>
                <a:ea typeface="微软雅黑" pitchFamily="34" charset="-122"/>
                <a:cs typeface="Noto Sans CJK JP Regular"/>
              </a:rPr>
            </a:br>
            <a:r>
              <a:rPr lang="zh-CN" altLang="en-US" sz="999" dirty="0">
                <a:latin typeface="微软雅黑" pitchFamily="34" charset="-122"/>
                <a:ea typeface="微软雅黑" pitchFamily="34" charset="-122"/>
                <a:cs typeface="Noto Sans CJK JP Regular"/>
              </a:rPr>
              <a:t>信息标准分析</a:t>
            </a:r>
          </a:p>
        </p:txBody>
      </p:sp>
      <p:sp>
        <p:nvSpPr>
          <p:cNvPr id="269" name="object 163">
            <a:extLst>
              <a:ext uri="{FF2B5EF4-FFF2-40B4-BE49-F238E27FC236}">
                <a16:creationId xmlns:a16="http://schemas.microsoft.com/office/drawing/2014/main" id="{99ECC5EA-51E0-4074-B10A-B2E3629768B9}"/>
              </a:ext>
            </a:extLst>
          </p:cNvPr>
          <p:cNvSpPr/>
          <p:nvPr/>
        </p:nvSpPr>
        <p:spPr>
          <a:xfrm>
            <a:off x="1025391" y="3785348"/>
            <a:ext cx="1073011" cy="298411"/>
          </a:xfrm>
          <a:custGeom>
            <a:avLst/>
            <a:gdLst/>
            <a:ahLst/>
            <a:cxnLst/>
            <a:rect l="l" t="t" r="r" b="b"/>
            <a:pathLst>
              <a:path w="1073150" h="299085">
                <a:moveTo>
                  <a:pt x="0" y="298703"/>
                </a:moveTo>
                <a:lnTo>
                  <a:pt x="1072896" y="298703"/>
                </a:lnTo>
                <a:lnTo>
                  <a:pt x="1072896" y="0"/>
                </a:lnTo>
                <a:lnTo>
                  <a:pt x="0" y="0"/>
                </a:lnTo>
                <a:lnTo>
                  <a:pt x="0" y="298703"/>
                </a:lnTo>
                <a:close/>
              </a:path>
            </a:pathLst>
          </a:custGeom>
          <a:solidFill>
            <a:schemeClr val="bg1">
              <a:lumMod val="95000"/>
            </a:schemeClr>
          </a:solidFill>
          <a:ln>
            <a:solidFill>
              <a:schemeClr val="bg1">
                <a:lumMod val="75000"/>
              </a:schemeClr>
            </a:solidFill>
          </a:ln>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现有客户信息管控</a:t>
            </a:r>
            <a:endParaRPr lang="zh-CN" altLang="en-US" sz="999" dirty="0">
              <a:latin typeface="微软雅黑" pitchFamily="34" charset="-122"/>
              <a:ea typeface="微软雅黑" pitchFamily="34" charset="-122"/>
              <a:cs typeface="Noto Sans CJK JP Regular"/>
            </a:endParaRPr>
          </a:p>
          <a:p>
            <a:pPr marL="12063" algn="ctr">
              <a:defRPr/>
            </a:pPr>
            <a:r>
              <a:rPr lang="zh-CN" altLang="en-US" sz="999" spc="5" dirty="0">
                <a:latin typeface="微软雅黑" pitchFamily="34" charset="-122"/>
                <a:ea typeface="微软雅黑" pitchFamily="34" charset="-122"/>
                <a:cs typeface="Noto Sans CJK JP Regular"/>
              </a:rPr>
              <a:t>组</a:t>
            </a:r>
            <a:r>
              <a:rPr lang="zh-CN" altLang="en-US" sz="999" spc="10" dirty="0">
                <a:latin typeface="微软雅黑" pitchFamily="34" charset="-122"/>
                <a:ea typeface="微软雅黑" pitchFamily="34" charset="-122"/>
                <a:cs typeface="Noto Sans CJK JP Regular"/>
              </a:rPr>
              <a:t>织</a:t>
            </a:r>
            <a:r>
              <a:rPr lang="en-US" altLang="zh-CN" sz="999" spc="-114" dirty="0">
                <a:latin typeface="微软雅黑" pitchFamily="34" charset="-122"/>
                <a:ea typeface="微软雅黑" pitchFamily="34" charset="-122"/>
                <a:cs typeface="Noto Sans CJK JP Regular"/>
              </a:rPr>
              <a:t>/</a:t>
            </a:r>
            <a:r>
              <a:rPr lang="zh-CN" altLang="en-US" sz="999" spc="-95" dirty="0">
                <a:latin typeface="微软雅黑" pitchFamily="34" charset="-122"/>
                <a:ea typeface="微软雅黑" pitchFamily="34" charset="-122"/>
                <a:cs typeface="Noto Sans CJK JP Regular"/>
              </a:rPr>
              <a:t> </a:t>
            </a:r>
            <a:r>
              <a:rPr lang="zh-CN" altLang="en-US" sz="999" spc="5" dirty="0">
                <a:latin typeface="微软雅黑" pitchFamily="34" charset="-122"/>
                <a:ea typeface="微软雅黑" pitchFamily="34" charset="-122"/>
                <a:cs typeface="Noto Sans CJK JP Regular"/>
              </a:rPr>
              <a:t>流程评估</a:t>
            </a:r>
            <a:endParaRPr lang="zh-CN" altLang="en-US" sz="999" dirty="0">
              <a:latin typeface="微软雅黑" pitchFamily="34" charset="-122"/>
              <a:ea typeface="微软雅黑" pitchFamily="34" charset="-122"/>
              <a:cs typeface="Noto Sans CJK JP Regular"/>
            </a:endParaRPr>
          </a:p>
        </p:txBody>
      </p:sp>
      <p:sp>
        <p:nvSpPr>
          <p:cNvPr id="280" name="object 66">
            <a:extLst>
              <a:ext uri="{FF2B5EF4-FFF2-40B4-BE49-F238E27FC236}">
                <a16:creationId xmlns:a16="http://schemas.microsoft.com/office/drawing/2014/main" id="{6C665C84-9474-4230-80C6-D8049D075F89}"/>
              </a:ext>
            </a:extLst>
          </p:cNvPr>
          <p:cNvSpPr/>
          <p:nvPr/>
        </p:nvSpPr>
        <p:spPr>
          <a:xfrm>
            <a:off x="2269829" y="3313922"/>
            <a:ext cx="1152376" cy="787298"/>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35995" rIns="0" bIns="0"/>
          <a:lstStyle/>
          <a:p>
            <a:pPr algn="ctr">
              <a:lnSpc>
                <a:spcPts val="1124"/>
              </a:lnSpc>
              <a:defRPr/>
            </a:pPr>
            <a:r>
              <a:rPr lang="zh-CN" altLang="en-US" sz="999" dirty="0">
                <a:latin typeface="微软雅黑" pitchFamily="34" charset="-122"/>
                <a:ea typeface="微软雅黑" pitchFamily="34" charset="-122"/>
                <a:cs typeface="Noto Sans CJK JP Regular"/>
              </a:rPr>
              <a:t>客户统一管理策略</a:t>
            </a:r>
            <a:endParaRPr lang="en-US" altLang="zh-CN" sz="999" dirty="0">
              <a:latin typeface="微软雅黑" pitchFamily="34" charset="-122"/>
              <a:ea typeface="微软雅黑" pitchFamily="34" charset="-122"/>
              <a:cs typeface="Noto Sans CJK JP Regular"/>
            </a:endParaRPr>
          </a:p>
        </p:txBody>
      </p:sp>
      <p:sp>
        <p:nvSpPr>
          <p:cNvPr id="282" name="object 26">
            <a:extLst>
              <a:ext uri="{FF2B5EF4-FFF2-40B4-BE49-F238E27FC236}">
                <a16:creationId xmlns:a16="http://schemas.microsoft.com/office/drawing/2014/main" id="{03EE7484-D829-413F-BF1F-5E7CAA45A3D5}"/>
              </a:ext>
            </a:extLst>
          </p:cNvPr>
          <p:cNvSpPr/>
          <p:nvPr/>
        </p:nvSpPr>
        <p:spPr>
          <a:xfrm>
            <a:off x="5312670" y="3318683"/>
            <a:ext cx="1073011"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indent="11110" algn="ctr">
              <a:spcBef>
                <a:spcPts val="100"/>
              </a:spcBef>
              <a:defRPr/>
            </a:pPr>
            <a:r>
              <a:rPr lang="zh-CN" altLang="en-US" sz="999">
                <a:latin typeface="微软雅黑" pitchFamily="34" charset="-122"/>
                <a:ea typeface="微软雅黑" pitchFamily="34" charset="-122"/>
                <a:cs typeface="Noto Sans CJK JP Regular"/>
              </a:rPr>
              <a:t>客户</a:t>
            </a:r>
            <a:br>
              <a:rPr lang="zh-CN" altLang="en-US" sz="999">
                <a:latin typeface="微软雅黑" pitchFamily="34" charset="-122"/>
                <a:ea typeface="微软雅黑" pitchFamily="34" charset="-122"/>
                <a:cs typeface="Noto Sans CJK JP Regular"/>
              </a:rPr>
            </a:br>
            <a:r>
              <a:rPr lang="zh-CN" altLang="en-US" sz="999">
                <a:latin typeface="微软雅黑" pitchFamily="34" charset="-122"/>
                <a:ea typeface="微软雅黑" pitchFamily="34" charset="-122"/>
                <a:cs typeface="Noto Sans CJK JP Regular"/>
              </a:rPr>
              <a:t>统一</a:t>
            </a:r>
            <a:r>
              <a:rPr lang="en-US" altLang="zh-CN" sz="999">
                <a:latin typeface="微软雅黑" pitchFamily="34" charset="-122"/>
                <a:ea typeface="微软雅黑" pitchFamily="34" charset="-122"/>
                <a:cs typeface="Noto Sans CJK JP Regular"/>
              </a:rPr>
              <a:t>/</a:t>
            </a:r>
            <a:r>
              <a:rPr lang="zh-CN" altLang="en-US" sz="999">
                <a:latin typeface="微软雅黑" pitchFamily="34" charset="-122"/>
                <a:ea typeface="微软雅黑" pitchFamily="34" charset="-122"/>
                <a:cs typeface="Noto Sans CJK JP Regular"/>
              </a:rPr>
              <a:t> 分级管理</a:t>
            </a:r>
          </a:p>
        </p:txBody>
      </p:sp>
      <p:sp>
        <p:nvSpPr>
          <p:cNvPr id="283" name="object 26">
            <a:extLst>
              <a:ext uri="{FF2B5EF4-FFF2-40B4-BE49-F238E27FC236}">
                <a16:creationId xmlns:a16="http://schemas.microsoft.com/office/drawing/2014/main" id="{37B2DC4D-DD8A-46ED-A1FE-4C3404519781}"/>
              </a:ext>
            </a:extLst>
          </p:cNvPr>
          <p:cNvSpPr/>
          <p:nvPr/>
        </p:nvSpPr>
        <p:spPr>
          <a:xfrm>
            <a:off x="5312670" y="3712333"/>
            <a:ext cx="1073011"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indent="11110" algn="ctr">
              <a:spcBef>
                <a:spcPts val="100"/>
              </a:spcBef>
              <a:defRPr/>
            </a:pPr>
            <a:r>
              <a:rPr lang="zh-CN" altLang="en-US" sz="999">
                <a:latin typeface="微软雅黑" pitchFamily="34" charset="-122"/>
                <a:ea typeface="微软雅黑" pitchFamily="34" charset="-122"/>
                <a:cs typeface="Noto Sans CJK JP Regular"/>
              </a:rPr>
              <a:t>客户</a:t>
            </a:r>
            <a:br>
              <a:rPr lang="en-US" altLang="zh-CN" sz="999">
                <a:latin typeface="微软雅黑" pitchFamily="34" charset="-122"/>
                <a:ea typeface="微软雅黑" pitchFamily="34" charset="-122"/>
                <a:cs typeface="Noto Sans CJK JP Regular"/>
              </a:rPr>
            </a:br>
            <a:r>
              <a:rPr lang="zh-CN" altLang="en-US" sz="999">
                <a:latin typeface="微软雅黑" pitchFamily="34" charset="-122"/>
                <a:ea typeface="微软雅黑" pitchFamily="34" charset="-122"/>
                <a:cs typeface="Noto Sans CJK JP Regular"/>
              </a:rPr>
              <a:t>信息管控规则</a:t>
            </a:r>
          </a:p>
        </p:txBody>
      </p:sp>
      <p:sp>
        <p:nvSpPr>
          <p:cNvPr id="284" name="object 26">
            <a:extLst>
              <a:ext uri="{FF2B5EF4-FFF2-40B4-BE49-F238E27FC236}">
                <a16:creationId xmlns:a16="http://schemas.microsoft.com/office/drawing/2014/main" id="{167B2233-E45E-4F98-BA04-C429470F4E1A}"/>
              </a:ext>
            </a:extLst>
          </p:cNvPr>
          <p:cNvSpPr/>
          <p:nvPr/>
        </p:nvSpPr>
        <p:spPr>
          <a:xfrm>
            <a:off x="6565046" y="3313922"/>
            <a:ext cx="1044439"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algn="ctr">
              <a:spcBef>
                <a:spcPts val="104"/>
              </a:spcBef>
              <a:defRPr/>
            </a:pPr>
            <a:r>
              <a:rPr lang="zh-CN" altLang="en-US" sz="999" spc="5" dirty="0">
                <a:latin typeface="微软雅黑" pitchFamily="34" charset="-122"/>
                <a:ea typeface="微软雅黑" pitchFamily="34" charset="-122"/>
                <a:cs typeface="Noto Sans CJK JP Regular"/>
              </a:rPr>
              <a:t>完善</a:t>
            </a:r>
          </a:p>
          <a:p>
            <a:pPr algn="ctr">
              <a:spcBef>
                <a:spcPts val="104"/>
              </a:spcBef>
              <a:defRPr/>
            </a:pPr>
            <a:r>
              <a:rPr lang="zh-CN" altLang="en-US" sz="999" spc="5" dirty="0">
                <a:latin typeface="微软雅黑" pitchFamily="34" charset="-122"/>
                <a:ea typeface="微软雅黑" pitchFamily="34" charset="-122"/>
                <a:cs typeface="Noto Sans CJK JP Regular"/>
              </a:rPr>
              <a:t>客户信息标准</a:t>
            </a:r>
            <a:endParaRPr lang="zh-CN" altLang="en-US" sz="999" dirty="0">
              <a:latin typeface="微软雅黑" pitchFamily="34" charset="-122"/>
              <a:ea typeface="微软雅黑" pitchFamily="34" charset="-122"/>
              <a:cs typeface="Noto Sans CJK JP Regular"/>
            </a:endParaRPr>
          </a:p>
        </p:txBody>
      </p:sp>
      <p:sp>
        <p:nvSpPr>
          <p:cNvPr id="285" name="object 26">
            <a:extLst>
              <a:ext uri="{FF2B5EF4-FFF2-40B4-BE49-F238E27FC236}">
                <a16:creationId xmlns:a16="http://schemas.microsoft.com/office/drawing/2014/main" id="{6BA6C926-6E6E-443E-B884-A7EE7DD0755F}"/>
              </a:ext>
            </a:extLst>
          </p:cNvPr>
          <p:cNvSpPr/>
          <p:nvPr/>
        </p:nvSpPr>
        <p:spPr>
          <a:xfrm>
            <a:off x="6565046" y="3707571"/>
            <a:ext cx="1044439"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marL="33648" algn="ctr">
              <a:spcBef>
                <a:spcPts val="104"/>
              </a:spcBef>
              <a:defRPr/>
            </a:pPr>
            <a:r>
              <a:rPr lang="zh-CN" altLang="en-US" sz="999" spc="5" dirty="0">
                <a:latin typeface="微软雅黑" pitchFamily="34" charset="-122"/>
                <a:ea typeface="微软雅黑" pitchFamily="34" charset="-122"/>
                <a:cs typeface="Noto Sans CJK JP Regular"/>
              </a:rPr>
              <a:t>客户信息管控</a:t>
            </a:r>
            <a:endParaRPr lang="zh-CN" altLang="en-US" sz="999" dirty="0">
              <a:latin typeface="微软雅黑" pitchFamily="34" charset="-122"/>
              <a:ea typeface="微软雅黑" pitchFamily="34" charset="-122"/>
              <a:cs typeface="Noto Sans CJK JP Regular"/>
            </a:endParaRPr>
          </a:p>
          <a:p>
            <a:pPr marL="12697" algn="ctr">
              <a:defRPr/>
            </a:pPr>
            <a:r>
              <a:rPr lang="zh-CN" altLang="en-US" sz="999" spc="5" dirty="0">
                <a:latin typeface="微软雅黑" pitchFamily="34" charset="-122"/>
                <a:ea typeface="微软雅黑" pitchFamily="34" charset="-122"/>
                <a:cs typeface="Noto Sans CJK JP Regular"/>
              </a:rPr>
              <a:t>组</a:t>
            </a:r>
            <a:r>
              <a:rPr lang="zh-CN" altLang="en-US" sz="999" spc="10" dirty="0">
                <a:latin typeface="微软雅黑" pitchFamily="34" charset="-122"/>
                <a:ea typeface="微软雅黑" pitchFamily="34" charset="-122"/>
                <a:cs typeface="Noto Sans CJK JP Regular"/>
              </a:rPr>
              <a:t>织</a:t>
            </a:r>
            <a:r>
              <a:rPr lang="en-US" altLang="zh-CN" sz="999" spc="-114" dirty="0">
                <a:latin typeface="微软雅黑" pitchFamily="34" charset="-122"/>
                <a:ea typeface="微软雅黑" pitchFamily="34" charset="-122"/>
                <a:cs typeface="Noto Sans CJK JP Regular"/>
              </a:rPr>
              <a:t>/</a:t>
            </a:r>
            <a:r>
              <a:rPr lang="zh-CN" altLang="en-US" sz="999" spc="-160" dirty="0">
                <a:latin typeface="微软雅黑" pitchFamily="34" charset="-122"/>
                <a:ea typeface="微软雅黑" pitchFamily="34" charset="-122"/>
                <a:cs typeface="Noto Sans CJK JP Regular"/>
              </a:rPr>
              <a:t> </a:t>
            </a:r>
            <a:r>
              <a:rPr lang="zh-CN" altLang="en-US" sz="999" spc="5" dirty="0">
                <a:latin typeface="微软雅黑" pitchFamily="34" charset="-122"/>
                <a:ea typeface="微软雅黑" pitchFamily="34" charset="-122"/>
                <a:cs typeface="Noto Sans CJK JP Regular"/>
              </a:rPr>
              <a:t>流程优化</a:t>
            </a:r>
            <a:endParaRPr lang="zh-CN" altLang="en-US" sz="999" dirty="0">
              <a:latin typeface="微软雅黑" pitchFamily="34" charset="-122"/>
              <a:ea typeface="微软雅黑" pitchFamily="34" charset="-122"/>
              <a:cs typeface="Noto Sans CJK JP Regular"/>
            </a:endParaRPr>
          </a:p>
        </p:txBody>
      </p:sp>
      <p:sp>
        <p:nvSpPr>
          <p:cNvPr id="286" name="object 26">
            <a:extLst>
              <a:ext uri="{FF2B5EF4-FFF2-40B4-BE49-F238E27FC236}">
                <a16:creationId xmlns:a16="http://schemas.microsoft.com/office/drawing/2014/main" id="{FD0CF1A2-6DBB-45C5-B4E8-B66D1D8B02E9}"/>
              </a:ext>
            </a:extLst>
          </p:cNvPr>
          <p:cNvSpPr/>
          <p:nvPr/>
        </p:nvSpPr>
        <p:spPr>
          <a:xfrm>
            <a:off x="4014265" y="3305985"/>
            <a:ext cx="1073011"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indent="11110" algn="ctr">
              <a:spcBef>
                <a:spcPts val="100"/>
              </a:spcBef>
              <a:defRPr/>
            </a:pPr>
            <a:r>
              <a:rPr lang="zh-CN" altLang="en-US" sz="999">
                <a:latin typeface="微软雅黑" pitchFamily="34" charset="-122"/>
                <a:ea typeface="微软雅黑" pitchFamily="34" charset="-122"/>
                <a:cs typeface="Noto Sans CJK JP Regular"/>
              </a:rPr>
              <a:t>明确</a:t>
            </a:r>
            <a:endParaRPr lang="en-US" altLang="zh-CN" sz="999">
              <a:latin typeface="微软雅黑" pitchFamily="34" charset="-122"/>
              <a:ea typeface="微软雅黑" pitchFamily="34" charset="-122"/>
              <a:cs typeface="Noto Sans CJK JP Regular"/>
            </a:endParaRPr>
          </a:p>
          <a:p>
            <a:pPr indent="11110" algn="ctr">
              <a:spcBef>
                <a:spcPts val="100"/>
              </a:spcBef>
              <a:defRPr/>
            </a:pPr>
            <a:r>
              <a:rPr lang="zh-CN" altLang="en-US" sz="999">
                <a:latin typeface="微软雅黑" pitchFamily="34" charset="-122"/>
                <a:ea typeface="微软雅黑" pitchFamily="34" charset="-122"/>
                <a:cs typeface="Noto Sans CJK JP Regular"/>
              </a:rPr>
              <a:t>客户定义</a:t>
            </a:r>
            <a:r>
              <a:rPr lang="en-US" altLang="zh-CN" sz="999">
                <a:latin typeface="微软雅黑" pitchFamily="34" charset="-122"/>
                <a:ea typeface="微软雅黑" pitchFamily="34" charset="-122"/>
                <a:cs typeface="Noto Sans CJK JP Regular"/>
              </a:rPr>
              <a:t>/</a:t>
            </a:r>
            <a:r>
              <a:rPr lang="zh-CN" altLang="en-US" sz="999">
                <a:latin typeface="微软雅黑" pitchFamily="34" charset="-122"/>
                <a:ea typeface="微软雅黑" pitchFamily="34" charset="-122"/>
                <a:cs typeface="Noto Sans CJK JP Regular"/>
              </a:rPr>
              <a:t> 标 准</a:t>
            </a:r>
          </a:p>
        </p:txBody>
      </p:sp>
      <p:sp>
        <p:nvSpPr>
          <p:cNvPr id="287" name="object 26">
            <a:extLst>
              <a:ext uri="{FF2B5EF4-FFF2-40B4-BE49-F238E27FC236}">
                <a16:creationId xmlns:a16="http://schemas.microsoft.com/office/drawing/2014/main" id="{3BC5F40E-FE22-4D0F-8279-CAF369F76BE8}"/>
              </a:ext>
            </a:extLst>
          </p:cNvPr>
          <p:cNvSpPr/>
          <p:nvPr/>
        </p:nvSpPr>
        <p:spPr>
          <a:xfrm>
            <a:off x="4014265" y="3699634"/>
            <a:ext cx="1073011"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algn="ctr">
              <a:spcBef>
                <a:spcPts val="104"/>
              </a:spcBef>
              <a:defRPr/>
            </a:pPr>
            <a:r>
              <a:rPr lang="zh-CN" altLang="en-US" sz="999" spc="5" dirty="0">
                <a:latin typeface="微软雅黑" pitchFamily="34" charset="-122"/>
                <a:ea typeface="微软雅黑" pitchFamily="34" charset="-122"/>
                <a:cs typeface="Noto Sans CJK JP Regular"/>
              </a:rPr>
              <a:t>整合</a:t>
            </a:r>
            <a:br>
              <a:rPr lang="en-US" altLang="zh-CN" sz="999" spc="5" dirty="0">
                <a:latin typeface="微软雅黑" pitchFamily="34" charset="-122"/>
                <a:ea typeface="微软雅黑" pitchFamily="34" charset="-122"/>
                <a:cs typeface="Noto Sans CJK JP Regular"/>
              </a:rPr>
            </a:br>
            <a:r>
              <a:rPr lang="zh-CN" altLang="en-US" sz="999" spc="5" dirty="0">
                <a:latin typeface="微软雅黑" pitchFamily="34" charset="-122"/>
                <a:ea typeface="微软雅黑" pitchFamily="34" charset="-122"/>
                <a:cs typeface="Noto Sans CJK JP Regular"/>
              </a:rPr>
              <a:t>客户管理功能</a:t>
            </a:r>
            <a:endParaRPr lang="zh-CN" altLang="en-US" sz="999" dirty="0">
              <a:latin typeface="微软雅黑" pitchFamily="34" charset="-122"/>
              <a:ea typeface="微软雅黑" pitchFamily="34" charset="-122"/>
              <a:cs typeface="Noto Sans CJK JP Regular"/>
            </a:endParaRPr>
          </a:p>
        </p:txBody>
      </p:sp>
      <p:sp>
        <p:nvSpPr>
          <p:cNvPr id="288" name="object 26">
            <a:extLst>
              <a:ext uri="{FF2B5EF4-FFF2-40B4-BE49-F238E27FC236}">
                <a16:creationId xmlns:a16="http://schemas.microsoft.com/office/drawing/2014/main" id="{76807EA2-1DC1-47AA-8D4D-45A055E8B25D}"/>
              </a:ext>
            </a:extLst>
          </p:cNvPr>
          <p:cNvSpPr/>
          <p:nvPr/>
        </p:nvSpPr>
        <p:spPr>
          <a:xfrm>
            <a:off x="10457088" y="3172653"/>
            <a:ext cx="1169836" cy="288888"/>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nchor="ctr"/>
          <a:lstStyle/>
          <a:p>
            <a:pPr marL="42537" algn="ctr">
              <a:spcBef>
                <a:spcPts val="535"/>
              </a:spcBef>
              <a:defRPr/>
            </a:pPr>
            <a:r>
              <a:rPr lang="zh-CN" altLang="en-US" sz="999" spc="5" dirty="0">
                <a:latin typeface="微软雅黑" pitchFamily="34" charset="-122"/>
                <a:ea typeface="微软雅黑" pitchFamily="34" charset="-122"/>
                <a:cs typeface="Noto Sans CJK JP Regular"/>
              </a:rPr>
              <a:t>客户定</a:t>
            </a:r>
            <a:r>
              <a:rPr lang="zh-CN" altLang="en-US" sz="999" spc="10" dirty="0">
                <a:latin typeface="微软雅黑" pitchFamily="34" charset="-122"/>
                <a:ea typeface="微软雅黑" pitchFamily="34" charset="-122"/>
                <a:cs typeface="Noto Sans CJK JP Regular"/>
              </a:rPr>
              <a:t>义</a:t>
            </a:r>
            <a:r>
              <a:rPr lang="en-US" altLang="zh-CN" sz="999" spc="-114" dirty="0">
                <a:latin typeface="微软雅黑" pitchFamily="34" charset="-122"/>
                <a:ea typeface="微软雅黑" pitchFamily="34" charset="-122"/>
                <a:cs typeface="Noto Sans CJK JP Regular"/>
              </a:rPr>
              <a:t>/</a:t>
            </a:r>
            <a:r>
              <a:rPr lang="zh-CN" altLang="en-US" sz="999" spc="-100" dirty="0">
                <a:latin typeface="微软雅黑" pitchFamily="34" charset="-122"/>
                <a:ea typeface="微软雅黑" pitchFamily="34" charset="-122"/>
                <a:cs typeface="Noto Sans CJK JP Regular"/>
              </a:rPr>
              <a:t> </a:t>
            </a:r>
            <a:r>
              <a:rPr lang="zh-CN" altLang="en-US" sz="999" spc="5" dirty="0">
                <a:latin typeface="微软雅黑" pitchFamily="34" charset="-122"/>
                <a:ea typeface="微软雅黑" pitchFamily="34" charset="-122"/>
                <a:cs typeface="Noto Sans CJK JP Regular"/>
              </a:rPr>
              <a:t>标准实现</a:t>
            </a:r>
            <a:endParaRPr lang="zh-CN" altLang="en-US" sz="999" dirty="0">
              <a:latin typeface="微软雅黑" pitchFamily="34" charset="-122"/>
              <a:ea typeface="微软雅黑" pitchFamily="34" charset="-122"/>
              <a:cs typeface="Noto Sans CJK JP Regular"/>
            </a:endParaRPr>
          </a:p>
        </p:txBody>
      </p:sp>
      <p:sp>
        <p:nvSpPr>
          <p:cNvPr id="289" name="object 26">
            <a:extLst>
              <a:ext uri="{FF2B5EF4-FFF2-40B4-BE49-F238E27FC236}">
                <a16:creationId xmlns:a16="http://schemas.microsoft.com/office/drawing/2014/main" id="{56F66FC3-E0F1-4318-BA72-81B5DEE91903}"/>
              </a:ext>
            </a:extLst>
          </p:cNvPr>
          <p:cNvSpPr/>
          <p:nvPr/>
        </p:nvSpPr>
        <p:spPr>
          <a:xfrm>
            <a:off x="10457088" y="3498048"/>
            <a:ext cx="1169836" cy="287300"/>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nchor="ctr"/>
          <a:lstStyle/>
          <a:p>
            <a:pPr marL="12697" algn="ctr">
              <a:spcBef>
                <a:spcPts val="104"/>
              </a:spcBef>
              <a:defRPr/>
            </a:pPr>
            <a:r>
              <a:rPr lang="zh-CN" altLang="en-US" sz="999" spc="5" dirty="0">
                <a:latin typeface="微软雅黑" pitchFamily="34" charset="-122"/>
                <a:ea typeface="微软雅黑" pitchFamily="34" charset="-122"/>
                <a:cs typeface="Noto Sans CJK JP Regular"/>
              </a:rPr>
              <a:t>客户信息标准实现</a:t>
            </a:r>
            <a:endParaRPr lang="zh-CN" altLang="en-US" sz="999" dirty="0">
              <a:latin typeface="微软雅黑" pitchFamily="34" charset="-122"/>
              <a:ea typeface="微软雅黑" pitchFamily="34" charset="-122"/>
              <a:cs typeface="Noto Sans CJK JP Regular"/>
            </a:endParaRPr>
          </a:p>
        </p:txBody>
      </p:sp>
      <p:sp>
        <p:nvSpPr>
          <p:cNvPr id="290" name="object 26">
            <a:extLst>
              <a:ext uri="{FF2B5EF4-FFF2-40B4-BE49-F238E27FC236}">
                <a16:creationId xmlns:a16="http://schemas.microsoft.com/office/drawing/2014/main" id="{D98DF034-7F1C-4DA8-BB07-2D723D5FABB0}"/>
              </a:ext>
            </a:extLst>
          </p:cNvPr>
          <p:cNvSpPr/>
          <p:nvPr/>
        </p:nvSpPr>
        <p:spPr>
          <a:xfrm>
            <a:off x="10458677" y="3821856"/>
            <a:ext cx="1169834" cy="287300"/>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nchor="ctr"/>
          <a:lstStyle/>
          <a:p>
            <a:pPr algn="ctr">
              <a:lnSpc>
                <a:spcPts val="1110"/>
              </a:lnSpc>
              <a:defRPr/>
            </a:pPr>
            <a:r>
              <a:rPr lang="zh-CN" altLang="en-US" sz="999" spc="5" dirty="0">
                <a:latin typeface="微软雅黑" pitchFamily="34" charset="-122"/>
                <a:ea typeface="微软雅黑" pitchFamily="34" charset="-122"/>
                <a:cs typeface="Noto Sans CJK JP Regular"/>
              </a:rPr>
              <a:t>客户信息管控组织</a:t>
            </a:r>
            <a:endParaRPr lang="zh-CN" altLang="en-US" sz="999" dirty="0">
              <a:latin typeface="微软雅黑" pitchFamily="34" charset="-122"/>
              <a:ea typeface="微软雅黑" pitchFamily="34" charset="-122"/>
              <a:cs typeface="Noto Sans CJK JP Regular"/>
            </a:endParaRPr>
          </a:p>
          <a:p>
            <a:pPr marL="5713" algn="ctr">
              <a:defRPr/>
            </a:pPr>
            <a:r>
              <a:rPr lang="zh-CN" altLang="en-US" sz="999" spc="5" dirty="0">
                <a:latin typeface="微软雅黑" pitchFamily="34" charset="-122"/>
                <a:ea typeface="微软雅黑" pitchFamily="34" charset="-122"/>
                <a:cs typeface="Noto Sans CJK JP Regular"/>
              </a:rPr>
              <a:t>建立</a:t>
            </a:r>
            <a:endParaRPr lang="zh-CN" altLang="en-US" sz="999" dirty="0">
              <a:latin typeface="微软雅黑" pitchFamily="34" charset="-122"/>
              <a:ea typeface="微软雅黑" pitchFamily="34" charset="-122"/>
              <a:cs typeface="Noto Sans CJK JP Regular"/>
            </a:endParaRPr>
          </a:p>
        </p:txBody>
      </p:sp>
      <p:sp>
        <p:nvSpPr>
          <p:cNvPr id="291" name="object 26">
            <a:extLst>
              <a:ext uri="{FF2B5EF4-FFF2-40B4-BE49-F238E27FC236}">
                <a16:creationId xmlns:a16="http://schemas.microsoft.com/office/drawing/2014/main" id="{094C5383-AD94-4090-86AC-4D0594DD6745}"/>
              </a:ext>
            </a:extLst>
          </p:cNvPr>
          <p:cNvSpPr/>
          <p:nvPr/>
        </p:nvSpPr>
        <p:spPr>
          <a:xfrm>
            <a:off x="10458677" y="5425023"/>
            <a:ext cx="1169834" cy="323808"/>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nchor="ctr"/>
          <a:lstStyle/>
          <a:p>
            <a:pPr marL="66661">
              <a:spcBef>
                <a:spcPts val="535"/>
              </a:spcBef>
              <a:defRPr/>
            </a:pPr>
            <a:r>
              <a:rPr lang="zh-CN" altLang="en-US" sz="999" spc="5" dirty="0">
                <a:solidFill>
                  <a:srgbClr val="3F3F3F"/>
                </a:solidFill>
                <a:latin typeface="微软雅黑" pitchFamily="34" charset="-122"/>
                <a:ea typeface="微软雅黑" pitchFamily="34" charset="-122"/>
                <a:cs typeface="Noto Sans CJK JP Regular"/>
              </a:rPr>
              <a:t>客户数据模型实施</a:t>
            </a:r>
            <a:endParaRPr lang="zh-CN" altLang="en-US" sz="999" dirty="0">
              <a:latin typeface="微软雅黑" pitchFamily="34" charset="-122"/>
              <a:ea typeface="微软雅黑" pitchFamily="34" charset="-122"/>
              <a:cs typeface="Noto Sans CJK JP Regular"/>
            </a:endParaRPr>
          </a:p>
        </p:txBody>
      </p:sp>
      <p:sp>
        <p:nvSpPr>
          <p:cNvPr id="292" name="object 26">
            <a:extLst>
              <a:ext uri="{FF2B5EF4-FFF2-40B4-BE49-F238E27FC236}">
                <a16:creationId xmlns:a16="http://schemas.microsoft.com/office/drawing/2014/main" id="{77EE4EF2-1EB6-457C-9EA4-C8579588C2DA}"/>
              </a:ext>
            </a:extLst>
          </p:cNvPr>
          <p:cNvSpPr/>
          <p:nvPr/>
        </p:nvSpPr>
        <p:spPr>
          <a:xfrm>
            <a:off x="10458677" y="5834544"/>
            <a:ext cx="1169834" cy="323808"/>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nchor="ctr"/>
          <a:lstStyle/>
          <a:p>
            <a:pPr marL="69836">
              <a:spcBef>
                <a:spcPts val="535"/>
              </a:spcBef>
              <a:defRPr/>
            </a:pPr>
            <a:r>
              <a:rPr lang="zh-CN" altLang="en-US" sz="999" spc="5" dirty="0">
                <a:solidFill>
                  <a:srgbClr val="3F3F3F"/>
                </a:solidFill>
                <a:latin typeface="微软雅黑" pitchFamily="34" charset="-122"/>
                <a:ea typeface="微软雅黑" pitchFamily="34" charset="-122"/>
                <a:cs typeface="Noto Sans CJK JP Regular"/>
              </a:rPr>
              <a:t>相关系统升级实施</a:t>
            </a:r>
            <a:endParaRPr lang="zh-CN" altLang="en-US" sz="999" dirty="0">
              <a:latin typeface="微软雅黑" pitchFamily="34" charset="-122"/>
              <a:ea typeface="微软雅黑" pitchFamily="34" charset="-122"/>
              <a:cs typeface="Noto Sans CJK JP Regular"/>
            </a:endParaRPr>
          </a:p>
        </p:txBody>
      </p:sp>
      <p:sp>
        <p:nvSpPr>
          <p:cNvPr id="293" name="object 26">
            <a:extLst>
              <a:ext uri="{FF2B5EF4-FFF2-40B4-BE49-F238E27FC236}">
                <a16:creationId xmlns:a16="http://schemas.microsoft.com/office/drawing/2014/main" id="{8FB3082D-7B9F-4C00-A5E6-0CA91D45408B}"/>
              </a:ext>
            </a:extLst>
          </p:cNvPr>
          <p:cNvSpPr/>
          <p:nvPr/>
        </p:nvSpPr>
        <p:spPr>
          <a:xfrm>
            <a:off x="10458677" y="6244066"/>
            <a:ext cx="1169834" cy="325395"/>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nchor="ctr"/>
          <a:lstStyle/>
          <a:p>
            <a:pPr marL="261566">
              <a:spcBef>
                <a:spcPts val="535"/>
              </a:spcBef>
              <a:defRPr/>
            </a:pPr>
            <a:r>
              <a:rPr lang="zh-CN" altLang="en-US" sz="999" spc="5" dirty="0">
                <a:solidFill>
                  <a:srgbClr val="3F3F3F"/>
                </a:solidFill>
                <a:latin typeface="微软雅黑" pitchFamily="34" charset="-122"/>
                <a:ea typeface="微软雅黑" pitchFamily="34" charset="-122"/>
                <a:cs typeface="Noto Sans CJK JP Regular"/>
              </a:rPr>
              <a:t>新系统实施</a:t>
            </a:r>
            <a:endParaRPr lang="zh-CN" altLang="en-US" sz="999" dirty="0">
              <a:latin typeface="微软雅黑" pitchFamily="34" charset="-122"/>
              <a:ea typeface="微软雅黑" pitchFamily="34" charset="-122"/>
              <a:cs typeface="Noto Sans CJK JP Regular"/>
            </a:endParaRPr>
          </a:p>
        </p:txBody>
      </p:sp>
      <p:sp>
        <p:nvSpPr>
          <p:cNvPr id="294" name="object 26">
            <a:extLst>
              <a:ext uri="{FF2B5EF4-FFF2-40B4-BE49-F238E27FC236}">
                <a16:creationId xmlns:a16="http://schemas.microsoft.com/office/drawing/2014/main" id="{6A0C2CCA-7A2C-431D-9E00-65DE6A1AE166}"/>
              </a:ext>
            </a:extLst>
          </p:cNvPr>
          <p:cNvSpPr/>
          <p:nvPr/>
        </p:nvSpPr>
        <p:spPr>
          <a:xfrm>
            <a:off x="10458677" y="4599630"/>
            <a:ext cx="1169834" cy="325395"/>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nchor="ctr"/>
          <a:lstStyle/>
          <a:p>
            <a:pPr marL="69836">
              <a:spcBef>
                <a:spcPts val="509"/>
              </a:spcBef>
              <a:defRPr/>
            </a:pPr>
            <a:r>
              <a:rPr lang="zh-CN" altLang="en-US" sz="999" spc="5" dirty="0">
                <a:solidFill>
                  <a:srgbClr val="3F3F3F"/>
                </a:solidFill>
                <a:latin typeface="微软雅黑" pitchFamily="34" charset="-122"/>
                <a:ea typeface="微软雅黑" pitchFamily="34" charset="-122"/>
                <a:cs typeface="Noto Sans CJK JP Regular"/>
              </a:rPr>
              <a:t>客户分析模型实施</a:t>
            </a:r>
            <a:endParaRPr lang="zh-CN" altLang="en-US" sz="999" dirty="0">
              <a:latin typeface="微软雅黑" pitchFamily="34" charset="-122"/>
              <a:ea typeface="微软雅黑" pitchFamily="34" charset="-122"/>
              <a:cs typeface="Noto Sans CJK JP Regular"/>
            </a:endParaRPr>
          </a:p>
        </p:txBody>
      </p:sp>
      <p:sp>
        <p:nvSpPr>
          <p:cNvPr id="295" name="object 8">
            <a:extLst>
              <a:ext uri="{FF2B5EF4-FFF2-40B4-BE49-F238E27FC236}">
                <a16:creationId xmlns:a16="http://schemas.microsoft.com/office/drawing/2014/main" id="{CA462755-98B3-4577-AD29-218138C93DB9}"/>
              </a:ext>
            </a:extLst>
          </p:cNvPr>
          <p:cNvSpPr/>
          <p:nvPr/>
        </p:nvSpPr>
        <p:spPr>
          <a:xfrm>
            <a:off x="8198370" y="1248853"/>
            <a:ext cx="2144433" cy="433332"/>
          </a:xfrm>
          <a:custGeom>
            <a:avLst/>
            <a:gdLst/>
            <a:ahLst/>
            <a:cxnLst/>
            <a:rect l="l" t="t" r="r" b="b"/>
            <a:pathLst>
              <a:path w="1795779" h="433069">
                <a:moveTo>
                  <a:pt x="1703832" y="0"/>
                </a:moveTo>
                <a:lnTo>
                  <a:pt x="0" y="0"/>
                </a:lnTo>
                <a:lnTo>
                  <a:pt x="91440" y="216408"/>
                </a:lnTo>
                <a:lnTo>
                  <a:pt x="0" y="432816"/>
                </a:lnTo>
                <a:lnTo>
                  <a:pt x="1703832" y="432816"/>
                </a:lnTo>
                <a:lnTo>
                  <a:pt x="1795272" y="216408"/>
                </a:lnTo>
                <a:lnTo>
                  <a:pt x="1703832" y="0"/>
                </a:lnTo>
                <a:close/>
              </a:path>
            </a:pathLst>
          </a:custGeom>
          <a:solidFill>
            <a:schemeClr val="accent6">
              <a:lumMod val="50000"/>
            </a:schemeClr>
          </a:solidFill>
        </p:spPr>
        <p:txBody>
          <a:bodyPr lIns="0" tIns="0" rIns="0" bIns="0"/>
          <a:lstStyle/>
          <a:p>
            <a:pPr marL="12697" algn="ctr">
              <a:spcBef>
                <a:spcPts val="100"/>
              </a:spcBef>
              <a:defRPr/>
            </a:pPr>
            <a:r>
              <a:rPr lang="en-GB" altLang="zh-CN" sz="1400" spc="50" dirty="0">
                <a:solidFill>
                  <a:srgbClr val="FFFFFF"/>
                </a:solidFill>
                <a:latin typeface="微软雅黑" pitchFamily="34" charset="-122"/>
                <a:ea typeface="微软雅黑" pitchFamily="34" charset="-122"/>
                <a:cs typeface="Noto Sans CJK JP Regular"/>
              </a:rPr>
              <a:t>CRM</a:t>
            </a:r>
            <a:r>
              <a:rPr lang="en-GB" altLang="zh-CN" sz="1400" spc="-120" dirty="0">
                <a:solidFill>
                  <a:srgbClr val="FFFFFF"/>
                </a:solidFill>
                <a:latin typeface="微软雅黑" pitchFamily="34" charset="-122"/>
                <a:ea typeface="微软雅黑" pitchFamily="34" charset="-122"/>
                <a:cs typeface="Noto Sans CJK JP Regular"/>
              </a:rPr>
              <a:t> </a:t>
            </a:r>
            <a:r>
              <a:rPr lang="zh-CN" altLang="en-US" sz="1400" spc="-120" dirty="0">
                <a:solidFill>
                  <a:srgbClr val="FFFFFF"/>
                </a:solidFill>
                <a:latin typeface="微软雅黑" pitchFamily="34" charset="-122"/>
                <a:ea typeface="微软雅黑" pitchFamily="34" charset="-122"/>
                <a:cs typeface="Noto Sans CJK JP Regular"/>
              </a:rPr>
              <a:t>系统配置</a:t>
            </a:r>
            <a:br>
              <a:rPr lang="en-US" altLang="zh-CN" sz="1400" spc="-120" dirty="0">
                <a:solidFill>
                  <a:srgbClr val="FFFFFF"/>
                </a:solidFill>
                <a:latin typeface="微软雅黑" pitchFamily="34" charset="-122"/>
                <a:ea typeface="微软雅黑" pitchFamily="34" charset="-122"/>
                <a:cs typeface="Noto Sans CJK JP Regular"/>
              </a:rPr>
            </a:br>
            <a:r>
              <a:rPr lang="zh-CN" altLang="en-US" sz="1400" spc="-120" dirty="0">
                <a:solidFill>
                  <a:srgbClr val="FFFFFF"/>
                </a:solidFill>
                <a:latin typeface="微软雅黑" pitchFamily="34" charset="-122"/>
                <a:ea typeface="微软雅黑" pitchFamily="34" charset="-122"/>
                <a:cs typeface="Noto Sans CJK JP Regular"/>
              </a:rPr>
              <a:t>和开发</a:t>
            </a:r>
            <a:endParaRPr lang="zh-CN" altLang="en-US" sz="1400" dirty="0">
              <a:latin typeface="微软雅黑" pitchFamily="34" charset="-122"/>
              <a:ea typeface="微软雅黑" pitchFamily="34" charset="-122"/>
              <a:cs typeface="Noto Sans CJK JP Regular"/>
            </a:endParaRPr>
          </a:p>
        </p:txBody>
      </p:sp>
      <p:sp>
        <p:nvSpPr>
          <p:cNvPr id="40053" name="object 260">
            <a:extLst>
              <a:ext uri="{FF2B5EF4-FFF2-40B4-BE49-F238E27FC236}">
                <a16:creationId xmlns:a16="http://schemas.microsoft.com/office/drawing/2014/main" id="{349046BF-4580-4878-B422-5C6D1ABB2A94}"/>
              </a:ext>
            </a:extLst>
          </p:cNvPr>
          <p:cNvSpPr>
            <a:spLocks noChangeArrowheads="1"/>
          </p:cNvSpPr>
          <p:nvPr/>
        </p:nvSpPr>
        <p:spPr bwMode="auto">
          <a:xfrm>
            <a:off x="8333290" y="1172664"/>
            <a:ext cx="290475" cy="290475"/>
          </a:xfrm>
          <a:custGeom>
            <a:avLst/>
            <a:gdLst>
              <a:gd name="T0" fmla="*/ 0 w 289560"/>
              <a:gd name="T1" fmla="*/ 0 h 289559"/>
              <a:gd name="T2" fmla="*/ 289560 w 289560"/>
              <a:gd name="T3" fmla="*/ 289559 h 289559"/>
            </a:gdLst>
            <a:ahLst/>
            <a:cxnLst/>
            <a:rect l="T0" t="T1" r="T2" b="T3"/>
            <a:pathLst>
              <a:path w="289560" h="289559">
                <a:moveTo>
                  <a:pt x="146303" y="0"/>
                </a:moveTo>
                <a:lnTo>
                  <a:pt x="100657" y="7607"/>
                </a:lnTo>
                <a:lnTo>
                  <a:pt x="60569" y="28675"/>
                </a:lnTo>
                <a:lnTo>
                  <a:pt x="28675" y="60569"/>
                </a:lnTo>
                <a:lnTo>
                  <a:pt x="7607" y="100657"/>
                </a:lnTo>
                <a:lnTo>
                  <a:pt x="0" y="146304"/>
                </a:lnTo>
                <a:lnTo>
                  <a:pt x="7607" y="191633"/>
                </a:lnTo>
                <a:lnTo>
                  <a:pt x="28675" y="230965"/>
                </a:lnTo>
                <a:lnTo>
                  <a:pt x="60569" y="261957"/>
                </a:lnTo>
                <a:lnTo>
                  <a:pt x="100657" y="282269"/>
                </a:lnTo>
                <a:lnTo>
                  <a:pt x="146303" y="289560"/>
                </a:lnTo>
                <a:lnTo>
                  <a:pt x="191633" y="282269"/>
                </a:lnTo>
                <a:lnTo>
                  <a:pt x="230965" y="261957"/>
                </a:lnTo>
                <a:lnTo>
                  <a:pt x="261957" y="230965"/>
                </a:lnTo>
                <a:lnTo>
                  <a:pt x="282269" y="191633"/>
                </a:lnTo>
                <a:lnTo>
                  <a:pt x="289559" y="146304"/>
                </a:lnTo>
                <a:lnTo>
                  <a:pt x="282269" y="100657"/>
                </a:lnTo>
                <a:lnTo>
                  <a:pt x="261957" y="60569"/>
                </a:lnTo>
                <a:lnTo>
                  <a:pt x="230965" y="28675"/>
                </a:lnTo>
                <a:lnTo>
                  <a:pt x="191633" y="7607"/>
                </a:lnTo>
                <a:lnTo>
                  <a:pt x="146303" y="0"/>
                </a:lnTo>
                <a:close/>
              </a:path>
            </a:pathLst>
          </a:custGeom>
          <a:solidFill>
            <a:srgbClr val="FFAA0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a:solidFill>
                  <a:schemeClr val="bg1"/>
                </a:solidFill>
                <a:latin typeface="微软雅黑" panose="020B0503020204020204" pitchFamily="34" charset="-122"/>
                <a:ea typeface="微软雅黑" panose="020B0503020204020204" pitchFamily="34" charset="-122"/>
              </a:rPr>
              <a:t>4</a:t>
            </a:r>
            <a:endParaRPr lang="zh-CN" altLang="zh-CN" sz="1800" b="1">
              <a:solidFill>
                <a:schemeClr val="bg1"/>
              </a:solidFill>
              <a:latin typeface="微软雅黑" panose="020B0503020204020204" pitchFamily="34" charset="-122"/>
              <a:ea typeface="微软雅黑" panose="020B0503020204020204" pitchFamily="34" charset="-122"/>
            </a:endParaRPr>
          </a:p>
        </p:txBody>
      </p:sp>
      <p:cxnSp>
        <p:nvCxnSpPr>
          <p:cNvPr id="298" name="直接箭头连接符 297">
            <a:extLst>
              <a:ext uri="{FF2B5EF4-FFF2-40B4-BE49-F238E27FC236}">
                <a16:creationId xmlns:a16="http://schemas.microsoft.com/office/drawing/2014/main" id="{C1C1DD54-A08B-4394-B7D2-40EB0940BB9C}"/>
              </a:ext>
            </a:extLst>
          </p:cNvPr>
          <p:cNvCxnSpPr/>
          <p:nvPr/>
        </p:nvCxnSpPr>
        <p:spPr>
          <a:xfrm>
            <a:off x="8209480" y="2194880"/>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9" name="直接箭头连接符 298">
            <a:extLst>
              <a:ext uri="{FF2B5EF4-FFF2-40B4-BE49-F238E27FC236}">
                <a16:creationId xmlns:a16="http://schemas.microsoft.com/office/drawing/2014/main" id="{F3713D92-7C8F-4A9C-A4CC-05738E1D86D6}"/>
              </a:ext>
            </a:extLst>
          </p:cNvPr>
          <p:cNvCxnSpPr/>
          <p:nvPr/>
        </p:nvCxnSpPr>
        <p:spPr>
          <a:xfrm>
            <a:off x="8209480" y="2586942"/>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直接箭头连接符 300">
            <a:extLst>
              <a:ext uri="{FF2B5EF4-FFF2-40B4-BE49-F238E27FC236}">
                <a16:creationId xmlns:a16="http://schemas.microsoft.com/office/drawing/2014/main" id="{A2ECC5E4-75F6-454B-88EF-5ED04F35E91E}"/>
              </a:ext>
            </a:extLst>
          </p:cNvPr>
          <p:cNvCxnSpPr/>
          <p:nvPr/>
        </p:nvCxnSpPr>
        <p:spPr>
          <a:xfrm>
            <a:off x="8209480" y="2858368"/>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直接箭头连接符 301">
            <a:extLst>
              <a:ext uri="{FF2B5EF4-FFF2-40B4-BE49-F238E27FC236}">
                <a16:creationId xmlns:a16="http://schemas.microsoft.com/office/drawing/2014/main" id="{A7E09FDB-0897-4629-ABD5-E260102B8343}"/>
              </a:ext>
            </a:extLst>
          </p:cNvPr>
          <p:cNvCxnSpPr/>
          <p:nvPr/>
        </p:nvCxnSpPr>
        <p:spPr>
          <a:xfrm>
            <a:off x="8209480" y="3467889"/>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3" name="直接箭头连接符 302">
            <a:extLst>
              <a:ext uri="{FF2B5EF4-FFF2-40B4-BE49-F238E27FC236}">
                <a16:creationId xmlns:a16="http://schemas.microsoft.com/office/drawing/2014/main" id="{D524D74F-5616-4F1A-AAC2-397BEDA0039C}"/>
              </a:ext>
            </a:extLst>
          </p:cNvPr>
          <p:cNvCxnSpPr/>
          <p:nvPr/>
        </p:nvCxnSpPr>
        <p:spPr>
          <a:xfrm>
            <a:off x="8209480" y="3859951"/>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直接箭头连接符 303">
            <a:extLst>
              <a:ext uri="{FF2B5EF4-FFF2-40B4-BE49-F238E27FC236}">
                <a16:creationId xmlns:a16="http://schemas.microsoft.com/office/drawing/2014/main" id="{0DD9A8DB-9E51-48AF-A6C9-48DE1BB175A7}"/>
              </a:ext>
            </a:extLst>
          </p:cNvPr>
          <p:cNvCxnSpPr/>
          <p:nvPr/>
        </p:nvCxnSpPr>
        <p:spPr>
          <a:xfrm>
            <a:off x="7612659" y="5574228"/>
            <a:ext cx="215872"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直接箭头连接符 304">
            <a:extLst>
              <a:ext uri="{FF2B5EF4-FFF2-40B4-BE49-F238E27FC236}">
                <a16:creationId xmlns:a16="http://schemas.microsoft.com/office/drawing/2014/main" id="{D5DBE6FC-0E62-4ABD-9691-A66B57359626}"/>
              </a:ext>
            </a:extLst>
          </p:cNvPr>
          <p:cNvCxnSpPr/>
          <p:nvPr/>
        </p:nvCxnSpPr>
        <p:spPr>
          <a:xfrm>
            <a:off x="7612659" y="6001209"/>
            <a:ext cx="215872"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6" name="直接箭头连接符 305">
            <a:extLst>
              <a:ext uri="{FF2B5EF4-FFF2-40B4-BE49-F238E27FC236}">
                <a16:creationId xmlns:a16="http://schemas.microsoft.com/office/drawing/2014/main" id="{A33EA18F-46D5-4596-AD57-323A68C5A048}"/>
              </a:ext>
            </a:extLst>
          </p:cNvPr>
          <p:cNvCxnSpPr/>
          <p:nvPr/>
        </p:nvCxnSpPr>
        <p:spPr>
          <a:xfrm>
            <a:off x="7612659" y="6428192"/>
            <a:ext cx="215872"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7" name="直接箭头连接符 306">
            <a:extLst>
              <a:ext uri="{FF2B5EF4-FFF2-40B4-BE49-F238E27FC236}">
                <a16:creationId xmlns:a16="http://schemas.microsoft.com/office/drawing/2014/main" id="{0B1F500D-7312-4480-BB94-11B969DED0FB}"/>
              </a:ext>
            </a:extLst>
          </p:cNvPr>
          <p:cNvCxnSpPr/>
          <p:nvPr/>
        </p:nvCxnSpPr>
        <p:spPr>
          <a:xfrm>
            <a:off x="8209480" y="4786930"/>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8" name="直接箭头连接符 307">
            <a:extLst>
              <a:ext uri="{FF2B5EF4-FFF2-40B4-BE49-F238E27FC236}">
                <a16:creationId xmlns:a16="http://schemas.microsoft.com/office/drawing/2014/main" id="{B3BDA94C-6DB2-48AE-B2DE-780902A88371}"/>
              </a:ext>
            </a:extLst>
          </p:cNvPr>
          <p:cNvCxnSpPr/>
          <p:nvPr/>
        </p:nvCxnSpPr>
        <p:spPr>
          <a:xfrm>
            <a:off x="10238042" y="2180595"/>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9" name="直接箭头连接符 308">
            <a:extLst>
              <a:ext uri="{FF2B5EF4-FFF2-40B4-BE49-F238E27FC236}">
                <a16:creationId xmlns:a16="http://schemas.microsoft.com/office/drawing/2014/main" id="{EFCF5CEC-0A87-4F58-8178-25AC5C199CF3}"/>
              </a:ext>
            </a:extLst>
          </p:cNvPr>
          <p:cNvCxnSpPr/>
          <p:nvPr/>
        </p:nvCxnSpPr>
        <p:spPr>
          <a:xfrm>
            <a:off x="10238042" y="2512338"/>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0" name="直接箭头连接符 309">
            <a:extLst>
              <a:ext uri="{FF2B5EF4-FFF2-40B4-BE49-F238E27FC236}">
                <a16:creationId xmlns:a16="http://schemas.microsoft.com/office/drawing/2014/main" id="{87C51A40-36F9-40D4-AD15-BC668A8BC55C}"/>
              </a:ext>
            </a:extLst>
          </p:cNvPr>
          <p:cNvCxnSpPr/>
          <p:nvPr/>
        </p:nvCxnSpPr>
        <p:spPr>
          <a:xfrm>
            <a:off x="10238042" y="2844083"/>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1" name="直接箭头连接符 310">
            <a:extLst>
              <a:ext uri="{FF2B5EF4-FFF2-40B4-BE49-F238E27FC236}">
                <a16:creationId xmlns:a16="http://schemas.microsoft.com/office/drawing/2014/main" id="{2D53ED71-9D94-47C7-B3E5-2DEC213C9FA8}"/>
              </a:ext>
            </a:extLst>
          </p:cNvPr>
          <p:cNvCxnSpPr/>
          <p:nvPr/>
        </p:nvCxnSpPr>
        <p:spPr>
          <a:xfrm>
            <a:off x="10238042" y="3320271"/>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2" name="直接箭头连接符 311">
            <a:extLst>
              <a:ext uri="{FF2B5EF4-FFF2-40B4-BE49-F238E27FC236}">
                <a16:creationId xmlns:a16="http://schemas.microsoft.com/office/drawing/2014/main" id="{E7CE2363-849F-46FE-85FC-AA7918C0397F}"/>
              </a:ext>
            </a:extLst>
          </p:cNvPr>
          <p:cNvCxnSpPr/>
          <p:nvPr/>
        </p:nvCxnSpPr>
        <p:spPr>
          <a:xfrm>
            <a:off x="10238042" y="3940902"/>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3" name="直接箭头连接符 312">
            <a:extLst>
              <a:ext uri="{FF2B5EF4-FFF2-40B4-BE49-F238E27FC236}">
                <a16:creationId xmlns:a16="http://schemas.microsoft.com/office/drawing/2014/main" id="{A2BAE84E-4BEC-40CC-BFE2-6785D198FF32}"/>
              </a:ext>
            </a:extLst>
          </p:cNvPr>
          <p:cNvCxnSpPr/>
          <p:nvPr/>
        </p:nvCxnSpPr>
        <p:spPr>
          <a:xfrm>
            <a:off x="10238042" y="5578989"/>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26D8237A-3482-483F-98FE-C36234426FF3}"/>
              </a:ext>
            </a:extLst>
          </p:cNvPr>
          <p:cNvCxnSpPr/>
          <p:nvPr/>
        </p:nvCxnSpPr>
        <p:spPr>
          <a:xfrm>
            <a:off x="10238042" y="6005971"/>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5" name="直接箭头连接符 314">
            <a:extLst>
              <a:ext uri="{FF2B5EF4-FFF2-40B4-BE49-F238E27FC236}">
                <a16:creationId xmlns:a16="http://schemas.microsoft.com/office/drawing/2014/main" id="{2A313D5D-537E-4DCA-9A7B-743F1F3C0B89}"/>
              </a:ext>
            </a:extLst>
          </p:cNvPr>
          <p:cNvCxnSpPr/>
          <p:nvPr/>
        </p:nvCxnSpPr>
        <p:spPr>
          <a:xfrm>
            <a:off x="10238042" y="6432953"/>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6" name="直接箭头连接符 315">
            <a:extLst>
              <a:ext uri="{FF2B5EF4-FFF2-40B4-BE49-F238E27FC236}">
                <a16:creationId xmlns:a16="http://schemas.microsoft.com/office/drawing/2014/main" id="{6C03B30F-803D-4C52-8BA8-6EB68B97B81B}"/>
              </a:ext>
            </a:extLst>
          </p:cNvPr>
          <p:cNvCxnSpPr/>
          <p:nvPr/>
        </p:nvCxnSpPr>
        <p:spPr>
          <a:xfrm>
            <a:off x="10238042" y="4772645"/>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7" name="object 120">
            <a:extLst>
              <a:ext uri="{FF2B5EF4-FFF2-40B4-BE49-F238E27FC236}">
                <a16:creationId xmlns:a16="http://schemas.microsoft.com/office/drawing/2014/main" id="{DAC2BEA6-81CF-4852-8261-818241F81D56}"/>
              </a:ext>
            </a:extLst>
          </p:cNvPr>
          <p:cNvSpPr txBox="1"/>
          <p:nvPr/>
        </p:nvSpPr>
        <p:spPr>
          <a:xfrm>
            <a:off x="8388845" y="2001231"/>
            <a:ext cx="1799991" cy="225395"/>
          </a:xfrm>
          <a:prstGeom prst="rect">
            <a:avLst/>
          </a:prstGeom>
          <a:solidFill>
            <a:schemeClr val="bg1">
              <a:lumMod val="95000"/>
            </a:schemeClr>
          </a:solidFill>
          <a:ln>
            <a:solidFill>
              <a:schemeClr val="bg1">
                <a:lumMod val="75000"/>
              </a:schemeClr>
            </a:solidFill>
          </a:ln>
        </p:spPr>
        <p:txBody>
          <a:bodyPr lIns="0" tIns="35995" rIns="0" bIns="35995" anchor="ctr"/>
          <a:lstStyle/>
          <a:p>
            <a:pPr marL="69836">
              <a:spcBef>
                <a:spcPts val="509"/>
              </a:spcBef>
              <a:defRPr/>
            </a:pPr>
            <a:r>
              <a:rPr lang="zh-CN" altLang="en-US" sz="999" spc="5" dirty="0">
                <a:solidFill>
                  <a:srgbClr val="3F3F3F"/>
                </a:solidFill>
                <a:latin typeface="微软雅黑" pitchFamily="34" charset="-122"/>
                <a:ea typeface="微软雅黑" pitchFamily="34" charset="-122"/>
                <a:cs typeface="Noto Sans CJK JP Regular"/>
              </a:rPr>
              <a:t>客户档案建立</a:t>
            </a:r>
            <a:endParaRPr lang="en-US" altLang="zh-CN" sz="999" spc="5" dirty="0">
              <a:solidFill>
                <a:srgbClr val="3F3F3F"/>
              </a:solidFill>
              <a:latin typeface="微软雅黑" pitchFamily="34" charset="-122"/>
              <a:ea typeface="微软雅黑" pitchFamily="34" charset="-122"/>
              <a:cs typeface="Noto Sans CJK JP Regular"/>
            </a:endParaRPr>
          </a:p>
        </p:txBody>
      </p:sp>
      <p:sp>
        <p:nvSpPr>
          <p:cNvPr id="318" name="object 121">
            <a:extLst>
              <a:ext uri="{FF2B5EF4-FFF2-40B4-BE49-F238E27FC236}">
                <a16:creationId xmlns:a16="http://schemas.microsoft.com/office/drawing/2014/main" id="{1FB81B51-9546-4EFD-BF13-DD83685D7C9D}"/>
              </a:ext>
            </a:extLst>
          </p:cNvPr>
          <p:cNvSpPr txBox="1"/>
          <p:nvPr/>
        </p:nvSpPr>
        <p:spPr>
          <a:xfrm>
            <a:off x="8388845" y="2388530"/>
            <a:ext cx="1799991" cy="214285"/>
          </a:xfrm>
          <a:prstGeom prst="rect">
            <a:avLst/>
          </a:prstGeom>
          <a:solidFill>
            <a:schemeClr val="bg1">
              <a:lumMod val="95000"/>
            </a:schemeClr>
          </a:solidFill>
          <a:ln>
            <a:solidFill>
              <a:schemeClr val="bg1">
                <a:lumMod val="75000"/>
              </a:schemeClr>
            </a:solidFill>
          </a:ln>
        </p:spPr>
        <p:txBody>
          <a:bodyPr lIns="0" tIns="35995" rIns="0" bIns="35995" anchor="ctr"/>
          <a:lstStyle/>
          <a:p>
            <a:pPr marL="69836">
              <a:lnSpc>
                <a:spcPts val="1135"/>
              </a:lnSpc>
              <a:spcBef>
                <a:spcPts val="509"/>
              </a:spcBef>
              <a:defRPr/>
            </a:pPr>
            <a:r>
              <a:rPr lang="zh-CN" altLang="en-US" sz="999" spc="5" dirty="0">
                <a:solidFill>
                  <a:srgbClr val="3F3F3F"/>
                </a:solidFill>
                <a:latin typeface="微软雅黑" pitchFamily="34" charset="-122"/>
                <a:ea typeface="微软雅黑" pitchFamily="34" charset="-122"/>
                <a:cs typeface="Noto Sans CJK JP Regular"/>
              </a:rPr>
              <a:t>业务流程交互设计</a:t>
            </a:r>
            <a:endParaRPr lang="en-US" altLang="zh-CN" sz="999" spc="5" dirty="0">
              <a:solidFill>
                <a:srgbClr val="3F3F3F"/>
              </a:solidFill>
              <a:latin typeface="微软雅黑" pitchFamily="34" charset="-122"/>
              <a:ea typeface="微软雅黑" pitchFamily="34" charset="-122"/>
              <a:cs typeface="Noto Sans CJK JP Regular"/>
            </a:endParaRPr>
          </a:p>
        </p:txBody>
      </p:sp>
      <p:sp>
        <p:nvSpPr>
          <p:cNvPr id="319" name="object 26">
            <a:extLst>
              <a:ext uri="{FF2B5EF4-FFF2-40B4-BE49-F238E27FC236}">
                <a16:creationId xmlns:a16="http://schemas.microsoft.com/office/drawing/2014/main" id="{68B8F586-DE87-403C-9E9F-6FCF6091B342}"/>
              </a:ext>
            </a:extLst>
          </p:cNvPr>
          <p:cNvSpPr/>
          <p:nvPr/>
        </p:nvSpPr>
        <p:spPr>
          <a:xfrm>
            <a:off x="8388845" y="3164718"/>
            <a:ext cx="1799991" cy="288888"/>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35995" rIns="0" bIns="35995" anchor="ctr"/>
          <a:lstStyle/>
          <a:p>
            <a:pPr marL="69836">
              <a:lnSpc>
                <a:spcPts val="1135"/>
              </a:lnSpc>
              <a:spcBef>
                <a:spcPts val="509"/>
              </a:spcBef>
              <a:defRPr/>
            </a:pPr>
            <a:r>
              <a:rPr lang="zh-CN" altLang="en-US" sz="999" spc="5" dirty="0">
                <a:solidFill>
                  <a:srgbClr val="3F3F3F"/>
                </a:solidFill>
                <a:latin typeface="微软雅黑" pitchFamily="34" charset="-122"/>
                <a:ea typeface="微软雅黑" pitchFamily="34" charset="-122"/>
                <a:cs typeface="Noto Sans CJK JP Regular"/>
              </a:rPr>
              <a:t>完整的全生命周期客户</a:t>
            </a:r>
          </a:p>
        </p:txBody>
      </p:sp>
      <p:sp>
        <p:nvSpPr>
          <p:cNvPr id="320" name="object 26">
            <a:extLst>
              <a:ext uri="{FF2B5EF4-FFF2-40B4-BE49-F238E27FC236}">
                <a16:creationId xmlns:a16="http://schemas.microsoft.com/office/drawing/2014/main" id="{6B52F349-DB74-4C70-9D33-996199C6DBF1}"/>
              </a:ext>
            </a:extLst>
          </p:cNvPr>
          <p:cNvSpPr/>
          <p:nvPr/>
        </p:nvSpPr>
        <p:spPr>
          <a:xfrm>
            <a:off x="8388845" y="3490111"/>
            <a:ext cx="1799991" cy="287300"/>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35995" rIns="0" bIns="35995" anchor="ctr"/>
          <a:lstStyle/>
          <a:p>
            <a:pPr marL="69836">
              <a:lnSpc>
                <a:spcPts val="1135"/>
              </a:lnSpc>
              <a:spcBef>
                <a:spcPts val="509"/>
              </a:spcBef>
              <a:defRPr/>
            </a:pPr>
            <a:r>
              <a:rPr lang="zh-CN" altLang="en-US" sz="999" spc="5" dirty="0">
                <a:solidFill>
                  <a:srgbClr val="3F3F3F"/>
                </a:solidFill>
                <a:latin typeface="微软雅黑" pitchFamily="34" charset="-122"/>
                <a:ea typeface="微软雅黑" pitchFamily="34" charset="-122"/>
                <a:cs typeface="Noto Sans CJK JP Regular"/>
              </a:rPr>
              <a:t>客户风险控制</a:t>
            </a:r>
          </a:p>
        </p:txBody>
      </p:sp>
      <p:sp>
        <p:nvSpPr>
          <p:cNvPr id="321" name="object 26">
            <a:extLst>
              <a:ext uri="{FF2B5EF4-FFF2-40B4-BE49-F238E27FC236}">
                <a16:creationId xmlns:a16="http://schemas.microsoft.com/office/drawing/2014/main" id="{FA11D629-2768-477D-AA54-3024AC5E7C23}"/>
              </a:ext>
            </a:extLst>
          </p:cNvPr>
          <p:cNvSpPr/>
          <p:nvPr/>
        </p:nvSpPr>
        <p:spPr>
          <a:xfrm>
            <a:off x="8388845" y="3813919"/>
            <a:ext cx="1799991" cy="287300"/>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35995" rIns="0" bIns="35995" anchor="ctr"/>
          <a:lstStyle/>
          <a:p>
            <a:pPr marL="69836">
              <a:lnSpc>
                <a:spcPts val="1135"/>
              </a:lnSpc>
              <a:spcBef>
                <a:spcPts val="509"/>
              </a:spcBef>
              <a:defRPr/>
            </a:pPr>
            <a:r>
              <a:rPr lang="zh-CN" altLang="en-US" sz="999" spc="5" dirty="0">
                <a:solidFill>
                  <a:srgbClr val="3F3F3F"/>
                </a:solidFill>
                <a:latin typeface="微软雅黑" pitchFamily="34" charset="-122"/>
                <a:ea typeface="微软雅黑" pitchFamily="34" charset="-122"/>
                <a:cs typeface="Noto Sans CJK JP Regular"/>
              </a:rPr>
              <a:t>以客户为中心的流程建设</a:t>
            </a:r>
          </a:p>
        </p:txBody>
      </p:sp>
      <p:sp>
        <p:nvSpPr>
          <p:cNvPr id="322" name="object 26">
            <a:extLst>
              <a:ext uri="{FF2B5EF4-FFF2-40B4-BE49-F238E27FC236}">
                <a16:creationId xmlns:a16="http://schemas.microsoft.com/office/drawing/2014/main" id="{3FCCEF5C-0A11-4160-8566-D5B4DFC1AA17}"/>
              </a:ext>
            </a:extLst>
          </p:cNvPr>
          <p:cNvSpPr/>
          <p:nvPr/>
        </p:nvSpPr>
        <p:spPr>
          <a:xfrm>
            <a:off x="8388845" y="5426609"/>
            <a:ext cx="1799991" cy="323808"/>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35995" rIns="0" bIns="35995" anchor="ctr"/>
          <a:lstStyle/>
          <a:p>
            <a:pPr marL="66661">
              <a:spcBef>
                <a:spcPts val="535"/>
              </a:spcBef>
              <a:defRPr/>
            </a:pPr>
            <a:r>
              <a:rPr lang="zh-CN" altLang="en-US" sz="999" spc="5" dirty="0">
                <a:solidFill>
                  <a:srgbClr val="3F3F3F"/>
                </a:solidFill>
                <a:latin typeface="微软雅黑" pitchFamily="34" charset="-122"/>
                <a:ea typeface="微软雅黑" pitchFamily="34" charset="-122"/>
                <a:cs typeface="Noto Sans CJK JP Regular"/>
              </a:rPr>
              <a:t>数据导入</a:t>
            </a:r>
            <a:r>
              <a:rPr lang="en-US" altLang="zh-CN" sz="999" spc="5" dirty="0">
                <a:solidFill>
                  <a:srgbClr val="3F3F3F"/>
                </a:solidFill>
                <a:latin typeface="微软雅黑" pitchFamily="34" charset="-122"/>
                <a:ea typeface="微软雅黑" pitchFamily="34" charset="-122"/>
                <a:cs typeface="Noto Sans CJK JP Regular"/>
              </a:rPr>
              <a:t>/</a:t>
            </a:r>
            <a:r>
              <a:rPr lang="zh-CN" altLang="en-US" sz="999" spc="5" dirty="0">
                <a:solidFill>
                  <a:srgbClr val="3F3F3F"/>
                </a:solidFill>
                <a:latin typeface="微软雅黑" pitchFamily="34" charset="-122"/>
                <a:ea typeface="微软雅黑" pitchFamily="34" charset="-122"/>
                <a:cs typeface="Noto Sans CJK JP Regular"/>
              </a:rPr>
              <a:t>录入</a:t>
            </a:r>
            <a:endParaRPr lang="zh-CN" altLang="en-US" sz="999" dirty="0">
              <a:latin typeface="微软雅黑" pitchFamily="34" charset="-122"/>
              <a:ea typeface="微软雅黑" pitchFamily="34" charset="-122"/>
              <a:cs typeface="Noto Sans CJK JP Regular"/>
            </a:endParaRPr>
          </a:p>
        </p:txBody>
      </p:sp>
      <p:sp>
        <p:nvSpPr>
          <p:cNvPr id="323" name="object 26">
            <a:extLst>
              <a:ext uri="{FF2B5EF4-FFF2-40B4-BE49-F238E27FC236}">
                <a16:creationId xmlns:a16="http://schemas.microsoft.com/office/drawing/2014/main" id="{B3969440-F448-454D-ABC9-BD4A5388CDF5}"/>
              </a:ext>
            </a:extLst>
          </p:cNvPr>
          <p:cNvSpPr/>
          <p:nvPr/>
        </p:nvSpPr>
        <p:spPr>
          <a:xfrm>
            <a:off x="8388845" y="5836132"/>
            <a:ext cx="1799991" cy="323808"/>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35995" rIns="0" bIns="35995" anchor="ctr"/>
          <a:lstStyle/>
          <a:p>
            <a:pPr marL="69836">
              <a:spcBef>
                <a:spcPts val="535"/>
              </a:spcBef>
              <a:defRPr/>
            </a:pPr>
            <a:r>
              <a:rPr lang="zh-CN" altLang="en-US" sz="999" spc="5" dirty="0">
                <a:solidFill>
                  <a:srgbClr val="3F3F3F"/>
                </a:solidFill>
                <a:latin typeface="微软雅黑" pitchFamily="34" charset="-122"/>
                <a:ea typeface="微软雅黑" pitchFamily="34" charset="-122"/>
                <a:cs typeface="Noto Sans CJK JP Regular"/>
              </a:rPr>
              <a:t>业务流程升级和再造</a:t>
            </a:r>
            <a:endParaRPr lang="zh-CN" altLang="en-US" sz="999" dirty="0">
              <a:latin typeface="微软雅黑" pitchFamily="34" charset="-122"/>
              <a:ea typeface="微软雅黑" pitchFamily="34" charset="-122"/>
              <a:cs typeface="Noto Sans CJK JP Regular"/>
            </a:endParaRPr>
          </a:p>
        </p:txBody>
      </p:sp>
      <p:sp>
        <p:nvSpPr>
          <p:cNvPr id="324" name="object 26">
            <a:extLst>
              <a:ext uri="{FF2B5EF4-FFF2-40B4-BE49-F238E27FC236}">
                <a16:creationId xmlns:a16="http://schemas.microsoft.com/office/drawing/2014/main" id="{BC11447B-0C57-455A-AE21-326E87CD191B}"/>
              </a:ext>
            </a:extLst>
          </p:cNvPr>
          <p:cNvSpPr/>
          <p:nvPr/>
        </p:nvSpPr>
        <p:spPr>
          <a:xfrm>
            <a:off x="8388845" y="6245652"/>
            <a:ext cx="1799991" cy="325395"/>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35995" rIns="0" bIns="35995" anchor="ctr"/>
          <a:lstStyle/>
          <a:p>
            <a:pPr marL="69836">
              <a:lnSpc>
                <a:spcPts val="1135"/>
              </a:lnSpc>
              <a:spcBef>
                <a:spcPts val="509"/>
              </a:spcBef>
              <a:defRPr/>
            </a:pPr>
            <a:r>
              <a:rPr lang="zh-CN" altLang="en-US" sz="999" spc="5" dirty="0">
                <a:solidFill>
                  <a:srgbClr val="3F3F3F"/>
                </a:solidFill>
                <a:latin typeface="微软雅黑" pitchFamily="34" charset="-122"/>
                <a:ea typeface="微软雅黑" pitchFamily="34" charset="-122"/>
                <a:cs typeface="Noto Sans CJK JP Regular"/>
              </a:rPr>
              <a:t>灵活且可持续发展</a:t>
            </a:r>
          </a:p>
        </p:txBody>
      </p:sp>
      <p:sp>
        <p:nvSpPr>
          <p:cNvPr id="325" name="object 26">
            <a:extLst>
              <a:ext uri="{FF2B5EF4-FFF2-40B4-BE49-F238E27FC236}">
                <a16:creationId xmlns:a16="http://schemas.microsoft.com/office/drawing/2014/main" id="{27BDBFA5-510F-4DA5-B7C6-8B78BC2D9DF3}"/>
              </a:ext>
            </a:extLst>
          </p:cNvPr>
          <p:cNvSpPr/>
          <p:nvPr/>
        </p:nvSpPr>
        <p:spPr>
          <a:xfrm>
            <a:off x="8388845" y="4591693"/>
            <a:ext cx="1799991" cy="325395"/>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35995" rIns="0" bIns="35995" anchor="ctr"/>
          <a:lstStyle/>
          <a:p>
            <a:pPr marL="69836">
              <a:spcBef>
                <a:spcPts val="509"/>
              </a:spcBef>
              <a:defRPr/>
            </a:pPr>
            <a:r>
              <a:rPr lang="zh-CN" altLang="en-US" sz="999" spc="5" dirty="0">
                <a:solidFill>
                  <a:srgbClr val="3F3F3F"/>
                </a:solidFill>
                <a:latin typeface="微软雅黑" pitchFamily="34" charset="-122"/>
                <a:ea typeface="微软雅黑" pitchFamily="34" charset="-122"/>
                <a:cs typeface="Noto Sans CJK JP Regular"/>
              </a:rPr>
              <a:t>客户风险模型建立</a:t>
            </a:r>
            <a:endParaRPr lang="zh-CN" altLang="en-US" sz="999" dirty="0">
              <a:latin typeface="微软雅黑" pitchFamily="34" charset="-122"/>
              <a:ea typeface="微软雅黑" pitchFamily="34" charset="-122"/>
              <a:cs typeface="Noto Sans CJK JP Regular"/>
            </a:endParaRPr>
          </a:p>
        </p:txBody>
      </p:sp>
      <p:sp>
        <p:nvSpPr>
          <p:cNvPr id="326" name="object 121">
            <a:extLst>
              <a:ext uri="{FF2B5EF4-FFF2-40B4-BE49-F238E27FC236}">
                <a16:creationId xmlns:a16="http://schemas.microsoft.com/office/drawing/2014/main" id="{BD4E2A81-EB47-459A-8494-ADBA984C3A11}"/>
              </a:ext>
            </a:extLst>
          </p:cNvPr>
          <p:cNvSpPr txBox="1"/>
          <p:nvPr/>
        </p:nvSpPr>
        <p:spPr>
          <a:xfrm>
            <a:off x="8388845" y="2767894"/>
            <a:ext cx="1799991" cy="213757"/>
          </a:xfrm>
          <a:prstGeom prst="rect">
            <a:avLst/>
          </a:prstGeom>
          <a:solidFill>
            <a:schemeClr val="bg1">
              <a:lumMod val="95000"/>
              <a:alpha val="50000"/>
            </a:schemeClr>
          </a:solidFill>
          <a:ln>
            <a:solidFill>
              <a:schemeClr val="bg1">
                <a:lumMod val="75000"/>
              </a:schemeClr>
            </a:solidFill>
          </a:ln>
        </p:spPr>
        <p:txBody>
          <a:bodyPr lIns="0" tIns="35995" rIns="0" bIns="35995">
            <a:spAutoFit/>
          </a:bodyPr>
          <a:lstStyle/>
          <a:p>
            <a:pPr marL="69836">
              <a:lnSpc>
                <a:spcPts val="1135"/>
              </a:lnSpc>
              <a:defRPr/>
            </a:pPr>
            <a:r>
              <a:rPr lang="zh-CN" altLang="en-US" sz="999" spc="5" dirty="0">
                <a:solidFill>
                  <a:srgbClr val="3F3F3F"/>
                </a:solidFill>
                <a:latin typeface="微软雅黑" pitchFamily="34" charset="-122"/>
                <a:ea typeface="微软雅黑" pitchFamily="34" charset="-122"/>
                <a:cs typeface="Noto Sans CJK JP Regular"/>
              </a:rPr>
              <a:t>业务功能设计落地</a:t>
            </a:r>
            <a:endParaRPr sz="999" dirty="0">
              <a:latin typeface="微软雅黑" pitchFamily="34" charset="-122"/>
              <a:ea typeface="微软雅黑" pitchFamily="34" charset="-122"/>
              <a:cs typeface="Noto Sans CJK JP Regular"/>
            </a:endParaRPr>
          </a:p>
        </p:txBody>
      </p:sp>
      <p:cxnSp>
        <p:nvCxnSpPr>
          <p:cNvPr id="327" name="直接箭头连接符 326">
            <a:extLst>
              <a:ext uri="{FF2B5EF4-FFF2-40B4-BE49-F238E27FC236}">
                <a16:creationId xmlns:a16="http://schemas.microsoft.com/office/drawing/2014/main" id="{D791D4C2-E699-4D5D-AE1D-35A5E2D7D805}"/>
              </a:ext>
            </a:extLst>
          </p:cNvPr>
          <p:cNvCxnSpPr/>
          <p:nvPr/>
        </p:nvCxnSpPr>
        <p:spPr>
          <a:xfrm>
            <a:off x="2122213" y="5621846"/>
            <a:ext cx="179363"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8" name="直接箭头连接符 327">
            <a:extLst>
              <a:ext uri="{FF2B5EF4-FFF2-40B4-BE49-F238E27FC236}">
                <a16:creationId xmlns:a16="http://schemas.microsoft.com/office/drawing/2014/main" id="{38912A58-2555-45F5-9EBE-9C07B6D25472}"/>
              </a:ext>
            </a:extLst>
          </p:cNvPr>
          <p:cNvCxnSpPr/>
          <p:nvPr/>
        </p:nvCxnSpPr>
        <p:spPr>
          <a:xfrm>
            <a:off x="2122213" y="6299620"/>
            <a:ext cx="179363"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1" name="object 66">
            <a:extLst>
              <a:ext uri="{FF2B5EF4-FFF2-40B4-BE49-F238E27FC236}">
                <a16:creationId xmlns:a16="http://schemas.microsoft.com/office/drawing/2014/main" id="{A6D0041E-7995-4E11-A346-C2C4475701B8}"/>
              </a:ext>
            </a:extLst>
          </p:cNvPr>
          <p:cNvSpPr/>
          <p:nvPr/>
        </p:nvSpPr>
        <p:spPr>
          <a:xfrm>
            <a:off x="1041264" y="5482166"/>
            <a:ext cx="1073011" cy="303173"/>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marL="85708" indent="-1587" algn="ctr">
              <a:spcBef>
                <a:spcPts val="100"/>
              </a:spcBef>
              <a:defRPr/>
            </a:pPr>
            <a:r>
              <a:rPr lang="zh-CN" altLang="en-US" sz="999">
                <a:latin typeface="微软雅黑" pitchFamily="34" charset="-122"/>
                <a:ea typeface="微软雅黑" pitchFamily="34" charset="-122"/>
                <a:cs typeface="Noto Sans CJK JP Regular"/>
              </a:rPr>
              <a:t>客户模型</a:t>
            </a:r>
            <a:br>
              <a:rPr lang="en-US" altLang="zh-CN" sz="999">
                <a:latin typeface="微软雅黑" pitchFamily="34" charset="-122"/>
                <a:ea typeface="微软雅黑" pitchFamily="34" charset="-122"/>
                <a:cs typeface="Noto Sans CJK JP Regular"/>
              </a:rPr>
            </a:br>
            <a:r>
              <a:rPr lang="zh-CN" altLang="en-US" sz="999">
                <a:latin typeface="微软雅黑" pitchFamily="34" charset="-122"/>
                <a:ea typeface="微软雅黑" pitchFamily="34" charset="-122"/>
                <a:cs typeface="Noto Sans CJK JP Regular"/>
              </a:rPr>
              <a:t>现状调研</a:t>
            </a:r>
          </a:p>
        </p:txBody>
      </p:sp>
      <p:sp>
        <p:nvSpPr>
          <p:cNvPr id="332" name="object 163">
            <a:extLst>
              <a:ext uri="{FF2B5EF4-FFF2-40B4-BE49-F238E27FC236}">
                <a16:creationId xmlns:a16="http://schemas.microsoft.com/office/drawing/2014/main" id="{97CBFA5F-60FE-4DA5-ABB6-7E63FAFCE3FA}"/>
              </a:ext>
            </a:extLst>
          </p:cNvPr>
          <p:cNvSpPr/>
          <p:nvPr/>
        </p:nvSpPr>
        <p:spPr>
          <a:xfrm>
            <a:off x="1041264" y="6152003"/>
            <a:ext cx="1073011" cy="298411"/>
          </a:xfrm>
          <a:custGeom>
            <a:avLst/>
            <a:gdLst/>
            <a:ahLst/>
            <a:cxnLst/>
            <a:rect l="l" t="t" r="r" b="b"/>
            <a:pathLst>
              <a:path w="1073150" h="299085">
                <a:moveTo>
                  <a:pt x="0" y="298703"/>
                </a:moveTo>
                <a:lnTo>
                  <a:pt x="1072896" y="298703"/>
                </a:lnTo>
                <a:lnTo>
                  <a:pt x="1072896" y="0"/>
                </a:lnTo>
                <a:lnTo>
                  <a:pt x="0" y="0"/>
                </a:lnTo>
                <a:lnTo>
                  <a:pt x="0" y="298703"/>
                </a:lnTo>
                <a:close/>
              </a:path>
            </a:pathLst>
          </a:custGeom>
          <a:solidFill>
            <a:schemeClr val="bg1">
              <a:lumMod val="95000"/>
            </a:schemeClr>
          </a:solidFill>
          <a:ln>
            <a:solidFill>
              <a:schemeClr val="bg1">
                <a:lumMod val="75000"/>
              </a:schemeClr>
            </a:solidFill>
          </a:ln>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相关系统</a:t>
            </a:r>
            <a:br>
              <a:rPr lang="en-US" altLang="zh-CN" sz="999" spc="5" dirty="0">
                <a:latin typeface="微软雅黑" pitchFamily="34" charset="-122"/>
                <a:ea typeface="微软雅黑" pitchFamily="34" charset="-122"/>
                <a:cs typeface="Noto Sans CJK JP Regular"/>
              </a:rPr>
            </a:br>
            <a:r>
              <a:rPr lang="zh-CN" altLang="en-US" sz="999" spc="5" dirty="0">
                <a:latin typeface="微软雅黑" pitchFamily="34" charset="-122"/>
                <a:ea typeface="微软雅黑" pitchFamily="34" charset="-122"/>
                <a:cs typeface="Noto Sans CJK JP Regular"/>
              </a:rPr>
              <a:t>现状调研</a:t>
            </a:r>
            <a:endParaRPr lang="zh-CN" altLang="en-US" sz="999" dirty="0">
              <a:latin typeface="微软雅黑" pitchFamily="34" charset="-122"/>
              <a:ea typeface="微软雅黑" pitchFamily="34" charset="-122"/>
              <a:cs typeface="Noto Sans CJK JP Regular"/>
            </a:endParaRPr>
          </a:p>
        </p:txBody>
      </p:sp>
      <p:cxnSp>
        <p:nvCxnSpPr>
          <p:cNvPr id="335" name="直接箭头连接符 334">
            <a:extLst>
              <a:ext uri="{FF2B5EF4-FFF2-40B4-BE49-F238E27FC236}">
                <a16:creationId xmlns:a16="http://schemas.microsoft.com/office/drawing/2014/main" id="{B1F93B99-33F1-4E10-855E-48A2F3ABA3A6}"/>
              </a:ext>
            </a:extLst>
          </p:cNvPr>
          <p:cNvCxnSpPr/>
          <p:nvPr/>
        </p:nvCxnSpPr>
        <p:spPr>
          <a:xfrm>
            <a:off x="3384110" y="5621846"/>
            <a:ext cx="144444"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6" name="直接箭头连接符 335">
            <a:extLst>
              <a:ext uri="{FF2B5EF4-FFF2-40B4-BE49-F238E27FC236}">
                <a16:creationId xmlns:a16="http://schemas.microsoft.com/office/drawing/2014/main" id="{CF2C966C-2D6D-4744-937C-2C0011B6D92B}"/>
              </a:ext>
            </a:extLst>
          </p:cNvPr>
          <p:cNvCxnSpPr/>
          <p:nvPr/>
        </p:nvCxnSpPr>
        <p:spPr>
          <a:xfrm>
            <a:off x="3384110" y="6299620"/>
            <a:ext cx="144444"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7" name="直接箭头连接符 336">
            <a:extLst>
              <a:ext uri="{FF2B5EF4-FFF2-40B4-BE49-F238E27FC236}">
                <a16:creationId xmlns:a16="http://schemas.microsoft.com/office/drawing/2014/main" id="{27D97830-BAB9-4960-8CA7-CEA52A2B68F6}"/>
              </a:ext>
            </a:extLst>
          </p:cNvPr>
          <p:cNvCxnSpPr/>
          <p:nvPr/>
        </p:nvCxnSpPr>
        <p:spPr>
          <a:xfrm>
            <a:off x="3898393" y="6299620"/>
            <a:ext cx="1331740"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8" name="object 32">
            <a:extLst>
              <a:ext uri="{FF2B5EF4-FFF2-40B4-BE49-F238E27FC236}">
                <a16:creationId xmlns:a16="http://schemas.microsoft.com/office/drawing/2014/main" id="{C0594CC4-F068-425F-9BCB-D7F154ED2340}"/>
              </a:ext>
            </a:extLst>
          </p:cNvPr>
          <p:cNvSpPr/>
          <p:nvPr/>
        </p:nvSpPr>
        <p:spPr>
          <a:xfrm>
            <a:off x="5242830" y="6145653"/>
            <a:ext cx="1073011"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85000"/>
              </a:schemeClr>
            </a:solidFill>
          </a:ln>
        </p:spPr>
        <p:txBody>
          <a:bodyPr lIns="0" tIns="0" rIns="0" bIns="0"/>
          <a:lstStyle/>
          <a:p>
            <a:pPr marL="89517">
              <a:lnSpc>
                <a:spcPts val="1149"/>
              </a:lnSpc>
              <a:defRPr/>
            </a:pPr>
            <a:r>
              <a:rPr lang="zh-CN" altLang="en-US" sz="999" spc="5" dirty="0">
                <a:latin typeface="微软雅黑" pitchFamily="34" charset="-122"/>
                <a:ea typeface="微软雅黑" pitchFamily="34" charset="-122"/>
                <a:cs typeface="Noto Sans CJK JP Regular"/>
              </a:rPr>
              <a:t>系统功能定位及</a:t>
            </a:r>
            <a:endParaRPr lang="zh-CN" altLang="en-US" sz="999" dirty="0">
              <a:latin typeface="微软雅黑" pitchFamily="34" charset="-122"/>
              <a:ea typeface="微软雅黑" pitchFamily="34" charset="-122"/>
              <a:cs typeface="Noto Sans CJK JP Regular"/>
            </a:endParaRPr>
          </a:p>
          <a:p>
            <a:pPr marL="95865">
              <a:defRPr/>
            </a:pPr>
            <a:r>
              <a:rPr lang="zh-CN" altLang="en-US" sz="999" spc="5" dirty="0">
                <a:latin typeface="微软雅黑" pitchFamily="34" charset="-122"/>
                <a:ea typeface="微软雅黑" pitchFamily="34" charset="-122"/>
                <a:cs typeface="Noto Sans CJK JP Regular"/>
              </a:rPr>
              <a:t>系统间关系评估</a:t>
            </a:r>
            <a:endParaRPr lang="zh-CN" altLang="en-US" sz="999" dirty="0">
              <a:latin typeface="微软雅黑" pitchFamily="34" charset="-122"/>
              <a:ea typeface="微软雅黑" pitchFamily="34" charset="-122"/>
              <a:cs typeface="Noto Sans CJK JP Regular"/>
            </a:endParaRPr>
          </a:p>
        </p:txBody>
      </p:sp>
      <p:sp>
        <p:nvSpPr>
          <p:cNvPr id="339" name="object 176">
            <a:extLst>
              <a:ext uri="{FF2B5EF4-FFF2-40B4-BE49-F238E27FC236}">
                <a16:creationId xmlns:a16="http://schemas.microsoft.com/office/drawing/2014/main" id="{7441F031-6CA0-421B-8122-EA35A6DF10B9}"/>
              </a:ext>
            </a:extLst>
          </p:cNvPr>
          <p:cNvSpPr/>
          <p:nvPr/>
        </p:nvSpPr>
        <p:spPr>
          <a:xfrm>
            <a:off x="4046011" y="5482166"/>
            <a:ext cx="1073011" cy="299998"/>
          </a:xfrm>
          <a:custGeom>
            <a:avLst/>
            <a:gdLst/>
            <a:ahLst/>
            <a:cxnLst/>
            <a:rect l="l" t="t" r="r" b="b"/>
            <a:pathLst>
              <a:path w="1073150" h="299085">
                <a:moveTo>
                  <a:pt x="0" y="298704"/>
                </a:moveTo>
                <a:lnTo>
                  <a:pt x="1072896" y="298704"/>
                </a:lnTo>
                <a:lnTo>
                  <a:pt x="1072896" y="0"/>
                </a:lnTo>
                <a:lnTo>
                  <a:pt x="0" y="0"/>
                </a:lnTo>
                <a:lnTo>
                  <a:pt x="0" y="298704"/>
                </a:lnTo>
                <a:close/>
              </a:path>
            </a:pathLst>
          </a:custGeom>
          <a:solidFill>
            <a:schemeClr val="bg1">
              <a:lumMod val="95000"/>
            </a:schemeClr>
          </a:solidFill>
          <a:ln>
            <a:solidFill>
              <a:schemeClr val="bg1">
                <a:lumMod val="85000"/>
              </a:schemeClr>
            </a:solidFill>
          </a:ln>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客户数据逻辑模</a:t>
            </a:r>
            <a:endParaRPr lang="zh-CN" altLang="en-US" sz="999" dirty="0">
              <a:latin typeface="微软雅黑" pitchFamily="34" charset="-122"/>
              <a:ea typeface="微软雅黑" pitchFamily="34" charset="-122"/>
              <a:cs typeface="Noto Sans CJK JP Regular"/>
            </a:endParaRPr>
          </a:p>
          <a:p>
            <a:pPr marL="8888" algn="ctr">
              <a:defRPr/>
            </a:pPr>
            <a:r>
              <a:rPr lang="zh-CN" altLang="en-US" sz="999" spc="5" dirty="0">
                <a:latin typeface="微软雅黑" pitchFamily="34" charset="-122"/>
                <a:ea typeface="微软雅黑" pitchFamily="34" charset="-122"/>
                <a:cs typeface="Noto Sans CJK JP Regular"/>
              </a:rPr>
              <a:t>型初步设计</a:t>
            </a:r>
            <a:endParaRPr lang="zh-CN" altLang="en-US" sz="999" dirty="0">
              <a:latin typeface="微软雅黑" pitchFamily="34" charset="-122"/>
              <a:ea typeface="微软雅黑" pitchFamily="34" charset="-122"/>
              <a:cs typeface="Noto Sans CJK JP Regular"/>
            </a:endParaRPr>
          </a:p>
        </p:txBody>
      </p:sp>
      <p:cxnSp>
        <p:nvCxnSpPr>
          <p:cNvPr id="340" name="直接箭头连接符 339">
            <a:extLst>
              <a:ext uri="{FF2B5EF4-FFF2-40B4-BE49-F238E27FC236}">
                <a16:creationId xmlns:a16="http://schemas.microsoft.com/office/drawing/2014/main" id="{ACFE9D4A-3996-44A2-B055-33C18D9B6435}"/>
              </a:ext>
            </a:extLst>
          </p:cNvPr>
          <p:cNvCxnSpPr/>
          <p:nvPr/>
        </p:nvCxnSpPr>
        <p:spPr>
          <a:xfrm>
            <a:off x="3898393" y="5621846"/>
            <a:ext cx="144444"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1" name="直接箭头连接符 340">
            <a:extLst>
              <a:ext uri="{FF2B5EF4-FFF2-40B4-BE49-F238E27FC236}">
                <a16:creationId xmlns:a16="http://schemas.microsoft.com/office/drawing/2014/main" id="{219BB265-5E0A-44C3-B430-EF462B117679}"/>
              </a:ext>
            </a:extLst>
          </p:cNvPr>
          <p:cNvCxnSpPr/>
          <p:nvPr/>
        </p:nvCxnSpPr>
        <p:spPr>
          <a:xfrm>
            <a:off x="5136482" y="5621846"/>
            <a:ext cx="1403167"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2" name="object 26">
            <a:extLst>
              <a:ext uri="{FF2B5EF4-FFF2-40B4-BE49-F238E27FC236}">
                <a16:creationId xmlns:a16="http://schemas.microsoft.com/office/drawing/2014/main" id="{546F3ED4-4E5A-4FEC-AAD5-ABF68EC37938}"/>
              </a:ext>
            </a:extLst>
          </p:cNvPr>
          <p:cNvSpPr/>
          <p:nvPr/>
        </p:nvSpPr>
        <p:spPr>
          <a:xfrm>
            <a:off x="6565046" y="5436134"/>
            <a:ext cx="1044439" cy="323808"/>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nchor="ctr"/>
          <a:lstStyle/>
          <a:p>
            <a:pPr algn="ctr">
              <a:lnSpc>
                <a:spcPts val="1145"/>
              </a:lnSpc>
              <a:defRPr/>
            </a:pPr>
            <a:r>
              <a:rPr lang="zh-CN" altLang="en-US" sz="999" spc="5" dirty="0">
                <a:latin typeface="微软雅黑" pitchFamily="34" charset="-122"/>
                <a:ea typeface="微软雅黑" pitchFamily="34" charset="-122"/>
                <a:cs typeface="Noto Sans CJK JP Regular"/>
              </a:rPr>
              <a:t>客户数据逻辑模</a:t>
            </a:r>
            <a:endParaRPr lang="zh-CN" altLang="en-US" sz="999" dirty="0">
              <a:latin typeface="微软雅黑" pitchFamily="34" charset="-122"/>
              <a:ea typeface="微软雅黑" pitchFamily="34" charset="-122"/>
              <a:cs typeface="Noto Sans CJK JP Regular"/>
            </a:endParaRPr>
          </a:p>
          <a:p>
            <a:pPr marL="5713" algn="ctr">
              <a:defRPr/>
            </a:pPr>
            <a:r>
              <a:rPr lang="zh-CN" altLang="en-US" sz="999" spc="5" dirty="0">
                <a:latin typeface="微软雅黑" pitchFamily="34" charset="-122"/>
                <a:ea typeface="微软雅黑" pitchFamily="34" charset="-122"/>
                <a:cs typeface="Noto Sans CJK JP Regular"/>
              </a:rPr>
              <a:t>型最终设计</a:t>
            </a:r>
            <a:endParaRPr lang="zh-CN" altLang="en-US" sz="999" dirty="0">
              <a:latin typeface="微软雅黑" pitchFamily="34" charset="-122"/>
              <a:ea typeface="微软雅黑" pitchFamily="34" charset="-122"/>
              <a:cs typeface="Noto Sans CJK JP Regular"/>
            </a:endParaRPr>
          </a:p>
        </p:txBody>
      </p:sp>
      <p:sp>
        <p:nvSpPr>
          <p:cNvPr id="343" name="object 26">
            <a:extLst>
              <a:ext uri="{FF2B5EF4-FFF2-40B4-BE49-F238E27FC236}">
                <a16:creationId xmlns:a16="http://schemas.microsoft.com/office/drawing/2014/main" id="{CF62755D-00C0-4D3D-A38F-8D2E6BD1F7DD}"/>
              </a:ext>
            </a:extLst>
          </p:cNvPr>
          <p:cNvSpPr/>
          <p:nvPr/>
        </p:nvSpPr>
        <p:spPr>
          <a:xfrm>
            <a:off x="6565046" y="5845655"/>
            <a:ext cx="1044439" cy="323808"/>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nchor="ctr"/>
          <a:lstStyle/>
          <a:p>
            <a:pPr algn="ctr">
              <a:lnSpc>
                <a:spcPts val="1149"/>
              </a:lnSpc>
              <a:defRPr/>
            </a:pPr>
            <a:r>
              <a:rPr lang="zh-CN" altLang="en-US" sz="999" spc="5" dirty="0">
                <a:latin typeface="微软雅黑" pitchFamily="34" charset="-122"/>
                <a:ea typeface="微软雅黑" pitchFamily="34" charset="-122"/>
                <a:cs typeface="Noto Sans CJK JP Regular"/>
              </a:rPr>
              <a:t>相关</a:t>
            </a:r>
            <a:endParaRPr lang="en-US" altLang="zh-CN" sz="999" spc="5" dirty="0">
              <a:latin typeface="微软雅黑" pitchFamily="34" charset="-122"/>
              <a:ea typeface="微软雅黑" pitchFamily="34" charset="-122"/>
              <a:cs typeface="Noto Sans CJK JP Regular"/>
            </a:endParaRPr>
          </a:p>
          <a:p>
            <a:pPr algn="ctr">
              <a:lnSpc>
                <a:spcPts val="1149"/>
              </a:lnSpc>
              <a:defRPr/>
            </a:pPr>
            <a:r>
              <a:rPr lang="zh-CN" altLang="en-US" sz="999" spc="5" dirty="0">
                <a:latin typeface="微软雅黑" pitchFamily="34" charset="-122"/>
                <a:ea typeface="微软雅黑" pitchFamily="34" charset="-122"/>
                <a:cs typeface="Noto Sans CJK JP Regular"/>
              </a:rPr>
              <a:t>系统升级方案</a:t>
            </a:r>
            <a:endParaRPr lang="zh-CN" altLang="en-US" sz="999" dirty="0">
              <a:latin typeface="微软雅黑" pitchFamily="34" charset="-122"/>
              <a:ea typeface="微软雅黑" pitchFamily="34" charset="-122"/>
              <a:cs typeface="Noto Sans CJK JP Regular"/>
            </a:endParaRPr>
          </a:p>
        </p:txBody>
      </p:sp>
      <p:sp>
        <p:nvSpPr>
          <p:cNvPr id="344" name="object 26">
            <a:extLst>
              <a:ext uri="{FF2B5EF4-FFF2-40B4-BE49-F238E27FC236}">
                <a16:creationId xmlns:a16="http://schemas.microsoft.com/office/drawing/2014/main" id="{FC20F926-6823-4B96-B68E-82D448601F62}"/>
              </a:ext>
            </a:extLst>
          </p:cNvPr>
          <p:cNvSpPr/>
          <p:nvPr/>
        </p:nvSpPr>
        <p:spPr>
          <a:xfrm>
            <a:off x="6565046" y="6255177"/>
            <a:ext cx="1044439" cy="325395"/>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nchor="ctr"/>
          <a:lstStyle/>
          <a:p>
            <a:pPr algn="ctr">
              <a:lnSpc>
                <a:spcPts val="1149"/>
              </a:lnSpc>
              <a:defRPr/>
            </a:pPr>
            <a:r>
              <a:rPr lang="zh-CN" altLang="en-US" sz="999" spc="5" dirty="0">
                <a:latin typeface="微软雅黑" pitchFamily="34" charset="-122"/>
                <a:ea typeface="微软雅黑" pitchFamily="34" charset="-122"/>
                <a:cs typeface="Noto Sans CJK JP Regular"/>
              </a:rPr>
              <a:t>新系统建设需求</a:t>
            </a:r>
            <a:endParaRPr lang="zh-CN" altLang="en-US" sz="999" dirty="0">
              <a:latin typeface="微软雅黑" pitchFamily="34" charset="-122"/>
              <a:ea typeface="微软雅黑" pitchFamily="34" charset="-122"/>
              <a:cs typeface="Noto Sans CJK JP Regular"/>
            </a:endParaRPr>
          </a:p>
          <a:p>
            <a:pPr marL="5713" algn="ctr">
              <a:defRPr/>
            </a:pPr>
            <a:r>
              <a:rPr lang="zh-CN" altLang="en-US" sz="999" spc="5" dirty="0">
                <a:latin typeface="微软雅黑" pitchFamily="34" charset="-122"/>
                <a:ea typeface="微软雅黑" pitchFamily="34" charset="-122"/>
                <a:cs typeface="Noto Sans CJK JP Regular"/>
              </a:rPr>
              <a:t>及选型建议</a:t>
            </a:r>
            <a:endParaRPr lang="zh-CN" altLang="en-US" sz="999" dirty="0">
              <a:latin typeface="微软雅黑" pitchFamily="34" charset="-122"/>
              <a:ea typeface="微软雅黑" pitchFamily="34" charset="-122"/>
              <a:cs typeface="Noto Sans CJK JP Regular"/>
            </a:endParaRPr>
          </a:p>
        </p:txBody>
      </p:sp>
      <p:cxnSp>
        <p:nvCxnSpPr>
          <p:cNvPr id="345" name="直接箭头连接符 344">
            <a:extLst>
              <a:ext uri="{FF2B5EF4-FFF2-40B4-BE49-F238E27FC236}">
                <a16:creationId xmlns:a16="http://schemas.microsoft.com/office/drawing/2014/main" id="{C0A7E8BF-DC96-4CE8-8A7E-2C397D33DD65}"/>
              </a:ext>
            </a:extLst>
          </p:cNvPr>
          <p:cNvCxnSpPr/>
          <p:nvPr/>
        </p:nvCxnSpPr>
        <p:spPr>
          <a:xfrm>
            <a:off x="8209480" y="5574228"/>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6" name="直接箭头连接符 345">
            <a:extLst>
              <a:ext uri="{FF2B5EF4-FFF2-40B4-BE49-F238E27FC236}">
                <a16:creationId xmlns:a16="http://schemas.microsoft.com/office/drawing/2014/main" id="{021BF593-993A-4B90-B336-D7AF47199C17}"/>
              </a:ext>
            </a:extLst>
          </p:cNvPr>
          <p:cNvCxnSpPr/>
          <p:nvPr/>
        </p:nvCxnSpPr>
        <p:spPr>
          <a:xfrm>
            <a:off x="8209480" y="6001209"/>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7" name="直接箭头连接符 346">
            <a:extLst>
              <a:ext uri="{FF2B5EF4-FFF2-40B4-BE49-F238E27FC236}">
                <a16:creationId xmlns:a16="http://schemas.microsoft.com/office/drawing/2014/main" id="{BD3A539E-488F-4548-935E-6FB9F9C1D595}"/>
              </a:ext>
            </a:extLst>
          </p:cNvPr>
          <p:cNvCxnSpPr/>
          <p:nvPr/>
        </p:nvCxnSpPr>
        <p:spPr>
          <a:xfrm>
            <a:off x="8209480" y="6428192"/>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8" name="直接箭头连接符 347">
            <a:extLst>
              <a:ext uri="{FF2B5EF4-FFF2-40B4-BE49-F238E27FC236}">
                <a16:creationId xmlns:a16="http://schemas.microsoft.com/office/drawing/2014/main" id="{A2373C5C-FA45-4B01-94E4-E94845DD5EDC}"/>
              </a:ext>
            </a:extLst>
          </p:cNvPr>
          <p:cNvCxnSpPr/>
          <p:nvPr/>
        </p:nvCxnSpPr>
        <p:spPr>
          <a:xfrm>
            <a:off x="10238042" y="3629794"/>
            <a:ext cx="179365"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9" name="object 98">
            <a:extLst>
              <a:ext uri="{FF2B5EF4-FFF2-40B4-BE49-F238E27FC236}">
                <a16:creationId xmlns:a16="http://schemas.microsoft.com/office/drawing/2014/main" id="{108E01D4-A5C1-4F05-88FD-B1D4001221AA}"/>
              </a:ext>
            </a:extLst>
          </p:cNvPr>
          <p:cNvSpPr/>
          <p:nvPr/>
        </p:nvSpPr>
        <p:spPr>
          <a:xfrm>
            <a:off x="2161894" y="4642487"/>
            <a:ext cx="1260311" cy="301586"/>
          </a:xfrm>
          <a:custGeom>
            <a:avLst/>
            <a:gdLst/>
            <a:ahLst/>
            <a:cxnLst/>
            <a:rect l="l" t="t" r="r" b="b"/>
            <a:pathLst>
              <a:path w="1082039" h="307975">
                <a:moveTo>
                  <a:pt x="1082040" y="0"/>
                </a:moveTo>
                <a:lnTo>
                  <a:pt x="0" y="0"/>
                </a:lnTo>
                <a:lnTo>
                  <a:pt x="0" y="307847"/>
                </a:lnTo>
                <a:lnTo>
                  <a:pt x="1082040" y="307847"/>
                </a:lnTo>
                <a:lnTo>
                  <a:pt x="1082040" y="304799"/>
                </a:lnTo>
                <a:lnTo>
                  <a:pt x="6095" y="304799"/>
                </a:lnTo>
                <a:lnTo>
                  <a:pt x="3048" y="301751"/>
                </a:lnTo>
                <a:lnTo>
                  <a:pt x="6095" y="301751"/>
                </a:lnTo>
                <a:lnTo>
                  <a:pt x="6095" y="6095"/>
                </a:lnTo>
                <a:lnTo>
                  <a:pt x="3048" y="6095"/>
                </a:lnTo>
                <a:lnTo>
                  <a:pt x="6095" y="3047"/>
                </a:lnTo>
                <a:lnTo>
                  <a:pt x="1082040" y="3047"/>
                </a:lnTo>
                <a:lnTo>
                  <a:pt x="1082040" y="0"/>
                </a:lnTo>
                <a:close/>
              </a:path>
              <a:path w="1082039" h="307975">
                <a:moveTo>
                  <a:pt x="6095" y="301751"/>
                </a:moveTo>
                <a:lnTo>
                  <a:pt x="3048" y="301751"/>
                </a:lnTo>
                <a:lnTo>
                  <a:pt x="6095" y="304799"/>
                </a:lnTo>
                <a:lnTo>
                  <a:pt x="6095" y="301751"/>
                </a:lnTo>
                <a:close/>
              </a:path>
              <a:path w="1082039" h="307975">
                <a:moveTo>
                  <a:pt x="1075944" y="301751"/>
                </a:moveTo>
                <a:lnTo>
                  <a:pt x="6095" y="301751"/>
                </a:lnTo>
                <a:lnTo>
                  <a:pt x="6095" y="304799"/>
                </a:lnTo>
                <a:lnTo>
                  <a:pt x="1075944" y="304799"/>
                </a:lnTo>
                <a:lnTo>
                  <a:pt x="1075944" y="301751"/>
                </a:lnTo>
                <a:close/>
              </a:path>
              <a:path w="1082039" h="307975">
                <a:moveTo>
                  <a:pt x="1075944" y="3047"/>
                </a:moveTo>
                <a:lnTo>
                  <a:pt x="1075944" y="304799"/>
                </a:lnTo>
                <a:lnTo>
                  <a:pt x="1078992" y="301751"/>
                </a:lnTo>
                <a:lnTo>
                  <a:pt x="1082040" y="301751"/>
                </a:lnTo>
                <a:lnTo>
                  <a:pt x="1082040" y="6095"/>
                </a:lnTo>
                <a:lnTo>
                  <a:pt x="1078992" y="6095"/>
                </a:lnTo>
                <a:lnTo>
                  <a:pt x="1075944" y="3047"/>
                </a:lnTo>
                <a:close/>
              </a:path>
              <a:path w="1082039" h="307975">
                <a:moveTo>
                  <a:pt x="1082040" y="301751"/>
                </a:moveTo>
                <a:lnTo>
                  <a:pt x="1078992" y="301751"/>
                </a:lnTo>
                <a:lnTo>
                  <a:pt x="1075944" y="304799"/>
                </a:lnTo>
                <a:lnTo>
                  <a:pt x="1082040" y="304799"/>
                </a:lnTo>
                <a:lnTo>
                  <a:pt x="1082040" y="301751"/>
                </a:lnTo>
                <a:close/>
              </a:path>
              <a:path w="1082039" h="307975">
                <a:moveTo>
                  <a:pt x="6095" y="3047"/>
                </a:moveTo>
                <a:lnTo>
                  <a:pt x="3048" y="6095"/>
                </a:lnTo>
                <a:lnTo>
                  <a:pt x="6095" y="6095"/>
                </a:lnTo>
                <a:lnTo>
                  <a:pt x="6095" y="3047"/>
                </a:lnTo>
                <a:close/>
              </a:path>
              <a:path w="1082039" h="307975">
                <a:moveTo>
                  <a:pt x="1075944" y="3047"/>
                </a:moveTo>
                <a:lnTo>
                  <a:pt x="6095" y="3047"/>
                </a:lnTo>
                <a:lnTo>
                  <a:pt x="6095" y="6095"/>
                </a:lnTo>
                <a:lnTo>
                  <a:pt x="1075944" y="6095"/>
                </a:lnTo>
                <a:lnTo>
                  <a:pt x="1075944" y="3047"/>
                </a:lnTo>
                <a:close/>
              </a:path>
              <a:path w="1082039" h="307975">
                <a:moveTo>
                  <a:pt x="1082040" y="3047"/>
                </a:moveTo>
                <a:lnTo>
                  <a:pt x="1075944" y="3047"/>
                </a:lnTo>
                <a:lnTo>
                  <a:pt x="1078992" y="6095"/>
                </a:lnTo>
                <a:lnTo>
                  <a:pt x="1082040" y="6095"/>
                </a:lnTo>
                <a:lnTo>
                  <a:pt x="1082040" y="3047"/>
                </a:lnTo>
                <a:close/>
              </a:path>
            </a:pathLst>
          </a:custGeom>
          <a:solidFill>
            <a:srgbClr val="BFBFBF"/>
          </a:solidFill>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客户分析</a:t>
            </a:r>
            <a:br>
              <a:rPr lang="en-US" altLang="zh-CN" sz="999" spc="5" dirty="0">
                <a:latin typeface="微软雅黑" pitchFamily="34" charset="-122"/>
                <a:ea typeface="微软雅黑" pitchFamily="34" charset="-122"/>
                <a:cs typeface="Noto Sans CJK JP Regular"/>
              </a:rPr>
            </a:br>
            <a:r>
              <a:rPr lang="zh-CN" altLang="en-US" sz="999" spc="5" dirty="0">
                <a:latin typeface="微软雅黑" pitchFamily="34" charset="-122"/>
                <a:ea typeface="微软雅黑" pitchFamily="34" charset="-122"/>
                <a:cs typeface="Noto Sans CJK JP Regular"/>
              </a:rPr>
              <a:t>整体目标和范围</a:t>
            </a:r>
            <a:endParaRPr lang="zh-CN" altLang="en-US" sz="999" dirty="0">
              <a:latin typeface="微软雅黑" pitchFamily="34" charset="-122"/>
              <a:ea typeface="微软雅黑" pitchFamily="34" charset="-122"/>
              <a:cs typeface="Noto Sans CJK JP Regular"/>
            </a:endParaRPr>
          </a:p>
        </p:txBody>
      </p:sp>
      <p:sp>
        <p:nvSpPr>
          <p:cNvPr id="153" name="object 152">
            <a:extLst>
              <a:ext uri="{FF2B5EF4-FFF2-40B4-BE49-F238E27FC236}">
                <a16:creationId xmlns:a16="http://schemas.microsoft.com/office/drawing/2014/main" id="{D77C2DD4-ADAB-45BB-B310-EF10CE1ED91E}"/>
              </a:ext>
            </a:extLst>
          </p:cNvPr>
          <p:cNvSpPr/>
          <p:nvPr/>
        </p:nvSpPr>
        <p:spPr>
          <a:xfrm>
            <a:off x="2161894" y="2244087"/>
            <a:ext cx="1260311" cy="301586"/>
          </a:xfrm>
          <a:custGeom>
            <a:avLst/>
            <a:gdLst/>
            <a:ahLst/>
            <a:cxnLst/>
            <a:rect l="l" t="t" r="r" b="b"/>
            <a:pathLst>
              <a:path w="1076325" h="299085">
                <a:moveTo>
                  <a:pt x="0" y="298703"/>
                </a:moveTo>
                <a:lnTo>
                  <a:pt x="1075944" y="298703"/>
                </a:lnTo>
                <a:lnTo>
                  <a:pt x="1075944" y="0"/>
                </a:lnTo>
                <a:lnTo>
                  <a:pt x="0" y="0"/>
                </a:lnTo>
                <a:lnTo>
                  <a:pt x="0" y="298703"/>
                </a:lnTo>
                <a:close/>
              </a:path>
            </a:pathLst>
          </a:custGeom>
          <a:solidFill>
            <a:schemeClr val="bg1">
              <a:lumMod val="95000"/>
            </a:schemeClr>
          </a:solidFill>
          <a:ln>
            <a:solidFill>
              <a:schemeClr val="bg1">
                <a:lumMod val="75000"/>
              </a:schemeClr>
            </a:solidFill>
          </a:ln>
        </p:spPr>
        <p:txBody>
          <a:bodyPr lIns="0" tIns="0" rIns="0" bIns="0"/>
          <a:lstStyle/>
          <a:p>
            <a:pPr algn="ctr">
              <a:lnSpc>
                <a:spcPts val="1124"/>
              </a:lnSpc>
              <a:defRPr/>
            </a:pPr>
            <a:r>
              <a:rPr lang="zh-CN" altLang="en-US" sz="999" spc="5" dirty="0">
                <a:latin typeface="微软雅黑" pitchFamily="34" charset="-122"/>
                <a:ea typeface="微软雅黑" pitchFamily="34" charset="-122"/>
                <a:cs typeface="Noto Sans CJK JP Regular"/>
              </a:rPr>
              <a:t>未来</a:t>
            </a:r>
            <a:r>
              <a:rPr lang="en-US" altLang="zh-CN" sz="999" spc="5" dirty="0">
                <a:latin typeface="微软雅黑" pitchFamily="34" charset="-122"/>
                <a:ea typeface="微软雅黑" pitchFamily="34" charset="-122"/>
                <a:cs typeface="Noto Sans CJK JP Regular"/>
              </a:rPr>
              <a:t>C</a:t>
            </a:r>
            <a:r>
              <a:rPr lang="en-US" altLang="zh-CN" sz="999" spc="20" dirty="0">
                <a:latin typeface="微软雅黑" pitchFamily="34" charset="-122"/>
                <a:ea typeface="微软雅黑" pitchFamily="34" charset="-122"/>
                <a:cs typeface="Noto Sans CJK JP Regular"/>
              </a:rPr>
              <a:t>RM</a:t>
            </a:r>
            <a:r>
              <a:rPr lang="zh-CN" altLang="en-US" sz="999" spc="-110" dirty="0">
                <a:latin typeface="微软雅黑" pitchFamily="34" charset="-122"/>
                <a:ea typeface="微软雅黑" pitchFamily="34" charset="-122"/>
                <a:cs typeface="Noto Sans CJK JP Regular"/>
              </a:rPr>
              <a:t> </a:t>
            </a:r>
            <a:r>
              <a:rPr lang="zh-CN" altLang="en-US" sz="999" spc="5" dirty="0">
                <a:latin typeface="微软雅黑" pitchFamily="34" charset="-122"/>
                <a:ea typeface="微软雅黑" pitchFamily="34" charset="-122"/>
                <a:cs typeface="Noto Sans CJK JP Regular"/>
              </a:rPr>
              <a:t>协同</a:t>
            </a:r>
            <a:br>
              <a:rPr lang="en-US" altLang="zh-CN" sz="999" spc="5" dirty="0">
                <a:latin typeface="微软雅黑" pitchFamily="34" charset="-122"/>
                <a:ea typeface="微软雅黑" pitchFamily="34" charset="-122"/>
                <a:cs typeface="Noto Sans CJK JP Regular"/>
              </a:rPr>
            </a:br>
            <a:r>
              <a:rPr lang="zh-CN" altLang="en-US" sz="999" spc="5" dirty="0">
                <a:latin typeface="微软雅黑" pitchFamily="34" charset="-122"/>
                <a:ea typeface="微软雅黑" pitchFamily="34" charset="-122"/>
                <a:cs typeface="Noto Sans CJK JP Regular"/>
              </a:rPr>
              <a:t>运营能力和流程规划</a:t>
            </a:r>
            <a:endParaRPr lang="zh-CN" altLang="en-US" sz="999" dirty="0">
              <a:latin typeface="微软雅黑" pitchFamily="34" charset="-122"/>
              <a:ea typeface="微软雅黑" pitchFamily="34" charset="-122"/>
              <a:cs typeface="Noto Sans CJK JP Regular"/>
            </a:endParaRPr>
          </a:p>
        </p:txBody>
      </p:sp>
      <p:sp>
        <p:nvSpPr>
          <p:cNvPr id="167" name="object 166">
            <a:extLst>
              <a:ext uri="{FF2B5EF4-FFF2-40B4-BE49-F238E27FC236}">
                <a16:creationId xmlns:a16="http://schemas.microsoft.com/office/drawing/2014/main" id="{61ACA881-4D3E-4784-9305-E9D9AA8E5E5F}"/>
              </a:ext>
            </a:extLst>
          </p:cNvPr>
          <p:cNvSpPr/>
          <p:nvPr/>
        </p:nvSpPr>
        <p:spPr>
          <a:xfrm>
            <a:off x="2161894" y="2645672"/>
            <a:ext cx="1260311" cy="301586"/>
          </a:xfrm>
          <a:custGeom>
            <a:avLst/>
            <a:gdLst/>
            <a:ahLst/>
            <a:cxnLst/>
            <a:rect l="l" t="t" r="r" b="b"/>
            <a:pathLst>
              <a:path w="1076325" h="302260">
                <a:moveTo>
                  <a:pt x="0" y="301751"/>
                </a:moveTo>
                <a:lnTo>
                  <a:pt x="1075944" y="301751"/>
                </a:lnTo>
                <a:lnTo>
                  <a:pt x="1075944"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未来</a:t>
            </a:r>
            <a:r>
              <a:rPr lang="en-US" altLang="zh-CN" sz="999" spc="25" dirty="0">
                <a:latin typeface="微软雅黑" pitchFamily="34" charset="-122"/>
                <a:ea typeface="微软雅黑" pitchFamily="34" charset="-122"/>
                <a:cs typeface="Noto Sans CJK JP Regular"/>
              </a:rPr>
              <a:t>CRM</a:t>
            </a:r>
            <a:r>
              <a:rPr lang="zh-CN" altLang="en-US" sz="999" spc="-110" dirty="0">
                <a:latin typeface="微软雅黑" pitchFamily="34" charset="-122"/>
                <a:ea typeface="微软雅黑" pitchFamily="34" charset="-122"/>
                <a:cs typeface="Noto Sans CJK JP Regular"/>
              </a:rPr>
              <a:t> </a:t>
            </a:r>
            <a:br>
              <a:rPr lang="en-US" altLang="zh-CN" sz="999" spc="-110" dirty="0">
                <a:latin typeface="微软雅黑" pitchFamily="34" charset="-122"/>
                <a:ea typeface="微软雅黑" pitchFamily="34" charset="-122"/>
                <a:cs typeface="Noto Sans CJK JP Regular"/>
              </a:rPr>
            </a:br>
            <a:r>
              <a:rPr lang="zh-CN" altLang="en-US" sz="999" spc="5" dirty="0">
                <a:latin typeface="微软雅黑" pitchFamily="34" charset="-122"/>
                <a:ea typeface="微软雅黑" pitchFamily="34" charset="-122"/>
                <a:cs typeface="Noto Sans CJK JP Regular"/>
              </a:rPr>
              <a:t>业务蓝图规划</a:t>
            </a:r>
            <a:endParaRPr lang="zh-CN" altLang="en-US" sz="999" dirty="0">
              <a:latin typeface="微软雅黑" pitchFamily="34" charset="-122"/>
              <a:ea typeface="微软雅黑" pitchFamily="34" charset="-122"/>
              <a:cs typeface="Noto Sans CJK JP Regular"/>
            </a:endParaRPr>
          </a:p>
        </p:txBody>
      </p:sp>
      <p:sp>
        <p:nvSpPr>
          <p:cNvPr id="194" name="object 193">
            <a:extLst>
              <a:ext uri="{FF2B5EF4-FFF2-40B4-BE49-F238E27FC236}">
                <a16:creationId xmlns:a16="http://schemas.microsoft.com/office/drawing/2014/main" id="{BF8B5CA0-7E66-45BC-8F9F-A2D3629ED295}"/>
              </a:ext>
            </a:extLst>
          </p:cNvPr>
          <p:cNvSpPr/>
          <p:nvPr/>
        </p:nvSpPr>
        <p:spPr>
          <a:xfrm>
            <a:off x="2161894" y="1834566"/>
            <a:ext cx="1260311" cy="301586"/>
          </a:xfrm>
          <a:custGeom>
            <a:avLst/>
            <a:gdLst/>
            <a:ahLst/>
            <a:cxnLst/>
            <a:rect l="l" t="t" r="r" b="b"/>
            <a:pathLst>
              <a:path w="1076325" h="302260">
                <a:moveTo>
                  <a:pt x="0" y="301751"/>
                </a:moveTo>
                <a:lnTo>
                  <a:pt x="1075944" y="301751"/>
                </a:lnTo>
                <a:lnTo>
                  <a:pt x="1075944"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未来</a:t>
            </a:r>
            <a:r>
              <a:rPr lang="en-US" altLang="zh-CN" sz="999" spc="25" dirty="0">
                <a:latin typeface="微软雅黑" pitchFamily="34" charset="-122"/>
                <a:ea typeface="微软雅黑" pitchFamily="34" charset="-122"/>
                <a:cs typeface="Noto Sans CJK JP Regular"/>
              </a:rPr>
              <a:t>CRM</a:t>
            </a:r>
            <a:r>
              <a:rPr lang="zh-CN" altLang="en-US" sz="999" spc="-110" dirty="0">
                <a:latin typeface="微软雅黑" pitchFamily="34" charset="-122"/>
                <a:ea typeface="微软雅黑" pitchFamily="34" charset="-122"/>
                <a:cs typeface="Noto Sans CJK JP Regular"/>
              </a:rPr>
              <a:t> </a:t>
            </a:r>
            <a:br>
              <a:rPr lang="en-US" altLang="zh-CN" sz="999" spc="-110" dirty="0">
                <a:latin typeface="微软雅黑" pitchFamily="34" charset="-122"/>
                <a:ea typeface="微软雅黑" pitchFamily="34" charset="-122"/>
                <a:cs typeface="Noto Sans CJK JP Regular"/>
              </a:rPr>
            </a:br>
            <a:r>
              <a:rPr lang="zh-CN" altLang="en-US" sz="999" spc="5" dirty="0">
                <a:latin typeface="微软雅黑" pitchFamily="34" charset="-122"/>
                <a:ea typeface="微软雅黑" pitchFamily="34" charset="-122"/>
                <a:cs typeface="Noto Sans CJK JP Regular"/>
              </a:rPr>
              <a:t>策略理清</a:t>
            </a:r>
            <a:endParaRPr lang="zh-CN" altLang="en-US" sz="999" dirty="0">
              <a:latin typeface="微软雅黑" pitchFamily="34" charset="-122"/>
              <a:ea typeface="微软雅黑" pitchFamily="34" charset="-122"/>
              <a:cs typeface="Noto Sans CJK JP Regular"/>
            </a:endParaRPr>
          </a:p>
          <a:p>
            <a:pPr algn="ctr">
              <a:lnSpc>
                <a:spcPts val="1149"/>
              </a:lnSpc>
              <a:defRPr/>
            </a:pPr>
            <a:endParaRPr lang="zh-CN" altLang="en-US" sz="999" dirty="0">
              <a:latin typeface="微软雅黑" pitchFamily="34" charset="-122"/>
              <a:ea typeface="微软雅黑" pitchFamily="34" charset="-122"/>
              <a:cs typeface="Noto Sans CJK JP Regular"/>
            </a:endParaRPr>
          </a:p>
        </p:txBody>
      </p:sp>
      <p:sp>
        <p:nvSpPr>
          <p:cNvPr id="333" name="object 66">
            <a:extLst>
              <a:ext uri="{FF2B5EF4-FFF2-40B4-BE49-F238E27FC236}">
                <a16:creationId xmlns:a16="http://schemas.microsoft.com/office/drawing/2014/main" id="{92A1E705-DC97-4B70-8722-F65CC07009D8}"/>
              </a:ext>
            </a:extLst>
          </p:cNvPr>
          <p:cNvSpPr/>
          <p:nvPr/>
        </p:nvSpPr>
        <p:spPr>
          <a:xfrm>
            <a:off x="2161894" y="5482165"/>
            <a:ext cx="1260311" cy="301586"/>
          </a:xfrm>
          <a:custGeom>
            <a:avLst/>
            <a:gdLst/>
            <a:ahLst/>
            <a:cxnLst/>
            <a:rect l="l" t="t" r="r" b="b"/>
            <a:pathLst>
              <a:path w="1073150" h="302260">
                <a:moveTo>
                  <a:pt x="0" y="301751"/>
                </a:moveTo>
                <a:lnTo>
                  <a:pt x="1072896" y="301751"/>
                </a:lnTo>
                <a:lnTo>
                  <a:pt x="1072896" y="0"/>
                </a:lnTo>
                <a:lnTo>
                  <a:pt x="0" y="0"/>
                </a:lnTo>
                <a:lnTo>
                  <a:pt x="0" y="301751"/>
                </a:lnTo>
                <a:close/>
              </a:path>
            </a:pathLst>
          </a:custGeom>
          <a:solidFill>
            <a:schemeClr val="bg1">
              <a:lumMod val="95000"/>
            </a:schemeClr>
          </a:solidFill>
          <a:ln>
            <a:solidFill>
              <a:schemeClr val="bg1">
                <a:lumMod val="75000"/>
              </a:schemeClr>
            </a:solidFill>
          </a:ln>
        </p:spPr>
        <p:txBody>
          <a:bodyPr lIns="0" tIns="0" rIns="0" bIns="0"/>
          <a:lstStyle/>
          <a:p>
            <a:pPr algn="ctr">
              <a:spcBef>
                <a:spcPts val="104"/>
              </a:spcBef>
              <a:defRPr/>
            </a:pPr>
            <a:r>
              <a:rPr lang="zh-CN" altLang="en-US" sz="999" spc="5" dirty="0">
                <a:latin typeface="微软雅黑" pitchFamily="34" charset="-122"/>
                <a:ea typeface="微软雅黑" pitchFamily="34" charset="-122"/>
                <a:cs typeface="Noto Sans CJK JP Regular"/>
              </a:rPr>
              <a:t>客户数据</a:t>
            </a:r>
            <a:br>
              <a:rPr lang="en-US" altLang="zh-CN" sz="999" spc="5" dirty="0">
                <a:latin typeface="微软雅黑" pitchFamily="34" charset="-122"/>
                <a:ea typeface="微软雅黑" pitchFamily="34" charset="-122"/>
                <a:cs typeface="Noto Sans CJK JP Regular"/>
              </a:rPr>
            </a:br>
            <a:r>
              <a:rPr lang="zh-CN" altLang="en-US" sz="999" spc="5" dirty="0">
                <a:latin typeface="微软雅黑" pitchFamily="34" charset="-122"/>
                <a:ea typeface="微软雅黑" pitchFamily="34" charset="-122"/>
                <a:cs typeface="Noto Sans CJK JP Regular"/>
              </a:rPr>
              <a:t>概念模型初步设计</a:t>
            </a:r>
            <a:endParaRPr lang="zh-CN" altLang="en-US" sz="999" dirty="0">
              <a:latin typeface="微软雅黑" pitchFamily="34" charset="-122"/>
              <a:ea typeface="微软雅黑" pitchFamily="34" charset="-122"/>
              <a:cs typeface="Noto Sans CJK JP Regular"/>
            </a:endParaRPr>
          </a:p>
        </p:txBody>
      </p:sp>
      <p:sp>
        <p:nvSpPr>
          <p:cNvPr id="334" name="object 163">
            <a:extLst>
              <a:ext uri="{FF2B5EF4-FFF2-40B4-BE49-F238E27FC236}">
                <a16:creationId xmlns:a16="http://schemas.microsoft.com/office/drawing/2014/main" id="{E89C3237-BABC-40A8-8A56-E15CBDD1EABB}"/>
              </a:ext>
            </a:extLst>
          </p:cNvPr>
          <p:cNvSpPr/>
          <p:nvPr/>
        </p:nvSpPr>
        <p:spPr>
          <a:xfrm>
            <a:off x="2161894" y="6152003"/>
            <a:ext cx="1260311" cy="301586"/>
          </a:xfrm>
          <a:custGeom>
            <a:avLst/>
            <a:gdLst/>
            <a:ahLst/>
            <a:cxnLst/>
            <a:rect l="l" t="t" r="r" b="b"/>
            <a:pathLst>
              <a:path w="1073150" h="299085">
                <a:moveTo>
                  <a:pt x="0" y="298703"/>
                </a:moveTo>
                <a:lnTo>
                  <a:pt x="1072896" y="298703"/>
                </a:lnTo>
                <a:lnTo>
                  <a:pt x="1072896" y="0"/>
                </a:lnTo>
                <a:lnTo>
                  <a:pt x="0" y="0"/>
                </a:lnTo>
                <a:lnTo>
                  <a:pt x="0" y="298703"/>
                </a:lnTo>
                <a:close/>
              </a:path>
            </a:pathLst>
          </a:custGeom>
          <a:solidFill>
            <a:schemeClr val="bg1">
              <a:lumMod val="95000"/>
            </a:schemeClr>
          </a:solidFill>
          <a:ln>
            <a:solidFill>
              <a:schemeClr val="bg1">
                <a:lumMod val="75000"/>
              </a:schemeClr>
            </a:solidFill>
          </a:ln>
        </p:spPr>
        <p:txBody>
          <a:bodyPr lIns="0" tIns="0" rIns="0" bIns="0"/>
          <a:lstStyle/>
          <a:p>
            <a:pPr algn="ctr">
              <a:lnSpc>
                <a:spcPts val="1149"/>
              </a:lnSpc>
              <a:defRPr/>
            </a:pPr>
            <a:r>
              <a:rPr lang="zh-CN" altLang="en-US" sz="999" spc="5" dirty="0">
                <a:latin typeface="微软雅黑" pitchFamily="34" charset="-122"/>
                <a:ea typeface="微软雅黑" pitchFamily="34" charset="-122"/>
                <a:cs typeface="Noto Sans CJK JP Regular"/>
              </a:rPr>
              <a:t>客户关系管理</a:t>
            </a:r>
            <a:endParaRPr lang="zh-CN" altLang="en-US" sz="999" dirty="0">
              <a:latin typeface="微软雅黑" pitchFamily="34" charset="-122"/>
              <a:ea typeface="微软雅黑" pitchFamily="34" charset="-122"/>
              <a:cs typeface="Noto Sans CJK JP Regular"/>
            </a:endParaRPr>
          </a:p>
          <a:p>
            <a:pPr algn="ctr" eaLnBrk="1" hangingPunct="1">
              <a:defRPr/>
            </a:pPr>
            <a:r>
              <a:rPr lang="zh-CN" altLang="en-US" sz="999" spc="5" dirty="0">
                <a:latin typeface="微软雅黑" pitchFamily="34" charset="-122"/>
                <a:ea typeface="微软雅黑" pitchFamily="34" charset="-122"/>
                <a:cs typeface="Noto Sans CJK JP Regular"/>
              </a:rPr>
              <a:t>应用群目标蓝图</a:t>
            </a:r>
            <a:endParaRPr lang="zh-CN" altLang="en-US" sz="999" dirty="0">
              <a:latin typeface="微软雅黑" pitchFamily="34" charset="-122"/>
              <a:ea typeface="微软雅黑" pitchFamily="34" charset="-122"/>
              <a:cs typeface="Noto Sans CJK JP Regular"/>
            </a:endParaRPr>
          </a:p>
        </p:txBody>
      </p:sp>
      <p:sp>
        <p:nvSpPr>
          <p:cNvPr id="170" name="矩形 169">
            <a:extLst>
              <a:ext uri="{FF2B5EF4-FFF2-40B4-BE49-F238E27FC236}">
                <a16:creationId xmlns:a16="http://schemas.microsoft.com/office/drawing/2014/main" id="{F814B8EF-140B-4ADA-B995-1B9AAD13DC72}"/>
              </a:ext>
            </a:extLst>
          </p:cNvPr>
          <p:cNvSpPr/>
          <p:nvPr/>
        </p:nvSpPr>
        <p:spPr>
          <a:xfrm>
            <a:off x="2190917" y="3546477"/>
            <a:ext cx="1366660" cy="1079783"/>
          </a:xfrm>
          <a:prstGeom prst="rect">
            <a:avLst/>
          </a:prstGeom>
        </p:spPr>
        <p:txBody>
          <a:bodyPr numCol="2">
            <a:spAutoFit/>
          </a:bodyPr>
          <a:lstStyle/>
          <a:p>
            <a:pPr marL="87295" indent="-87295">
              <a:lnSpc>
                <a:spcPts val="1124"/>
              </a:lnSpc>
              <a:buFont typeface="Arial" pitchFamily="34" charset="0"/>
              <a:buChar char="•"/>
              <a:defRPr/>
            </a:pPr>
            <a:r>
              <a:rPr lang="zh-CN" altLang="en-US" sz="900" dirty="0">
                <a:latin typeface="微软雅黑" pitchFamily="34" charset="-122"/>
                <a:ea typeface="微软雅黑" pitchFamily="34" charset="-122"/>
                <a:cs typeface="Noto Sans CJK JP Regular"/>
              </a:rPr>
              <a:t>投标管理</a:t>
            </a:r>
          </a:p>
          <a:p>
            <a:pPr marL="87295" indent="-87295">
              <a:lnSpc>
                <a:spcPts val="1124"/>
              </a:lnSpc>
              <a:buFont typeface="Arial" pitchFamily="34" charset="0"/>
              <a:buChar char="•"/>
              <a:defRPr/>
            </a:pPr>
            <a:r>
              <a:rPr lang="zh-CN" altLang="en-US" sz="900" dirty="0">
                <a:latin typeface="微软雅黑" pitchFamily="34" charset="-122"/>
                <a:ea typeface="微软雅黑" pitchFamily="34" charset="-122"/>
                <a:cs typeface="Noto Sans CJK JP Regular"/>
              </a:rPr>
              <a:t>合同管理</a:t>
            </a:r>
          </a:p>
          <a:p>
            <a:pPr marL="87295" indent="-87295">
              <a:lnSpc>
                <a:spcPts val="1124"/>
              </a:lnSpc>
              <a:buFont typeface="Arial" pitchFamily="34" charset="0"/>
              <a:buChar char="•"/>
              <a:defRPr/>
            </a:pPr>
            <a:r>
              <a:rPr lang="zh-CN" altLang="en-US" sz="900" dirty="0">
                <a:latin typeface="微软雅黑" pitchFamily="34" charset="-122"/>
                <a:ea typeface="微软雅黑" pitchFamily="34" charset="-122"/>
                <a:cs typeface="Noto Sans CJK JP Regular"/>
              </a:rPr>
              <a:t>订单管理</a:t>
            </a:r>
          </a:p>
          <a:p>
            <a:pPr marL="87295" indent="-87295">
              <a:lnSpc>
                <a:spcPts val="1124"/>
              </a:lnSpc>
              <a:buFont typeface="Arial" pitchFamily="34" charset="0"/>
              <a:buChar char="•"/>
              <a:defRPr/>
            </a:pPr>
            <a:r>
              <a:rPr lang="zh-CN" altLang="en-US" sz="900" dirty="0">
                <a:latin typeface="微软雅黑" pitchFamily="34" charset="-122"/>
                <a:ea typeface="微软雅黑" pitchFamily="34" charset="-122"/>
                <a:cs typeface="Noto Sans CJK JP Regular"/>
              </a:rPr>
              <a:t>物流管理</a:t>
            </a:r>
          </a:p>
          <a:p>
            <a:pPr marL="87295" indent="-87295">
              <a:lnSpc>
                <a:spcPts val="1124"/>
              </a:lnSpc>
              <a:buFont typeface="Arial" pitchFamily="34" charset="0"/>
              <a:buChar char="•"/>
              <a:defRPr/>
            </a:pPr>
            <a:r>
              <a:rPr lang="zh-CN" altLang="en-US" sz="900" dirty="0">
                <a:latin typeface="微软雅黑" pitchFamily="34" charset="-122"/>
                <a:ea typeface="微软雅黑" pitchFamily="34" charset="-122"/>
                <a:cs typeface="Noto Sans CJK JP Regular"/>
              </a:rPr>
              <a:t>开票管理</a:t>
            </a:r>
            <a:endParaRPr lang="en-US" altLang="zh-CN" sz="900" dirty="0">
              <a:latin typeface="微软雅黑" pitchFamily="34" charset="-122"/>
              <a:ea typeface="微软雅黑" pitchFamily="34" charset="-122"/>
              <a:cs typeface="Noto Sans CJK JP Regular"/>
            </a:endParaRPr>
          </a:p>
          <a:p>
            <a:pPr marL="87295" indent="-87295">
              <a:lnSpc>
                <a:spcPts val="1124"/>
              </a:lnSpc>
              <a:buFont typeface="Arial" pitchFamily="34" charset="0"/>
              <a:buChar char="•"/>
              <a:defRPr/>
            </a:pPr>
            <a:r>
              <a:rPr lang="zh-CN" altLang="en-US" sz="900" dirty="0">
                <a:latin typeface="微软雅黑" pitchFamily="34" charset="-122"/>
                <a:ea typeface="微软雅黑" pitchFamily="34" charset="-122"/>
                <a:cs typeface="Noto Sans CJK JP Regular"/>
              </a:rPr>
              <a:t>回款管理</a:t>
            </a:r>
          </a:p>
          <a:p>
            <a:pPr marL="87295" indent="-87295">
              <a:lnSpc>
                <a:spcPts val="1124"/>
              </a:lnSpc>
              <a:buFont typeface="Arial" pitchFamily="34" charset="0"/>
              <a:buChar char="•"/>
              <a:defRPr/>
            </a:pPr>
            <a:r>
              <a:rPr lang="zh-CN" altLang="en-US" sz="900" dirty="0">
                <a:latin typeface="微软雅黑" pitchFamily="34" charset="-122"/>
                <a:ea typeface="微软雅黑" pitchFamily="34" charset="-122"/>
                <a:cs typeface="Noto Sans CJK JP Regular"/>
              </a:rPr>
              <a:t>外欠管理</a:t>
            </a:r>
          </a:p>
        </p:txBody>
      </p:sp>
      <p:sp>
        <p:nvSpPr>
          <p:cNvPr id="171" name="标题 1">
            <a:extLst>
              <a:ext uri="{FF2B5EF4-FFF2-40B4-BE49-F238E27FC236}">
                <a16:creationId xmlns:a16="http://schemas.microsoft.com/office/drawing/2014/main" id="{83061A4D-E8A6-4C9B-8034-49FE716AFA4A}"/>
              </a:ext>
            </a:extLst>
          </p:cNvPr>
          <p:cNvSpPr txBox="1">
            <a:spLocks/>
          </p:cNvSpPr>
          <p:nvPr/>
        </p:nvSpPr>
        <p:spPr>
          <a:xfrm>
            <a:off x="7100" y="181469"/>
            <a:ext cx="10514231" cy="531364"/>
          </a:xfrm>
          <a:prstGeom prst="rect">
            <a:avLst/>
          </a:prstGeom>
        </p:spPr>
        <p:txBody>
          <a:bodyPr>
            <a:normAutofit fontScale="90000" lnSpcReduction="10000"/>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zh-CN" altLang="en-US" sz="3200" dirty="0">
                <a:solidFill>
                  <a:srgbClr val="FFB200"/>
                </a:solidFill>
                <a:latin typeface="+mn-lt"/>
                <a:ea typeface="+mn-ea"/>
                <a:cs typeface="+mn-ea"/>
              </a:rPr>
              <a:t>实施落地</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2">
            <a:extLst>
              <a:ext uri="{FF2B5EF4-FFF2-40B4-BE49-F238E27FC236}">
                <a16:creationId xmlns:a16="http://schemas.microsoft.com/office/drawing/2014/main" id="{B06A318E-13E5-44AF-A4F8-AF0503DAB36E}"/>
              </a:ext>
            </a:extLst>
          </p:cNvPr>
          <p:cNvSpPr>
            <a:spLocks noChangeArrowheads="1"/>
          </p:cNvSpPr>
          <p:nvPr>
            <p:custDataLst>
              <p:tags r:id="rId1"/>
            </p:custDataLst>
          </p:nvPr>
        </p:nvSpPr>
        <p:spPr bwMode="auto">
          <a:xfrm>
            <a:off x="332459" y="4445676"/>
            <a:ext cx="7164229" cy="1578550"/>
          </a:xfrm>
          <a:prstGeom prst="rect">
            <a:avLst/>
          </a:prstGeom>
          <a:solidFill>
            <a:schemeClr val="bg1"/>
          </a:solidFill>
          <a:ln w="9525" algn="ctr">
            <a:solidFill>
              <a:schemeClr val="bg1">
                <a:lumMod val="50000"/>
              </a:schemeClr>
            </a:solidFill>
            <a:miter lim="800000"/>
            <a:headEnd/>
            <a:tailEnd/>
          </a:ln>
        </p:spPr>
        <p:txBody>
          <a:bodyPr lIns="103886" tIns="51944" rIns="103886" bIns="51944" anchor="t" anchorCtr="0"/>
          <a:lstStyle/>
          <a:p>
            <a:pPr marL="218235" lvl="2" indent="-214630" defTabSz="914309">
              <a:lnSpc>
                <a:spcPct val="90000"/>
              </a:lnSpc>
              <a:spcBef>
                <a:spcPts val="767"/>
              </a:spcBef>
              <a:buFontTx/>
              <a:buChar char="•"/>
            </a:pPr>
            <a:endParaRPr lang="en-US" altLang="zh-CN"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纷享会和早期参与的关键用户一同准备</a:t>
            </a:r>
            <a:r>
              <a:rPr lang="en-US" sz="1333" dirty="0">
                <a:solidFill>
                  <a:srgbClr val="000000"/>
                </a:solidFill>
                <a:cs typeface="+mn-ea"/>
                <a:sym typeface="+mn-lt"/>
              </a:rPr>
              <a:t>Train-the-Trainer</a:t>
            </a:r>
            <a:r>
              <a:rPr lang="zh-CN" altLang="en-US" sz="1333" dirty="0">
                <a:solidFill>
                  <a:srgbClr val="000000"/>
                </a:solidFill>
                <a:cs typeface="+mn-ea"/>
                <a:sym typeface="+mn-lt"/>
              </a:rPr>
              <a:t>研讨会的培训材料</a:t>
            </a:r>
            <a:endParaRPr lang="en-US"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项目组一起协商决定</a:t>
            </a:r>
            <a:r>
              <a:rPr lang="en-US" altLang="zh-CN" sz="1333" dirty="0">
                <a:solidFill>
                  <a:srgbClr val="000000"/>
                </a:solidFill>
                <a:cs typeface="+mn-ea"/>
                <a:sym typeface="+mn-lt"/>
              </a:rPr>
              <a:t>Train-the-Trainer</a:t>
            </a:r>
            <a:r>
              <a:rPr lang="zh-CN" altLang="en-US" sz="1333" dirty="0">
                <a:solidFill>
                  <a:srgbClr val="000000"/>
                </a:solidFill>
                <a:cs typeface="+mn-ea"/>
                <a:sym typeface="+mn-lt"/>
              </a:rPr>
              <a:t>举行的场次、地点以及各部门参与的关键用户数，以确保最高效的进行知识转移</a:t>
            </a:r>
            <a:endParaRPr lang="en-US" altLang="zh-CN" sz="1333" dirty="0">
              <a:solidFill>
                <a:srgbClr val="000000"/>
              </a:solidFill>
              <a:cs typeface="+mn-ea"/>
              <a:sym typeface="+mn-lt"/>
            </a:endParaRPr>
          </a:p>
          <a:p>
            <a:pPr marL="218235" lvl="2" indent="-214630" defTabSz="914309">
              <a:lnSpc>
                <a:spcPct val="90000"/>
              </a:lnSpc>
              <a:spcBef>
                <a:spcPts val="767"/>
              </a:spcBef>
              <a:buFontTx/>
              <a:buChar char="•"/>
            </a:pPr>
            <a:r>
              <a:rPr lang="en-US" sz="1333" dirty="0">
                <a:solidFill>
                  <a:srgbClr val="000000"/>
                </a:solidFill>
                <a:cs typeface="+mn-ea"/>
                <a:sym typeface="+mn-lt"/>
              </a:rPr>
              <a:t>Train-the-Trainer</a:t>
            </a:r>
            <a:r>
              <a:rPr lang="zh-CN" altLang="en-US" sz="1333" dirty="0">
                <a:solidFill>
                  <a:srgbClr val="000000"/>
                </a:solidFill>
                <a:cs typeface="+mn-ea"/>
                <a:sym typeface="+mn-lt"/>
              </a:rPr>
              <a:t>研讨会由纷享的业务分析与开发人员主导</a:t>
            </a:r>
            <a:endParaRPr lang="en-US" sz="1333" dirty="0">
              <a:solidFill>
                <a:srgbClr val="000000"/>
              </a:solidFill>
              <a:cs typeface="+mn-ea"/>
              <a:sym typeface="+mn-lt"/>
            </a:endParaRPr>
          </a:p>
        </p:txBody>
      </p:sp>
      <p:sp>
        <p:nvSpPr>
          <p:cNvPr id="4" name="Rectangle 23">
            <a:extLst>
              <a:ext uri="{FF2B5EF4-FFF2-40B4-BE49-F238E27FC236}">
                <a16:creationId xmlns:a16="http://schemas.microsoft.com/office/drawing/2014/main" id="{9EF70A22-1B7C-4A86-810D-06950014BB55}"/>
              </a:ext>
            </a:extLst>
          </p:cNvPr>
          <p:cNvSpPr>
            <a:spLocks noChangeArrowheads="1"/>
          </p:cNvSpPr>
          <p:nvPr>
            <p:custDataLst>
              <p:tags r:id="rId2"/>
            </p:custDataLst>
          </p:nvPr>
        </p:nvSpPr>
        <p:spPr bwMode="auto">
          <a:xfrm>
            <a:off x="332461" y="4075061"/>
            <a:ext cx="7164230" cy="357141"/>
          </a:xfrm>
          <a:prstGeom prst="rect">
            <a:avLst/>
          </a:prstGeom>
          <a:solidFill>
            <a:srgbClr val="FFC000"/>
          </a:solidFill>
          <a:ln w="9525" algn="ctr">
            <a:noFill/>
            <a:miter lim="800000"/>
            <a:headEnd/>
            <a:tailEnd/>
          </a:ln>
        </p:spPr>
        <p:txBody>
          <a:bodyPr lIns="103886" tIns="51944" rIns="103886" bIns="51944" anchor="ctr"/>
          <a:lstStyle/>
          <a:p>
            <a:pPr marL="1804" lvl="1" defTabSz="914309">
              <a:lnSpc>
                <a:spcPct val="90000"/>
              </a:lnSpc>
            </a:pPr>
            <a:r>
              <a:rPr lang="zh-CN" altLang="en-US" sz="2000" dirty="0">
                <a:solidFill>
                  <a:srgbClr val="FFFFFF"/>
                </a:solidFill>
                <a:cs typeface="+mn-ea"/>
                <a:sym typeface="+mn-lt"/>
              </a:rPr>
              <a:t>基本前提</a:t>
            </a:r>
            <a:endParaRPr lang="en-GB" sz="2000" dirty="0">
              <a:solidFill>
                <a:srgbClr val="FFFFFF"/>
              </a:solidFill>
              <a:cs typeface="+mn-ea"/>
              <a:sym typeface="+mn-lt"/>
            </a:endParaRPr>
          </a:p>
        </p:txBody>
      </p:sp>
      <p:sp>
        <p:nvSpPr>
          <p:cNvPr id="5" name="Rectangle 18">
            <a:extLst>
              <a:ext uri="{FF2B5EF4-FFF2-40B4-BE49-F238E27FC236}">
                <a16:creationId xmlns:a16="http://schemas.microsoft.com/office/drawing/2014/main" id="{F0D7BD3D-2593-45FF-AB4F-0B2378887951}"/>
              </a:ext>
            </a:extLst>
          </p:cNvPr>
          <p:cNvSpPr>
            <a:spLocks noChangeArrowheads="1"/>
          </p:cNvSpPr>
          <p:nvPr>
            <p:custDataLst>
              <p:tags r:id="rId3"/>
            </p:custDataLst>
          </p:nvPr>
        </p:nvSpPr>
        <p:spPr bwMode="auto">
          <a:xfrm>
            <a:off x="332461" y="1932214"/>
            <a:ext cx="7164230" cy="2071418"/>
          </a:xfrm>
          <a:prstGeom prst="rect">
            <a:avLst/>
          </a:prstGeom>
          <a:solidFill>
            <a:schemeClr val="bg1"/>
          </a:solidFill>
          <a:ln w="9525" algn="ctr">
            <a:solidFill>
              <a:schemeClr val="bg1">
                <a:lumMod val="50000"/>
              </a:schemeClr>
            </a:solidFill>
            <a:miter lim="800000"/>
            <a:headEnd/>
            <a:tailEnd/>
          </a:ln>
        </p:spPr>
        <p:txBody>
          <a:bodyPr lIns="103886" tIns="51944" rIns="103886" bIns="51944" anchor="ctr"/>
          <a:lstStyle/>
          <a:p>
            <a:pPr marL="218235" lvl="2" indent="-214630" defTabSz="914309">
              <a:lnSpc>
                <a:spcPct val="90000"/>
              </a:lnSpc>
              <a:spcBef>
                <a:spcPts val="767"/>
              </a:spcBef>
            </a:pPr>
            <a:endParaRPr lang="en-US">
              <a:solidFill>
                <a:srgbClr val="000000"/>
              </a:solidFill>
              <a:cs typeface="+mn-ea"/>
              <a:sym typeface="+mn-lt"/>
            </a:endParaRPr>
          </a:p>
        </p:txBody>
      </p:sp>
      <p:sp>
        <p:nvSpPr>
          <p:cNvPr id="6" name="Text Placeholder 2">
            <a:extLst>
              <a:ext uri="{FF2B5EF4-FFF2-40B4-BE49-F238E27FC236}">
                <a16:creationId xmlns:a16="http://schemas.microsoft.com/office/drawing/2014/main" id="{11C4CF9F-F337-4009-81A9-C469A9DF3C51}"/>
              </a:ext>
            </a:extLst>
          </p:cNvPr>
          <p:cNvSpPr txBox="1">
            <a:spLocks/>
          </p:cNvSpPr>
          <p:nvPr>
            <p:custDataLst>
              <p:tags r:id="rId4"/>
            </p:custDataLst>
          </p:nvPr>
        </p:nvSpPr>
        <p:spPr bwMode="black">
          <a:xfrm>
            <a:off x="365305" y="1112587"/>
            <a:ext cx="9950796" cy="351321"/>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54"/>
            <a:r>
              <a:rPr lang="en-US" sz="2400" b="0" dirty="0">
                <a:solidFill>
                  <a:srgbClr val="FF0000"/>
                </a:solidFill>
                <a:latin typeface="+mn-lt"/>
                <a:cs typeface="+mn-ea"/>
                <a:sym typeface="+mn-lt"/>
              </a:rPr>
              <a:t>Train-the-Trainer </a:t>
            </a:r>
            <a:r>
              <a:rPr lang="zh-CN" altLang="en-US" sz="2400" b="0" dirty="0">
                <a:solidFill>
                  <a:srgbClr val="FF0000"/>
                </a:solidFill>
                <a:latin typeface="+mn-lt"/>
                <a:cs typeface="+mn-ea"/>
                <a:sym typeface="+mn-lt"/>
              </a:rPr>
              <a:t>方法将会提高用户对系统培训的接受度</a:t>
            </a:r>
            <a:endParaRPr lang="de-DE" sz="2400" b="0" dirty="0">
              <a:solidFill>
                <a:srgbClr val="FF0000"/>
              </a:solidFill>
              <a:latin typeface="+mn-lt"/>
              <a:cs typeface="+mn-ea"/>
              <a:sym typeface="+mn-lt"/>
            </a:endParaRPr>
          </a:p>
        </p:txBody>
      </p:sp>
      <p:sp>
        <p:nvSpPr>
          <p:cNvPr id="7" name="Rectangle 4">
            <a:extLst>
              <a:ext uri="{FF2B5EF4-FFF2-40B4-BE49-F238E27FC236}">
                <a16:creationId xmlns:a16="http://schemas.microsoft.com/office/drawing/2014/main" id="{AF58D179-89D7-40F2-9B47-0174D0AC6E05}"/>
              </a:ext>
            </a:extLst>
          </p:cNvPr>
          <p:cNvSpPr>
            <a:spLocks noChangeArrowheads="1"/>
          </p:cNvSpPr>
          <p:nvPr>
            <p:custDataLst>
              <p:tags r:id="rId5"/>
            </p:custDataLst>
          </p:nvPr>
        </p:nvSpPr>
        <p:spPr bwMode="gray">
          <a:xfrm>
            <a:off x="4017192" y="2000086"/>
            <a:ext cx="3207613" cy="1917450"/>
          </a:xfrm>
          <a:prstGeom prst="rect">
            <a:avLst/>
          </a:prstGeom>
          <a:noFill/>
          <a:ln w="9525" algn="ctr">
            <a:solidFill>
              <a:schemeClr val="tx1"/>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lIns="103886" tIns="103886" rIns="103886" bIns="51944" anchor="ctr"/>
          <a:lstStyle/>
          <a:p>
            <a:pPr marL="196592" indent="-196592" defTabSz="914309">
              <a:lnSpc>
                <a:spcPct val="90000"/>
              </a:lnSpc>
              <a:spcAft>
                <a:spcPts val="681"/>
              </a:spcAft>
              <a:buClr>
                <a:srgbClr val="000000"/>
              </a:buClr>
            </a:pPr>
            <a:endParaRPr lang="en-US" sz="1333">
              <a:solidFill>
                <a:srgbClr val="000000"/>
              </a:solidFill>
              <a:cs typeface="+mn-ea"/>
              <a:sym typeface="+mn-lt"/>
            </a:endParaRPr>
          </a:p>
        </p:txBody>
      </p:sp>
      <p:sp>
        <p:nvSpPr>
          <p:cNvPr id="8" name="Rectangle 14">
            <a:extLst>
              <a:ext uri="{FF2B5EF4-FFF2-40B4-BE49-F238E27FC236}">
                <a16:creationId xmlns:a16="http://schemas.microsoft.com/office/drawing/2014/main" id="{4B5BC9D6-BF45-49AE-9D12-6C2C5F0EB415}"/>
              </a:ext>
            </a:extLst>
          </p:cNvPr>
          <p:cNvSpPr>
            <a:spLocks noChangeArrowheads="1"/>
          </p:cNvSpPr>
          <p:nvPr>
            <p:custDataLst>
              <p:tags r:id="rId6"/>
            </p:custDataLst>
          </p:nvPr>
        </p:nvSpPr>
        <p:spPr bwMode="auto">
          <a:xfrm>
            <a:off x="332461" y="1575085"/>
            <a:ext cx="7164230" cy="357140"/>
          </a:xfrm>
          <a:prstGeom prst="rect">
            <a:avLst/>
          </a:prstGeom>
          <a:solidFill>
            <a:srgbClr val="FFC000"/>
          </a:solidFill>
          <a:ln w="9525" algn="ctr">
            <a:noFill/>
            <a:miter lim="800000"/>
            <a:headEnd/>
            <a:tailEnd/>
          </a:ln>
        </p:spPr>
        <p:txBody>
          <a:bodyPr lIns="103886" tIns="51944" rIns="103886" bIns="51944" anchor="ctr"/>
          <a:lstStyle/>
          <a:p>
            <a:pPr marL="1804" lvl="1" defTabSz="914309">
              <a:lnSpc>
                <a:spcPct val="90000"/>
              </a:lnSpc>
            </a:pPr>
            <a:r>
              <a:rPr lang="zh-CN" altLang="en-US" sz="2000" dirty="0">
                <a:solidFill>
                  <a:srgbClr val="FFFFFF"/>
                </a:solidFill>
                <a:cs typeface="+mn-ea"/>
                <a:sym typeface="+mn-lt"/>
              </a:rPr>
              <a:t>方法</a:t>
            </a:r>
            <a:endParaRPr lang="en-GB" sz="2000" dirty="0">
              <a:solidFill>
                <a:srgbClr val="FFFFFF"/>
              </a:solidFill>
              <a:cs typeface="+mn-ea"/>
              <a:sym typeface="+mn-lt"/>
            </a:endParaRPr>
          </a:p>
        </p:txBody>
      </p:sp>
      <p:sp>
        <p:nvSpPr>
          <p:cNvPr id="9" name="Rectangle 19">
            <a:extLst>
              <a:ext uri="{FF2B5EF4-FFF2-40B4-BE49-F238E27FC236}">
                <a16:creationId xmlns:a16="http://schemas.microsoft.com/office/drawing/2014/main" id="{B91921C0-9110-4690-B99A-1C2531D8A6FE}"/>
              </a:ext>
            </a:extLst>
          </p:cNvPr>
          <p:cNvSpPr>
            <a:spLocks noChangeArrowheads="1"/>
          </p:cNvSpPr>
          <p:nvPr>
            <p:custDataLst>
              <p:tags r:id="rId7"/>
            </p:custDataLst>
          </p:nvPr>
        </p:nvSpPr>
        <p:spPr bwMode="auto">
          <a:xfrm>
            <a:off x="332461" y="1932214"/>
            <a:ext cx="3014850" cy="20714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103886" tIns="51944" rIns="103886" bIns="51944" anchor="ctr"/>
          <a:lstStyle/>
          <a:p>
            <a:pPr marL="218235" lvl="2" indent="-214630" defTabSz="914309">
              <a:lnSpc>
                <a:spcPct val="90000"/>
              </a:lnSpc>
              <a:spcBef>
                <a:spcPts val="767"/>
              </a:spcBef>
              <a:buFontTx/>
              <a:buChar char="•"/>
            </a:pPr>
            <a:r>
              <a:rPr lang="zh-CN" altLang="en-US" sz="1333" dirty="0">
                <a:solidFill>
                  <a:srgbClr val="000000"/>
                </a:solidFill>
                <a:cs typeface="+mn-ea"/>
                <a:sym typeface="+mn-lt"/>
              </a:rPr>
              <a:t>纷享主导</a:t>
            </a:r>
            <a:r>
              <a:rPr lang="en-US" sz="1333" dirty="0">
                <a:solidFill>
                  <a:srgbClr val="000000"/>
                </a:solidFill>
                <a:cs typeface="+mn-ea"/>
                <a:sym typeface="+mn-lt"/>
              </a:rPr>
              <a:t>Train-the-Trainer</a:t>
            </a:r>
            <a:r>
              <a:rPr lang="zh-CN" altLang="en-US" sz="1333" dirty="0">
                <a:solidFill>
                  <a:srgbClr val="000000"/>
                </a:solidFill>
                <a:cs typeface="+mn-ea"/>
                <a:sym typeface="+mn-lt"/>
              </a:rPr>
              <a:t>，培训出关键用户</a:t>
            </a:r>
            <a:endParaRPr lang="en-US"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关键用户积极参与到系统测试中，在工作中培训，建立起他们对系统的专业知识</a:t>
            </a:r>
            <a:endParaRPr lang="en-US"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我们建议关键用户培训最终用户，纷享将支持与协助培训材料的准备工作</a:t>
            </a:r>
            <a:endParaRPr lang="en-US" sz="1333" dirty="0">
              <a:solidFill>
                <a:srgbClr val="000000"/>
              </a:solidFill>
              <a:cs typeface="+mn-ea"/>
              <a:sym typeface="+mn-lt"/>
            </a:endParaRPr>
          </a:p>
        </p:txBody>
      </p:sp>
      <p:sp>
        <p:nvSpPr>
          <p:cNvPr id="10" name="Freeform 10">
            <a:extLst>
              <a:ext uri="{FF2B5EF4-FFF2-40B4-BE49-F238E27FC236}">
                <a16:creationId xmlns:a16="http://schemas.microsoft.com/office/drawing/2014/main" id="{C9A1AB2D-F2E6-4BB1-B24C-A99096CC8DE7}"/>
              </a:ext>
            </a:extLst>
          </p:cNvPr>
          <p:cNvSpPr/>
          <p:nvPr>
            <p:custDataLst>
              <p:tags r:id="rId8"/>
            </p:custDataLst>
          </p:nvPr>
        </p:nvSpPr>
        <p:spPr bwMode="auto">
          <a:xfrm>
            <a:off x="3505092" y="2091671"/>
            <a:ext cx="308913" cy="1785706"/>
          </a:xfrm>
          <a:custGeom>
            <a:avLst/>
            <a:gdLst/>
            <a:ahLst/>
            <a:cxnLst/>
            <a:rect l="0" t="0" r="0" b="0"/>
            <a:pathLst>
              <a:path w="203201" h="2071703">
                <a:moveTo>
                  <a:pt x="0" y="0"/>
                </a:moveTo>
                <a:lnTo>
                  <a:pt x="203200" y="1035851"/>
                </a:lnTo>
                <a:lnTo>
                  <a:pt x="0" y="2071702"/>
                </a:lnTo>
                <a:close/>
              </a:path>
            </a:pathLst>
          </a:custGeom>
          <a:solidFill>
            <a:schemeClr val="tx2">
              <a:lumMod val="40000"/>
              <a:lumOff val="60000"/>
            </a:schemeClr>
          </a:solidFill>
          <a:ln w="9525" cap="flat" cmpd="sng" algn="ctr">
            <a:noFill/>
            <a:prstDash val="solid"/>
            <a:round/>
            <a:headEnd type="none" w="med" len="med"/>
            <a:tailEnd type="none" w="med" len="med"/>
          </a:ln>
          <a:effectLst/>
        </p:spPr>
        <p:txBody>
          <a:bodyPr lIns="102251" tIns="53170" rIns="102251" bIns="53170" anchor="ctr"/>
          <a:lstStyle/>
          <a:p>
            <a:pPr defTabSz="914309">
              <a:lnSpc>
                <a:spcPct val="90000"/>
              </a:lnSpc>
              <a:defRPr/>
            </a:pPr>
            <a:endParaRPr lang="en-GB" dirty="0" err="1">
              <a:solidFill>
                <a:srgbClr val="000000"/>
              </a:solidFill>
              <a:cs typeface="+mn-ea"/>
              <a:sym typeface="+mn-lt"/>
            </a:endParaRPr>
          </a:p>
        </p:txBody>
      </p:sp>
      <p:sp>
        <p:nvSpPr>
          <p:cNvPr id="11" name="Rectangle 10">
            <a:extLst>
              <a:ext uri="{FF2B5EF4-FFF2-40B4-BE49-F238E27FC236}">
                <a16:creationId xmlns:a16="http://schemas.microsoft.com/office/drawing/2014/main" id="{56234B47-F4C4-42C5-888F-CC574EF98E81}"/>
              </a:ext>
            </a:extLst>
          </p:cNvPr>
          <p:cNvSpPr>
            <a:spLocks noChangeArrowheads="1"/>
          </p:cNvSpPr>
          <p:nvPr>
            <p:custDataLst>
              <p:tags r:id="rId9"/>
            </p:custDataLst>
          </p:nvPr>
        </p:nvSpPr>
        <p:spPr bwMode="auto">
          <a:xfrm>
            <a:off x="332460" y="6072409"/>
            <a:ext cx="11691068" cy="553269"/>
          </a:xfrm>
          <a:prstGeom prst="rect">
            <a:avLst/>
          </a:prstGeom>
          <a:solidFill>
            <a:schemeClr val="bg1"/>
          </a:solidFill>
          <a:ln w="9525" algn="ctr">
            <a:solidFill>
              <a:schemeClr val="bg1">
                <a:lumMod val="50000"/>
              </a:schemeClr>
            </a:solidFill>
            <a:miter lim="800000"/>
            <a:headEnd/>
            <a:tailEnd/>
          </a:ln>
          <a:effectLst>
            <a:outerShdw dist="35921" dir="2700000" algn="ctr" rotWithShape="0">
              <a:schemeClr val="bg2"/>
            </a:outerShdw>
          </a:effectLst>
        </p:spPr>
        <p:txBody>
          <a:bodyPr wrap="square" lIns="155421" tIns="106341" rIns="155421" bIns="106341" anchor="ctr">
            <a:spAutoFit/>
          </a:bodyPr>
          <a:lstStyle/>
          <a:p>
            <a:pPr defTabSz="914309" eaLnBrk="0" hangingPunct="0">
              <a:lnSpc>
                <a:spcPct val="90000"/>
              </a:lnSpc>
              <a:spcBef>
                <a:spcPct val="50000"/>
              </a:spcBef>
              <a:tabLst>
                <a:tab pos="7344250" algn="r"/>
              </a:tabLst>
            </a:pPr>
            <a:r>
              <a:rPr lang="en-US" altLang="zh-CN" b="1" i="1" dirty="0">
                <a:solidFill>
                  <a:srgbClr val="000000"/>
                </a:solidFill>
                <a:cs typeface="+mn-ea"/>
                <a:sym typeface="+mn-lt"/>
              </a:rPr>
              <a:t>Train-the-Trainer </a:t>
            </a:r>
            <a:r>
              <a:rPr lang="zh-CN" altLang="en-US" b="1" i="1" dirty="0">
                <a:solidFill>
                  <a:srgbClr val="000000"/>
                </a:solidFill>
                <a:cs typeface="+mn-ea"/>
                <a:sym typeface="+mn-lt"/>
              </a:rPr>
              <a:t>方法确保可持续的知识转移，帮助建立扎实的概念知识和技能</a:t>
            </a:r>
            <a:endParaRPr lang="en-US" b="1" i="1" dirty="0">
              <a:solidFill>
                <a:srgbClr val="000000"/>
              </a:solidFill>
              <a:cs typeface="+mn-ea"/>
              <a:sym typeface="+mn-lt"/>
            </a:endParaRPr>
          </a:p>
        </p:txBody>
      </p:sp>
      <p:grpSp>
        <p:nvGrpSpPr>
          <p:cNvPr id="12" name="Group 13">
            <a:extLst>
              <a:ext uri="{FF2B5EF4-FFF2-40B4-BE49-F238E27FC236}">
                <a16:creationId xmlns:a16="http://schemas.microsoft.com/office/drawing/2014/main" id="{BCD94E9A-8B80-4BE3-A50F-53FBEB9E7FE0}"/>
              </a:ext>
            </a:extLst>
          </p:cNvPr>
          <p:cNvGrpSpPr/>
          <p:nvPr/>
        </p:nvGrpSpPr>
        <p:grpSpPr>
          <a:xfrm>
            <a:off x="7591606" y="1561632"/>
            <a:ext cx="4436373" cy="2459649"/>
            <a:chOff x="2398474" y="1324537"/>
            <a:chExt cx="4411266" cy="2249116"/>
          </a:xfrm>
        </p:grpSpPr>
        <p:sp>
          <p:nvSpPr>
            <p:cNvPr id="13" name="Rectangle 6">
              <a:extLst>
                <a:ext uri="{FF2B5EF4-FFF2-40B4-BE49-F238E27FC236}">
                  <a16:creationId xmlns:a16="http://schemas.microsoft.com/office/drawing/2014/main" id="{8D1C50E7-D097-44DD-9197-A72A987BE93F}"/>
                </a:ext>
              </a:extLst>
            </p:cNvPr>
            <p:cNvSpPr>
              <a:spLocks noChangeArrowheads="1"/>
            </p:cNvSpPr>
            <p:nvPr>
              <p:custDataLst>
                <p:tags r:id="rId12"/>
              </p:custDataLst>
            </p:nvPr>
          </p:nvSpPr>
          <p:spPr bwMode="auto">
            <a:xfrm>
              <a:off x="2398474" y="1324537"/>
              <a:ext cx="4411265" cy="357187"/>
            </a:xfrm>
            <a:prstGeom prst="rect">
              <a:avLst/>
            </a:prstGeom>
            <a:solidFill>
              <a:srgbClr val="FFC000"/>
            </a:solidFill>
            <a:ln w="9525" algn="ctr">
              <a:noFill/>
              <a:miter lim="800000"/>
              <a:headEnd/>
              <a:tailEnd/>
            </a:ln>
          </p:spPr>
          <p:txBody>
            <a:bodyPr anchor="ctr"/>
            <a:lstStyle/>
            <a:p>
              <a:pPr marL="1804" lvl="1" defTabSz="914309">
                <a:lnSpc>
                  <a:spcPct val="90000"/>
                </a:lnSpc>
              </a:pPr>
              <a:r>
                <a:rPr lang="zh-CN" altLang="en-US" sz="2000" dirty="0">
                  <a:solidFill>
                    <a:srgbClr val="FFFFFF"/>
                  </a:solidFill>
                  <a:cs typeface="+mn-ea"/>
                  <a:sym typeface="+mn-lt"/>
                </a:rPr>
                <a:t>纷享培训关键用户和管理员</a:t>
              </a:r>
              <a:endParaRPr lang="en-US" sz="2000" dirty="0">
                <a:solidFill>
                  <a:srgbClr val="FFFFFF"/>
                </a:solidFill>
                <a:cs typeface="+mn-ea"/>
                <a:sym typeface="+mn-lt"/>
              </a:endParaRPr>
            </a:p>
          </p:txBody>
        </p:sp>
        <p:sp>
          <p:nvSpPr>
            <p:cNvPr id="14" name="Rectangle 7">
              <a:extLst>
                <a:ext uri="{FF2B5EF4-FFF2-40B4-BE49-F238E27FC236}">
                  <a16:creationId xmlns:a16="http://schemas.microsoft.com/office/drawing/2014/main" id="{185180EA-9135-4EE5-9FC8-BFC9ACC3E08F}"/>
                </a:ext>
              </a:extLst>
            </p:cNvPr>
            <p:cNvSpPr>
              <a:spLocks noChangeArrowheads="1"/>
            </p:cNvSpPr>
            <p:nvPr>
              <p:custDataLst>
                <p:tags r:id="rId13"/>
              </p:custDataLst>
            </p:nvPr>
          </p:nvSpPr>
          <p:spPr bwMode="auto">
            <a:xfrm>
              <a:off x="2398475" y="1677625"/>
              <a:ext cx="4411265" cy="1896028"/>
            </a:xfrm>
            <a:prstGeom prst="rect">
              <a:avLst/>
            </a:prstGeom>
            <a:solidFill>
              <a:schemeClr val="bg1"/>
            </a:solidFill>
            <a:ln w="9525" algn="ctr">
              <a:solidFill>
                <a:schemeClr val="bg1">
                  <a:lumMod val="50000"/>
                </a:schemeClr>
              </a:solidFill>
              <a:miter lim="800000"/>
              <a:headEnd/>
              <a:tailEnd/>
            </a:ln>
          </p:spPr>
          <p:txBody>
            <a:bodyPr/>
            <a:lstStyle/>
            <a:p>
              <a:pPr marL="218235" lvl="2" indent="-214630" defTabSz="914309">
                <a:lnSpc>
                  <a:spcPct val="90000"/>
                </a:lnSpc>
                <a:spcBef>
                  <a:spcPct val="40000"/>
                </a:spcBef>
                <a:buFontTx/>
                <a:buChar char="•"/>
              </a:pPr>
              <a:endParaRPr lang="en-US" altLang="zh-CN" sz="1333" dirty="0">
                <a:solidFill>
                  <a:srgbClr val="000000"/>
                </a:solidFill>
                <a:cs typeface="+mn-ea"/>
                <a:sym typeface="+mn-lt"/>
              </a:endParaRPr>
            </a:p>
            <a:p>
              <a:pPr marL="218235" lvl="2" indent="-214630" defTabSz="914309">
                <a:lnSpc>
                  <a:spcPct val="90000"/>
                </a:lnSpc>
                <a:spcBef>
                  <a:spcPct val="40000"/>
                </a:spcBef>
                <a:buFontTx/>
                <a:buChar char="•"/>
              </a:pPr>
              <a:r>
                <a:rPr lang="zh-CN" altLang="en-US" sz="1333" dirty="0">
                  <a:solidFill>
                    <a:srgbClr val="000000"/>
                  </a:solidFill>
                  <a:cs typeface="+mn-ea"/>
                  <a:sym typeface="+mn-lt"/>
                </a:rPr>
                <a:t>纷享从培训者的角度帮助客户进行培训及考核</a:t>
              </a:r>
              <a:endParaRPr lang="en-US" altLang="zh-CN"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从各个部门挑选部分用户（关键用户）进行深入培训</a:t>
              </a:r>
              <a:endParaRPr lang="en-US"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演示和讲解系统的概念，方法，方案和工具</a:t>
              </a:r>
              <a:endParaRPr lang="en-US" altLang="zh-CN"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通过建立集中联系人的制度确保知识的一致性</a:t>
              </a:r>
              <a:endParaRPr lang="en-US"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关键用户的培训材料及练习将会得到质量的保证和一致性</a:t>
              </a:r>
              <a:endParaRPr lang="en-US" sz="1333" dirty="0">
                <a:solidFill>
                  <a:srgbClr val="000000"/>
                </a:solidFill>
                <a:cs typeface="+mn-ea"/>
                <a:sym typeface="+mn-lt"/>
              </a:endParaRPr>
            </a:p>
          </p:txBody>
        </p:sp>
      </p:grpSp>
      <p:grpSp>
        <p:nvGrpSpPr>
          <p:cNvPr id="15" name="Group 16">
            <a:extLst>
              <a:ext uri="{FF2B5EF4-FFF2-40B4-BE49-F238E27FC236}">
                <a16:creationId xmlns:a16="http://schemas.microsoft.com/office/drawing/2014/main" id="{A85F1D1E-FB5F-4362-8F8B-565C30CB3611}"/>
              </a:ext>
            </a:extLst>
          </p:cNvPr>
          <p:cNvGrpSpPr/>
          <p:nvPr/>
        </p:nvGrpSpPr>
        <p:grpSpPr>
          <a:xfrm>
            <a:off x="7591608" y="4075061"/>
            <a:ext cx="4436371" cy="1949166"/>
            <a:chOff x="7351471" y="1357322"/>
            <a:chExt cx="4566046" cy="1857374"/>
          </a:xfrm>
        </p:grpSpPr>
        <p:sp>
          <p:nvSpPr>
            <p:cNvPr id="16" name="Rectangle 10">
              <a:extLst>
                <a:ext uri="{FF2B5EF4-FFF2-40B4-BE49-F238E27FC236}">
                  <a16:creationId xmlns:a16="http://schemas.microsoft.com/office/drawing/2014/main" id="{9D2E4161-EBA9-4066-A4FE-10FCCCDA10D8}"/>
                </a:ext>
              </a:extLst>
            </p:cNvPr>
            <p:cNvSpPr>
              <a:spLocks noChangeArrowheads="1"/>
            </p:cNvSpPr>
            <p:nvPr>
              <p:custDataLst>
                <p:tags r:id="rId10"/>
              </p:custDataLst>
            </p:nvPr>
          </p:nvSpPr>
          <p:spPr bwMode="auto">
            <a:xfrm>
              <a:off x="7351471" y="1357322"/>
              <a:ext cx="4566046" cy="357187"/>
            </a:xfrm>
            <a:prstGeom prst="rect">
              <a:avLst/>
            </a:prstGeom>
            <a:solidFill>
              <a:srgbClr val="FFC000"/>
            </a:solidFill>
            <a:ln w="9525" algn="ctr">
              <a:noFill/>
              <a:miter lim="800000"/>
              <a:headEnd/>
              <a:tailEnd/>
            </a:ln>
          </p:spPr>
          <p:txBody>
            <a:bodyPr anchor="ctr"/>
            <a:lstStyle/>
            <a:p>
              <a:pPr marL="1804" lvl="1" defTabSz="914309">
                <a:lnSpc>
                  <a:spcPct val="90000"/>
                </a:lnSpc>
              </a:pPr>
              <a:r>
                <a:rPr lang="zh-CN" altLang="en-US" sz="2000" dirty="0">
                  <a:solidFill>
                    <a:srgbClr val="FFFFFF"/>
                  </a:solidFill>
                  <a:cs typeface="+mn-ea"/>
                  <a:sym typeface="+mn-lt"/>
                </a:rPr>
                <a:t>关键用户指导最终用户</a:t>
              </a:r>
              <a:endParaRPr lang="en-US" sz="2000" dirty="0">
                <a:solidFill>
                  <a:srgbClr val="FFFFFF"/>
                </a:solidFill>
                <a:cs typeface="+mn-ea"/>
                <a:sym typeface="+mn-lt"/>
              </a:endParaRPr>
            </a:p>
          </p:txBody>
        </p:sp>
        <p:sp>
          <p:nvSpPr>
            <p:cNvPr id="17" name="Rectangle 11">
              <a:extLst>
                <a:ext uri="{FF2B5EF4-FFF2-40B4-BE49-F238E27FC236}">
                  <a16:creationId xmlns:a16="http://schemas.microsoft.com/office/drawing/2014/main" id="{E83FC16F-F4DA-4E55-A18F-F8B8C6D8448A}"/>
                </a:ext>
              </a:extLst>
            </p:cNvPr>
            <p:cNvSpPr>
              <a:spLocks noChangeArrowheads="1"/>
            </p:cNvSpPr>
            <p:nvPr>
              <p:custDataLst>
                <p:tags r:id="rId11"/>
              </p:custDataLst>
            </p:nvPr>
          </p:nvSpPr>
          <p:spPr bwMode="auto">
            <a:xfrm>
              <a:off x="7351471" y="1714509"/>
              <a:ext cx="4566046" cy="1500187"/>
            </a:xfrm>
            <a:prstGeom prst="rect">
              <a:avLst/>
            </a:prstGeom>
            <a:solidFill>
              <a:schemeClr val="bg1"/>
            </a:solidFill>
            <a:ln w="9525" algn="ctr">
              <a:solidFill>
                <a:schemeClr val="bg1">
                  <a:lumMod val="50000"/>
                </a:schemeClr>
              </a:solidFill>
              <a:miter lim="800000"/>
              <a:headEnd/>
              <a:tailEnd/>
            </a:ln>
          </p:spPr>
          <p:txBody>
            <a:bodyPr/>
            <a:lstStyle/>
            <a:p>
              <a:pPr marL="218235" lvl="2" indent="-214630" defTabSz="914309">
                <a:lnSpc>
                  <a:spcPct val="90000"/>
                </a:lnSpc>
                <a:spcBef>
                  <a:spcPts val="767"/>
                </a:spcBef>
                <a:buFontTx/>
                <a:buChar char="•"/>
              </a:pPr>
              <a:r>
                <a:rPr lang="zh-CN" altLang="en-US" sz="1333" dirty="0">
                  <a:solidFill>
                    <a:srgbClr val="000000"/>
                  </a:solidFill>
                  <a:cs typeface="+mn-ea"/>
                  <a:sym typeface="+mn-lt"/>
                </a:rPr>
                <a:t>关键用户向其它同事转移知识，同时自身将逐渐成为应用专家</a:t>
              </a:r>
              <a:endParaRPr lang="en-US"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关键用户参与最终用户培训材料的准备工作</a:t>
              </a:r>
              <a:endParaRPr lang="en-US"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根据最终用户的要求提供定制化培训</a:t>
              </a:r>
              <a:endParaRPr lang="en-US"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培训业务知识，流程以及</a:t>
              </a:r>
              <a:r>
                <a:rPr lang="en-US" altLang="zh-CN" sz="1333" dirty="0">
                  <a:solidFill>
                    <a:srgbClr val="000000"/>
                  </a:solidFill>
                  <a:cs typeface="+mn-ea"/>
                  <a:sym typeface="+mn-lt"/>
                </a:rPr>
                <a:t>IT</a:t>
              </a:r>
              <a:r>
                <a:rPr lang="zh-CN" altLang="en-US" sz="1333" dirty="0">
                  <a:solidFill>
                    <a:srgbClr val="000000"/>
                  </a:solidFill>
                  <a:cs typeface="+mn-ea"/>
                  <a:sym typeface="+mn-lt"/>
                </a:rPr>
                <a:t>知识</a:t>
              </a:r>
              <a:endParaRPr lang="en-US" sz="1333" dirty="0">
                <a:solidFill>
                  <a:srgbClr val="000000"/>
                </a:solidFill>
                <a:cs typeface="+mn-ea"/>
                <a:sym typeface="+mn-lt"/>
              </a:endParaRPr>
            </a:p>
            <a:p>
              <a:pPr marL="218235" lvl="2" indent="-214630" defTabSz="914309">
                <a:lnSpc>
                  <a:spcPct val="90000"/>
                </a:lnSpc>
                <a:spcBef>
                  <a:spcPts val="767"/>
                </a:spcBef>
                <a:buFontTx/>
                <a:buChar char="•"/>
              </a:pPr>
              <a:r>
                <a:rPr lang="zh-CN" altLang="en-US" sz="1333" dirty="0">
                  <a:solidFill>
                    <a:srgbClr val="000000"/>
                  </a:solidFill>
                  <a:cs typeface="+mn-ea"/>
                  <a:sym typeface="+mn-lt"/>
                </a:rPr>
                <a:t>使用指定的培训系统对最终用户进行培训</a:t>
              </a:r>
              <a:endParaRPr lang="en-US" sz="1333" dirty="0">
                <a:solidFill>
                  <a:srgbClr val="000000"/>
                </a:solidFill>
                <a:cs typeface="+mn-ea"/>
                <a:sym typeface="+mn-lt"/>
              </a:endParaRPr>
            </a:p>
          </p:txBody>
        </p:sp>
      </p:grpSp>
      <p:grpSp>
        <p:nvGrpSpPr>
          <p:cNvPr id="18" name="Group 19">
            <a:extLst>
              <a:ext uri="{FF2B5EF4-FFF2-40B4-BE49-F238E27FC236}">
                <a16:creationId xmlns:a16="http://schemas.microsoft.com/office/drawing/2014/main" id="{BED1D813-F9A0-4FF1-99C3-E42817F8C983}"/>
              </a:ext>
            </a:extLst>
          </p:cNvPr>
          <p:cNvGrpSpPr/>
          <p:nvPr/>
        </p:nvGrpSpPr>
        <p:grpSpPr>
          <a:xfrm>
            <a:off x="4069031" y="2000083"/>
            <a:ext cx="3103936" cy="1917450"/>
            <a:chOff x="2976766" y="3013757"/>
            <a:chExt cx="2328862" cy="1438275"/>
          </a:xfrm>
        </p:grpSpPr>
        <p:sp>
          <p:nvSpPr>
            <p:cNvPr id="19" name="Isosceles Triangle 20">
              <a:extLst>
                <a:ext uri="{FF2B5EF4-FFF2-40B4-BE49-F238E27FC236}">
                  <a16:creationId xmlns:a16="http://schemas.microsoft.com/office/drawing/2014/main" id="{5C1E5834-E119-429D-9E2B-7771D8FD077D}"/>
                </a:ext>
              </a:extLst>
            </p:cNvPr>
            <p:cNvSpPr/>
            <p:nvPr/>
          </p:nvSpPr>
          <p:spPr>
            <a:xfrm>
              <a:off x="2976766" y="3013757"/>
              <a:ext cx="2328862" cy="1438275"/>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endParaRPr lang="zh-CN" altLang="en-US">
                <a:solidFill>
                  <a:srgbClr val="FFFFFF"/>
                </a:solidFill>
                <a:cs typeface="+mn-ea"/>
                <a:sym typeface="+mn-lt"/>
              </a:endParaRPr>
            </a:p>
          </p:txBody>
        </p:sp>
        <p:sp>
          <p:nvSpPr>
            <p:cNvPr id="20" name="Down Arrow 21">
              <a:extLst>
                <a:ext uri="{FF2B5EF4-FFF2-40B4-BE49-F238E27FC236}">
                  <a16:creationId xmlns:a16="http://schemas.microsoft.com/office/drawing/2014/main" id="{F0C08AA7-E722-41D2-B535-43D152AFDC69}"/>
                </a:ext>
              </a:extLst>
            </p:cNvPr>
            <p:cNvSpPr/>
            <p:nvPr/>
          </p:nvSpPr>
          <p:spPr>
            <a:xfrm>
              <a:off x="3650974" y="3446611"/>
              <a:ext cx="980446" cy="25028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r>
                <a:rPr lang="en-US" altLang="zh-CN" sz="800" dirty="0">
                  <a:solidFill>
                    <a:srgbClr val="FFFFFF"/>
                  </a:solidFill>
                  <a:cs typeface="+mn-ea"/>
                  <a:sym typeface="+mn-lt"/>
                </a:rPr>
                <a:t>T-t-T</a:t>
              </a:r>
            </a:p>
            <a:p>
              <a:pPr algn="ctr" defTabSz="914309"/>
              <a:r>
                <a:rPr lang="en-US" altLang="zh-CN" sz="800" dirty="0">
                  <a:solidFill>
                    <a:srgbClr val="FFFFFF"/>
                  </a:solidFill>
                  <a:cs typeface="+mn-ea"/>
                  <a:sym typeface="+mn-lt"/>
                </a:rPr>
                <a:t>Training</a:t>
              </a:r>
              <a:endParaRPr lang="zh-CN" altLang="en-US" sz="800" dirty="0">
                <a:solidFill>
                  <a:srgbClr val="FFFFFF"/>
                </a:solidFill>
                <a:cs typeface="+mn-ea"/>
                <a:sym typeface="+mn-lt"/>
              </a:endParaRPr>
            </a:p>
          </p:txBody>
        </p:sp>
        <p:sp>
          <p:nvSpPr>
            <p:cNvPr id="21" name="TextBox 22">
              <a:extLst>
                <a:ext uri="{FF2B5EF4-FFF2-40B4-BE49-F238E27FC236}">
                  <a16:creationId xmlns:a16="http://schemas.microsoft.com/office/drawing/2014/main" id="{88FD2FB9-699F-4E0F-8563-6726D7CC39DA}"/>
                </a:ext>
              </a:extLst>
            </p:cNvPr>
            <p:cNvSpPr txBox="1"/>
            <p:nvPr/>
          </p:nvSpPr>
          <p:spPr>
            <a:xfrm>
              <a:off x="3814246" y="3221188"/>
              <a:ext cx="644237" cy="176923"/>
            </a:xfrm>
            <a:prstGeom prst="rect">
              <a:avLst/>
            </a:prstGeom>
            <a:noFill/>
          </p:spPr>
          <p:txBody>
            <a:bodyPr wrap="square" rtlCol="0">
              <a:spAutoFit/>
            </a:bodyPr>
            <a:lstStyle/>
            <a:p>
              <a:pPr algn="ctr" defTabSz="573546">
                <a:spcAft>
                  <a:spcPts val="533"/>
                </a:spcAft>
                <a:buSzPct val="100000"/>
              </a:pPr>
              <a:r>
                <a:rPr lang="en-US" altLang="zh-CN" sz="933" dirty="0">
                  <a:solidFill>
                    <a:srgbClr val="000000"/>
                  </a:solidFill>
                  <a:cs typeface="+mn-ea"/>
                  <a:sym typeface="+mn-lt"/>
                </a:rPr>
                <a:t> </a:t>
              </a:r>
              <a:r>
                <a:rPr lang="zh-CN" altLang="en-US" sz="933" dirty="0">
                  <a:solidFill>
                    <a:srgbClr val="000000"/>
                  </a:solidFill>
                  <a:cs typeface="+mn-ea"/>
                  <a:sym typeface="+mn-lt"/>
                </a:rPr>
                <a:t>项目组</a:t>
              </a:r>
            </a:p>
          </p:txBody>
        </p:sp>
        <p:sp>
          <p:nvSpPr>
            <p:cNvPr id="22" name="Down Arrow 23">
              <a:extLst>
                <a:ext uri="{FF2B5EF4-FFF2-40B4-BE49-F238E27FC236}">
                  <a16:creationId xmlns:a16="http://schemas.microsoft.com/office/drawing/2014/main" id="{3AB972E4-D17A-4235-A922-104174AFC153}"/>
                </a:ext>
              </a:extLst>
            </p:cNvPr>
            <p:cNvSpPr/>
            <p:nvPr/>
          </p:nvSpPr>
          <p:spPr>
            <a:xfrm>
              <a:off x="3650974" y="3945377"/>
              <a:ext cx="980446" cy="25028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r>
                <a:rPr lang="en-US" altLang="zh-CN" sz="800" dirty="0">
                  <a:solidFill>
                    <a:srgbClr val="FFFFFF"/>
                  </a:solidFill>
                  <a:cs typeface="+mn-ea"/>
                  <a:sym typeface="+mn-lt"/>
                </a:rPr>
                <a:t>T-t-T</a:t>
              </a:r>
            </a:p>
            <a:p>
              <a:pPr algn="ctr" defTabSz="914309"/>
              <a:r>
                <a:rPr lang="en-US" altLang="zh-CN" sz="800" dirty="0">
                  <a:solidFill>
                    <a:srgbClr val="FFFFFF"/>
                  </a:solidFill>
                  <a:cs typeface="+mn-ea"/>
                  <a:sym typeface="+mn-lt"/>
                </a:rPr>
                <a:t>Training</a:t>
              </a:r>
              <a:endParaRPr lang="zh-CN" altLang="en-US" sz="800" dirty="0">
                <a:solidFill>
                  <a:srgbClr val="FFFFFF"/>
                </a:solidFill>
                <a:cs typeface="+mn-ea"/>
                <a:sym typeface="+mn-lt"/>
              </a:endParaRPr>
            </a:p>
          </p:txBody>
        </p:sp>
        <p:sp>
          <p:nvSpPr>
            <p:cNvPr id="23" name="TextBox 24">
              <a:extLst>
                <a:ext uri="{FF2B5EF4-FFF2-40B4-BE49-F238E27FC236}">
                  <a16:creationId xmlns:a16="http://schemas.microsoft.com/office/drawing/2014/main" id="{C951A01E-5EB5-4992-B968-A28F13537B3A}"/>
                </a:ext>
              </a:extLst>
            </p:cNvPr>
            <p:cNvSpPr txBox="1"/>
            <p:nvPr/>
          </p:nvSpPr>
          <p:spPr>
            <a:xfrm>
              <a:off x="3671756" y="3731468"/>
              <a:ext cx="888540" cy="176923"/>
            </a:xfrm>
            <a:prstGeom prst="rect">
              <a:avLst/>
            </a:prstGeom>
            <a:noFill/>
          </p:spPr>
          <p:txBody>
            <a:bodyPr wrap="square" rtlCol="0">
              <a:spAutoFit/>
            </a:bodyPr>
            <a:lstStyle/>
            <a:p>
              <a:pPr algn="ctr" defTabSz="573546">
                <a:spcAft>
                  <a:spcPts val="533"/>
                </a:spcAft>
                <a:buSzPct val="100000"/>
              </a:pPr>
              <a:r>
                <a:rPr lang="zh-CN" altLang="en-US" sz="933" dirty="0">
                  <a:solidFill>
                    <a:srgbClr val="000000"/>
                  </a:solidFill>
                  <a:cs typeface="+mn-ea"/>
                  <a:sym typeface="+mn-lt"/>
                </a:rPr>
                <a:t>关键用户确定</a:t>
              </a:r>
            </a:p>
          </p:txBody>
        </p:sp>
        <p:sp>
          <p:nvSpPr>
            <p:cNvPr id="24" name="TextBox 25">
              <a:extLst>
                <a:ext uri="{FF2B5EF4-FFF2-40B4-BE49-F238E27FC236}">
                  <a16:creationId xmlns:a16="http://schemas.microsoft.com/office/drawing/2014/main" id="{2FEB33C0-8C6B-4DE8-93CA-3B7679307EC8}"/>
                </a:ext>
              </a:extLst>
            </p:cNvPr>
            <p:cNvSpPr txBox="1"/>
            <p:nvPr/>
          </p:nvSpPr>
          <p:spPr>
            <a:xfrm>
              <a:off x="3152210" y="4251977"/>
              <a:ext cx="1932408" cy="176923"/>
            </a:xfrm>
            <a:prstGeom prst="rect">
              <a:avLst/>
            </a:prstGeom>
            <a:noFill/>
          </p:spPr>
          <p:txBody>
            <a:bodyPr wrap="square" rtlCol="0">
              <a:spAutoFit/>
            </a:bodyPr>
            <a:lstStyle/>
            <a:p>
              <a:pPr algn="ctr" defTabSz="573546">
                <a:spcAft>
                  <a:spcPts val="533"/>
                </a:spcAft>
                <a:buSzPct val="100000"/>
              </a:pPr>
              <a:r>
                <a:rPr lang="zh-CN" altLang="en-US" sz="933" dirty="0">
                  <a:solidFill>
                    <a:srgbClr val="000000"/>
                  </a:solidFill>
                  <a:cs typeface="+mn-ea"/>
                  <a:sym typeface="+mn-lt"/>
                </a:rPr>
                <a:t>最终用户培训</a:t>
              </a:r>
            </a:p>
          </p:txBody>
        </p:sp>
      </p:grpSp>
      <p:sp>
        <p:nvSpPr>
          <p:cNvPr id="25" name="标题 1">
            <a:extLst>
              <a:ext uri="{FF2B5EF4-FFF2-40B4-BE49-F238E27FC236}">
                <a16:creationId xmlns:a16="http://schemas.microsoft.com/office/drawing/2014/main" id="{545D44A8-AC96-4800-AC72-FE1A9516B705}"/>
              </a:ext>
            </a:extLst>
          </p:cNvPr>
          <p:cNvSpPr txBox="1">
            <a:spLocks/>
          </p:cNvSpPr>
          <p:nvPr/>
        </p:nvSpPr>
        <p:spPr>
          <a:xfrm>
            <a:off x="0" y="12157"/>
            <a:ext cx="10971372" cy="1143265"/>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zh-CN" altLang="en-US" sz="3200" dirty="0">
                <a:solidFill>
                  <a:srgbClr val="FFB200"/>
                </a:solidFill>
                <a:latin typeface="+mn-lt"/>
                <a:ea typeface="+mn-ea"/>
                <a:cs typeface="+mn-ea"/>
                <a:sym typeface="+mn-lt"/>
              </a:rPr>
              <a:t>项目培训与知识转移</a:t>
            </a:r>
          </a:p>
        </p:txBody>
      </p:sp>
    </p:spTree>
    <p:extLst>
      <p:ext uri="{BB962C8B-B14F-4D97-AF65-F5344CB8AC3E}">
        <p14:creationId xmlns:p14="http://schemas.microsoft.com/office/powerpoint/2010/main" val="23714706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AE3D4-97CD-421F-AB4B-CAE2CC7590E2}"/>
              </a:ext>
            </a:extLst>
          </p:cNvPr>
          <p:cNvSpPr>
            <a:spLocks noGrp="1"/>
          </p:cNvSpPr>
          <p:nvPr>
            <p:ph type="title" idx="4294967295"/>
          </p:nvPr>
        </p:nvSpPr>
        <p:spPr>
          <a:xfrm>
            <a:off x="37446" y="255944"/>
            <a:ext cx="10189596" cy="487279"/>
          </a:xfrm>
          <a:prstGeom prst="rect">
            <a:avLst/>
          </a:prstGeom>
        </p:spPr>
        <p:txBody>
          <a:bodyPr vert="horz" lIns="121917" tIns="60958" rIns="121917" bIns="60958" rtlCol="0" anchor="ctr">
            <a:normAutofit fontScale="90000"/>
          </a:bodyPr>
          <a:lstStyle/>
          <a:p>
            <a:pPr algn="l"/>
            <a:r>
              <a:rPr lang="zh-CN" altLang="en-US" sz="3200" dirty="0">
                <a:solidFill>
                  <a:srgbClr val="FFB200"/>
                </a:solidFill>
                <a:latin typeface="+mn-lt"/>
                <a:ea typeface="+mn-ea"/>
                <a:cs typeface="+mn-ea"/>
              </a:rPr>
              <a:t>客户成功团队的长尾服务，以客户的成功定义成功</a:t>
            </a:r>
          </a:p>
        </p:txBody>
      </p:sp>
      <p:sp>
        <p:nvSpPr>
          <p:cNvPr id="3" name="圆角矩形 16">
            <a:extLst>
              <a:ext uri="{FF2B5EF4-FFF2-40B4-BE49-F238E27FC236}">
                <a16:creationId xmlns:a16="http://schemas.microsoft.com/office/drawing/2014/main" id="{1DAC03B8-8A6B-445E-9B20-11E71971529D}"/>
              </a:ext>
            </a:extLst>
          </p:cNvPr>
          <p:cNvSpPr/>
          <p:nvPr/>
        </p:nvSpPr>
        <p:spPr>
          <a:xfrm>
            <a:off x="6384041" y="1517311"/>
            <a:ext cx="2222957" cy="4356279"/>
          </a:xfrm>
          <a:prstGeom prst="roundRect">
            <a:avLst>
              <a:gd name="adj" fmla="val 9409"/>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zh-CN" altLang="en-US" sz="3200">
              <a:solidFill>
                <a:prstClr val="white"/>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4020C56-A304-4216-8EF4-4CCD73D4783C}"/>
              </a:ext>
            </a:extLst>
          </p:cNvPr>
          <p:cNvSpPr/>
          <p:nvPr/>
        </p:nvSpPr>
        <p:spPr>
          <a:xfrm>
            <a:off x="6560921" y="1698128"/>
            <a:ext cx="1865997" cy="1865997"/>
          </a:xfrm>
          <a:prstGeom prst="rect">
            <a:avLst/>
          </a:prstGeom>
          <a:blipFill>
            <a:blip r:embed="rId3"/>
            <a:stretch>
              <a:fillRect t="-25204" b="-247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5" name="圆角矩形 23">
            <a:extLst>
              <a:ext uri="{FF2B5EF4-FFF2-40B4-BE49-F238E27FC236}">
                <a16:creationId xmlns:a16="http://schemas.microsoft.com/office/drawing/2014/main" id="{B685509A-08E0-4C0A-A499-416BC455809F}"/>
              </a:ext>
            </a:extLst>
          </p:cNvPr>
          <p:cNvSpPr/>
          <p:nvPr/>
        </p:nvSpPr>
        <p:spPr>
          <a:xfrm>
            <a:off x="9115564" y="1517311"/>
            <a:ext cx="2222957" cy="4356279"/>
          </a:xfrm>
          <a:prstGeom prst="roundRect">
            <a:avLst>
              <a:gd name="adj" fmla="val 9409"/>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zh-CN" altLang="en-US" sz="3200">
              <a:solidFill>
                <a:prstClr val="white"/>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67C39BF3-AFDD-4E29-BE45-601F950EA876}"/>
              </a:ext>
            </a:extLst>
          </p:cNvPr>
          <p:cNvSpPr/>
          <p:nvPr/>
        </p:nvSpPr>
        <p:spPr>
          <a:xfrm>
            <a:off x="9295227" y="1698128"/>
            <a:ext cx="1865997" cy="1865997"/>
          </a:xfrm>
          <a:prstGeom prst="rect">
            <a:avLst/>
          </a:prstGeom>
          <a:blipFill>
            <a:blip r:embed="rId4"/>
            <a:stretch>
              <a:fillRect l="-25204" r="-247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7" name="圆角矩形 9">
            <a:extLst>
              <a:ext uri="{FF2B5EF4-FFF2-40B4-BE49-F238E27FC236}">
                <a16:creationId xmlns:a16="http://schemas.microsoft.com/office/drawing/2014/main" id="{C9CB5CA2-15D1-4EA1-B7DE-2B69C3A2A392}"/>
              </a:ext>
            </a:extLst>
          </p:cNvPr>
          <p:cNvSpPr/>
          <p:nvPr/>
        </p:nvSpPr>
        <p:spPr>
          <a:xfrm>
            <a:off x="3652518" y="1517311"/>
            <a:ext cx="2222957" cy="4356279"/>
          </a:xfrm>
          <a:prstGeom prst="roundRect">
            <a:avLst>
              <a:gd name="adj" fmla="val 9409"/>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zh-CN" altLang="en-US" sz="3200">
              <a:solidFill>
                <a:prstClr val="white"/>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6AAEF9E-7B8C-4995-8CCB-9E95991B7F3D}"/>
              </a:ext>
            </a:extLst>
          </p:cNvPr>
          <p:cNvSpPr/>
          <p:nvPr/>
        </p:nvSpPr>
        <p:spPr>
          <a:xfrm>
            <a:off x="3829813" y="1698128"/>
            <a:ext cx="1865997" cy="1865997"/>
          </a:xfrm>
          <a:prstGeom prst="rect">
            <a:avLst/>
          </a:prstGeom>
          <a:blipFill>
            <a:blip r:embed="rId5"/>
            <a:stretch>
              <a:fillRect l="-25382" r="-249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9" name="圆角矩形 2">
            <a:extLst>
              <a:ext uri="{FF2B5EF4-FFF2-40B4-BE49-F238E27FC236}">
                <a16:creationId xmlns:a16="http://schemas.microsoft.com/office/drawing/2014/main" id="{A723BD94-709F-4D97-B25C-88480C6A43BA}"/>
              </a:ext>
            </a:extLst>
          </p:cNvPr>
          <p:cNvSpPr/>
          <p:nvPr/>
        </p:nvSpPr>
        <p:spPr>
          <a:xfrm>
            <a:off x="920995" y="1517311"/>
            <a:ext cx="2222957" cy="4356279"/>
          </a:xfrm>
          <a:prstGeom prst="roundRect">
            <a:avLst>
              <a:gd name="adj" fmla="val 9409"/>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zh-CN" altLang="en-US" sz="3200">
              <a:solidFill>
                <a:prstClr val="white"/>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0AF562A-CF47-4287-A5D2-CC05B81F0E16}"/>
              </a:ext>
            </a:extLst>
          </p:cNvPr>
          <p:cNvSpPr/>
          <p:nvPr/>
        </p:nvSpPr>
        <p:spPr>
          <a:xfrm>
            <a:off x="1100658" y="1698128"/>
            <a:ext cx="1865997" cy="1865997"/>
          </a:xfrm>
          <a:prstGeom prst="rect">
            <a:avLst/>
          </a:prstGeom>
          <a:blipFill>
            <a:blip r:embed="rId6"/>
            <a:stretch>
              <a:fillRect l="-25204" r="-247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11" name="文本框 10">
            <a:extLst>
              <a:ext uri="{FF2B5EF4-FFF2-40B4-BE49-F238E27FC236}">
                <a16:creationId xmlns:a16="http://schemas.microsoft.com/office/drawing/2014/main" id="{8FAB24F2-8CD2-4A05-A64D-5BD55A68CEAB}"/>
              </a:ext>
            </a:extLst>
          </p:cNvPr>
          <p:cNvSpPr txBox="1"/>
          <p:nvPr/>
        </p:nvSpPr>
        <p:spPr>
          <a:xfrm>
            <a:off x="1100658" y="4179055"/>
            <a:ext cx="1863629" cy="10291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26" indent="-171426" defTabSz="914273">
              <a:lnSpc>
                <a:spcPct val="130000"/>
              </a:lnSpc>
              <a:buFont typeface="Arial" charset="0"/>
              <a:buChar char="•"/>
            </a:pPr>
            <a:r>
              <a:rPr lang="zh-CN" altLang="en-US" sz="1200" dirty="0">
                <a:solidFill>
                  <a:srgbClr val="000000"/>
                </a:solidFill>
                <a:latin typeface="微软雅黑" panose="020B0503020204020204" pitchFamily="34" charset="-122"/>
                <a:ea typeface="微软雅黑" panose="020B0503020204020204" pitchFamily="34" charset="-122"/>
                <a:cs typeface="Microsoft YaHei Light" charset="-122"/>
              </a:rPr>
              <a:t>由专属的客户经理，经过深入沟通，制定实用的、贴合企业业务的解决方案。</a:t>
            </a:r>
          </a:p>
        </p:txBody>
      </p:sp>
      <p:sp>
        <p:nvSpPr>
          <p:cNvPr id="12" name="矩形 11">
            <a:extLst>
              <a:ext uri="{FF2B5EF4-FFF2-40B4-BE49-F238E27FC236}">
                <a16:creationId xmlns:a16="http://schemas.microsoft.com/office/drawing/2014/main" id="{2A416966-6782-4013-859F-E39AC6B1BF8E}"/>
              </a:ext>
            </a:extLst>
          </p:cNvPr>
          <p:cNvSpPr/>
          <p:nvPr/>
        </p:nvSpPr>
        <p:spPr>
          <a:xfrm>
            <a:off x="1100658" y="3744942"/>
            <a:ext cx="1800493" cy="369332"/>
          </a:xfrm>
          <a:prstGeom prst="rect">
            <a:avLst/>
          </a:prstGeom>
        </p:spPr>
        <p:txBody>
          <a:bodyPr wrap="none">
            <a:spAutoFit/>
          </a:bodyPr>
          <a:lstStyle/>
          <a:p>
            <a:pPr defTabSz="914273"/>
            <a:r>
              <a:rPr lang="zh-CN" altLang="en-US" sz="1800" b="1" dirty="0">
                <a:solidFill>
                  <a:srgbClr val="FFC000"/>
                </a:solidFill>
                <a:latin typeface="微软雅黑" panose="020B0503020204020204" pitchFamily="34" charset="-122"/>
                <a:ea typeface="微软雅黑" panose="020B0503020204020204" pitchFamily="34" charset="-122"/>
                <a:cs typeface="微软雅黑"/>
              </a:rPr>
              <a:t>专属的客户方案</a:t>
            </a:r>
            <a:endParaRPr lang="en-US" altLang="zh-CN" sz="1800" b="1" dirty="0">
              <a:solidFill>
                <a:srgbClr val="FFC000"/>
              </a:solidFill>
              <a:latin typeface="微软雅黑" panose="020B0503020204020204" pitchFamily="34" charset="-122"/>
              <a:ea typeface="微软雅黑" panose="020B0503020204020204" pitchFamily="34" charset="-122"/>
              <a:cs typeface="微软雅黑"/>
            </a:endParaRPr>
          </a:p>
        </p:txBody>
      </p:sp>
      <p:sp>
        <p:nvSpPr>
          <p:cNvPr id="13" name="等腰三角形 5">
            <a:extLst>
              <a:ext uri="{FF2B5EF4-FFF2-40B4-BE49-F238E27FC236}">
                <a16:creationId xmlns:a16="http://schemas.microsoft.com/office/drawing/2014/main" id="{5F2B7033-F1F5-4471-BF4B-550BD7CD24B5}"/>
              </a:ext>
            </a:extLst>
          </p:cNvPr>
          <p:cNvSpPr/>
          <p:nvPr/>
        </p:nvSpPr>
        <p:spPr>
          <a:xfrm rot="5400000">
            <a:off x="846358" y="2703781"/>
            <a:ext cx="1084789" cy="935517"/>
          </a:xfrm>
          <a:prstGeom prst="triangle">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kumimoji="1"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BCDA418-587F-4875-BAB3-DAD811DAB527}"/>
              </a:ext>
            </a:extLst>
          </p:cNvPr>
          <p:cNvSpPr txBox="1"/>
          <p:nvPr/>
        </p:nvSpPr>
        <p:spPr>
          <a:xfrm>
            <a:off x="920993" y="2904832"/>
            <a:ext cx="607859" cy="502573"/>
          </a:xfrm>
          <a:prstGeom prst="rect">
            <a:avLst/>
          </a:prstGeom>
          <a:noFill/>
        </p:spPr>
        <p:txBody>
          <a:bodyPr wrap="none" rtlCol="0">
            <a:spAutoFit/>
          </a:bodyPr>
          <a:lstStyle/>
          <a:p>
            <a:pPr defTabSz="914273"/>
            <a:r>
              <a:rPr lang="en-US" altLang="zh-CN" sz="2666" b="1" dirty="0">
                <a:solidFill>
                  <a:prstClr val="white"/>
                </a:solidFill>
                <a:latin typeface="微软雅黑" panose="020B0503020204020204" pitchFamily="34" charset="-122"/>
                <a:ea typeface="微软雅黑" panose="020B0503020204020204" pitchFamily="34" charset="-122"/>
              </a:rPr>
              <a:t>01</a:t>
            </a:r>
            <a:endParaRPr lang="zh-CN" altLang="en-US" sz="2666" b="1" dirty="0">
              <a:solidFill>
                <a:prstClr val="white"/>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7C43989-F39D-4DC2-910C-C08B23A81471}"/>
              </a:ext>
            </a:extLst>
          </p:cNvPr>
          <p:cNvSpPr txBox="1"/>
          <p:nvPr/>
        </p:nvSpPr>
        <p:spPr>
          <a:xfrm>
            <a:off x="3832182" y="4179056"/>
            <a:ext cx="1863629" cy="1269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26" indent="-171426" defTabSz="914273">
              <a:lnSpc>
                <a:spcPct val="130000"/>
              </a:lnSpc>
              <a:buFont typeface="Arial" charset="0"/>
              <a:buChar char="•"/>
            </a:pPr>
            <a:r>
              <a:rPr lang="zh-CN" altLang="en-US" sz="1200" dirty="0">
                <a:solidFill>
                  <a:srgbClr val="000000"/>
                </a:solidFill>
                <a:latin typeface="微软雅黑" panose="020B0503020204020204" pitchFamily="34" charset="-122"/>
                <a:ea typeface="微软雅黑" panose="020B0503020204020204" pitchFamily="34" charset="-122"/>
                <a:cs typeface="Microsoft YaHei Light" charset="-122"/>
              </a:rPr>
              <a:t>根据企业特点进行有针对性的培训与实施，专人上门对所有相关负责人、管理员、业务员培训，现场答疑。</a:t>
            </a:r>
          </a:p>
        </p:txBody>
      </p:sp>
      <p:sp>
        <p:nvSpPr>
          <p:cNvPr id="16" name="矩形 15">
            <a:extLst>
              <a:ext uri="{FF2B5EF4-FFF2-40B4-BE49-F238E27FC236}">
                <a16:creationId xmlns:a16="http://schemas.microsoft.com/office/drawing/2014/main" id="{13E43D88-635D-4AA6-B461-0F7CBF6E408B}"/>
              </a:ext>
            </a:extLst>
          </p:cNvPr>
          <p:cNvSpPr/>
          <p:nvPr/>
        </p:nvSpPr>
        <p:spPr>
          <a:xfrm>
            <a:off x="3771229" y="3744942"/>
            <a:ext cx="2031325" cy="369332"/>
          </a:xfrm>
          <a:prstGeom prst="rect">
            <a:avLst/>
          </a:prstGeom>
        </p:spPr>
        <p:txBody>
          <a:bodyPr wrap="none">
            <a:spAutoFit/>
          </a:bodyPr>
          <a:lstStyle/>
          <a:p>
            <a:pPr defTabSz="914273"/>
            <a:r>
              <a:rPr lang="zh-CN" altLang="en-US" sz="1800" b="1" dirty="0">
                <a:solidFill>
                  <a:srgbClr val="FFC000"/>
                </a:solidFill>
                <a:latin typeface="微软雅黑" panose="020B0503020204020204" pitchFamily="34" charset="-122"/>
                <a:ea typeface="微软雅黑" panose="020B0503020204020204" pitchFamily="34" charset="-122"/>
                <a:cs typeface="微软雅黑"/>
              </a:rPr>
              <a:t>针对性培训与实施</a:t>
            </a:r>
          </a:p>
        </p:txBody>
      </p:sp>
      <p:sp>
        <p:nvSpPr>
          <p:cNvPr id="17" name="等腰三角形 5">
            <a:extLst>
              <a:ext uri="{FF2B5EF4-FFF2-40B4-BE49-F238E27FC236}">
                <a16:creationId xmlns:a16="http://schemas.microsoft.com/office/drawing/2014/main" id="{CCF84B87-F42D-423F-8437-2498EFD8A016}"/>
              </a:ext>
            </a:extLst>
          </p:cNvPr>
          <p:cNvSpPr/>
          <p:nvPr/>
        </p:nvSpPr>
        <p:spPr>
          <a:xfrm rot="5400000">
            <a:off x="3577881" y="2703781"/>
            <a:ext cx="1084789" cy="935517"/>
          </a:xfrm>
          <a:prstGeom prst="triangl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kumimoji="1"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3BD3FBB-9FCC-4593-B20E-C5D8C9EF7FFB}"/>
              </a:ext>
            </a:extLst>
          </p:cNvPr>
          <p:cNvSpPr txBox="1"/>
          <p:nvPr/>
        </p:nvSpPr>
        <p:spPr>
          <a:xfrm>
            <a:off x="3652517" y="2904832"/>
            <a:ext cx="607859" cy="502573"/>
          </a:xfrm>
          <a:prstGeom prst="rect">
            <a:avLst/>
          </a:prstGeom>
          <a:noFill/>
        </p:spPr>
        <p:txBody>
          <a:bodyPr wrap="none" rtlCol="0">
            <a:spAutoFit/>
          </a:bodyPr>
          <a:lstStyle/>
          <a:p>
            <a:pPr defTabSz="914273"/>
            <a:r>
              <a:rPr lang="en-US" altLang="zh-CN" sz="2666" b="1" dirty="0">
                <a:solidFill>
                  <a:prstClr val="white"/>
                </a:solidFill>
                <a:latin typeface="微软雅黑" panose="020B0503020204020204" pitchFamily="34" charset="-122"/>
                <a:ea typeface="微软雅黑" panose="020B0503020204020204" pitchFamily="34" charset="-122"/>
              </a:rPr>
              <a:t>02</a:t>
            </a:r>
            <a:endParaRPr lang="zh-CN" altLang="en-US" sz="2666" b="1" dirty="0">
              <a:solidFill>
                <a:prstClr val="white"/>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5FEF6797-56DD-4C2E-BFD7-F97C83DAB323}"/>
              </a:ext>
            </a:extLst>
          </p:cNvPr>
          <p:cNvSpPr txBox="1"/>
          <p:nvPr/>
        </p:nvSpPr>
        <p:spPr>
          <a:xfrm>
            <a:off x="6563704" y="4179056"/>
            <a:ext cx="1863629" cy="1509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26" indent="-171426" defTabSz="914273">
              <a:lnSpc>
                <a:spcPct val="130000"/>
              </a:lnSpc>
              <a:buFont typeface="Arial" charset="0"/>
              <a:buChar char="•"/>
            </a:pPr>
            <a:r>
              <a:rPr lang="zh-CN" altLang="en-US" sz="1200" dirty="0">
                <a:solidFill>
                  <a:srgbClr val="000000"/>
                </a:solidFill>
                <a:latin typeface="微软雅黑" panose="020B0503020204020204" pitchFamily="34" charset="-122"/>
                <a:ea typeface="微软雅黑" panose="020B0503020204020204" pitchFamily="34" charset="-122"/>
                <a:cs typeface="Microsoft YaHei Light" charset="-122"/>
              </a:rPr>
              <a:t>客户经理定期上门回访及时电话沟通跟进；</a:t>
            </a:r>
            <a:endParaRPr lang="en-US" altLang="zh-CN" sz="1200" dirty="0">
              <a:solidFill>
                <a:srgbClr val="000000"/>
              </a:solidFill>
              <a:latin typeface="微软雅黑" panose="020B0503020204020204" pitchFamily="34" charset="-122"/>
              <a:ea typeface="微软雅黑" panose="020B0503020204020204" pitchFamily="34" charset="-122"/>
              <a:cs typeface="Microsoft YaHei Light" charset="-122"/>
            </a:endParaRPr>
          </a:p>
          <a:p>
            <a:pPr marL="171426" indent="-171426" defTabSz="914273">
              <a:lnSpc>
                <a:spcPct val="130000"/>
              </a:lnSpc>
              <a:buFont typeface="Arial" charset="0"/>
              <a:buChar char="•"/>
            </a:pPr>
            <a:r>
              <a:rPr lang="zh-CN" altLang="en-US" sz="1200" dirty="0">
                <a:solidFill>
                  <a:srgbClr val="000000"/>
                </a:solidFill>
                <a:latin typeface="微软雅黑" panose="020B0503020204020204" pitchFamily="34" charset="-122"/>
                <a:ea typeface="微软雅黑" panose="020B0503020204020204" pitchFamily="34" charset="-122"/>
                <a:cs typeface="Microsoft YaHei Light" charset="-122"/>
              </a:rPr>
              <a:t>客服中心提供</a:t>
            </a:r>
            <a:r>
              <a:rPr lang="en-US" altLang="zh-CN" sz="1200" dirty="0">
                <a:solidFill>
                  <a:srgbClr val="000000"/>
                </a:solidFill>
                <a:latin typeface="微软雅黑" panose="020B0503020204020204" pitchFamily="34" charset="-122"/>
                <a:ea typeface="微软雅黑" panose="020B0503020204020204" pitchFamily="34" charset="-122"/>
                <a:cs typeface="Microsoft YaHei Light" charset="-122"/>
              </a:rPr>
              <a:t>9</a:t>
            </a:r>
            <a:r>
              <a:rPr lang="zh-CN" altLang="en-US" sz="1200" dirty="0">
                <a:solidFill>
                  <a:srgbClr val="000000"/>
                </a:solidFill>
                <a:latin typeface="微软雅黑" panose="020B0503020204020204" pitchFamily="34" charset="-122"/>
                <a:ea typeface="微软雅黑" panose="020B0503020204020204" pitchFamily="34" charset="-122"/>
                <a:cs typeface="Microsoft YaHei Light" charset="-122"/>
              </a:rPr>
              <a:t>*</a:t>
            </a:r>
            <a:r>
              <a:rPr lang="en-US" altLang="zh-CN" sz="1200" dirty="0">
                <a:solidFill>
                  <a:srgbClr val="000000"/>
                </a:solidFill>
                <a:latin typeface="微软雅黑" panose="020B0503020204020204" pitchFamily="34" charset="-122"/>
                <a:ea typeface="微软雅黑" panose="020B0503020204020204" pitchFamily="34" charset="-122"/>
                <a:cs typeface="Microsoft YaHei Light" charset="-122"/>
              </a:rPr>
              <a:t>14</a:t>
            </a:r>
            <a:r>
              <a:rPr lang="zh-CN" altLang="en-US" sz="1200" dirty="0">
                <a:solidFill>
                  <a:srgbClr val="000000"/>
                </a:solidFill>
                <a:latin typeface="微软雅黑" panose="020B0503020204020204" pitchFamily="34" charset="-122"/>
                <a:ea typeface="微软雅黑" panose="020B0503020204020204" pitchFamily="34" charset="-122"/>
                <a:cs typeface="Microsoft YaHei Light" charset="-122"/>
              </a:rPr>
              <a:t>小时在线服务；</a:t>
            </a:r>
            <a:endParaRPr lang="en-US" altLang="zh-CN" sz="1200" dirty="0">
              <a:solidFill>
                <a:srgbClr val="000000"/>
              </a:solidFill>
              <a:latin typeface="微软雅黑" panose="020B0503020204020204" pitchFamily="34" charset="-122"/>
              <a:ea typeface="微软雅黑" panose="020B0503020204020204" pitchFamily="34" charset="-122"/>
              <a:cs typeface="Microsoft YaHei Light" charset="-122"/>
            </a:endParaRPr>
          </a:p>
          <a:p>
            <a:pPr marL="171426" indent="-171426" defTabSz="914273">
              <a:lnSpc>
                <a:spcPct val="130000"/>
              </a:lnSpc>
              <a:buFont typeface="Arial" charset="0"/>
              <a:buChar char="•"/>
            </a:pPr>
            <a:r>
              <a:rPr lang="zh-CN" altLang="en-US" sz="1200" dirty="0">
                <a:solidFill>
                  <a:srgbClr val="000000"/>
                </a:solidFill>
                <a:latin typeface="微软雅黑" panose="020B0503020204020204" pitchFamily="34" charset="-122"/>
                <a:ea typeface="微软雅黑" panose="020B0503020204020204" pitchFamily="34" charset="-122"/>
                <a:cs typeface="Microsoft YaHei Light" charset="-122"/>
              </a:rPr>
              <a:t>根据数据收集，协助调整销售管理策略。</a:t>
            </a:r>
          </a:p>
        </p:txBody>
      </p:sp>
      <p:sp>
        <p:nvSpPr>
          <p:cNvPr id="20" name="矩形 19">
            <a:extLst>
              <a:ext uri="{FF2B5EF4-FFF2-40B4-BE49-F238E27FC236}">
                <a16:creationId xmlns:a16="http://schemas.microsoft.com/office/drawing/2014/main" id="{239B9DC9-7B78-4549-B1E2-ABD5A5CAB370}"/>
              </a:ext>
            </a:extLst>
          </p:cNvPr>
          <p:cNvSpPr/>
          <p:nvPr/>
        </p:nvSpPr>
        <p:spPr>
          <a:xfrm>
            <a:off x="6502752" y="3744942"/>
            <a:ext cx="2031325" cy="369332"/>
          </a:xfrm>
          <a:prstGeom prst="rect">
            <a:avLst/>
          </a:prstGeom>
        </p:spPr>
        <p:txBody>
          <a:bodyPr wrap="none">
            <a:spAutoFit/>
          </a:bodyPr>
          <a:lstStyle/>
          <a:p>
            <a:pPr defTabSz="914273"/>
            <a:r>
              <a:rPr lang="zh-CN" altLang="en-US" sz="1800" b="1" dirty="0">
                <a:solidFill>
                  <a:srgbClr val="FFC000"/>
                </a:solidFill>
                <a:latin typeface="微软雅黑" panose="020B0503020204020204" pitchFamily="34" charset="-122"/>
                <a:ea typeface="微软雅黑" panose="020B0503020204020204" pitchFamily="34" charset="-122"/>
                <a:cs typeface="微软雅黑"/>
              </a:rPr>
              <a:t>全方位的定期服务</a:t>
            </a:r>
          </a:p>
        </p:txBody>
      </p:sp>
      <p:sp>
        <p:nvSpPr>
          <p:cNvPr id="21" name="等腰三角形 5">
            <a:extLst>
              <a:ext uri="{FF2B5EF4-FFF2-40B4-BE49-F238E27FC236}">
                <a16:creationId xmlns:a16="http://schemas.microsoft.com/office/drawing/2014/main" id="{B0F0DDA4-5C71-4B0E-978B-48F3E092005D}"/>
              </a:ext>
            </a:extLst>
          </p:cNvPr>
          <p:cNvSpPr/>
          <p:nvPr/>
        </p:nvSpPr>
        <p:spPr>
          <a:xfrm rot="5400000">
            <a:off x="6309404" y="2703781"/>
            <a:ext cx="1084789" cy="935517"/>
          </a:xfrm>
          <a:prstGeom prst="triangle">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kumimoji="1" lang="zh-CN" altLang="en-US" sz="1800">
              <a:solidFill>
                <a:prstClr val="black"/>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7A2A6466-4D89-4AE7-AD40-87B8EA2E9BAA}"/>
              </a:ext>
            </a:extLst>
          </p:cNvPr>
          <p:cNvSpPr txBox="1"/>
          <p:nvPr/>
        </p:nvSpPr>
        <p:spPr>
          <a:xfrm>
            <a:off x="6384038" y="2904832"/>
            <a:ext cx="607859" cy="502573"/>
          </a:xfrm>
          <a:prstGeom prst="rect">
            <a:avLst/>
          </a:prstGeom>
          <a:noFill/>
        </p:spPr>
        <p:txBody>
          <a:bodyPr wrap="none" rtlCol="0">
            <a:spAutoFit/>
          </a:bodyPr>
          <a:lstStyle/>
          <a:p>
            <a:pPr defTabSz="914273"/>
            <a:r>
              <a:rPr lang="en-US" altLang="zh-CN" sz="2666" b="1" dirty="0">
                <a:solidFill>
                  <a:prstClr val="white"/>
                </a:solidFill>
                <a:latin typeface="微软雅黑" panose="020B0503020204020204" pitchFamily="34" charset="-122"/>
                <a:ea typeface="微软雅黑" panose="020B0503020204020204" pitchFamily="34" charset="-122"/>
              </a:rPr>
              <a:t>03</a:t>
            </a:r>
            <a:endParaRPr lang="zh-CN" altLang="en-US" sz="2666" b="1" dirty="0">
              <a:solidFill>
                <a:prstClr val="white"/>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A17CBBF5-210C-455A-A179-D6C90BCDB396}"/>
              </a:ext>
            </a:extLst>
          </p:cNvPr>
          <p:cNvSpPr txBox="1"/>
          <p:nvPr/>
        </p:nvSpPr>
        <p:spPr>
          <a:xfrm>
            <a:off x="9295228" y="4179054"/>
            <a:ext cx="1863629" cy="7891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26" indent="-171426" defTabSz="914273">
              <a:lnSpc>
                <a:spcPct val="130000"/>
              </a:lnSpc>
              <a:buFont typeface="Arial" charset="0"/>
              <a:buChar cha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Microsoft YaHei Light" charset="-122"/>
              </a:rPr>
              <a:t>持续产品升级沟通</a:t>
            </a:r>
          </a:p>
          <a:p>
            <a:pPr marL="171426" indent="-171426" defTabSz="914273">
              <a:lnSpc>
                <a:spcPct val="130000"/>
              </a:lnSpc>
              <a:buFont typeface="Arial" charset="0"/>
              <a:buChar cha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Microsoft YaHei Light" charset="-122"/>
              </a:rPr>
              <a:t>新产品培训</a:t>
            </a:r>
          </a:p>
          <a:p>
            <a:pPr marL="171426" indent="-171426" defTabSz="914273">
              <a:lnSpc>
                <a:spcPct val="130000"/>
              </a:lnSpc>
              <a:buFont typeface="Arial" charset="0"/>
              <a:buChar cha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Microsoft YaHei Light" charset="-122"/>
              </a:rPr>
              <a:t>续费服务</a:t>
            </a:r>
          </a:p>
        </p:txBody>
      </p:sp>
      <p:sp>
        <p:nvSpPr>
          <p:cNvPr id="24" name="矩形 23">
            <a:extLst>
              <a:ext uri="{FF2B5EF4-FFF2-40B4-BE49-F238E27FC236}">
                <a16:creationId xmlns:a16="http://schemas.microsoft.com/office/drawing/2014/main" id="{D058A74B-E27A-4C97-A473-BD9DBDC77D0D}"/>
              </a:ext>
            </a:extLst>
          </p:cNvPr>
          <p:cNvSpPr/>
          <p:nvPr/>
        </p:nvSpPr>
        <p:spPr>
          <a:xfrm>
            <a:off x="9340941" y="3744942"/>
            <a:ext cx="1569660" cy="369332"/>
          </a:xfrm>
          <a:prstGeom prst="rect">
            <a:avLst/>
          </a:prstGeom>
        </p:spPr>
        <p:txBody>
          <a:bodyPr wrap="none">
            <a:spAutoFit/>
          </a:bodyPr>
          <a:lstStyle/>
          <a:p>
            <a:pPr defTabSz="914273"/>
            <a:r>
              <a:rPr lang="zh-CN" altLang="en-US" sz="1800" b="1" dirty="0">
                <a:solidFill>
                  <a:srgbClr val="FFC000"/>
                </a:solidFill>
                <a:latin typeface="微软雅黑" panose="020B0503020204020204" pitchFamily="34" charset="-122"/>
                <a:ea typeface="微软雅黑" panose="020B0503020204020204" pitchFamily="34" charset="-122"/>
                <a:cs typeface="微软雅黑"/>
              </a:rPr>
              <a:t>产品升级支持</a:t>
            </a:r>
          </a:p>
        </p:txBody>
      </p:sp>
      <p:sp>
        <p:nvSpPr>
          <p:cNvPr id="25" name="等腰三角形 5">
            <a:extLst>
              <a:ext uri="{FF2B5EF4-FFF2-40B4-BE49-F238E27FC236}">
                <a16:creationId xmlns:a16="http://schemas.microsoft.com/office/drawing/2014/main" id="{7DC0B1C4-4A97-4102-BCE9-7875FF36EFE5}"/>
              </a:ext>
            </a:extLst>
          </p:cNvPr>
          <p:cNvSpPr/>
          <p:nvPr/>
        </p:nvSpPr>
        <p:spPr>
          <a:xfrm rot="5400000">
            <a:off x="9040927" y="2703781"/>
            <a:ext cx="1084789" cy="935517"/>
          </a:xfrm>
          <a:prstGeom prst="triangl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kumimoji="1" lang="zh-CN" altLang="en-US" sz="1800">
              <a:solidFill>
                <a:prstClr val="black"/>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D18D68C9-F4A3-40F9-812A-F4C478557554}"/>
              </a:ext>
            </a:extLst>
          </p:cNvPr>
          <p:cNvSpPr txBox="1"/>
          <p:nvPr/>
        </p:nvSpPr>
        <p:spPr>
          <a:xfrm>
            <a:off x="9115561" y="2904832"/>
            <a:ext cx="607859" cy="502573"/>
          </a:xfrm>
          <a:prstGeom prst="rect">
            <a:avLst/>
          </a:prstGeom>
          <a:noFill/>
        </p:spPr>
        <p:txBody>
          <a:bodyPr wrap="none" rtlCol="0">
            <a:spAutoFit/>
          </a:bodyPr>
          <a:lstStyle/>
          <a:p>
            <a:pPr defTabSz="914273"/>
            <a:r>
              <a:rPr lang="en-US" altLang="zh-CN" sz="2666" b="1" dirty="0">
                <a:solidFill>
                  <a:prstClr val="white"/>
                </a:solidFill>
                <a:latin typeface="微软雅黑" panose="020B0503020204020204" pitchFamily="34" charset="-122"/>
                <a:ea typeface="微软雅黑" panose="020B0503020204020204" pitchFamily="34" charset="-122"/>
              </a:rPr>
              <a:t>04</a:t>
            </a:r>
            <a:endParaRPr lang="zh-CN" altLang="en-US" sz="2666"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60151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32"/>
          <p:cNvSpPr txBox="1"/>
          <p:nvPr/>
        </p:nvSpPr>
        <p:spPr>
          <a:xfrm>
            <a:off x="-1" y="2382175"/>
            <a:ext cx="12190413" cy="995079"/>
          </a:xfrm>
          <a:prstGeom prst="rect">
            <a:avLst/>
          </a:prstGeom>
          <a:noFill/>
        </p:spPr>
        <p:txBody>
          <a:bodyPr wrap="square" rtlCol="0">
            <a:spAutoFit/>
          </a:bodyPr>
          <a:lstStyle/>
          <a:p>
            <a:pPr algn="ctr"/>
            <a:r>
              <a:rPr kumimoji="1" lang="en-US" altLang="zh-CN" sz="5866" b="1" dirty="0">
                <a:solidFill>
                  <a:schemeClr val="bg1"/>
                </a:solidFill>
                <a:latin typeface="微软雅黑 Light" pitchFamily="34" charset="-122"/>
                <a:ea typeface="微软雅黑 Light" pitchFamily="34" charset="-122"/>
                <a:cs typeface="Noto Sans S Chinese Black" charset="-122"/>
              </a:rPr>
              <a:t>Thanks</a:t>
            </a:r>
            <a:endParaRPr kumimoji="1" lang="zh-CN" altLang="en-US" sz="5866" b="1" dirty="0">
              <a:solidFill>
                <a:schemeClr val="bg1"/>
              </a:solidFill>
              <a:latin typeface="微软雅黑 Light" pitchFamily="34" charset="-122"/>
              <a:ea typeface="微软雅黑 Light" pitchFamily="34" charset="-122"/>
              <a:cs typeface="Noto Sans S Chinese Black" charset="-122"/>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rcRect t="79704"/>
          <a:stretch>
            <a:fillRect/>
          </a:stretch>
        </p:blipFill>
        <p:spPr>
          <a:xfrm>
            <a:off x="-1" y="5466609"/>
            <a:ext cx="12190413" cy="1391739"/>
          </a:xfrm>
          <a:prstGeom prst="rect">
            <a:avLst/>
          </a:prstGeom>
        </p:spPr>
      </p:pic>
      <p:sp>
        <p:nvSpPr>
          <p:cNvPr id="17" name="Rectangle 6"/>
          <p:cNvSpPr>
            <a:spLocks/>
          </p:cNvSpPr>
          <p:nvPr/>
        </p:nvSpPr>
        <p:spPr bwMode="auto">
          <a:xfrm>
            <a:off x="380910" y="6012898"/>
            <a:ext cx="8285729" cy="307737"/>
          </a:xfrm>
          <a:prstGeom prst="rect">
            <a:avLst/>
          </a:prstGeom>
          <a:noFill/>
          <a:ln>
            <a:noFill/>
          </a:ln>
          <a:effectLst/>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60952" rIns="60952">
            <a:spAutoFit/>
          </a:bodyPr>
          <a:lstStyle>
            <a:lvl1pPr defTabSz="457200">
              <a:defRPr sz="2400">
                <a:solidFill>
                  <a:srgbClr val="000000"/>
                </a:solidFill>
                <a:latin typeface="Century Gothic" charset="0"/>
                <a:ea typeface="Century Gothic" charset="0"/>
                <a:cs typeface="Century Gothic" charset="0"/>
                <a:sym typeface="Century Gothic" charset="0"/>
              </a:defRPr>
            </a:lvl1pPr>
            <a:lvl2pPr defTabSz="457200">
              <a:defRPr sz="2400">
                <a:solidFill>
                  <a:srgbClr val="000000"/>
                </a:solidFill>
                <a:latin typeface="Century Gothic" charset="0"/>
                <a:ea typeface="Century Gothic" charset="0"/>
                <a:cs typeface="Century Gothic" charset="0"/>
                <a:sym typeface="Century Gothic" charset="0"/>
              </a:defRPr>
            </a:lvl2pPr>
            <a:lvl3pPr defTabSz="457200">
              <a:defRPr sz="2400">
                <a:solidFill>
                  <a:srgbClr val="000000"/>
                </a:solidFill>
                <a:latin typeface="Century Gothic" charset="0"/>
                <a:ea typeface="Century Gothic" charset="0"/>
                <a:cs typeface="Century Gothic" charset="0"/>
                <a:sym typeface="Century Gothic" charset="0"/>
              </a:defRPr>
            </a:lvl3pPr>
            <a:lvl4pPr defTabSz="457200">
              <a:defRPr sz="2400">
                <a:solidFill>
                  <a:srgbClr val="000000"/>
                </a:solidFill>
                <a:latin typeface="Century Gothic" charset="0"/>
                <a:ea typeface="Century Gothic" charset="0"/>
                <a:cs typeface="Century Gothic" charset="0"/>
                <a:sym typeface="Century Gothic" charset="0"/>
              </a:defRPr>
            </a:lvl4pPr>
            <a:lvl5pPr defTabSz="457200">
              <a:defRPr sz="2400">
                <a:solidFill>
                  <a:srgbClr val="000000"/>
                </a:solidFill>
                <a:latin typeface="Century Gothic" charset="0"/>
                <a:ea typeface="Century Gothic" charset="0"/>
                <a:cs typeface="Century Gothic" charset="0"/>
                <a:sym typeface="Century Gothic" charset="0"/>
              </a:defRPr>
            </a:lvl5pPr>
            <a:lvl6pPr marL="457200" indent="2438400" defTabSz="457200" fontAlgn="base" hangingPunct="0">
              <a:spcBef>
                <a:spcPct val="0"/>
              </a:spcBef>
              <a:spcAft>
                <a:spcPct val="0"/>
              </a:spcAft>
              <a:defRPr sz="2400">
                <a:solidFill>
                  <a:srgbClr val="000000"/>
                </a:solidFill>
                <a:latin typeface="Century Gothic" charset="0"/>
                <a:ea typeface="Century Gothic" charset="0"/>
                <a:cs typeface="Century Gothic" charset="0"/>
                <a:sym typeface="Century Gothic" charset="0"/>
              </a:defRPr>
            </a:lvl6pPr>
            <a:lvl7pPr marL="914400" indent="2438400" defTabSz="457200" fontAlgn="base" hangingPunct="0">
              <a:spcBef>
                <a:spcPct val="0"/>
              </a:spcBef>
              <a:spcAft>
                <a:spcPct val="0"/>
              </a:spcAft>
              <a:defRPr sz="2400">
                <a:solidFill>
                  <a:srgbClr val="000000"/>
                </a:solidFill>
                <a:latin typeface="Century Gothic" charset="0"/>
                <a:ea typeface="Century Gothic" charset="0"/>
                <a:cs typeface="Century Gothic" charset="0"/>
                <a:sym typeface="Century Gothic" charset="0"/>
              </a:defRPr>
            </a:lvl7pPr>
            <a:lvl8pPr marL="1371600" indent="2438400" defTabSz="457200" fontAlgn="base" hangingPunct="0">
              <a:spcBef>
                <a:spcPct val="0"/>
              </a:spcBef>
              <a:spcAft>
                <a:spcPct val="0"/>
              </a:spcAft>
              <a:defRPr sz="2400">
                <a:solidFill>
                  <a:srgbClr val="000000"/>
                </a:solidFill>
                <a:latin typeface="Century Gothic" charset="0"/>
                <a:ea typeface="Century Gothic" charset="0"/>
                <a:cs typeface="Century Gothic" charset="0"/>
                <a:sym typeface="Century Gothic" charset="0"/>
              </a:defRPr>
            </a:lvl8pPr>
            <a:lvl9pPr marL="1828800" indent="2438400" defTabSz="457200" fontAlgn="base" hangingPunct="0">
              <a:spcBef>
                <a:spcPct val="0"/>
              </a:spcBef>
              <a:spcAft>
                <a:spcPct val="0"/>
              </a:spcAft>
              <a:defRPr sz="2400">
                <a:solidFill>
                  <a:srgbClr val="000000"/>
                </a:solidFill>
                <a:latin typeface="Century Gothic" charset="0"/>
                <a:ea typeface="Century Gothic" charset="0"/>
                <a:cs typeface="Century Gothic" charset="0"/>
                <a:sym typeface="Century Gothic" charset="0"/>
              </a:defRPr>
            </a:lvl9pPr>
          </a:lstStyle>
          <a:p>
            <a:r>
              <a:rPr lang="zh-CN" altLang="zh-CN" sz="1400" b="1" dirty="0">
                <a:solidFill>
                  <a:schemeClr val="bg1"/>
                </a:solidFill>
                <a:latin typeface="微软雅黑 Light" pitchFamily="34" charset="-122"/>
                <a:ea typeface="微软雅黑 Light" pitchFamily="34" charset="-122"/>
                <a:cs typeface="Microsoft YaHei Light" charset="-122"/>
                <a:sym typeface="Microsoft YaHei" charset="-122"/>
              </a:rPr>
              <a:t>© </a:t>
            </a:r>
            <a:r>
              <a:rPr lang="en-US" altLang="zh-CN" sz="1400" b="1" dirty="0">
                <a:solidFill>
                  <a:schemeClr val="bg1"/>
                </a:solidFill>
                <a:latin typeface="微软雅黑 Light" pitchFamily="34" charset="-122"/>
                <a:ea typeface="微软雅黑 Light" pitchFamily="34" charset="-122"/>
                <a:cs typeface="Microsoft YaHei Light" charset="-122"/>
                <a:sym typeface="Microsoft YaHei" charset="-122"/>
              </a:rPr>
              <a:t>Beijing Facishare Technology Co., Ltd.        www.</a:t>
            </a:r>
            <a:r>
              <a:rPr lang="zh-CN" altLang="zh-CN" sz="1400" b="1" dirty="0">
                <a:solidFill>
                  <a:schemeClr val="bg1"/>
                </a:solidFill>
                <a:latin typeface="微软雅黑 Light" pitchFamily="34" charset="-122"/>
                <a:ea typeface="微软雅黑 Light" pitchFamily="34" charset="-122"/>
                <a:cs typeface="Microsoft YaHei Light" charset="-122"/>
                <a:sym typeface="Microsoft YaHei" charset="-122"/>
              </a:rPr>
              <a:t>fxiaoke.com</a:t>
            </a:r>
          </a:p>
        </p:txBody>
      </p:sp>
      <p:pic>
        <p:nvPicPr>
          <p:cNvPr id="5" name="图片 4">
            <a:extLst>
              <a:ext uri="{FF2B5EF4-FFF2-40B4-BE49-F238E27FC236}">
                <a16:creationId xmlns:a16="http://schemas.microsoft.com/office/drawing/2014/main" id="{9574EEA9-481B-4365-A1D2-F2BC70EF41D1}"/>
              </a:ext>
            </a:extLst>
          </p:cNvPr>
          <p:cNvPicPr>
            <a:picLocks noChangeAspect="1"/>
          </p:cNvPicPr>
          <p:nvPr/>
        </p:nvPicPr>
        <p:blipFill rotWithShape="1">
          <a:blip r:embed="rId4">
            <a:extLst>
              <a:ext uri="{28A0092B-C50C-407E-A947-70E740481C1C}">
                <a14:useLocalDpi xmlns:a14="http://schemas.microsoft.com/office/drawing/2010/main" val="0"/>
              </a:ext>
            </a:extLst>
          </a:blip>
          <a:srcRect l="17602"/>
          <a:stretch/>
        </p:blipFill>
        <p:spPr>
          <a:xfrm>
            <a:off x="1" y="-4035"/>
            <a:ext cx="12239090" cy="6862383"/>
          </a:xfrm>
          <a:prstGeom prst="rect">
            <a:avLst/>
          </a:prstGeom>
        </p:spPr>
      </p:pic>
      <p:sp>
        <p:nvSpPr>
          <p:cNvPr id="10" name="矩形 9">
            <a:extLst>
              <a:ext uri="{FF2B5EF4-FFF2-40B4-BE49-F238E27FC236}">
                <a16:creationId xmlns:a16="http://schemas.microsoft.com/office/drawing/2014/main" id="{DCDD41AE-4F1D-45E0-9B93-8A150BF59F7C}"/>
              </a:ext>
            </a:extLst>
          </p:cNvPr>
          <p:cNvSpPr/>
          <p:nvPr/>
        </p:nvSpPr>
        <p:spPr>
          <a:xfrm>
            <a:off x="1" y="-4035"/>
            <a:ext cx="12239090" cy="6862383"/>
          </a:xfrm>
          <a:prstGeom prst="rect">
            <a:avLst/>
          </a:prstGeom>
          <a:solidFill>
            <a:srgbClr val="454545">
              <a:alpha val="70000"/>
            </a:srgbClr>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D7B2A2B-5D65-46F6-9577-0FD25F41356D}"/>
              </a:ext>
            </a:extLst>
          </p:cNvPr>
          <p:cNvSpPr/>
          <p:nvPr/>
        </p:nvSpPr>
        <p:spPr>
          <a:xfrm>
            <a:off x="719309" y="678907"/>
            <a:ext cx="5672609" cy="2361814"/>
          </a:xfrm>
          <a:prstGeom prst="rect">
            <a:avLst/>
          </a:prstGeom>
        </p:spPr>
        <p:txBody>
          <a:bodyPr wrap="none">
            <a:spAutoFit/>
          </a:bodyPr>
          <a:lstStyle/>
          <a:p>
            <a:pPr>
              <a:lnSpc>
                <a:spcPct val="150000"/>
              </a:lnSpc>
            </a:pPr>
            <a:r>
              <a:rPr lang="zh-CN" altLang="en-US" sz="5332"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icrosoft YaHei Light" charset="-122"/>
              </a:rPr>
              <a:t>只有时代的企业，</a:t>
            </a:r>
            <a:endParaRPr lang="en-US" altLang="zh-CN" sz="5332"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icrosoft YaHei Light" charset="-122"/>
            </a:endParaRPr>
          </a:p>
          <a:p>
            <a:pPr>
              <a:lnSpc>
                <a:spcPct val="150000"/>
              </a:lnSpc>
            </a:pPr>
            <a:r>
              <a:rPr lang="zh-CN" altLang="en-US" sz="5332"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icrosoft YaHei Light" charset="-122"/>
              </a:rPr>
              <a:t>没有永恒的企业</a:t>
            </a:r>
            <a:r>
              <a:rPr lang="en-US" altLang="zh-CN" sz="5332"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icrosoft YaHei Light" charset="-122"/>
              </a:rPr>
              <a:t>!</a:t>
            </a:r>
          </a:p>
        </p:txBody>
      </p:sp>
      <p:sp>
        <p:nvSpPr>
          <p:cNvPr id="11" name="Rectangle 4">
            <a:extLst>
              <a:ext uri="{FF2B5EF4-FFF2-40B4-BE49-F238E27FC236}">
                <a16:creationId xmlns:a16="http://schemas.microsoft.com/office/drawing/2014/main" id="{49E16987-45CB-4348-9409-E33B2D03C9F5}"/>
              </a:ext>
            </a:extLst>
          </p:cNvPr>
          <p:cNvSpPr/>
          <p:nvPr/>
        </p:nvSpPr>
        <p:spPr bwMode="auto">
          <a:xfrm>
            <a:off x="6762636" y="3412958"/>
            <a:ext cx="5427778" cy="2860346"/>
          </a:xfrm>
          <a:prstGeom prst="rect">
            <a:avLst/>
          </a:prstGeom>
          <a:noFill/>
          <a:ln>
            <a:noFill/>
          </a:ln>
          <a:effectLst/>
        </p:spPr>
        <p:txBody>
          <a:bodyPr wrap="square" lIns="60951" tIns="60951" rIns="60951" bIns="60951">
            <a:spAutoFit/>
          </a:bodyPr>
          <a:lstStyle/>
          <a:p>
            <a:pPr defTabSz="1218413">
              <a:lnSpc>
                <a:spcPct val="120000"/>
              </a:lnSpc>
              <a:buClr>
                <a:schemeClr val="tx1"/>
              </a:buClr>
            </a:pP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总部：北京市海淀区知春路甲</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Arial" panose="020B0604020202020204" pitchFamily="34" charset="0"/>
              </a:rPr>
              <a:t>63</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号卫星大厦</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Arial" panose="020B0604020202020204" pitchFamily="34" charset="0"/>
              </a:rPr>
              <a:t>7</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层</a:t>
            </a:r>
            <a:endPar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endParaRPr>
          </a:p>
          <a:p>
            <a:pPr defTabSz="1218413">
              <a:lnSpc>
                <a:spcPct val="120000"/>
              </a:lnSpc>
              <a:buClr>
                <a:schemeClr val="tx1"/>
              </a:buClr>
            </a:pPr>
            <a:endPar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endParaRPr>
          </a:p>
          <a:p>
            <a:pPr defTabSz="1218413">
              <a:lnSpc>
                <a:spcPct val="120000"/>
              </a:lnSpc>
              <a:buClr>
                <a:schemeClr val="tx1"/>
              </a:buClr>
            </a:pP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分公司：</a:t>
            </a:r>
            <a:endPar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endParaRPr>
          </a:p>
          <a:p>
            <a:pPr defTabSz="1218413">
              <a:lnSpc>
                <a:spcPct val="120000"/>
              </a:lnSpc>
              <a:buClr>
                <a:schemeClr val="tx1"/>
              </a:buClr>
            </a:pP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北京分公司／北京市海淀区知春路甲</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63</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号卫星大厦</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9</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层</a:t>
            </a:r>
            <a:endPar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endParaRPr>
          </a:p>
          <a:p>
            <a:pPr defTabSz="1218413">
              <a:lnSpc>
                <a:spcPct val="120000"/>
              </a:lnSpc>
              <a:buClr>
                <a:schemeClr val="tx1"/>
              </a:buClr>
            </a:pP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上海分公司／上海市虹口区乍浦路</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512</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号虹口</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SOHO</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3Q</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一楼</a:t>
            </a:r>
            <a:endPar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endParaRPr>
          </a:p>
          <a:p>
            <a:pPr defTabSz="1218413">
              <a:lnSpc>
                <a:spcPct val="120000"/>
              </a:lnSpc>
              <a:buClr>
                <a:schemeClr val="tx1"/>
              </a:buClr>
            </a:pP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杭州分公司／杭州市江干区东宁路德必易园</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B</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区</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255</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号</a:t>
            </a:r>
            <a:endPar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endParaRPr>
          </a:p>
          <a:p>
            <a:pPr defTabSz="1218413">
              <a:lnSpc>
                <a:spcPct val="120000"/>
              </a:lnSpc>
              <a:buClr>
                <a:schemeClr val="tx1"/>
              </a:buClr>
            </a:pP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广州分公司／广州市天河区体育东路</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108</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号（创展中心）西座</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1802</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单元</a:t>
            </a:r>
            <a:endPar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endParaRPr>
          </a:p>
          <a:p>
            <a:pPr defTabSz="1218413">
              <a:lnSpc>
                <a:spcPct val="120000"/>
              </a:lnSpc>
              <a:buClr>
                <a:schemeClr val="tx1"/>
              </a:buClr>
            </a:pP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深圳分公司／深圳市南山区高新园华润城大冲国际中心</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2202</a:t>
            </a:r>
          </a:p>
          <a:p>
            <a:pPr defTabSz="1218413">
              <a:lnSpc>
                <a:spcPct val="120000"/>
              </a:lnSpc>
              <a:buClr>
                <a:schemeClr val="tx1"/>
              </a:buClr>
            </a:pPr>
            <a:endPar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endParaRPr>
          </a:p>
          <a:p>
            <a:pPr defTabSz="1218413">
              <a:lnSpc>
                <a:spcPct val="120000"/>
              </a:lnSpc>
              <a:buClr>
                <a:schemeClr val="tx1"/>
              </a:buClr>
            </a:pP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a:t>
            </a:r>
          </a:p>
          <a:p>
            <a:pPr defTabSz="1218413">
              <a:lnSpc>
                <a:spcPct val="120000"/>
              </a:lnSpc>
              <a:buClr>
                <a:schemeClr val="tx1"/>
              </a:buClr>
            </a:pPr>
            <a:endPar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endParaRPr>
          </a:p>
          <a:p>
            <a:pPr defTabSz="1218413">
              <a:lnSpc>
                <a:spcPct val="120000"/>
              </a:lnSpc>
              <a:buClr>
                <a:schemeClr val="tx1"/>
              </a:buClr>
            </a:pP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官方网址：</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Arial" panose="020B0604020202020204" pitchFamily="34" charset="0"/>
              </a:rPr>
              <a:t>www.fxiaoke.com</a:t>
            </a:r>
          </a:p>
          <a:p>
            <a:pPr defTabSz="1218413">
              <a:lnSpc>
                <a:spcPct val="120000"/>
              </a:lnSpc>
              <a:buClr>
                <a:schemeClr val="tx1"/>
              </a:buClr>
            </a:pP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免费售前热线：</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4001122778</a:t>
            </a: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；免费服务热线：</a:t>
            </a:r>
            <a:r>
              <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Arial" panose="020B0604020202020204" pitchFamily="34" charset="0"/>
              </a:rPr>
              <a:t>4001869000</a:t>
            </a:r>
          </a:p>
          <a:p>
            <a:pPr defTabSz="1218413">
              <a:lnSpc>
                <a:spcPct val="120000"/>
              </a:lnSpc>
              <a:buClr>
                <a:schemeClr val="tx1"/>
              </a:buClr>
            </a:pPr>
            <a:r>
              <a:rPr lang="zh-CN" altLang="en-US"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Arial" panose="020B0604020202020204" pitchFamily="34" charset="0"/>
              </a:rPr>
              <a:t>纷享客服：您可以在纷享销客企信对话列表搜索纷享客服，直接发起对话</a:t>
            </a:r>
            <a:endParaRPr lang="en-US" altLang="zh-CN" sz="1065" dirty="0">
              <a:solidFill>
                <a:schemeClr val="bg1">
                  <a:lumMod val="8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Arial" panose="020B0604020202020204" pitchFamily="34" charset="0"/>
            </a:endParaRPr>
          </a:p>
        </p:txBody>
      </p:sp>
      <p:pic>
        <p:nvPicPr>
          <p:cNvPr id="13" name="图片 38" descr="logo横版组合-白底蜜蜂-白字-02.png">
            <a:extLst>
              <a:ext uri="{FF2B5EF4-FFF2-40B4-BE49-F238E27FC236}">
                <a16:creationId xmlns:a16="http://schemas.microsoft.com/office/drawing/2014/main" id="{C6B82245-694E-4DD1-8293-EB0E6692640F}"/>
              </a:ext>
            </a:extLst>
          </p:cNvPr>
          <p:cNvPicPr>
            <a:picLocks noChangeAspect="1"/>
          </p:cNvPicPr>
          <p:nvPr/>
        </p:nvPicPr>
        <p:blipFill>
          <a:blip r:embed="rId5" cstate="print"/>
          <a:stretch>
            <a:fillRect/>
          </a:stretch>
        </p:blipFill>
        <p:spPr>
          <a:xfrm>
            <a:off x="4503468" y="3618710"/>
            <a:ext cx="1495742" cy="390688"/>
          </a:xfrm>
          <a:prstGeom prst="rect">
            <a:avLst/>
          </a:prstGeom>
          <a:noFill/>
          <a:ln w="9525">
            <a:noFill/>
          </a:ln>
        </p:spPr>
      </p:pic>
      <p:cxnSp>
        <p:nvCxnSpPr>
          <p:cNvPr id="14" name="直接连接符 13">
            <a:extLst>
              <a:ext uri="{FF2B5EF4-FFF2-40B4-BE49-F238E27FC236}">
                <a16:creationId xmlns:a16="http://schemas.microsoft.com/office/drawing/2014/main" id="{914C42AD-738B-42A7-B4AF-2511A6FAE2AA}"/>
              </a:ext>
            </a:extLst>
          </p:cNvPr>
          <p:cNvCxnSpPr/>
          <p:nvPr/>
        </p:nvCxnSpPr>
        <p:spPr bwMode="auto">
          <a:xfrm rot="5400000">
            <a:off x="4976897" y="4810751"/>
            <a:ext cx="2760851" cy="1059"/>
          </a:xfrm>
          <a:prstGeom prst="line">
            <a:avLst/>
          </a:prstGeom>
          <a:blipFill dpi="0" rotWithShape="0">
            <a:blip r:embed="rId6"/>
            <a:srcRect/>
            <a:tile tx="0" ty="0" sx="100000" sy="100000" flip="none" algn="tl"/>
          </a:blipFill>
          <a:ln w="3175" cap="flat" cmpd="sng" algn="ctr">
            <a:solidFill>
              <a:schemeClr val="bg1">
                <a:lumMod val="50000"/>
              </a:schemeClr>
            </a:solidFill>
            <a:prstDash val="solid"/>
            <a:miter lim="400000"/>
            <a:headEnd type="none" w="med" len="med"/>
            <a:tailEnd type="none" w="med" len="med"/>
          </a:ln>
          <a:effectLst>
            <a:outerShdw blurRad="38100" dist="25400" dir="5400000" algn="ctr" rotWithShape="0">
              <a:srgbClr val="000000">
                <a:alpha val="50000"/>
              </a:srgbClr>
            </a:outerShdw>
          </a:effectLst>
        </p:spPr>
      </p:cxnSp>
      <p:grpSp>
        <p:nvGrpSpPr>
          <p:cNvPr id="18" name="组 11">
            <a:extLst>
              <a:ext uri="{FF2B5EF4-FFF2-40B4-BE49-F238E27FC236}">
                <a16:creationId xmlns:a16="http://schemas.microsoft.com/office/drawing/2014/main" id="{93A14244-084E-4EEB-837D-CFAD96127B4B}"/>
              </a:ext>
            </a:extLst>
          </p:cNvPr>
          <p:cNvGrpSpPr/>
          <p:nvPr/>
        </p:nvGrpSpPr>
        <p:grpSpPr>
          <a:xfrm>
            <a:off x="4655234" y="4538916"/>
            <a:ext cx="1321106" cy="1622273"/>
            <a:chOff x="3390858" y="3526809"/>
            <a:chExt cx="990959" cy="1216863"/>
          </a:xfrm>
        </p:grpSpPr>
        <p:pic>
          <p:nvPicPr>
            <p:cNvPr id="19" name="图片 18">
              <a:extLst>
                <a:ext uri="{FF2B5EF4-FFF2-40B4-BE49-F238E27FC236}">
                  <a16:creationId xmlns:a16="http://schemas.microsoft.com/office/drawing/2014/main" id="{C9939CF5-E7F0-4E34-86C7-710A0B4EB64A}"/>
                </a:ext>
              </a:extLst>
            </p:cNvPr>
            <p:cNvPicPr>
              <a:picLocks noChangeAspect="1"/>
            </p:cNvPicPr>
            <p:nvPr/>
          </p:nvPicPr>
          <p:blipFill>
            <a:blip r:embed="rId7" cstate="print">
              <a:alphaModFix amt="87000"/>
              <a:extLst>
                <a:ext uri="{28A0092B-C50C-407E-A947-70E740481C1C}">
                  <a14:useLocalDpi xmlns:a14="http://schemas.microsoft.com/office/drawing/2010/main" val="0"/>
                </a:ext>
              </a:extLst>
            </a:blip>
            <a:stretch>
              <a:fillRect/>
            </a:stretch>
          </p:blipFill>
          <p:spPr>
            <a:xfrm>
              <a:off x="3390858" y="3526809"/>
              <a:ext cx="990959" cy="987206"/>
            </a:xfrm>
            <a:prstGeom prst="rect">
              <a:avLst/>
            </a:prstGeom>
          </p:spPr>
        </p:pic>
        <p:sp>
          <p:nvSpPr>
            <p:cNvPr id="20" name="矩形 19">
              <a:extLst>
                <a:ext uri="{FF2B5EF4-FFF2-40B4-BE49-F238E27FC236}">
                  <a16:creationId xmlns:a16="http://schemas.microsoft.com/office/drawing/2014/main" id="{55F4857C-5EDF-4C3E-B6CA-30CCB7F43DF4}"/>
                </a:ext>
              </a:extLst>
            </p:cNvPr>
            <p:cNvSpPr/>
            <p:nvPr/>
          </p:nvSpPr>
          <p:spPr>
            <a:xfrm>
              <a:off x="3409285" y="4520341"/>
              <a:ext cx="910346" cy="223331"/>
            </a:xfrm>
            <a:prstGeom prst="rect">
              <a:avLst/>
            </a:prstGeom>
          </p:spPr>
          <p:txBody>
            <a:bodyPr wrap="none">
              <a:spAutoFit/>
            </a:bodyPr>
            <a:lstStyle/>
            <a:p>
              <a:r>
                <a:rPr lang="zh-CN" altLang="en-US" sz="1335" dirty="0">
                  <a:solidFill>
                    <a:schemeClr val="bg1">
                      <a:alpha val="50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pitchFamily="126" charset="-122"/>
                </a:rPr>
                <a:t>关注官方微信</a:t>
              </a:r>
              <a:endParaRPr lang="zh-CN" altLang="en-US" sz="1335" dirty="0">
                <a:solidFill>
                  <a:schemeClr val="bg1">
                    <a:alpha val="50000"/>
                  </a:schemeClr>
                </a:solidFill>
              </a:endParaRPr>
            </a:p>
          </p:txBody>
        </p:sp>
      </p:grpSp>
    </p:spTree>
    <p:extLst>
      <p:ext uri="{BB962C8B-B14F-4D97-AF65-F5344CB8AC3E}">
        <p14:creationId xmlns:p14="http://schemas.microsoft.com/office/powerpoint/2010/main" val="227830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A6E784-9F74-4B21-8E6C-04842F03EEF6}"/>
              </a:ext>
            </a:extLst>
          </p:cNvPr>
          <p:cNvSpPr>
            <a:spLocks noGrp="1"/>
          </p:cNvSpPr>
          <p:nvPr>
            <p:ph type="title" idx="4294967295"/>
          </p:nvPr>
        </p:nvSpPr>
        <p:spPr>
          <a:xfrm>
            <a:off x="0" y="-2555"/>
            <a:ext cx="10971372" cy="1143265"/>
          </a:xfrm>
          <a:prstGeom prst="rect">
            <a:avLst/>
          </a:prstGeom>
        </p:spPr>
        <p:txBody>
          <a:bodyPr>
            <a:normAutofit/>
          </a:bodyPr>
          <a:lstStyle/>
          <a:p>
            <a:pPr algn="l">
              <a:lnSpc>
                <a:spcPct val="90000"/>
              </a:lnSpc>
            </a:pPr>
            <a:r>
              <a:rPr lang="zh-CN" altLang="en-US" sz="3200" dirty="0">
                <a:solidFill>
                  <a:srgbClr val="FFB200"/>
                </a:solidFill>
                <a:latin typeface="+mn-lt"/>
                <a:ea typeface="+mn-ea"/>
                <a:cs typeface="+mn-ea"/>
                <a:sym typeface="+mn-lt"/>
              </a:rPr>
              <a:t>产品特点：连接异构系统，消除信息孤岛，让业务畅通无阻</a:t>
            </a:r>
          </a:p>
        </p:txBody>
      </p:sp>
      <p:sp>
        <p:nvSpPr>
          <p:cNvPr id="55" name="矩形 54">
            <a:extLst>
              <a:ext uri="{FF2B5EF4-FFF2-40B4-BE49-F238E27FC236}">
                <a16:creationId xmlns:a16="http://schemas.microsoft.com/office/drawing/2014/main" id="{D1169245-DB60-48BB-A3E6-FAD9C05CBE2E}"/>
              </a:ext>
            </a:extLst>
          </p:cNvPr>
          <p:cNvSpPr/>
          <p:nvPr/>
        </p:nvSpPr>
        <p:spPr>
          <a:xfrm>
            <a:off x="419045" y="1271075"/>
            <a:ext cx="5549177" cy="4777892"/>
          </a:xfrm>
          <a:prstGeom prst="rect">
            <a:avLst/>
          </a:prstGeom>
          <a:noFill/>
          <a:ln>
            <a:solidFill>
              <a:srgbClr val="008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p:txBody>
      </p:sp>
      <p:sp>
        <p:nvSpPr>
          <p:cNvPr id="56" name="矩形 55">
            <a:extLst>
              <a:ext uri="{FF2B5EF4-FFF2-40B4-BE49-F238E27FC236}">
                <a16:creationId xmlns:a16="http://schemas.microsoft.com/office/drawing/2014/main" id="{71A41710-B0DE-4E28-9972-8BAE7ECBF221}"/>
              </a:ext>
            </a:extLst>
          </p:cNvPr>
          <p:cNvSpPr/>
          <p:nvPr/>
        </p:nvSpPr>
        <p:spPr>
          <a:xfrm>
            <a:off x="660313" y="2159959"/>
            <a:ext cx="5053942" cy="82539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p:txBody>
      </p:sp>
      <p:sp>
        <p:nvSpPr>
          <p:cNvPr id="57" name="矩形 56">
            <a:extLst>
              <a:ext uri="{FF2B5EF4-FFF2-40B4-BE49-F238E27FC236}">
                <a16:creationId xmlns:a16="http://schemas.microsoft.com/office/drawing/2014/main" id="{D2869397-25DC-4D25-B75D-54EFE167C497}"/>
              </a:ext>
            </a:extLst>
          </p:cNvPr>
          <p:cNvSpPr/>
          <p:nvPr/>
        </p:nvSpPr>
        <p:spPr>
          <a:xfrm>
            <a:off x="3771409" y="2375831"/>
            <a:ext cx="1551188" cy="368252"/>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prstClr val="white"/>
                </a:solidFill>
                <a:effectLst/>
                <a:uLnTx/>
                <a:uFillTx/>
                <a:latin typeface="微软雅黑 Light"/>
                <a:ea typeface="微软雅黑"/>
                <a:cs typeface="+mn-ea"/>
                <a:sym typeface="+mn-lt"/>
              </a:rPr>
              <a:t>RestAPI</a:t>
            </a:r>
            <a:endPar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p:txBody>
      </p:sp>
      <p:sp>
        <p:nvSpPr>
          <p:cNvPr id="58" name="矩形 57">
            <a:extLst>
              <a:ext uri="{FF2B5EF4-FFF2-40B4-BE49-F238E27FC236}">
                <a16:creationId xmlns:a16="http://schemas.microsoft.com/office/drawing/2014/main" id="{BF44415A-5513-4CB3-87BC-A690CA19681D}"/>
              </a:ext>
            </a:extLst>
          </p:cNvPr>
          <p:cNvSpPr/>
          <p:nvPr/>
        </p:nvSpPr>
        <p:spPr>
          <a:xfrm>
            <a:off x="1005159" y="2375831"/>
            <a:ext cx="1551188" cy="368252"/>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t>JS-API</a:t>
            </a:r>
            <a:endPar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p:txBody>
      </p:sp>
      <p:sp>
        <p:nvSpPr>
          <p:cNvPr id="59" name="矩形 58">
            <a:extLst>
              <a:ext uri="{FF2B5EF4-FFF2-40B4-BE49-F238E27FC236}">
                <a16:creationId xmlns:a16="http://schemas.microsoft.com/office/drawing/2014/main" id="{9EA4675A-CF7D-42AF-A99B-13A87EEA8E08}"/>
              </a:ext>
            </a:extLst>
          </p:cNvPr>
          <p:cNvSpPr/>
          <p:nvPr/>
        </p:nvSpPr>
        <p:spPr>
          <a:xfrm>
            <a:off x="659128" y="4420265"/>
            <a:ext cx="5053942" cy="138412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微软雅黑 Light"/>
              <a:ea typeface="微软雅黑"/>
              <a:cs typeface="+mn-ea"/>
              <a:sym typeface="+mn-lt"/>
            </a:endParaRPr>
          </a:p>
        </p:txBody>
      </p:sp>
      <p:sp>
        <p:nvSpPr>
          <p:cNvPr id="60" name="矩形 59">
            <a:extLst>
              <a:ext uri="{FF2B5EF4-FFF2-40B4-BE49-F238E27FC236}">
                <a16:creationId xmlns:a16="http://schemas.microsoft.com/office/drawing/2014/main" id="{04CFDFB4-AE08-432D-ADB5-F613A87CD518}"/>
              </a:ext>
            </a:extLst>
          </p:cNvPr>
          <p:cNvSpPr/>
          <p:nvPr/>
        </p:nvSpPr>
        <p:spPr>
          <a:xfrm>
            <a:off x="4177756" y="4629788"/>
            <a:ext cx="1157539" cy="368252"/>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rPr>
              <a:t>通讯录</a:t>
            </a:r>
          </a:p>
        </p:txBody>
      </p:sp>
      <p:sp>
        <p:nvSpPr>
          <p:cNvPr id="61" name="矩形 60">
            <a:extLst>
              <a:ext uri="{FF2B5EF4-FFF2-40B4-BE49-F238E27FC236}">
                <a16:creationId xmlns:a16="http://schemas.microsoft.com/office/drawing/2014/main" id="{D2589048-D622-4701-B0F0-947560684ADE}"/>
              </a:ext>
            </a:extLst>
          </p:cNvPr>
          <p:cNvSpPr/>
          <p:nvPr/>
        </p:nvSpPr>
        <p:spPr>
          <a:xfrm>
            <a:off x="1017857" y="4629788"/>
            <a:ext cx="1166258" cy="368252"/>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t>CRM</a:t>
            </a:r>
            <a:endPar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p:txBody>
      </p:sp>
      <p:sp>
        <p:nvSpPr>
          <p:cNvPr id="62" name="矩形 61">
            <a:extLst>
              <a:ext uri="{FF2B5EF4-FFF2-40B4-BE49-F238E27FC236}">
                <a16:creationId xmlns:a16="http://schemas.microsoft.com/office/drawing/2014/main" id="{594B923F-38FD-4092-AA9E-97D2DD4D1DB9}"/>
              </a:ext>
            </a:extLst>
          </p:cNvPr>
          <p:cNvSpPr/>
          <p:nvPr/>
        </p:nvSpPr>
        <p:spPr>
          <a:xfrm>
            <a:off x="673011" y="3328207"/>
            <a:ext cx="5053942" cy="82539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p:txBody>
      </p:sp>
      <p:sp>
        <p:nvSpPr>
          <p:cNvPr id="63" name="矩形 62">
            <a:extLst>
              <a:ext uri="{FF2B5EF4-FFF2-40B4-BE49-F238E27FC236}">
                <a16:creationId xmlns:a16="http://schemas.microsoft.com/office/drawing/2014/main" id="{4B74C77F-1B63-473D-9F22-9EA91F84496E}"/>
              </a:ext>
            </a:extLst>
          </p:cNvPr>
          <p:cNvSpPr/>
          <p:nvPr/>
        </p:nvSpPr>
        <p:spPr>
          <a:xfrm>
            <a:off x="3784107" y="3544079"/>
            <a:ext cx="1551188" cy="368252"/>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t>Oauth2.0</a:t>
            </a:r>
            <a:endPar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p:txBody>
      </p:sp>
      <p:sp>
        <p:nvSpPr>
          <p:cNvPr id="64" name="矩形 63">
            <a:extLst>
              <a:ext uri="{FF2B5EF4-FFF2-40B4-BE49-F238E27FC236}">
                <a16:creationId xmlns:a16="http://schemas.microsoft.com/office/drawing/2014/main" id="{83B81C80-F0AD-49E0-A8EA-27840E68FC6D}"/>
              </a:ext>
            </a:extLst>
          </p:cNvPr>
          <p:cNvSpPr/>
          <p:nvPr/>
        </p:nvSpPr>
        <p:spPr>
          <a:xfrm>
            <a:off x="1017857" y="3544079"/>
            <a:ext cx="1551188" cy="368252"/>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rPr>
              <a:t>安全模块</a:t>
            </a:r>
          </a:p>
        </p:txBody>
      </p:sp>
      <p:sp>
        <p:nvSpPr>
          <p:cNvPr id="65" name="矩形 64">
            <a:extLst>
              <a:ext uri="{FF2B5EF4-FFF2-40B4-BE49-F238E27FC236}">
                <a16:creationId xmlns:a16="http://schemas.microsoft.com/office/drawing/2014/main" id="{27EEC086-8CDB-4901-BCB4-6F67FF7EA73A}"/>
              </a:ext>
            </a:extLst>
          </p:cNvPr>
          <p:cNvSpPr/>
          <p:nvPr/>
        </p:nvSpPr>
        <p:spPr>
          <a:xfrm>
            <a:off x="2569046" y="4629788"/>
            <a:ext cx="1202363" cy="368252"/>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rPr>
              <a:t>消息</a:t>
            </a:r>
          </a:p>
        </p:txBody>
      </p:sp>
      <p:sp>
        <p:nvSpPr>
          <p:cNvPr id="66" name="矩形 65">
            <a:extLst>
              <a:ext uri="{FF2B5EF4-FFF2-40B4-BE49-F238E27FC236}">
                <a16:creationId xmlns:a16="http://schemas.microsoft.com/office/drawing/2014/main" id="{CD95EAB9-7755-4F6E-8772-5887B2D93646}"/>
              </a:ext>
            </a:extLst>
          </p:cNvPr>
          <p:cNvSpPr/>
          <p:nvPr/>
        </p:nvSpPr>
        <p:spPr>
          <a:xfrm>
            <a:off x="4190454" y="5252007"/>
            <a:ext cx="1157539" cy="368252"/>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rPr>
              <a:t>登录</a:t>
            </a:r>
          </a:p>
        </p:txBody>
      </p:sp>
      <p:sp>
        <p:nvSpPr>
          <p:cNvPr id="67" name="矩形 66">
            <a:extLst>
              <a:ext uri="{FF2B5EF4-FFF2-40B4-BE49-F238E27FC236}">
                <a16:creationId xmlns:a16="http://schemas.microsoft.com/office/drawing/2014/main" id="{1A3C288E-D6F8-4DD7-A326-A5344CDDF884}"/>
              </a:ext>
            </a:extLst>
          </p:cNvPr>
          <p:cNvSpPr/>
          <p:nvPr/>
        </p:nvSpPr>
        <p:spPr>
          <a:xfrm>
            <a:off x="1030556" y="5252007"/>
            <a:ext cx="1166258" cy="368252"/>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rPr>
              <a:t>审批</a:t>
            </a:r>
          </a:p>
        </p:txBody>
      </p:sp>
      <p:sp>
        <p:nvSpPr>
          <p:cNvPr id="68" name="矩形 67">
            <a:extLst>
              <a:ext uri="{FF2B5EF4-FFF2-40B4-BE49-F238E27FC236}">
                <a16:creationId xmlns:a16="http://schemas.microsoft.com/office/drawing/2014/main" id="{F83D801D-8974-46D1-8CCE-BDB38AE19F10}"/>
              </a:ext>
            </a:extLst>
          </p:cNvPr>
          <p:cNvSpPr/>
          <p:nvPr/>
        </p:nvSpPr>
        <p:spPr>
          <a:xfrm>
            <a:off x="2581745" y="5252007"/>
            <a:ext cx="1202363" cy="368252"/>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rPr>
              <a:t>考外勤</a:t>
            </a:r>
          </a:p>
        </p:txBody>
      </p:sp>
      <p:sp>
        <p:nvSpPr>
          <p:cNvPr id="69" name="矩形 68">
            <a:extLst>
              <a:ext uri="{FF2B5EF4-FFF2-40B4-BE49-F238E27FC236}">
                <a16:creationId xmlns:a16="http://schemas.microsoft.com/office/drawing/2014/main" id="{0ADA91DE-C466-4401-AD7E-0B85059071F7}"/>
              </a:ext>
            </a:extLst>
          </p:cNvPr>
          <p:cNvSpPr/>
          <p:nvPr/>
        </p:nvSpPr>
        <p:spPr>
          <a:xfrm>
            <a:off x="1613685" y="1537741"/>
            <a:ext cx="2933318" cy="342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89F0"/>
                </a:solidFill>
                <a:effectLst/>
                <a:uLnTx/>
                <a:uFillTx/>
                <a:latin typeface="微软雅黑 Light"/>
                <a:ea typeface="微软雅黑"/>
                <a:cs typeface="+mn-ea"/>
                <a:sym typeface="+mn-lt"/>
              </a:rPr>
              <a:t>纷享开放平台</a:t>
            </a:r>
          </a:p>
        </p:txBody>
      </p:sp>
      <p:sp>
        <p:nvSpPr>
          <p:cNvPr id="70" name="矩形 69">
            <a:extLst>
              <a:ext uri="{FF2B5EF4-FFF2-40B4-BE49-F238E27FC236}">
                <a16:creationId xmlns:a16="http://schemas.microsoft.com/office/drawing/2014/main" id="{6476E359-FB51-43A4-A19E-A7A1A0991853}"/>
              </a:ext>
            </a:extLst>
          </p:cNvPr>
          <p:cNvSpPr/>
          <p:nvPr/>
        </p:nvSpPr>
        <p:spPr>
          <a:xfrm>
            <a:off x="7517421" y="1271075"/>
            <a:ext cx="4406326" cy="477789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92D050"/>
              </a:solidFill>
              <a:effectLst/>
              <a:uLnTx/>
              <a:uFillTx/>
              <a:latin typeface="微软雅黑 Light"/>
              <a:ea typeface="微软雅黑"/>
              <a:cs typeface="+mn-ea"/>
              <a:sym typeface="+mn-lt"/>
            </a:endParaRPr>
          </a:p>
        </p:txBody>
      </p:sp>
      <p:sp>
        <p:nvSpPr>
          <p:cNvPr id="71" name="矩形 70">
            <a:extLst>
              <a:ext uri="{FF2B5EF4-FFF2-40B4-BE49-F238E27FC236}">
                <a16:creationId xmlns:a16="http://schemas.microsoft.com/office/drawing/2014/main" id="{134AE0F5-623C-4FB8-B43D-205C5AA7DA6C}"/>
              </a:ext>
            </a:extLst>
          </p:cNvPr>
          <p:cNvSpPr/>
          <p:nvPr/>
        </p:nvSpPr>
        <p:spPr>
          <a:xfrm>
            <a:off x="10552818" y="2175832"/>
            <a:ext cx="1192650" cy="82539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t>ERP</a:t>
            </a:r>
          </a:p>
        </p:txBody>
      </p:sp>
      <p:sp>
        <p:nvSpPr>
          <p:cNvPr id="72" name="矩形 71">
            <a:extLst>
              <a:ext uri="{FF2B5EF4-FFF2-40B4-BE49-F238E27FC236}">
                <a16:creationId xmlns:a16="http://schemas.microsoft.com/office/drawing/2014/main" id="{B0033D79-5DEF-42FD-BF85-DFC2FC1058F2}"/>
              </a:ext>
            </a:extLst>
          </p:cNvPr>
          <p:cNvSpPr/>
          <p:nvPr/>
        </p:nvSpPr>
        <p:spPr>
          <a:xfrm>
            <a:off x="7733292" y="2159960"/>
            <a:ext cx="751932" cy="3644425"/>
          </a:xfrm>
          <a:prstGeom prst="rect">
            <a:avLst/>
          </a:prstGeom>
          <a:solidFill>
            <a:schemeClr val="accent4"/>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p:txBody>
      </p:sp>
      <p:sp>
        <p:nvSpPr>
          <p:cNvPr id="73" name="矩形 72">
            <a:extLst>
              <a:ext uri="{FF2B5EF4-FFF2-40B4-BE49-F238E27FC236}">
                <a16:creationId xmlns:a16="http://schemas.microsoft.com/office/drawing/2014/main" id="{A022A802-DE24-4A4A-A35C-67B90167C256}"/>
              </a:ext>
            </a:extLst>
          </p:cNvPr>
          <p:cNvSpPr/>
          <p:nvPr/>
        </p:nvSpPr>
        <p:spPr>
          <a:xfrm>
            <a:off x="8229523" y="1537741"/>
            <a:ext cx="2933318" cy="342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92D050"/>
                </a:solidFill>
                <a:effectLst/>
                <a:uLnTx/>
                <a:uFillTx/>
                <a:latin typeface="微软雅黑 Light"/>
                <a:ea typeface="微软雅黑"/>
                <a:cs typeface="+mn-ea"/>
                <a:sym typeface="+mn-lt"/>
              </a:rPr>
              <a:t>客户环境</a:t>
            </a:r>
          </a:p>
        </p:txBody>
      </p:sp>
      <p:cxnSp>
        <p:nvCxnSpPr>
          <p:cNvPr id="74" name="直接箭头连接符 73">
            <a:extLst>
              <a:ext uri="{FF2B5EF4-FFF2-40B4-BE49-F238E27FC236}">
                <a16:creationId xmlns:a16="http://schemas.microsoft.com/office/drawing/2014/main" id="{AEF9786D-184A-44EB-9F23-B3649185FE80}"/>
              </a:ext>
            </a:extLst>
          </p:cNvPr>
          <p:cNvCxnSpPr/>
          <p:nvPr/>
        </p:nvCxnSpPr>
        <p:spPr>
          <a:xfrm flipH="1">
            <a:off x="5968223" y="3761608"/>
            <a:ext cx="154919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75" name="图片 74">
            <a:extLst>
              <a:ext uri="{FF2B5EF4-FFF2-40B4-BE49-F238E27FC236}">
                <a16:creationId xmlns:a16="http://schemas.microsoft.com/office/drawing/2014/main" id="{F5108D5C-7F1E-4A7A-8D30-3591C868B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457" y="3001225"/>
            <a:ext cx="599997" cy="1476183"/>
          </a:xfrm>
          <a:prstGeom prst="rect">
            <a:avLst/>
          </a:prstGeom>
        </p:spPr>
      </p:pic>
      <p:sp>
        <p:nvSpPr>
          <p:cNvPr id="76" name="TextBox 71">
            <a:extLst>
              <a:ext uri="{FF2B5EF4-FFF2-40B4-BE49-F238E27FC236}">
                <a16:creationId xmlns:a16="http://schemas.microsoft.com/office/drawing/2014/main" id="{14692BB9-9643-428B-A481-3AD93741EA50}"/>
              </a:ext>
            </a:extLst>
          </p:cNvPr>
          <p:cNvSpPr txBox="1"/>
          <p:nvPr/>
        </p:nvSpPr>
        <p:spPr>
          <a:xfrm>
            <a:off x="7831576" y="3191699"/>
            <a:ext cx="615553" cy="1609516"/>
          </a:xfrm>
          <a:prstGeom prst="rect">
            <a:avLst/>
          </a:prstGeom>
          <a:noFill/>
        </p:spPr>
        <p:txBody>
          <a:bodyPr vert="eaVert"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微软雅黑 Light"/>
                <a:ea typeface="微软雅黑"/>
                <a:cs typeface="+mn-ea"/>
                <a:sym typeface="+mn-lt"/>
              </a:rPr>
              <a:t>对接程序</a:t>
            </a:r>
          </a:p>
        </p:txBody>
      </p:sp>
      <p:sp>
        <p:nvSpPr>
          <p:cNvPr id="77" name="矩形 76">
            <a:extLst>
              <a:ext uri="{FF2B5EF4-FFF2-40B4-BE49-F238E27FC236}">
                <a16:creationId xmlns:a16="http://schemas.microsoft.com/office/drawing/2014/main" id="{673418B0-4CE2-47E4-B80D-F507BEA83DAF}"/>
              </a:ext>
            </a:extLst>
          </p:cNvPr>
          <p:cNvSpPr/>
          <p:nvPr/>
        </p:nvSpPr>
        <p:spPr>
          <a:xfrm>
            <a:off x="5879335" y="3488594"/>
            <a:ext cx="990470" cy="342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srgbClr val="0089F0"/>
                </a:solidFill>
                <a:effectLst/>
                <a:uLnTx/>
                <a:uFillTx/>
                <a:latin typeface="微软雅黑 Light"/>
                <a:ea typeface="微软雅黑"/>
                <a:cs typeface="+mn-ea"/>
                <a:sym typeface="+mn-lt"/>
              </a:rPr>
              <a:t>Https</a:t>
            </a:r>
            <a:endParaRPr kumimoji="0" lang="zh-CN" altLang="en-US" sz="1400" b="1" i="1" u="none" strike="noStrike" kern="1200" cap="none" spc="0" normalizeH="0" baseline="0" noProof="0" dirty="0">
              <a:ln>
                <a:noFill/>
              </a:ln>
              <a:solidFill>
                <a:srgbClr val="0089F0"/>
              </a:solidFill>
              <a:effectLst/>
              <a:uLnTx/>
              <a:uFillTx/>
              <a:latin typeface="微软雅黑 Light"/>
              <a:ea typeface="微软雅黑"/>
              <a:cs typeface="+mn-ea"/>
              <a:sym typeface="+mn-lt"/>
            </a:endParaRPr>
          </a:p>
        </p:txBody>
      </p:sp>
      <p:sp>
        <p:nvSpPr>
          <p:cNvPr id="78" name="矩形 77">
            <a:extLst>
              <a:ext uri="{FF2B5EF4-FFF2-40B4-BE49-F238E27FC236}">
                <a16:creationId xmlns:a16="http://schemas.microsoft.com/office/drawing/2014/main" id="{5ED82C15-0C70-4C36-AC41-7B78B71F677F}"/>
              </a:ext>
            </a:extLst>
          </p:cNvPr>
          <p:cNvSpPr/>
          <p:nvPr/>
        </p:nvSpPr>
        <p:spPr>
          <a:xfrm>
            <a:off x="10559170" y="3569476"/>
            <a:ext cx="1192650" cy="82539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t>OA</a:t>
            </a:r>
          </a:p>
        </p:txBody>
      </p:sp>
      <p:sp>
        <p:nvSpPr>
          <p:cNvPr id="79" name="矩形 78">
            <a:extLst>
              <a:ext uri="{FF2B5EF4-FFF2-40B4-BE49-F238E27FC236}">
                <a16:creationId xmlns:a16="http://schemas.microsoft.com/office/drawing/2014/main" id="{7186BF79-147E-43FC-B8A3-D9BC770252E8}"/>
              </a:ext>
            </a:extLst>
          </p:cNvPr>
          <p:cNvSpPr/>
          <p:nvPr/>
        </p:nvSpPr>
        <p:spPr>
          <a:xfrm>
            <a:off x="10559170" y="4966294"/>
            <a:ext cx="1192650" cy="82539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Light"/>
                <a:ea typeface="微软雅黑"/>
                <a:cs typeface="+mn-ea"/>
                <a:sym typeface="+mn-lt"/>
              </a:rPr>
              <a:t>其它系统</a:t>
            </a: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p:txBody>
      </p:sp>
      <p:sp>
        <p:nvSpPr>
          <p:cNvPr id="80" name="矩形 79">
            <a:extLst>
              <a:ext uri="{FF2B5EF4-FFF2-40B4-BE49-F238E27FC236}">
                <a16:creationId xmlns:a16="http://schemas.microsoft.com/office/drawing/2014/main" id="{95497DE6-F80E-451A-B18F-669A279CAB61}"/>
              </a:ext>
            </a:extLst>
          </p:cNvPr>
          <p:cNvSpPr/>
          <p:nvPr/>
        </p:nvSpPr>
        <p:spPr>
          <a:xfrm>
            <a:off x="9066619" y="2156785"/>
            <a:ext cx="1192649" cy="363172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t>API</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t>Web</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t>Service</a:t>
            </a:r>
          </a:p>
          <a:p>
            <a:pPr marL="0" marR="0" lvl="0" indent="0" algn="ctr" defTabSz="1219170" rtl="0" eaLnBrk="1" fontAlgn="auto" latinLnBrk="0" hangingPunct="1">
              <a:lnSpc>
                <a:spcPct val="100000"/>
              </a:lnSpc>
              <a:spcBef>
                <a:spcPts val="0"/>
              </a:spcBef>
              <a:spcAft>
                <a:spcPts val="0"/>
              </a:spcAft>
              <a:buClrTx/>
              <a:buSzTx/>
              <a:buFontTx/>
              <a:buNone/>
              <a:tabLst/>
              <a:defRPr/>
            </a:pPr>
            <a:b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br>
            <a: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t>SP</a:t>
            </a: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t>View</a:t>
            </a: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Light"/>
                <a:ea typeface="微软雅黑"/>
                <a:cs typeface="+mn-ea"/>
                <a:sym typeface="+mn-lt"/>
              </a:rPr>
              <a:t>DB</a:t>
            </a:r>
          </a:p>
        </p:txBody>
      </p:sp>
    </p:spTree>
    <p:extLst>
      <p:ext uri="{BB962C8B-B14F-4D97-AF65-F5344CB8AC3E}">
        <p14:creationId xmlns:p14="http://schemas.microsoft.com/office/powerpoint/2010/main" val="1042434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213E18D-DCD4-4214-993A-6498FDB46B67}"/>
              </a:ext>
            </a:extLst>
          </p:cNvPr>
          <p:cNvGrpSpPr/>
          <p:nvPr/>
        </p:nvGrpSpPr>
        <p:grpSpPr>
          <a:xfrm>
            <a:off x="161504" y="2548336"/>
            <a:ext cx="6219662" cy="3150335"/>
            <a:chOff x="467543" y="792162"/>
            <a:chExt cx="8058921" cy="3641329"/>
          </a:xfrm>
        </p:grpSpPr>
        <p:sp>
          <p:nvSpPr>
            <p:cNvPr id="3" name="Rectangle 2">
              <a:extLst>
                <a:ext uri="{FF2B5EF4-FFF2-40B4-BE49-F238E27FC236}">
                  <a16:creationId xmlns:a16="http://schemas.microsoft.com/office/drawing/2014/main" id="{7A27A94B-9EFE-44F9-AE4C-C4143B1AC711}"/>
                </a:ext>
              </a:extLst>
            </p:cNvPr>
            <p:cNvSpPr>
              <a:spLocks noChangeArrowheads="1"/>
            </p:cNvSpPr>
            <p:nvPr/>
          </p:nvSpPr>
          <p:spPr bwMode="auto">
            <a:xfrm>
              <a:off x="467543" y="792162"/>
              <a:ext cx="7990962" cy="3641329"/>
            </a:xfrm>
            <a:prstGeom prst="rect">
              <a:avLst/>
            </a:prstGeom>
            <a:solidFill>
              <a:schemeClr val="bg1"/>
            </a:solidFill>
            <a:ln w="9525">
              <a:solidFill>
                <a:schemeClr val="folHlink"/>
              </a:solidFill>
              <a:miter lim="800000"/>
              <a:headEnd/>
              <a:tailEnd/>
            </a:ln>
            <a:effectLst>
              <a:outerShdw dist="107763" dir="2700000" algn="ctr" rotWithShape="0">
                <a:schemeClr val="bg2">
                  <a:alpha val="50000"/>
                </a:schemeClr>
              </a:outerShdw>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Light"/>
                <a:ea typeface="微软雅黑"/>
                <a:cs typeface="+mn-cs"/>
              </a:endParaRPr>
            </a:p>
          </p:txBody>
        </p:sp>
        <p:grpSp>
          <p:nvGrpSpPr>
            <p:cNvPr id="4" name="Group 5">
              <a:extLst>
                <a:ext uri="{FF2B5EF4-FFF2-40B4-BE49-F238E27FC236}">
                  <a16:creationId xmlns:a16="http://schemas.microsoft.com/office/drawing/2014/main" id="{774B3D70-991B-43FA-BB28-5149E9FF383F}"/>
                </a:ext>
              </a:extLst>
            </p:cNvPr>
            <p:cNvGrpSpPr>
              <a:grpSpLocks/>
            </p:cNvGrpSpPr>
            <p:nvPr/>
          </p:nvGrpSpPr>
          <p:grpSpPr bwMode="auto">
            <a:xfrm>
              <a:off x="685800" y="914401"/>
              <a:ext cx="7840664" cy="3168650"/>
              <a:chOff x="96" y="1152"/>
              <a:chExt cx="4939" cy="1996"/>
            </a:xfrm>
          </p:grpSpPr>
          <p:sp>
            <p:nvSpPr>
              <p:cNvPr id="5" name="AutoShape 6">
                <a:extLst>
                  <a:ext uri="{FF2B5EF4-FFF2-40B4-BE49-F238E27FC236}">
                    <a16:creationId xmlns:a16="http://schemas.microsoft.com/office/drawing/2014/main" id="{2FED8912-24EF-4F2E-A20B-319ADCED68FE}"/>
                  </a:ext>
                </a:extLst>
              </p:cNvPr>
              <p:cNvSpPr>
                <a:spLocks noChangeArrowheads="1"/>
              </p:cNvSpPr>
              <p:nvPr/>
            </p:nvSpPr>
            <p:spPr bwMode="auto">
              <a:xfrm>
                <a:off x="96" y="1616"/>
                <a:ext cx="960" cy="226"/>
              </a:xfrm>
              <a:prstGeom prst="roundRect">
                <a:avLst>
                  <a:gd name="adj" fmla="val 16667"/>
                </a:avLst>
              </a:prstGeom>
              <a:solidFill>
                <a:srgbClr val="3366FF">
                  <a:alpha val="20000"/>
                </a:srgbClr>
              </a:solidFill>
              <a:ln w="38100" cmpd="dbl"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zh-CN" altLang="th-TH" sz="1400" b="0" i="0" u="none" strike="noStrike" kern="1200" cap="none" spc="0" normalizeH="0" baseline="0" noProof="0">
                    <a:ln>
                      <a:noFill/>
                    </a:ln>
                    <a:solidFill>
                      <a:prstClr val="black"/>
                    </a:solidFill>
                    <a:effectLst/>
                    <a:uLnTx/>
                    <a:uFillTx/>
                    <a:latin typeface="微软雅黑 Light"/>
                    <a:ea typeface="微软雅黑"/>
                    <a:cs typeface="+mn-cs"/>
                  </a:rPr>
                  <a:t>繁体中文语言包</a:t>
                </a:r>
                <a:endParaRPr kumimoji="1" lang="th-TH" altLang="zh-CN" sz="1400"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6" name="AutoShape 7">
                <a:extLst>
                  <a:ext uri="{FF2B5EF4-FFF2-40B4-BE49-F238E27FC236}">
                    <a16:creationId xmlns:a16="http://schemas.microsoft.com/office/drawing/2014/main" id="{36469003-6A94-40BE-95B5-901F213EAC43}"/>
                  </a:ext>
                </a:extLst>
              </p:cNvPr>
              <p:cNvSpPr>
                <a:spLocks noChangeArrowheads="1"/>
              </p:cNvSpPr>
              <p:nvPr/>
            </p:nvSpPr>
            <p:spPr bwMode="auto">
              <a:xfrm>
                <a:off x="96" y="1888"/>
                <a:ext cx="960" cy="227"/>
              </a:xfrm>
              <a:prstGeom prst="roundRect">
                <a:avLst>
                  <a:gd name="adj" fmla="val 16667"/>
                </a:avLst>
              </a:prstGeom>
              <a:solidFill>
                <a:srgbClr val="3366FF">
                  <a:alpha val="20000"/>
                </a:srgbClr>
              </a:solidFill>
              <a:ln w="38100" cmpd="dbl"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zh-CN" altLang="th-TH" sz="1400" b="0" i="0" u="none" strike="noStrike" kern="1200" cap="none" spc="0" normalizeH="0" baseline="0" noProof="0">
                    <a:ln>
                      <a:noFill/>
                    </a:ln>
                    <a:solidFill>
                      <a:prstClr val="black"/>
                    </a:solidFill>
                    <a:effectLst/>
                    <a:uLnTx/>
                    <a:uFillTx/>
                    <a:latin typeface="微软雅黑 Light"/>
                    <a:ea typeface="微软雅黑"/>
                    <a:cs typeface="+mn-cs"/>
                  </a:rPr>
                  <a:t>英文语言包</a:t>
                </a:r>
                <a:endParaRPr kumimoji="1" lang="th-TH" altLang="zh-CN" sz="1400"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7" name="AutoShape 8">
                <a:extLst>
                  <a:ext uri="{FF2B5EF4-FFF2-40B4-BE49-F238E27FC236}">
                    <a16:creationId xmlns:a16="http://schemas.microsoft.com/office/drawing/2014/main" id="{2EDCF562-BC94-4A95-A4A9-19E0A77770C4}"/>
                  </a:ext>
                </a:extLst>
              </p:cNvPr>
              <p:cNvSpPr>
                <a:spLocks noChangeArrowheads="1"/>
              </p:cNvSpPr>
              <p:nvPr/>
            </p:nvSpPr>
            <p:spPr bwMode="auto">
              <a:xfrm>
                <a:off x="96" y="1344"/>
                <a:ext cx="960" cy="227"/>
              </a:xfrm>
              <a:prstGeom prst="roundRect">
                <a:avLst>
                  <a:gd name="adj" fmla="val 16667"/>
                </a:avLst>
              </a:prstGeom>
              <a:solidFill>
                <a:srgbClr val="3366FF">
                  <a:alpha val="20000"/>
                </a:srgbClr>
              </a:solidFill>
              <a:ln w="38100" cmpd="dbl"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zh-CN" altLang="th-TH" sz="1400" b="0" i="0" u="none" strike="noStrike" kern="1200" cap="none" spc="0" normalizeH="0" baseline="0" noProof="0">
                    <a:ln>
                      <a:noFill/>
                    </a:ln>
                    <a:solidFill>
                      <a:prstClr val="black"/>
                    </a:solidFill>
                    <a:effectLst/>
                    <a:uLnTx/>
                    <a:uFillTx/>
                    <a:latin typeface="微软雅黑 Light"/>
                    <a:ea typeface="微软雅黑"/>
                    <a:cs typeface="+mn-cs"/>
                  </a:rPr>
                  <a:t>简体中文语言包</a:t>
                </a:r>
                <a:endParaRPr kumimoji="1" lang="th-TH" altLang="zh-CN" sz="1400"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8" name="AutoShape 9">
                <a:extLst>
                  <a:ext uri="{FF2B5EF4-FFF2-40B4-BE49-F238E27FC236}">
                    <a16:creationId xmlns:a16="http://schemas.microsoft.com/office/drawing/2014/main" id="{6D4BFA4C-14E0-45C9-8275-60010351A307}"/>
                  </a:ext>
                </a:extLst>
              </p:cNvPr>
              <p:cNvSpPr>
                <a:spLocks noChangeArrowheads="1"/>
              </p:cNvSpPr>
              <p:nvPr/>
            </p:nvSpPr>
            <p:spPr bwMode="auto">
              <a:xfrm>
                <a:off x="96" y="2208"/>
                <a:ext cx="960" cy="227"/>
              </a:xfrm>
              <a:prstGeom prst="roundRect">
                <a:avLst>
                  <a:gd name="adj" fmla="val 16667"/>
                </a:avLst>
              </a:prstGeom>
              <a:solidFill>
                <a:srgbClr val="3366FF">
                  <a:alpha val="20000"/>
                </a:srgbClr>
              </a:solidFill>
              <a:ln w="38100" cmpd="dbl"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a:ln>
                      <a:noFill/>
                    </a:ln>
                    <a:solidFill>
                      <a:prstClr val="black"/>
                    </a:solidFill>
                    <a:effectLst/>
                    <a:uLnTx/>
                    <a:uFillTx/>
                    <a:latin typeface="微软雅黑 Light"/>
                    <a:ea typeface="微软雅黑"/>
                    <a:cs typeface="+mn-cs"/>
                  </a:rPr>
                  <a:t>…</a:t>
                </a:r>
                <a:endParaRPr kumimoji="1" lang="th-TH" altLang="zh-CN" sz="1400"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9" name="Rectangle 10">
                <a:extLst>
                  <a:ext uri="{FF2B5EF4-FFF2-40B4-BE49-F238E27FC236}">
                    <a16:creationId xmlns:a16="http://schemas.microsoft.com/office/drawing/2014/main" id="{7676F301-F98D-4EF3-8A97-51A90F7D8952}"/>
                  </a:ext>
                </a:extLst>
              </p:cNvPr>
              <p:cNvSpPr>
                <a:spLocks noChangeArrowheads="1"/>
              </p:cNvSpPr>
              <p:nvPr/>
            </p:nvSpPr>
            <p:spPr bwMode="auto">
              <a:xfrm>
                <a:off x="1277" y="1680"/>
                <a:ext cx="1603" cy="272"/>
              </a:xfrm>
              <a:prstGeom prst="rect">
                <a:avLst/>
              </a:prstGeom>
              <a:gradFill rotWithShape="1">
                <a:gsLst>
                  <a:gs pos="0">
                    <a:srgbClr val="99CCFF">
                      <a:alpha val="80000"/>
                    </a:srgbClr>
                  </a:gs>
                  <a:gs pos="50000">
                    <a:srgbClr val="99CCFF">
                      <a:gamma/>
                      <a:shade val="61961"/>
                      <a:invGamma/>
                    </a:srgbClr>
                  </a:gs>
                  <a:gs pos="100000">
                    <a:srgbClr val="99CCFF">
                      <a:alpha val="80000"/>
                    </a:srgbClr>
                  </a:gs>
                </a:gsLst>
                <a:lin ang="5400000" scaled="1"/>
              </a:gradFill>
              <a:ln w="76200" cmpd="tri"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zh-CN" altLang="th-TH" sz="1400" b="1" i="0" u="none" strike="noStrike" kern="1200" cap="none" spc="0" normalizeH="0" baseline="0" noProof="0">
                    <a:ln>
                      <a:noFill/>
                    </a:ln>
                    <a:solidFill>
                      <a:prstClr val="white"/>
                    </a:solidFill>
                    <a:effectLst/>
                    <a:uLnTx/>
                    <a:uFillTx/>
                    <a:latin typeface="微软雅黑 Light"/>
                    <a:ea typeface="Angsana New" panose="02020603050405020304" pitchFamily="18" charset="-34"/>
                    <a:cs typeface="Angsana New" panose="02020603050405020304" pitchFamily="18" charset="-34"/>
                  </a:rPr>
                  <a:t>用户当前语言选择</a:t>
                </a:r>
                <a:endParaRPr kumimoji="1" lang="th-TH" altLang="zh-CN" sz="1400" b="1" i="0" u="none" strike="noStrike" kern="1200" cap="none" spc="0" normalizeH="0" baseline="0" noProof="0">
                  <a:ln>
                    <a:noFill/>
                  </a:ln>
                  <a:solidFill>
                    <a:prstClr val="white"/>
                  </a:solidFill>
                  <a:effectLst/>
                  <a:uLnTx/>
                  <a:uFillTx/>
                  <a:latin typeface="微软雅黑 Light"/>
                  <a:ea typeface="Angsana New" panose="02020603050405020304" pitchFamily="18" charset="-34"/>
                  <a:cs typeface="Angsana New" panose="02020603050405020304" pitchFamily="18" charset="-34"/>
                </a:endParaRPr>
              </a:p>
            </p:txBody>
          </p:sp>
          <p:sp>
            <p:nvSpPr>
              <p:cNvPr id="10" name="AutoShape 11">
                <a:extLst>
                  <a:ext uri="{FF2B5EF4-FFF2-40B4-BE49-F238E27FC236}">
                    <a16:creationId xmlns:a16="http://schemas.microsoft.com/office/drawing/2014/main" id="{8779D326-917D-4F69-A7A6-36333FDFFB79}"/>
                  </a:ext>
                </a:extLst>
              </p:cNvPr>
              <p:cNvSpPr>
                <a:spLocks noChangeArrowheads="1"/>
              </p:cNvSpPr>
              <p:nvPr/>
            </p:nvSpPr>
            <p:spPr bwMode="auto">
              <a:xfrm>
                <a:off x="1344" y="1968"/>
                <a:ext cx="1488" cy="960"/>
              </a:xfrm>
              <a:prstGeom prst="upArrowCallout">
                <a:avLst>
                  <a:gd name="adj1" fmla="val 17079"/>
                  <a:gd name="adj2" fmla="val 16253"/>
                  <a:gd name="adj3" fmla="val 16667"/>
                  <a:gd name="adj4" fmla="val 66667"/>
                </a:avLst>
              </a:prstGeom>
              <a:gradFill rotWithShape="1">
                <a:gsLst>
                  <a:gs pos="0">
                    <a:srgbClr val="CCCCFF">
                      <a:gamma/>
                      <a:shade val="86275"/>
                      <a:invGamma/>
                    </a:srgbClr>
                  </a:gs>
                  <a:gs pos="50000">
                    <a:srgbClr val="CCCCFF">
                      <a:alpha val="34000"/>
                    </a:srgbClr>
                  </a:gs>
                  <a:gs pos="100000">
                    <a:srgbClr val="CCCCFF">
                      <a:gamma/>
                      <a:shade val="86275"/>
                      <a:invGamma/>
                    </a:srgbClr>
                  </a:gs>
                </a:gsLst>
                <a:lin ang="18900000" scaled="1"/>
              </a:gradFill>
              <a:ln w="76200" cmpd="tri"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11" name="Text Box 12">
                <a:extLst>
                  <a:ext uri="{FF2B5EF4-FFF2-40B4-BE49-F238E27FC236}">
                    <a16:creationId xmlns:a16="http://schemas.microsoft.com/office/drawing/2014/main" id="{E553E580-3CF4-4DC4-BD1D-E045B3DEB799}"/>
                  </a:ext>
                </a:extLst>
              </p:cNvPr>
              <p:cNvSpPr txBox="1">
                <a:spLocks noChangeArrowheads="1"/>
              </p:cNvSpPr>
              <p:nvPr/>
            </p:nvSpPr>
            <p:spPr bwMode="auto">
              <a:xfrm>
                <a:off x="1584" y="2544"/>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Light"/>
                    <a:ea typeface="微软雅黑"/>
                    <a:cs typeface="+mn-cs"/>
                  </a:rPr>
                  <a:t>业务数据</a:t>
                </a:r>
              </a:p>
            </p:txBody>
          </p:sp>
          <p:sp>
            <p:nvSpPr>
              <p:cNvPr id="12" name="AutoShape 13">
                <a:extLst>
                  <a:ext uri="{FF2B5EF4-FFF2-40B4-BE49-F238E27FC236}">
                    <a16:creationId xmlns:a16="http://schemas.microsoft.com/office/drawing/2014/main" id="{7174611E-27D2-4607-9F0D-E0B1D26A005C}"/>
                  </a:ext>
                </a:extLst>
              </p:cNvPr>
              <p:cNvSpPr>
                <a:spLocks noChangeArrowheads="1"/>
              </p:cNvSpPr>
              <p:nvPr/>
            </p:nvSpPr>
            <p:spPr bwMode="auto">
              <a:xfrm>
                <a:off x="960" y="1776"/>
                <a:ext cx="291" cy="177"/>
              </a:xfrm>
              <a:prstGeom prst="rightArrow">
                <a:avLst>
                  <a:gd name="adj1" fmla="val 49685"/>
                  <a:gd name="adj2" fmla="val 41102"/>
                </a:avLst>
              </a:prstGeom>
              <a:gradFill rotWithShape="1">
                <a:gsLst>
                  <a:gs pos="0">
                    <a:srgbClr val="FFFFFF">
                      <a:alpha val="44000"/>
                    </a:srgbClr>
                  </a:gs>
                  <a:gs pos="100000">
                    <a:srgbClr val="003366">
                      <a:alpha val="42999"/>
                    </a:srgbClr>
                  </a:gs>
                </a:gsLst>
                <a:lin ang="0" scaled="1"/>
              </a:gradFill>
              <a:ln>
                <a:noFill/>
              </a:ln>
              <a:effectLst/>
              <a:extLst>
                <a:ext uri="{91240B29-F687-4F45-9708-019B960494DF}">
                  <a14:hiddenLine xmlns:a14="http://schemas.microsoft.com/office/drawing/2010/main" w="9525" algn="ctr">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219170" rtl="0" eaLnBrk="1" fontAlgn="auto" latinLnBrk="1"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Arial Black" panose="020B0A04020102020204" pitchFamily="34" charset="0"/>
                  <a:ea typeface="Gulim" panose="020B0600000101010101" pitchFamily="34" charset="-127"/>
                  <a:cs typeface="+mn-cs"/>
                </a:endParaRPr>
              </a:p>
            </p:txBody>
          </p:sp>
          <p:sp>
            <p:nvSpPr>
              <p:cNvPr id="13" name="AutoShape 14">
                <a:extLst>
                  <a:ext uri="{FF2B5EF4-FFF2-40B4-BE49-F238E27FC236}">
                    <a16:creationId xmlns:a16="http://schemas.microsoft.com/office/drawing/2014/main" id="{237EE7D0-1BF5-467D-92FD-07BE12FC9162}"/>
                  </a:ext>
                </a:extLst>
              </p:cNvPr>
              <p:cNvSpPr>
                <a:spLocks noChangeArrowheads="1"/>
              </p:cNvSpPr>
              <p:nvPr/>
            </p:nvSpPr>
            <p:spPr bwMode="auto">
              <a:xfrm>
                <a:off x="2880" y="1728"/>
                <a:ext cx="291" cy="177"/>
              </a:xfrm>
              <a:prstGeom prst="rightArrow">
                <a:avLst>
                  <a:gd name="adj1" fmla="val 49685"/>
                  <a:gd name="adj2" fmla="val 41102"/>
                </a:avLst>
              </a:prstGeom>
              <a:gradFill rotWithShape="1">
                <a:gsLst>
                  <a:gs pos="0">
                    <a:srgbClr val="FFFFFF">
                      <a:alpha val="44000"/>
                    </a:srgbClr>
                  </a:gs>
                  <a:gs pos="100000">
                    <a:srgbClr val="003366">
                      <a:alpha val="42999"/>
                    </a:srgbClr>
                  </a:gs>
                </a:gsLst>
                <a:lin ang="0" scaled="1"/>
              </a:gradFill>
              <a:ln>
                <a:noFill/>
              </a:ln>
              <a:effectLst/>
              <a:extLst>
                <a:ext uri="{91240B29-F687-4F45-9708-019B960494DF}">
                  <a14:hiddenLine xmlns:a14="http://schemas.microsoft.com/office/drawing/2010/main" w="9525" algn="ctr">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219170" rtl="0" eaLnBrk="1" fontAlgn="auto" latinLnBrk="1"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Arial Black" panose="020B0A04020102020204" pitchFamily="34" charset="0"/>
                  <a:ea typeface="Gulim" panose="020B0600000101010101" pitchFamily="34" charset="-127"/>
                  <a:cs typeface="+mn-cs"/>
                </a:endParaRPr>
              </a:p>
            </p:txBody>
          </p:sp>
          <p:pic>
            <p:nvPicPr>
              <p:cNvPr id="14" name="Picture 15">
                <a:extLst>
                  <a:ext uri="{FF2B5EF4-FFF2-40B4-BE49-F238E27FC236}">
                    <a16:creationId xmlns:a16="http://schemas.microsoft.com/office/drawing/2014/main" id="{D65EDBC1-FED1-48A7-9097-1255476C9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 y="1152"/>
                <a:ext cx="1557" cy="14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6">
                <a:extLst>
                  <a:ext uri="{FF2B5EF4-FFF2-40B4-BE49-F238E27FC236}">
                    <a16:creationId xmlns:a16="http://schemas.microsoft.com/office/drawing/2014/main" id="{8212E4BA-3C63-4384-8B71-3F767E504E63}"/>
                  </a:ext>
                </a:extLst>
              </p:cNvPr>
              <p:cNvSpPr txBox="1">
                <a:spLocks noChangeArrowheads="1"/>
              </p:cNvSpPr>
              <p:nvPr/>
            </p:nvSpPr>
            <p:spPr bwMode="auto">
              <a:xfrm>
                <a:off x="4583" y="1295"/>
                <a:ext cx="452" cy="1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Light"/>
                    <a:ea typeface="微软雅黑"/>
                    <a:cs typeface="+mn-cs"/>
                  </a:rPr>
                  <a:t>不同语言的页面</a:t>
                </a:r>
              </a:p>
            </p:txBody>
          </p:sp>
        </p:grpSp>
      </p:grpSp>
      <p:sp>
        <p:nvSpPr>
          <p:cNvPr id="16" name="Rectangle 2">
            <a:extLst>
              <a:ext uri="{FF2B5EF4-FFF2-40B4-BE49-F238E27FC236}">
                <a16:creationId xmlns:a16="http://schemas.microsoft.com/office/drawing/2014/main" id="{2F13D9A9-79D8-477A-BF96-960AFC2250D3}"/>
              </a:ext>
            </a:extLst>
          </p:cNvPr>
          <p:cNvSpPr>
            <a:spLocks/>
          </p:cNvSpPr>
          <p:nvPr/>
        </p:nvSpPr>
        <p:spPr bwMode="auto">
          <a:xfrm>
            <a:off x="0" y="206891"/>
            <a:ext cx="8830929" cy="584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45714" rIns="45714">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FFB200"/>
                </a:solidFill>
                <a:effectLst/>
                <a:uLnTx/>
                <a:uFillTx/>
                <a:latin typeface="微软雅黑 Light"/>
                <a:ea typeface="微软雅黑"/>
                <a:cs typeface="+mn-ea"/>
                <a:sym typeface="STsong"/>
              </a:rPr>
              <a:t>产品特点</a:t>
            </a:r>
            <a:r>
              <a:rPr kumimoji="0" lang="en-US" altLang="zh-CN" sz="3200" b="0" i="0" u="none" strike="noStrike" kern="1200" cap="none" spc="0" normalizeH="0" baseline="0" noProof="0" dirty="0">
                <a:ln>
                  <a:noFill/>
                </a:ln>
                <a:solidFill>
                  <a:srgbClr val="FFB200"/>
                </a:solidFill>
                <a:effectLst/>
                <a:uLnTx/>
                <a:uFillTx/>
                <a:latin typeface="微软雅黑 Light"/>
                <a:ea typeface="微软雅黑"/>
                <a:cs typeface="+mn-ea"/>
                <a:sym typeface="STsong"/>
              </a:rPr>
              <a:t>—</a:t>
            </a:r>
            <a:r>
              <a:rPr kumimoji="0" lang="zh-CN" altLang="en-US" sz="3200" b="0" i="0" u="none" strike="noStrike" kern="1200" cap="none" spc="0" normalizeH="0" baseline="0" noProof="0" dirty="0">
                <a:ln>
                  <a:noFill/>
                </a:ln>
                <a:solidFill>
                  <a:srgbClr val="FFB200"/>
                </a:solidFill>
                <a:effectLst/>
                <a:uLnTx/>
                <a:uFillTx/>
                <a:latin typeface="微软雅黑 Light"/>
                <a:ea typeface="微软雅黑"/>
                <a:cs typeface="+mn-ea"/>
                <a:sym typeface="Microsoft YaHei" charset="-122"/>
              </a:rPr>
              <a:t>多语言支持</a:t>
            </a:r>
            <a:endParaRPr kumimoji="0" lang="zh-CN" altLang="zh-CN" sz="3200" b="0" i="0" u="none" strike="noStrike" kern="1200" cap="none" spc="0" normalizeH="0" baseline="0" noProof="0" dirty="0">
              <a:ln>
                <a:noFill/>
              </a:ln>
              <a:solidFill>
                <a:srgbClr val="FFB200"/>
              </a:solidFill>
              <a:effectLst/>
              <a:uLnTx/>
              <a:uFillTx/>
              <a:latin typeface="微软雅黑 Light"/>
              <a:ea typeface="微软雅黑"/>
              <a:cs typeface="+mn-ea"/>
              <a:sym typeface="Microsoft YaHei" charset="-122"/>
            </a:endParaRPr>
          </a:p>
        </p:txBody>
      </p:sp>
      <p:sp>
        <p:nvSpPr>
          <p:cNvPr id="17" name="矩形 16">
            <a:extLst>
              <a:ext uri="{FF2B5EF4-FFF2-40B4-BE49-F238E27FC236}">
                <a16:creationId xmlns:a16="http://schemas.microsoft.com/office/drawing/2014/main" id="{50351E90-13F3-4AD1-A974-7E383CF8F6FD}"/>
              </a:ext>
            </a:extLst>
          </p:cNvPr>
          <p:cNvSpPr/>
          <p:nvPr/>
        </p:nvSpPr>
        <p:spPr>
          <a:xfrm>
            <a:off x="192981" y="1358975"/>
            <a:ext cx="5839420" cy="1158459"/>
          </a:xfrm>
          <a:prstGeom prst="rect">
            <a:avLst/>
          </a:prstGeom>
        </p:spPr>
        <p:txBody>
          <a:bodyPr wrap="square">
            <a:spAutoFit/>
          </a:bodyPr>
          <a:lstStyle/>
          <a:p>
            <a:pPr marL="380962" marR="0" lvl="0" indent="-380962" algn="l" defTabSz="1219170" rtl="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600" b="1" i="0" u="none" strike="noStrike" kern="1200" cap="none" spc="0" normalizeH="0" baseline="0" noProof="0" dirty="0">
                <a:ln>
                  <a:noFill/>
                </a:ln>
                <a:solidFill>
                  <a:srgbClr val="000000"/>
                </a:solidFill>
                <a:effectLst/>
                <a:uLnTx/>
                <a:uFillTx/>
                <a:latin typeface="Microsoft YaHei Light" panose="020B0502040204020203" pitchFamily="34" charset="-122"/>
                <a:ea typeface="Microsoft YaHei Light" panose="020B0502040204020203" pitchFamily="34" charset="-122"/>
                <a:cs typeface="+mn-cs"/>
              </a:rPr>
              <a:t>支持语言种类</a:t>
            </a:r>
            <a:r>
              <a:rPr kumimoji="0" lang="zh-CN" altLang="en-US" sz="1600" b="0" i="0" u="none" strike="noStrike" kern="1200" cap="none" spc="0" normalizeH="0" baseline="0" noProof="0" dirty="0">
                <a:ln>
                  <a:noFill/>
                </a:ln>
                <a:solidFill>
                  <a:srgbClr val="000000"/>
                </a:solidFill>
                <a:effectLst/>
                <a:uLnTx/>
                <a:uFillTx/>
                <a:latin typeface="Microsoft YaHei Light" panose="020B0502040204020203" pitchFamily="34" charset="-122"/>
                <a:ea typeface="Microsoft YaHei Light" panose="020B0502040204020203" pitchFamily="34" charset="-122"/>
                <a:cs typeface="+mn-cs"/>
              </a:rPr>
              <a:t>：简体中文、繁体中文、英语</a:t>
            </a:r>
            <a:r>
              <a:rPr kumimoji="0" lang="en-US" altLang="zh-CN" sz="1600" b="0" i="0" u="none" strike="noStrike" kern="1200" cap="none" spc="0" normalizeH="0" baseline="0" noProof="0" dirty="0">
                <a:ln>
                  <a:noFill/>
                </a:ln>
                <a:solidFill>
                  <a:srgbClr val="000000"/>
                </a:solidFill>
                <a:effectLst/>
                <a:uLnTx/>
                <a:uFillTx/>
                <a:latin typeface="Microsoft YaHei Light" panose="020B0502040204020203" pitchFamily="34" charset="-122"/>
                <a:ea typeface="Microsoft YaHei Light" panose="020B0502040204020203" pitchFamily="34" charset="-122"/>
                <a:cs typeface="+mn-cs"/>
              </a:rPr>
              <a:t>……</a:t>
            </a:r>
          </a:p>
          <a:p>
            <a:pPr marL="380962" marR="0" lvl="0" indent="-380962" algn="l" defTabSz="1219170" rtl="0" eaLnBrk="1" fontAlgn="auto" latinLnBrk="0" hangingPunct="1">
              <a:lnSpc>
                <a:spcPct val="150000"/>
              </a:lnSpc>
              <a:spcBef>
                <a:spcPts val="0"/>
              </a:spcBef>
              <a:spcAft>
                <a:spcPts val="0"/>
              </a:spcAft>
              <a:buClrTx/>
              <a:buSzTx/>
              <a:buFont typeface="Wingdings" pitchFamily="2" charset="2"/>
              <a:buChar char="l"/>
              <a:tabLst/>
              <a:defRPr/>
            </a:pPr>
            <a:endParaRPr kumimoji="0" lang="zh-CN" altLang="en-US" sz="1600" b="0" i="0" u="none" strike="noStrike" kern="1200" cap="none" spc="0" normalizeH="0" baseline="0" noProof="0" dirty="0">
              <a:ln>
                <a:noFill/>
              </a:ln>
              <a:solidFill>
                <a:srgbClr val="323232"/>
              </a:solidFill>
              <a:effectLst/>
              <a:uLnTx/>
              <a:uFillTx/>
              <a:latin typeface="Microsoft YaHei Light" panose="020B0502040204020203" pitchFamily="34" charset="-122"/>
              <a:ea typeface="Microsoft YaHei Light" panose="020B0502040204020203" pitchFamily="34" charset="-122"/>
              <a:cs typeface="STsong"/>
              <a:sym typeface="STsong"/>
            </a:endParaRPr>
          </a:p>
          <a:p>
            <a:pPr marL="380962" marR="0" lvl="0" indent="-380962" algn="l" defTabSz="1219170" rtl="0" eaLnBrk="1" fontAlgn="auto" latinLnBrk="0" hangingPunct="1">
              <a:lnSpc>
                <a:spcPct val="150000"/>
              </a:lnSpc>
              <a:spcBef>
                <a:spcPts val="0"/>
              </a:spcBef>
              <a:spcAft>
                <a:spcPts val="0"/>
              </a:spcAft>
              <a:buClrTx/>
              <a:buSzTx/>
              <a:buFont typeface="Wingdings" pitchFamily="2" charset="2"/>
              <a:buChar char="l"/>
              <a:tabLst/>
              <a:defRPr/>
            </a:pPr>
            <a:endParaRPr kumimoji="0" lang="zh-CN" altLang="en-US" sz="1600" b="0" i="0" u="none" strike="noStrike" kern="1200" cap="none" spc="0" normalizeH="0" baseline="0" noProof="0" dirty="0">
              <a:ln>
                <a:noFill/>
              </a:ln>
              <a:solidFill>
                <a:srgbClr val="000000"/>
              </a:solidFill>
              <a:effectLst/>
              <a:uLnTx/>
              <a:uFillTx/>
              <a:latin typeface="Microsoft YaHei Light" panose="020B0502040204020203" pitchFamily="34" charset="-122"/>
              <a:ea typeface="Microsoft YaHei Light" panose="020B0502040204020203" pitchFamily="34" charset="-122"/>
              <a:cs typeface="+mn-cs"/>
            </a:endParaRPr>
          </a:p>
        </p:txBody>
      </p:sp>
      <p:pic>
        <p:nvPicPr>
          <p:cNvPr id="19" name="图片 18">
            <a:extLst>
              <a:ext uri="{FF2B5EF4-FFF2-40B4-BE49-F238E27FC236}">
                <a16:creationId xmlns:a16="http://schemas.microsoft.com/office/drawing/2014/main" id="{CA7A1F53-4AD1-4576-810D-B3F2F17C4CCF}"/>
              </a:ext>
            </a:extLst>
          </p:cNvPr>
          <p:cNvPicPr>
            <a:picLocks noChangeAspect="1"/>
          </p:cNvPicPr>
          <p:nvPr/>
        </p:nvPicPr>
        <p:blipFill>
          <a:blip r:embed="rId4"/>
          <a:stretch>
            <a:fillRect/>
          </a:stretch>
        </p:blipFill>
        <p:spPr>
          <a:xfrm>
            <a:off x="5658530" y="3688294"/>
            <a:ext cx="6515577" cy="253786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20" name="图片 19">
            <a:extLst>
              <a:ext uri="{FF2B5EF4-FFF2-40B4-BE49-F238E27FC236}">
                <a16:creationId xmlns:a16="http://schemas.microsoft.com/office/drawing/2014/main" id="{31C23A12-F8ED-4E87-9F04-560CC146C646}"/>
              </a:ext>
            </a:extLst>
          </p:cNvPr>
          <p:cNvPicPr>
            <a:picLocks noChangeAspect="1"/>
          </p:cNvPicPr>
          <p:nvPr/>
        </p:nvPicPr>
        <p:blipFill>
          <a:blip r:embed="rId5"/>
          <a:stretch>
            <a:fillRect/>
          </a:stretch>
        </p:blipFill>
        <p:spPr>
          <a:xfrm>
            <a:off x="6841009" y="1198327"/>
            <a:ext cx="3979840" cy="203123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9778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CAA4B-C3D5-412E-8CA4-1AD8B14BC1E5}"/>
              </a:ext>
            </a:extLst>
          </p:cNvPr>
          <p:cNvSpPr>
            <a:spLocks noGrp="1"/>
          </p:cNvSpPr>
          <p:nvPr>
            <p:ph type="title"/>
          </p:nvPr>
        </p:nvSpPr>
        <p:spPr>
          <a:xfrm>
            <a:off x="-25045" y="-33821"/>
            <a:ext cx="10971372" cy="1143265"/>
          </a:xfrm>
          <a:noFill/>
          <a:ln>
            <a:noFill/>
          </a:ln>
          <a:effectLst/>
        </p:spPr>
        <p:txBody>
          <a:bodyPr wrap="square" lIns="45714" rIns="45714">
            <a:spAutoFit/>
          </a:bodyPr>
          <a:lstStyle/>
          <a:p>
            <a:pPr algn="l">
              <a:spcBef>
                <a:spcPts val="0"/>
              </a:spcBef>
            </a:pPr>
            <a:r>
              <a:rPr lang="zh-CN" altLang="en-US" sz="3200" dirty="0">
                <a:solidFill>
                  <a:srgbClr val="FFB200"/>
                </a:solidFill>
                <a:latin typeface="微软雅黑 Light"/>
                <a:ea typeface="微软雅黑"/>
                <a:cs typeface="+mn-ea"/>
              </a:rPr>
              <a:t>华为云等云厂商首选战略合作伙伴</a:t>
            </a:r>
          </a:p>
        </p:txBody>
      </p:sp>
      <p:pic>
        <p:nvPicPr>
          <p:cNvPr id="1026" name="Picture 2">
            <a:extLst>
              <a:ext uri="{FF2B5EF4-FFF2-40B4-BE49-F238E27FC236}">
                <a16:creationId xmlns:a16="http://schemas.microsoft.com/office/drawing/2014/main" id="{300F7043-99B1-4715-90F9-5743E711D1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811" b="13312"/>
          <a:stretch/>
        </p:blipFill>
        <p:spPr bwMode="auto">
          <a:xfrm>
            <a:off x="6536509" y="1221837"/>
            <a:ext cx="5052731" cy="2695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C168C7C-D4C9-4B9A-9334-E4EF2E0BFF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413" y="1221837"/>
            <a:ext cx="5135224" cy="269510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90807E0-68D4-46AB-9114-A82843995B01}"/>
              </a:ext>
            </a:extLst>
          </p:cNvPr>
          <p:cNvSpPr/>
          <p:nvPr/>
        </p:nvSpPr>
        <p:spPr>
          <a:xfrm>
            <a:off x="609522" y="4101782"/>
            <a:ext cx="10979718" cy="1439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867" dirty="0">
                <a:solidFill>
                  <a:schemeClr val="tx1">
                    <a:lumMod val="65000"/>
                    <a:lumOff val="35000"/>
                  </a:schemeClr>
                </a:solidFill>
              </a:rPr>
              <a:t>未来双方将共同助力全球客户数字化转型，为企业带来更多的价值和效率提升，纷享销客将与华为云一起为客户提供安全、可信的云平台与专业高效的</a:t>
            </a:r>
            <a:r>
              <a:rPr lang="en-US" altLang="zh-CN" sz="1867" dirty="0">
                <a:solidFill>
                  <a:schemeClr val="tx1">
                    <a:lumMod val="65000"/>
                    <a:lumOff val="35000"/>
                  </a:schemeClr>
                </a:solidFill>
              </a:rPr>
              <a:t>CRM</a:t>
            </a:r>
            <a:r>
              <a:rPr lang="zh-CN" altLang="en-US" sz="1867" dirty="0">
                <a:solidFill>
                  <a:schemeClr val="tx1">
                    <a:lumMod val="65000"/>
                    <a:lumOff val="35000"/>
                  </a:schemeClr>
                </a:solidFill>
              </a:rPr>
              <a:t>服务。双方的生态伙伴链将更为丰富完善，同时双方的合作也将给彼此带来更多的商业机会与价值。</a:t>
            </a:r>
          </a:p>
        </p:txBody>
      </p:sp>
      <p:pic>
        <p:nvPicPr>
          <p:cNvPr id="8" name="图片 7">
            <a:extLst>
              <a:ext uri="{FF2B5EF4-FFF2-40B4-BE49-F238E27FC236}">
                <a16:creationId xmlns:a16="http://schemas.microsoft.com/office/drawing/2014/main" id="{D0136551-392B-461C-972C-F6FAB3C4E8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747" y="5753279"/>
            <a:ext cx="2751457" cy="861227"/>
          </a:xfrm>
          <a:prstGeom prst="rect">
            <a:avLst/>
          </a:prstGeom>
        </p:spPr>
      </p:pic>
      <p:pic>
        <p:nvPicPr>
          <p:cNvPr id="9" name="Picture 8">
            <a:extLst>
              <a:ext uri="{FF2B5EF4-FFF2-40B4-BE49-F238E27FC236}">
                <a16:creationId xmlns:a16="http://schemas.microsoft.com/office/drawing/2014/main" id="{38A86FD3-2C3B-44BF-AE3E-473E1859940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0800"/>
          <a:stretch/>
        </p:blipFill>
        <p:spPr bwMode="auto">
          <a:xfrm>
            <a:off x="3887249" y="5609665"/>
            <a:ext cx="1691651" cy="11484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E750BDA-A659-4C75-BC2B-06EF4CBC995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7203" y="5832748"/>
            <a:ext cx="2442547" cy="7022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6FFEF6-4ABD-4716-9A4D-4FBF87C257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856" b="31857"/>
          <a:stretch/>
        </p:blipFill>
        <p:spPr bwMode="auto">
          <a:xfrm>
            <a:off x="9062875" y="5677573"/>
            <a:ext cx="2790594" cy="101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905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纷享50万标杆客户-标准更新-20180307-01.jpg"/>
          <p:cNvPicPr>
            <a:picLocks noChangeAspect="1"/>
          </p:cNvPicPr>
          <p:nvPr/>
        </p:nvPicPr>
        <p:blipFill rotWithShape="1">
          <a:blip r:embed="rId3">
            <a:extLst>
              <a:ext uri="{28A0092B-C50C-407E-A947-70E740481C1C}">
                <a14:useLocalDpi xmlns:a14="http://schemas.microsoft.com/office/drawing/2010/main" val="0"/>
              </a:ext>
            </a:extLst>
          </a:blip>
          <a:srcRect t="17776"/>
          <a:stretch/>
        </p:blipFill>
        <p:spPr>
          <a:xfrm>
            <a:off x="1" y="1220170"/>
            <a:ext cx="12179135" cy="5638178"/>
          </a:xfrm>
          <a:prstGeom prst="rect">
            <a:avLst/>
          </a:prstGeom>
        </p:spPr>
      </p:pic>
      <p:sp>
        <p:nvSpPr>
          <p:cNvPr id="3" name="标题 2"/>
          <p:cNvSpPr>
            <a:spLocks noGrp="1"/>
          </p:cNvSpPr>
          <p:nvPr>
            <p:ph type="title" idx="4294967295"/>
          </p:nvPr>
        </p:nvSpPr>
        <p:spPr>
          <a:xfrm>
            <a:off x="0" y="189434"/>
            <a:ext cx="8858684" cy="646028"/>
          </a:xfrm>
          <a:noFill/>
          <a:ln>
            <a:noFill/>
          </a:ln>
          <a:effectLst/>
        </p:spPr>
        <p:txBody>
          <a:bodyPr vert="horz" wrap="square" lIns="45714" tIns="60958" rIns="45714" bIns="60958" rtlCol="0" anchor="ctr">
            <a:spAutoFit/>
          </a:bodyPr>
          <a:lstStyle/>
          <a:p>
            <a:pPr defTabSz="1219170">
              <a:spcBef>
                <a:spcPts val="0"/>
              </a:spcBef>
            </a:pPr>
            <a:r>
              <a:rPr lang="en-US" altLang="zh-CN" dirty="0">
                <a:solidFill>
                  <a:srgbClr val="FFB200"/>
                </a:solidFill>
                <a:latin typeface="微软雅黑 Light"/>
                <a:ea typeface="微软雅黑"/>
                <a:cs typeface="+mn-ea"/>
                <a:sym typeface="+mn-lt"/>
              </a:rPr>
              <a:t>60</a:t>
            </a:r>
            <a:r>
              <a:rPr lang="zh-CN" altLang="en-US" dirty="0">
                <a:solidFill>
                  <a:srgbClr val="FFB200"/>
                </a:solidFill>
                <a:latin typeface="微软雅黑 Light"/>
                <a:ea typeface="微软雅黑"/>
                <a:cs typeface="+mn-ea"/>
                <a:sym typeface="+mn-lt"/>
              </a:rPr>
              <a:t>万家企业共同的选择（部分行业标杆客户）</a:t>
            </a:r>
          </a:p>
        </p:txBody>
      </p:sp>
    </p:spTree>
    <p:extLst>
      <p:ext uri="{BB962C8B-B14F-4D97-AF65-F5344CB8AC3E}">
        <p14:creationId xmlns:p14="http://schemas.microsoft.com/office/powerpoint/2010/main" val="25409031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C8744E17-F2B3-C04F-B6E1-077A1E2E2911}"/>
              </a:ext>
            </a:extLst>
          </p:cNvPr>
          <p:cNvSpPr/>
          <p:nvPr/>
        </p:nvSpPr>
        <p:spPr>
          <a:xfrm>
            <a:off x="231558" y="1054457"/>
            <a:ext cx="11727297" cy="552751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Shape 377">
            <a:extLst>
              <a:ext uri="{FF2B5EF4-FFF2-40B4-BE49-F238E27FC236}">
                <a16:creationId xmlns:a16="http://schemas.microsoft.com/office/drawing/2014/main" id="{48E7C1C9-CFDA-43B8-BC82-80EB1FFF02A7}"/>
              </a:ext>
            </a:extLst>
          </p:cNvPr>
          <p:cNvSpPr/>
          <p:nvPr/>
        </p:nvSpPr>
        <p:spPr>
          <a:xfrm>
            <a:off x="309493" y="165599"/>
            <a:ext cx="3877480" cy="656444"/>
          </a:xfrm>
          <a:prstGeom prst="rect">
            <a:avLst/>
          </a:prstGeom>
          <a:noFill/>
          <a:ln>
            <a:noFill/>
          </a:ln>
          <a:effectLst/>
          <a:extLst>
            <a:ext uri="{C572A759-6A51-4108-AA02-DFA0A04FC94B}">
              <ma14:wrappingTextBoxFlag xmlns:ma14="http://schemas.microsoft.com/office/mac/drawingml/2011/main" xmlns="" val="1"/>
            </a:ext>
          </a:extLst>
        </p:spPr>
        <p:txBody>
          <a:bodyPr vert="horz" wrap="square" lIns="45714" tIns="60958" rIns="45714" bIns="60958" rtlCol="0" anchor="ctr">
            <a:spAutoFit/>
          </a:bodyPr>
          <a:lstStyle>
            <a:lvl1pPr>
              <a:defRPr sz="9600">
                <a:solidFill>
                  <a:schemeClr val="accent1"/>
                </a:solidFill>
                <a:latin typeface="Calibri Light"/>
                <a:ea typeface="Calibri Light"/>
                <a:cs typeface="Calibri Light"/>
                <a:sym typeface="Calibri Light"/>
              </a:defRPr>
            </a:lvl1pPr>
          </a:lstStyle>
          <a:p>
            <a:r>
              <a:rPr lang="zh-CN" altLang="en-US" sz="3200" dirty="0">
                <a:solidFill>
                  <a:srgbClr val="FFB200"/>
                </a:solidFill>
                <a:latin typeface="微软雅黑 Light"/>
                <a:ea typeface="微软雅黑"/>
                <a:cs typeface="+mn-ea"/>
                <a:sym typeface="+mn-lt"/>
              </a:rPr>
              <a:t>高科行业</a:t>
            </a:r>
            <a:endParaRPr sz="3200" dirty="0">
              <a:solidFill>
                <a:srgbClr val="FFB200"/>
              </a:solidFill>
              <a:latin typeface="微软雅黑 Light"/>
              <a:ea typeface="微软雅黑"/>
              <a:cs typeface="+mn-ea"/>
              <a:sym typeface="+mn-lt"/>
            </a:endParaRPr>
          </a:p>
        </p:txBody>
      </p:sp>
      <p:grpSp>
        <p:nvGrpSpPr>
          <p:cNvPr id="52" name="组合 51">
            <a:extLst>
              <a:ext uri="{FF2B5EF4-FFF2-40B4-BE49-F238E27FC236}">
                <a16:creationId xmlns:a16="http://schemas.microsoft.com/office/drawing/2014/main" id="{92FA7691-7730-F14A-9DEB-4B00F6E002D2}"/>
              </a:ext>
            </a:extLst>
          </p:cNvPr>
          <p:cNvGrpSpPr/>
          <p:nvPr/>
        </p:nvGrpSpPr>
        <p:grpSpPr>
          <a:xfrm>
            <a:off x="719309" y="1296375"/>
            <a:ext cx="10751794" cy="4983921"/>
            <a:chOff x="813262" y="1248763"/>
            <a:chExt cx="10753194" cy="4984570"/>
          </a:xfrm>
        </p:grpSpPr>
        <p:sp>
          <p:nvSpPr>
            <p:cNvPr id="10" name="圆角矩形 9">
              <a:extLst>
                <a:ext uri="{FF2B5EF4-FFF2-40B4-BE49-F238E27FC236}">
                  <a16:creationId xmlns:a16="http://schemas.microsoft.com/office/drawing/2014/main" id="{F895568D-D792-DA4D-BB26-7C4F13873B66}"/>
                </a:ext>
              </a:extLst>
            </p:cNvPr>
            <p:cNvSpPr/>
            <p:nvPr/>
          </p:nvSpPr>
          <p:spPr>
            <a:xfrm>
              <a:off x="813262"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01015438-F565-C145-BFC9-37EB1EF6294E}"/>
                </a:ext>
              </a:extLst>
            </p:cNvPr>
            <p:cNvSpPr/>
            <p:nvPr/>
          </p:nvSpPr>
          <p:spPr>
            <a:xfrm>
              <a:off x="2634532"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id="{DA8F9369-26BA-B444-A26F-CEDE49B64FCC}"/>
                </a:ext>
              </a:extLst>
            </p:cNvPr>
            <p:cNvSpPr/>
            <p:nvPr/>
          </p:nvSpPr>
          <p:spPr>
            <a:xfrm>
              <a:off x="4455802"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00E66811-A9CB-DF46-9F66-93E8AD6D1E27}"/>
                </a:ext>
              </a:extLst>
            </p:cNvPr>
            <p:cNvSpPr/>
            <p:nvPr/>
          </p:nvSpPr>
          <p:spPr>
            <a:xfrm>
              <a:off x="6277072"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圆角矩形 13">
              <a:extLst>
                <a:ext uri="{FF2B5EF4-FFF2-40B4-BE49-F238E27FC236}">
                  <a16:creationId xmlns:a16="http://schemas.microsoft.com/office/drawing/2014/main" id="{C32AF047-CA44-9342-BF9D-F239FB27292A}"/>
                </a:ext>
              </a:extLst>
            </p:cNvPr>
            <p:cNvSpPr/>
            <p:nvPr/>
          </p:nvSpPr>
          <p:spPr>
            <a:xfrm>
              <a:off x="8098342"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EFFC243F-DBB9-EE41-AF7C-3F35D188DD88}"/>
                </a:ext>
              </a:extLst>
            </p:cNvPr>
            <p:cNvSpPr/>
            <p:nvPr/>
          </p:nvSpPr>
          <p:spPr>
            <a:xfrm>
              <a:off x="9919611"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15">
              <a:extLst>
                <a:ext uri="{FF2B5EF4-FFF2-40B4-BE49-F238E27FC236}">
                  <a16:creationId xmlns:a16="http://schemas.microsoft.com/office/drawing/2014/main" id="{29FF8399-1A56-1E45-B019-A94AFF059357}"/>
                </a:ext>
              </a:extLst>
            </p:cNvPr>
            <p:cNvSpPr/>
            <p:nvPr/>
          </p:nvSpPr>
          <p:spPr>
            <a:xfrm>
              <a:off x="813262"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a16="http://schemas.microsoft.com/office/drawing/2014/main" id="{8678881C-F8BC-7448-9459-14F5D7608A87}"/>
                </a:ext>
              </a:extLst>
            </p:cNvPr>
            <p:cNvSpPr/>
            <p:nvPr/>
          </p:nvSpPr>
          <p:spPr>
            <a:xfrm>
              <a:off x="2634532"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10D41E12-0492-9A4B-BA7A-BBA58AF6D313}"/>
                </a:ext>
              </a:extLst>
            </p:cNvPr>
            <p:cNvSpPr/>
            <p:nvPr/>
          </p:nvSpPr>
          <p:spPr>
            <a:xfrm>
              <a:off x="4455802"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BA0556C-04AC-604D-9681-BDCD54196460}"/>
                </a:ext>
              </a:extLst>
            </p:cNvPr>
            <p:cNvSpPr/>
            <p:nvPr/>
          </p:nvSpPr>
          <p:spPr>
            <a:xfrm>
              <a:off x="6277072"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B799D2E2-E2D6-0C41-B355-50AEAAB90E29}"/>
                </a:ext>
              </a:extLst>
            </p:cNvPr>
            <p:cNvSpPr/>
            <p:nvPr/>
          </p:nvSpPr>
          <p:spPr>
            <a:xfrm>
              <a:off x="8098342"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AD821C72-B174-6440-AE37-549F26FA39A6}"/>
                </a:ext>
              </a:extLst>
            </p:cNvPr>
            <p:cNvSpPr/>
            <p:nvPr/>
          </p:nvSpPr>
          <p:spPr>
            <a:xfrm>
              <a:off x="9919611"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6C153069-7886-6D4E-AD5D-C572401AE8E6}"/>
                </a:ext>
              </a:extLst>
            </p:cNvPr>
            <p:cNvSpPr/>
            <p:nvPr/>
          </p:nvSpPr>
          <p:spPr>
            <a:xfrm>
              <a:off x="813262"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B4BABA8C-13BF-6E4C-AB2A-7BE44DD0FA3F}"/>
                </a:ext>
              </a:extLst>
            </p:cNvPr>
            <p:cNvSpPr/>
            <p:nvPr/>
          </p:nvSpPr>
          <p:spPr>
            <a:xfrm>
              <a:off x="2634532"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a:extLst>
                <a:ext uri="{FF2B5EF4-FFF2-40B4-BE49-F238E27FC236}">
                  <a16:creationId xmlns:a16="http://schemas.microsoft.com/office/drawing/2014/main" id="{1FDA985F-4175-B04E-9801-9233EF065225}"/>
                </a:ext>
              </a:extLst>
            </p:cNvPr>
            <p:cNvSpPr/>
            <p:nvPr/>
          </p:nvSpPr>
          <p:spPr>
            <a:xfrm>
              <a:off x="4455802"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圆角矩形 30">
              <a:extLst>
                <a:ext uri="{FF2B5EF4-FFF2-40B4-BE49-F238E27FC236}">
                  <a16:creationId xmlns:a16="http://schemas.microsoft.com/office/drawing/2014/main" id="{29354AFC-B887-6F4E-B30B-58FB8DC798C7}"/>
                </a:ext>
              </a:extLst>
            </p:cNvPr>
            <p:cNvSpPr/>
            <p:nvPr/>
          </p:nvSpPr>
          <p:spPr>
            <a:xfrm>
              <a:off x="6277072"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a16="http://schemas.microsoft.com/office/drawing/2014/main" id="{44BEEF60-2A4B-5144-8365-B22DB50D6A51}"/>
                </a:ext>
              </a:extLst>
            </p:cNvPr>
            <p:cNvSpPr/>
            <p:nvPr/>
          </p:nvSpPr>
          <p:spPr>
            <a:xfrm>
              <a:off x="8098342"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圆角矩形 32">
              <a:extLst>
                <a:ext uri="{FF2B5EF4-FFF2-40B4-BE49-F238E27FC236}">
                  <a16:creationId xmlns:a16="http://schemas.microsoft.com/office/drawing/2014/main" id="{B31FF8C7-4E82-A143-A0D7-BF66A43FA0B0}"/>
                </a:ext>
              </a:extLst>
            </p:cNvPr>
            <p:cNvSpPr/>
            <p:nvPr/>
          </p:nvSpPr>
          <p:spPr>
            <a:xfrm>
              <a:off x="9919611"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圆角矩形 33">
              <a:extLst>
                <a:ext uri="{FF2B5EF4-FFF2-40B4-BE49-F238E27FC236}">
                  <a16:creationId xmlns:a16="http://schemas.microsoft.com/office/drawing/2014/main" id="{9571F2A5-C47F-504E-BD3C-2AC05C30CB26}"/>
                </a:ext>
              </a:extLst>
            </p:cNvPr>
            <p:cNvSpPr/>
            <p:nvPr/>
          </p:nvSpPr>
          <p:spPr>
            <a:xfrm>
              <a:off x="813262"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圆角矩形 34">
              <a:extLst>
                <a:ext uri="{FF2B5EF4-FFF2-40B4-BE49-F238E27FC236}">
                  <a16:creationId xmlns:a16="http://schemas.microsoft.com/office/drawing/2014/main" id="{37A61572-2038-4E42-AEE3-DA7CF046487A}"/>
                </a:ext>
              </a:extLst>
            </p:cNvPr>
            <p:cNvSpPr/>
            <p:nvPr/>
          </p:nvSpPr>
          <p:spPr>
            <a:xfrm>
              <a:off x="2634532"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圆角矩形 35">
              <a:extLst>
                <a:ext uri="{FF2B5EF4-FFF2-40B4-BE49-F238E27FC236}">
                  <a16:creationId xmlns:a16="http://schemas.microsoft.com/office/drawing/2014/main" id="{4A21C5D1-F9F7-F146-8953-4E2BF74F8EB1}"/>
                </a:ext>
              </a:extLst>
            </p:cNvPr>
            <p:cNvSpPr/>
            <p:nvPr/>
          </p:nvSpPr>
          <p:spPr>
            <a:xfrm>
              <a:off x="4455802"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a16="http://schemas.microsoft.com/office/drawing/2014/main" id="{4A020402-70E5-2A40-A69F-BF7FF0FB156A}"/>
                </a:ext>
              </a:extLst>
            </p:cNvPr>
            <p:cNvSpPr/>
            <p:nvPr/>
          </p:nvSpPr>
          <p:spPr>
            <a:xfrm>
              <a:off x="6277072"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圆角矩形 37">
              <a:extLst>
                <a:ext uri="{FF2B5EF4-FFF2-40B4-BE49-F238E27FC236}">
                  <a16:creationId xmlns:a16="http://schemas.microsoft.com/office/drawing/2014/main" id="{F87CDFB5-0048-E94B-94CF-A2CAC484832F}"/>
                </a:ext>
              </a:extLst>
            </p:cNvPr>
            <p:cNvSpPr/>
            <p:nvPr/>
          </p:nvSpPr>
          <p:spPr>
            <a:xfrm>
              <a:off x="8098342"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圆角矩形 38">
              <a:extLst>
                <a:ext uri="{FF2B5EF4-FFF2-40B4-BE49-F238E27FC236}">
                  <a16:creationId xmlns:a16="http://schemas.microsoft.com/office/drawing/2014/main" id="{3E0C2E70-2FE8-C547-BBC9-5516265830AF}"/>
                </a:ext>
              </a:extLst>
            </p:cNvPr>
            <p:cNvSpPr/>
            <p:nvPr/>
          </p:nvSpPr>
          <p:spPr>
            <a:xfrm>
              <a:off x="9919611"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圆角矩形 39">
              <a:extLst>
                <a:ext uri="{FF2B5EF4-FFF2-40B4-BE49-F238E27FC236}">
                  <a16:creationId xmlns:a16="http://schemas.microsoft.com/office/drawing/2014/main" id="{7E3022AE-3545-D64D-A862-868801035965}"/>
                </a:ext>
              </a:extLst>
            </p:cNvPr>
            <p:cNvSpPr/>
            <p:nvPr/>
          </p:nvSpPr>
          <p:spPr>
            <a:xfrm>
              <a:off x="813262"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40">
              <a:extLst>
                <a:ext uri="{FF2B5EF4-FFF2-40B4-BE49-F238E27FC236}">
                  <a16:creationId xmlns:a16="http://schemas.microsoft.com/office/drawing/2014/main" id="{9A4DC93A-ADDD-0046-AC91-931B104EFD0B}"/>
                </a:ext>
              </a:extLst>
            </p:cNvPr>
            <p:cNvSpPr/>
            <p:nvPr/>
          </p:nvSpPr>
          <p:spPr>
            <a:xfrm>
              <a:off x="2634532"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圆角矩形 41">
              <a:extLst>
                <a:ext uri="{FF2B5EF4-FFF2-40B4-BE49-F238E27FC236}">
                  <a16:creationId xmlns:a16="http://schemas.microsoft.com/office/drawing/2014/main" id="{2B6E200D-1499-B846-BDBF-02650C1CE398}"/>
                </a:ext>
              </a:extLst>
            </p:cNvPr>
            <p:cNvSpPr/>
            <p:nvPr/>
          </p:nvSpPr>
          <p:spPr>
            <a:xfrm>
              <a:off x="4455802"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圆角矩形 42">
              <a:extLst>
                <a:ext uri="{FF2B5EF4-FFF2-40B4-BE49-F238E27FC236}">
                  <a16:creationId xmlns:a16="http://schemas.microsoft.com/office/drawing/2014/main" id="{FE93228A-5E4B-C64D-8065-E510CA58BDC2}"/>
                </a:ext>
              </a:extLst>
            </p:cNvPr>
            <p:cNvSpPr/>
            <p:nvPr/>
          </p:nvSpPr>
          <p:spPr>
            <a:xfrm>
              <a:off x="6277072"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圆角矩形 43">
              <a:extLst>
                <a:ext uri="{FF2B5EF4-FFF2-40B4-BE49-F238E27FC236}">
                  <a16:creationId xmlns:a16="http://schemas.microsoft.com/office/drawing/2014/main" id="{2BF792BB-35F9-9C46-AE91-45EE4804B2A6}"/>
                </a:ext>
              </a:extLst>
            </p:cNvPr>
            <p:cNvSpPr/>
            <p:nvPr/>
          </p:nvSpPr>
          <p:spPr>
            <a:xfrm>
              <a:off x="8098342"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圆角矩形 44">
              <a:extLst>
                <a:ext uri="{FF2B5EF4-FFF2-40B4-BE49-F238E27FC236}">
                  <a16:creationId xmlns:a16="http://schemas.microsoft.com/office/drawing/2014/main" id="{3E0E6EDB-CB64-BC41-8763-D9088F221143}"/>
                </a:ext>
              </a:extLst>
            </p:cNvPr>
            <p:cNvSpPr/>
            <p:nvPr/>
          </p:nvSpPr>
          <p:spPr>
            <a:xfrm>
              <a:off x="9919611"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圆角矩形 45">
              <a:extLst>
                <a:ext uri="{FF2B5EF4-FFF2-40B4-BE49-F238E27FC236}">
                  <a16:creationId xmlns:a16="http://schemas.microsoft.com/office/drawing/2014/main" id="{1B575F13-00DF-6949-903F-D5ED73D22B50}"/>
                </a:ext>
              </a:extLst>
            </p:cNvPr>
            <p:cNvSpPr/>
            <p:nvPr/>
          </p:nvSpPr>
          <p:spPr>
            <a:xfrm>
              <a:off x="813262" y="5556304"/>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圆角矩形 46">
              <a:extLst>
                <a:ext uri="{FF2B5EF4-FFF2-40B4-BE49-F238E27FC236}">
                  <a16:creationId xmlns:a16="http://schemas.microsoft.com/office/drawing/2014/main" id="{857FBF25-D089-784F-BE4A-A86D9E240557}"/>
                </a:ext>
              </a:extLst>
            </p:cNvPr>
            <p:cNvSpPr/>
            <p:nvPr/>
          </p:nvSpPr>
          <p:spPr>
            <a:xfrm>
              <a:off x="2634532" y="5556304"/>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圆角矩形 47">
              <a:extLst>
                <a:ext uri="{FF2B5EF4-FFF2-40B4-BE49-F238E27FC236}">
                  <a16:creationId xmlns:a16="http://schemas.microsoft.com/office/drawing/2014/main" id="{F880C90A-F89A-5147-8567-93FED2883F84}"/>
                </a:ext>
              </a:extLst>
            </p:cNvPr>
            <p:cNvSpPr/>
            <p:nvPr/>
          </p:nvSpPr>
          <p:spPr>
            <a:xfrm>
              <a:off x="4455802" y="5556304"/>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圆角矩形 48">
              <a:extLst>
                <a:ext uri="{FF2B5EF4-FFF2-40B4-BE49-F238E27FC236}">
                  <a16:creationId xmlns:a16="http://schemas.microsoft.com/office/drawing/2014/main" id="{DA86DB6C-C44D-5249-85D7-6A6AE9EBD6C1}"/>
                </a:ext>
              </a:extLst>
            </p:cNvPr>
            <p:cNvSpPr/>
            <p:nvPr/>
          </p:nvSpPr>
          <p:spPr>
            <a:xfrm>
              <a:off x="6277072" y="5556304"/>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圆角矩形 49">
              <a:extLst>
                <a:ext uri="{FF2B5EF4-FFF2-40B4-BE49-F238E27FC236}">
                  <a16:creationId xmlns:a16="http://schemas.microsoft.com/office/drawing/2014/main" id="{1DE08F3A-A2AF-BA4A-B40B-94590FACAE66}"/>
                </a:ext>
              </a:extLst>
            </p:cNvPr>
            <p:cNvSpPr/>
            <p:nvPr/>
          </p:nvSpPr>
          <p:spPr>
            <a:xfrm>
              <a:off x="8098342" y="5556304"/>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50">
              <a:extLst>
                <a:ext uri="{FF2B5EF4-FFF2-40B4-BE49-F238E27FC236}">
                  <a16:creationId xmlns:a16="http://schemas.microsoft.com/office/drawing/2014/main" id="{45214FD2-348B-9A4C-ABAF-DF8B54A938DF}"/>
                </a:ext>
              </a:extLst>
            </p:cNvPr>
            <p:cNvSpPr/>
            <p:nvPr/>
          </p:nvSpPr>
          <p:spPr>
            <a:xfrm>
              <a:off x="9919611" y="5556304"/>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81" name="图片 80" descr="7.png">
            <a:extLst>
              <a:ext uri="{FF2B5EF4-FFF2-40B4-BE49-F238E27FC236}">
                <a16:creationId xmlns:a16="http://schemas.microsoft.com/office/drawing/2014/main" id="{9A181934-6B21-9E4C-BF7E-B69DE454F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718" y="2265156"/>
            <a:ext cx="774813" cy="462168"/>
          </a:xfrm>
          <a:prstGeom prst="rect">
            <a:avLst/>
          </a:prstGeom>
        </p:spPr>
      </p:pic>
      <p:pic>
        <p:nvPicPr>
          <p:cNvPr id="99" name="图片 98">
            <a:extLst>
              <a:ext uri="{FF2B5EF4-FFF2-40B4-BE49-F238E27FC236}">
                <a16:creationId xmlns:a16="http://schemas.microsoft.com/office/drawing/2014/main" id="{18BA153C-D4B6-F14F-B7F7-07A4BBFD4DE1}"/>
              </a:ext>
            </a:extLst>
          </p:cNvPr>
          <p:cNvPicPr>
            <a:picLocks noChangeAspect="1"/>
          </p:cNvPicPr>
          <p:nvPr/>
        </p:nvPicPr>
        <p:blipFill>
          <a:blip r:embed="rId4"/>
          <a:stretch>
            <a:fillRect/>
          </a:stretch>
        </p:blipFill>
        <p:spPr>
          <a:xfrm>
            <a:off x="4636389" y="2336167"/>
            <a:ext cx="1096601" cy="398764"/>
          </a:xfrm>
          <a:prstGeom prst="rect">
            <a:avLst/>
          </a:prstGeom>
        </p:spPr>
      </p:pic>
      <p:pic>
        <p:nvPicPr>
          <p:cNvPr id="100" name="图片 99">
            <a:extLst>
              <a:ext uri="{FF2B5EF4-FFF2-40B4-BE49-F238E27FC236}">
                <a16:creationId xmlns:a16="http://schemas.microsoft.com/office/drawing/2014/main" id="{E91A1912-2A61-9E42-9E3D-8FFD3325713C}"/>
              </a:ext>
            </a:extLst>
          </p:cNvPr>
          <p:cNvPicPr>
            <a:picLocks noChangeAspect="1"/>
          </p:cNvPicPr>
          <p:nvPr/>
        </p:nvPicPr>
        <p:blipFill>
          <a:blip r:embed="rId5"/>
          <a:stretch>
            <a:fillRect/>
          </a:stretch>
        </p:blipFill>
        <p:spPr>
          <a:xfrm>
            <a:off x="911723" y="1328497"/>
            <a:ext cx="1329027" cy="496170"/>
          </a:xfrm>
          <a:prstGeom prst="rect">
            <a:avLst/>
          </a:prstGeom>
        </p:spPr>
      </p:pic>
      <p:pic>
        <p:nvPicPr>
          <p:cNvPr id="75" name="图片 74">
            <a:extLst>
              <a:ext uri="{FF2B5EF4-FFF2-40B4-BE49-F238E27FC236}">
                <a16:creationId xmlns:a16="http://schemas.microsoft.com/office/drawing/2014/main" id="{0502BEBA-0487-9349-977E-91170EC013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4975" y="1440689"/>
            <a:ext cx="1226913" cy="377556"/>
          </a:xfrm>
          <a:prstGeom prst="rect">
            <a:avLst/>
          </a:prstGeom>
        </p:spPr>
      </p:pic>
      <p:pic>
        <p:nvPicPr>
          <p:cNvPr id="76" name="图片 75">
            <a:extLst>
              <a:ext uri="{FF2B5EF4-FFF2-40B4-BE49-F238E27FC236}">
                <a16:creationId xmlns:a16="http://schemas.microsoft.com/office/drawing/2014/main" id="{08C249A5-A059-CC49-ABEA-A420EAA172CE}"/>
              </a:ext>
            </a:extLst>
          </p:cNvPr>
          <p:cNvPicPr>
            <a:picLocks noChangeAspect="1"/>
          </p:cNvPicPr>
          <p:nvPr/>
        </p:nvPicPr>
        <p:blipFill>
          <a:blip r:embed="rId7" cstate="print">
            <a:extLst>
              <a:ext uri="{28A0092B-C50C-407E-A947-70E740481C1C}">
                <a14:useLocalDpi xmlns:a14="http://schemas.microsoft.com/office/drawing/2010/main" val="0"/>
              </a:ext>
            </a:extLst>
          </a:blip>
          <a:srcRect b="22063"/>
          <a:stretch>
            <a:fillRect/>
          </a:stretch>
        </p:blipFill>
        <p:spPr>
          <a:xfrm>
            <a:off x="6416886" y="1469471"/>
            <a:ext cx="1098803" cy="369090"/>
          </a:xfrm>
          <a:prstGeom prst="rect">
            <a:avLst/>
          </a:prstGeom>
        </p:spPr>
      </p:pic>
      <p:pic>
        <p:nvPicPr>
          <p:cNvPr id="78" name="图片 77" descr="CH-Color-Vertical">
            <a:extLst>
              <a:ext uri="{FF2B5EF4-FFF2-40B4-BE49-F238E27FC236}">
                <a16:creationId xmlns:a16="http://schemas.microsoft.com/office/drawing/2014/main" id="{720F1A20-8AF8-7C49-BBA6-3E9BED828887}"/>
              </a:ext>
            </a:extLst>
          </p:cNvPr>
          <p:cNvPicPr>
            <a:picLocks noChangeAspect="1"/>
          </p:cNvPicPr>
          <p:nvPr/>
        </p:nvPicPr>
        <p:blipFill>
          <a:blip r:embed="rId8"/>
          <a:stretch>
            <a:fillRect/>
          </a:stretch>
        </p:blipFill>
        <p:spPr>
          <a:xfrm>
            <a:off x="2977274" y="1344059"/>
            <a:ext cx="743258" cy="566050"/>
          </a:xfrm>
          <a:prstGeom prst="rect">
            <a:avLst/>
          </a:prstGeom>
        </p:spPr>
      </p:pic>
      <p:pic>
        <p:nvPicPr>
          <p:cNvPr id="79" name="图片 78" descr="logo (1)">
            <a:extLst>
              <a:ext uri="{FF2B5EF4-FFF2-40B4-BE49-F238E27FC236}">
                <a16:creationId xmlns:a16="http://schemas.microsoft.com/office/drawing/2014/main" id="{28E1C0B5-E4F4-544D-8038-11D62973E829}"/>
              </a:ext>
            </a:extLst>
          </p:cNvPr>
          <p:cNvPicPr>
            <a:picLocks noChangeAspect="1"/>
          </p:cNvPicPr>
          <p:nvPr/>
        </p:nvPicPr>
        <p:blipFill>
          <a:blip r:embed="rId9"/>
          <a:srcRect r="27284"/>
          <a:stretch>
            <a:fillRect/>
          </a:stretch>
        </p:blipFill>
        <p:spPr>
          <a:xfrm>
            <a:off x="6416886" y="5755212"/>
            <a:ext cx="1274882" cy="394486"/>
          </a:xfrm>
          <a:prstGeom prst="rect">
            <a:avLst/>
          </a:prstGeom>
        </p:spPr>
      </p:pic>
      <p:pic>
        <p:nvPicPr>
          <p:cNvPr id="80" name="图片 79" descr="se2">
            <a:extLst>
              <a:ext uri="{FF2B5EF4-FFF2-40B4-BE49-F238E27FC236}">
                <a16:creationId xmlns:a16="http://schemas.microsoft.com/office/drawing/2014/main" id="{468BF2F6-E88C-A449-8423-1F7244004F08}"/>
              </a:ext>
            </a:extLst>
          </p:cNvPr>
          <p:cNvPicPr>
            <a:picLocks noChangeAspect="1"/>
          </p:cNvPicPr>
          <p:nvPr/>
        </p:nvPicPr>
        <p:blipFill>
          <a:blip r:embed="rId10"/>
          <a:stretch>
            <a:fillRect/>
          </a:stretch>
        </p:blipFill>
        <p:spPr>
          <a:xfrm>
            <a:off x="10051388" y="1428147"/>
            <a:ext cx="1167653" cy="397872"/>
          </a:xfrm>
          <a:prstGeom prst="rect">
            <a:avLst/>
          </a:prstGeom>
        </p:spPr>
      </p:pic>
      <p:grpSp>
        <p:nvGrpSpPr>
          <p:cNvPr id="82" name="组合 81">
            <a:extLst>
              <a:ext uri="{FF2B5EF4-FFF2-40B4-BE49-F238E27FC236}">
                <a16:creationId xmlns:a16="http://schemas.microsoft.com/office/drawing/2014/main" id="{F3FA01C4-9B39-DC49-B752-7EB91DC68AB6}"/>
              </a:ext>
            </a:extLst>
          </p:cNvPr>
          <p:cNvGrpSpPr/>
          <p:nvPr/>
        </p:nvGrpSpPr>
        <p:grpSpPr>
          <a:xfrm>
            <a:off x="8306580" y="1378767"/>
            <a:ext cx="1023895" cy="496634"/>
            <a:chOff x="12751" y="8748"/>
            <a:chExt cx="2110" cy="880"/>
          </a:xfrm>
        </p:grpSpPr>
        <p:pic>
          <p:nvPicPr>
            <p:cNvPr id="96" name="图片 95" descr="a3149771a13e269633408e24a3af1173">
              <a:extLst>
                <a:ext uri="{FF2B5EF4-FFF2-40B4-BE49-F238E27FC236}">
                  <a16:creationId xmlns:a16="http://schemas.microsoft.com/office/drawing/2014/main" id="{9D02C71D-1B53-B34A-8E02-E16D3744CECC}"/>
                </a:ext>
              </a:extLst>
            </p:cNvPr>
            <p:cNvPicPr>
              <a:picLocks noChangeAspect="1"/>
            </p:cNvPicPr>
            <p:nvPr/>
          </p:nvPicPr>
          <p:blipFill>
            <a:blip r:embed="rId11"/>
            <a:srcRect t="27556" r="68715" b="28035"/>
            <a:stretch>
              <a:fillRect/>
            </a:stretch>
          </p:blipFill>
          <p:spPr>
            <a:xfrm>
              <a:off x="12751" y="8748"/>
              <a:ext cx="1008" cy="881"/>
            </a:xfrm>
            <a:prstGeom prst="rect">
              <a:avLst/>
            </a:prstGeom>
          </p:spPr>
        </p:pic>
        <p:pic>
          <p:nvPicPr>
            <p:cNvPr id="97" name="图片 96" descr="a3149771a13e269633408e24a3af1173">
              <a:extLst>
                <a:ext uri="{FF2B5EF4-FFF2-40B4-BE49-F238E27FC236}">
                  <a16:creationId xmlns:a16="http://schemas.microsoft.com/office/drawing/2014/main" id="{B9D32280-A688-C54C-B39F-77746572BD3C}"/>
                </a:ext>
              </a:extLst>
            </p:cNvPr>
            <p:cNvPicPr>
              <a:picLocks noChangeAspect="1"/>
            </p:cNvPicPr>
            <p:nvPr/>
          </p:nvPicPr>
          <p:blipFill>
            <a:blip r:embed="rId11"/>
            <a:srcRect l="67652" t="27556" b="30354"/>
            <a:stretch>
              <a:fillRect/>
            </a:stretch>
          </p:blipFill>
          <p:spPr>
            <a:xfrm>
              <a:off x="13763" y="8748"/>
              <a:ext cx="1098" cy="880"/>
            </a:xfrm>
            <a:prstGeom prst="rect">
              <a:avLst/>
            </a:prstGeom>
          </p:spPr>
        </p:pic>
      </p:grpSp>
      <p:pic>
        <p:nvPicPr>
          <p:cNvPr id="2" name="图片 1">
            <a:extLst>
              <a:ext uri="{FF2B5EF4-FFF2-40B4-BE49-F238E27FC236}">
                <a16:creationId xmlns:a16="http://schemas.microsoft.com/office/drawing/2014/main" id="{A1519EFA-95FF-9040-93C2-84DF5230DD13}"/>
              </a:ext>
            </a:extLst>
          </p:cNvPr>
          <p:cNvPicPr>
            <a:picLocks noChangeAspect="1"/>
          </p:cNvPicPr>
          <p:nvPr/>
        </p:nvPicPr>
        <p:blipFill>
          <a:blip r:embed="rId12"/>
          <a:stretch>
            <a:fillRect/>
          </a:stretch>
        </p:blipFill>
        <p:spPr>
          <a:xfrm>
            <a:off x="6624772" y="4015859"/>
            <a:ext cx="761901" cy="406347"/>
          </a:xfrm>
          <a:prstGeom prst="rect">
            <a:avLst/>
          </a:prstGeom>
        </p:spPr>
      </p:pic>
      <p:pic>
        <p:nvPicPr>
          <p:cNvPr id="3" name="图片 2">
            <a:extLst>
              <a:ext uri="{FF2B5EF4-FFF2-40B4-BE49-F238E27FC236}">
                <a16:creationId xmlns:a16="http://schemas.microsoft.com/office/drawing/2014/main" id="{C92D264A-1707-3B41-A2DD-2DAE10E3AA1C}"/>
              </a:ext>
            </a:extLst>
          </p:cNvPr>
          <p:cNvPicPr>
            <a:picLocks noChangeAspect="1"/>
          </p:cNvPicPr>
          <p:nvPr/>
        </p:nvPicPr>
        <p:blipFill>
          <a:blip r:embed="rId13"/>
          <a:stretch>
            <a:fillRect/>
          </a:stretch>
        </p:blipFill>
        <p:spPr>
          <a:xfrm>
            <a:off x="8116183" y="3210824"/>
            <a:ext cx="1421144" cy="293625"/>
          </a:xfrm>
          <a:prstGeom prst="rect">
            <a:avLst/>
          </a:prstGeom>
        </p:spPr>
      </p:pic>
      <p:pic>
        <p:nvPicPr>
          <p:cNvPr id="5" name="图片 4">
            <a:extLst>
              <a:ext uri="{FF2B5EF4-FFF2-40B4-BE49-F238E27FC236}">
                <a16:creationId xmlns:a16="http://schemas.microsoft.com/office/drawing/2014/main" id="{A4ED6ED5-A9B0-9A4C-9931-3A8366DFD481}"/>
              </a:ext>
            </a:extLst>
          </p:cNvPr>
          <p:cNvPicPr>
            <a:picLocks noChangeAspect="1"/>
          </p:cNvPicPr>
          <p:nvPr/>
        </p:nvPicPr>
        <p:blipFill>
          <a:blip r:embed="rId14"/>
          <a:stretch>
            <a:fillRect/>
          </a:stretch>
        </p:blipFill>
        <p:spPr>
          <a:xfrm>
            <a:off x="8116183" y="3908052"/>
            <a:ext cx="2095227" cy="533331"/>
          </a:xfrm>
          <a:prstGeom prst="rect">
            <a:avLst/>
          </a:prstGeom>
        </p:spPr>
      </p:pic>
      <p:pic>
        <p:nvPicPr>
          <p:cNvPr id="6" name="图片 5">
            <a:extLst>
              <a:ext uri="{FF2B5EF4-FFF2-40B4-BE49-F238E27FC236}">
                <a16:creationId xmlns:a16="http://schemas.microsoft.com/office/drawing/2014/main" id="{F3C097BA-D5AC-6340-9432-A8B3CD0D2CD7}"/>
              </a:ext>
            </a:extLst>
          </p:cNvPr>
          <p:cNvPicPr>
            <a:picLocks noChangeAspect="1"/>
          </p:cNvPicPr>
          <p:nvPr/>
        </p:nvPicPr>
        <p:blipFill rotWithShape="1">
          <a:blip r:embed="rId15"/>
          <a:srcRect t="20110" b="18270"/>
          <a:stretch/>
        </p:blipFill>
        <p:spPr>
          <a:xfrm>
            <a:off x="4636389" y="3908053"/>
            <a:ext cx="1053963" cy="649450"/>
          </a:xfrm>
          <a:prstGeom prst="rect">
            <a:avLst/>
          </a:prstGeom>
        </p:spPr>
      </p:pic>
      <p:pic>
        <p:nvPicPr>
          <p:cNvPr id="7" name="图片 6">
            <a:extLst>
              <a:ext uri="{FF2B5EF4-FFF2-40B4-BE49-F238E27FC236}">
                <a16:creationId xmlns:a16="http://schemas.microsoft.com/office/drawing/2014/main" id="{113415A2-C29D-7146-8138-228C224B9389}"/>
              </a:ext>
            </a:extLst>
          </p:cNvPr>
          <p:cNvPicPr>
            <a:picLocks noChangeAspect="1"/>
          </p:cNvPicPr>
          <p:nvPr/>
        </p:nvPicPr>
        <p:blipFill>
          <a:blip r:embed="rId16"/>
          <a:stretch>
            <a:fillRect/>
          </a:stretch>
        </p:blipFill>
        <p:spPr>
          <a:xfrm>
            <a:off x="8174925" y="2210078"/>
            <a:ext cx="1155550" cy="609521"/>
          </a:xfrm>
          <a:prstGeom prst="rect">
            <a:avLst/>
          </a:prstGeom>
        </p:spPr>
      </p:pic>
      <p:pic>
        <p:nvPicPr>
          <p:cNvPr id="8" name="图片 7">
            <a:extLst>
              <a:ext uri="{FF2B5EF4-FFF2-40B4-BE49-F238E27FC236}">
                <a16:creationId xmlns:a16="http://schemas.microsoft.com/office/drawing/2014/main" id="{6FFD638F-4046-9C48-8EFC-4D348EF9F4CE}"/>
              </a:ext>
            </a:extLst>
          </p:cNvPr>
          <p:cNvPicPr>
            <a:picLocks noChangeAspect="1"/>
          </p:cNvPicPr>
          <p:nvPr/>
        </p:nvPicPr>
        <p:blipFill>
          <a:blip r:embed="rId17"/>
          <a:stretch>
            <a:fillRect/>
          </a:stretch>
        </p:blipFill>
        <p:spPr>
          <a:xfrm>
            <a:off x="6131106" y="2555549"/>
            <a:ext cx="1701578" cy="1663483"/>
          </a:xfrm>
          <a:prstGeom prst="rect">
            <a:avLst/>
          </a:prstGeom>
        </p:spPr>
      </p:pic>
      <p:pic>
        <p:nvPicPr>
          <p:cNvPr id="9" name="图片 8">
            <a:extLst>
              <a:ext uri="{FF2B5EF4-FFF2-40B4-BE49-F238E27FC236}">
                <a16:creationId xmlns:a16="http://schemas.microsoft.com/office/drawing/2014/main" id="{5244122F-F568-3846-B19E-F72B68750B74}"/>
              </a:ext>
            </a:extLst>
          </p:cNvPr>
          <p:cNvPicPr>
            <a:picLocks noChangeAspect="1"/>
          </p:cNvPicPr>
          <p:nvPr/>
        </p:nvPicPr>
        <p:blipFill>
          <a:blip r:embed="rId18"/>
          <a:stretch>
            <a:fillRect/>
          </a:stretch>
        </p:blipFill>
        <p:spPr>
          <a:xfrm>
            <a:off x="9845478" y="3686748"/>
            <a:ext cx="1752372" cy="1092058"/>
          </a:xfrm>
          <a:prstGeom prst="rect">
            <a:avLst/>
          </a:prstGeom>
        </p:spPr>
      </p:pic>
      <p:pic>
        <p:nvPicPr>
          <p:cNvPr id="22" name="图片 21">
            <a:extLst>
              <a:ext uri="{FF2B5EF4-FFF2-40B4-BE49-F238E27FC236}">
                <a16:creationId xmlns:a16="http://schemas.microsoft.com/office/drawing/2014/main" id="{6EB1E6F9-8B27-E54F-A1B8-127951ECF6F5}"/>
              </a:ext>
            </a:extLst>
          </p:cNvPr>
          <p:cNvPicPr>
            <a:picLocks noChangeAspect="1"/>
          </p:cNvPicPr>
          <p:nvPr/>
        </p:nvPicPr>
        <p:blipFill>
          <a:blip r:embed="rId19"/>
          <a:stretch>
            <a:fillRect/>
          </a:stretch>
        </p:blipFill>
        <p:spPr>
          <a:xfrm>
            <a:off x="10324104" y="3046526"/>
            <a:ext cx="622219" cy="622219"/>
          </a:xfrm>
          <a:prstGeom prst="rect">
            <a:avLst/>
          </a:prstGeom>
        </p:spPr>
      </p:pic>
      <p:pic>
        <p:nvPicPr>
          <p:cNvPr id="23" name="图片 22">
            <a:extLst>
              <a:ext uri="{FF2B5EF4-FFF2-40B4-BE49-F238E27FC236}">
                <a16:creationId xmlns:a16="http://schemas.microsoft.com/office/drawing/2014/main" id="{B09C5E28-7B50-F347-AAD9-5C12832B6AE2}"/>
              </a:ext>
            </a:extLst>
          </p:cNvPr>
          <p:cNvPicPr>
            <a:picLocks noChangeAspect="1"/>
          </p:cNvPicPr>
          <p:nvPr/>
        </p:nvPicPr>
        <p:blipFill>
          <a:blip r:embed="rId20"/>
          <a:stretch>
            <a:fillRect/>
          </a:stretch>
        </p:blipFill>
        <p:spPr>
          <a:xfrm>
            <a:off x="10038095" y="2291727"/>
            <a:ext cx="1180946" cy="393649"/>
          </a:xfrm>
          <a:prstGeom prst="rect">
            <a:avLst/>
          </a:prstGeom>
        </p:spPr>
      </p:pic>
      <p:pic>
        <p:nvPicPr>
          <p:cNvPr id="24" name="图片 23">
            <a:extLst>
              <a:ext uri="{FF2B5EF4-FFF2-40B4-BE49-F238E27FC236}">
                <a16:creationId xmlns:a16="http://schemas.microsoft.com/office/drawing/2014/main" id="{632266A4-8524-0343-9279-AF8F20538E46}"/>
              </a:ext>
            </a:extLst>
          </p:cNvPr>
          <p:cNvPicPr>
            <a:picLocks noChangeAspect="1"/>
          </p:cNvPicPr>
          <p:nvPr/>
        </p:nvPicPr>
        <p:blipFill>
          <a:blip r:embed="rId21"/>
          <a:stretch>
            <a:fillRect/>
          </a:stretch>
        </p:blipFill>
        <p:spPr>
          <a:xfrm>
            <a:off x="901812" y="2353389"/>
            <a:ext cx="1281623" cy="331987"/>
          </a:xfrm>
          <a:prstGeom prst="rect">
            <a:avLst/>
          </a:prstGeom>
        </p:spPr>
      </p:pic>
      <p:pic>
        <p:nvPicPr>
          <p:cNvPr id="25" name="图片 24">
            <a:extLst>
              <a:ext uri="{FF2B5EF4-FFF2-40B4-BE49-F238E27FC236}">
                <a16:creationId xmlns:a16="http://schemas.microsoft.com/office/drawing/2014/main" id="{5D58EEA9-2772-7B4A-8191-36178DFF8BEA}"/>
              </a:ext>
            </a:extLst>
          </p:cNvPr>
          <p:cNvPicPr>
            <a:picLocks noChangeAspect="1"/>
          </p:cNvPicPr>
          <p:nvPr/>
        </p:nvPicPr>
        <p:blipFill rotWithShape="1">
          <a:blip r:embed="rId22"/>
          <a:srcRect l="19510" t="25959" r="18227" b="24674"/>
          <a:stretch/>
        </p:blipFill>
        <p:spPr>
          <a:xfrm>
            <a:off x="2853691" y="3127531"/>
            <a:ext cx="1019932" cy="451355"/>
          </a:xfrm>
          <a:prstGeom prst="rect">
            <a:avLst/>
          </a:prstGeom>
        </p:spPr>
      </p:pic>
      <p:pic>
        <p:nvPicPr>
          <p:cNvPr id="26" name="图片 25">
            <a:extLst>
              <a:ext uri="{FF2B5EF4-FFF2-40B4-BE49-F238E27FC236}">
                <a16:creationId xmlns:a16="http://schemas.microsoft.com/office/drawing/2014/main" id="{3F1B9A07-F25D-9643-8E88-4B474F83CD3C}"/>
              </a:ext>
            </a:extLst>
          </p:cNvPr>
          <p:cNvPicPr>
            <a:picLocks noChangeAspect="1"/>
          </p:cNvPicPr>
          <p:nvPr/>
        </p:nvPicPr>
        <p:blipFill>
          <a:blip r:embed="rId23"/>
          <a:stretch>
            <a:fillRect/>
          </a:stretch>
        </p:blipFill>
        <p:spPr>
          <a:xfrm>
            <a:off x="4574915" y="3187257"/>
            <a:ext cx="1168248" cy="419045"/>
          </a:xfrm>
          <a:prstGeom prst="rect">
            <a:avLst/>
          </a:prstGeom>
        </p:spPr>
      </p:pic>
      <p:pic>
        <p:nvPicPr>
          <p:cNvPr id="27" name="图片 26">
            <a:extLst>
              <a:ext uri="{FF2B5EF4-FFF2-40B4-BE49-F238E27FC236}">
                <a16:creationId xmlns:a16="http://schemas.microsoft.com/office/drawing/2014/main" id="{819E4E4C-F0D3-7D43-AE91-069E069C6358}"/>
              </a:ext>
            </a:extLst>
          </p:cNvPr>
          <p:cNvPicPr>
            <a:picLocks noChangeAspect="1"/>
          </p:cNvPicPr>
          <p:nvPr/>
        </p:nvPicPr>
        <p:blipFill>
          <a:blip r:embed="rId24"/>
          <a:stretch>
            <a:fillRect/>
          </a:stretch>
        </p:blipFill>
        <p:spPr>
          <a:xfrm>
            <a:off x="2812279" y="4043453"/>
            <a:ext cx="1506457" cy="716486"/>
          </a:xfrm>
          <a:prstGeom prst="rect">
            <a:avLst/>
          </a:prstGeom>
        </p:spPr>
      </p:pic>
      <p:pic>
        <p:nvPicPr>
          <p:cNvPr id="53" name="图片 52">
            <a:extLst>
              <a:ext uri="{FF2B5EF4-FFF2-40B4-BE49-F238E27FC236}">
                <a16:creationId xmlns:a16="http://schemas.microsoft.com/office/drawing/2014/main" id="{1D145CA6-A903-2C40-B11D-6696F98C62CF}"/>
              </a:ext>
            </a:extLst>
          </p:cNvPr>
          <p:cNvPicPr>
            <a:picLocks noChangeAspect="1"/>
          </p:cNvPicPr>
          <p:nvPr/>
        </p:nvPicPr>
        <p:blipFill>
          <a:blip r:embed="rId25"/>
          <a:stretch>
            <a:fillRect/>
          </a:stretch>
        </p:blipFill>
        <p:spPr>
          <a:xfrm>
            <a:off x="1015234" y="3838148"/>
            <a:ext cx="1013369" cy="789258"/>
          </a:xfrm>
          <a:prstGeom prst="rect">
            <a:avLst/>
          </a:prstGeom>
        </p:spPr>
      </p:pic>
      <p:pic>
        <p:nvPicPr>
          <p:cNvPr id="56" name="图片 55">
            <a:extLst>
              <a:ext uri="{FF2B5EF4-FFF2-40B4-BE49-F238E27FC236}">
                <a16:creationId xmlns:a16="http://schemas.microsoft.com/office/drawing/2014/main" id="{EC803725-079D-4F4D-AD9B-37EE2B84AB80}"/>
              </a:ext>
            </a:extLst>
          </p:cNvPr>
          <p:cNvPicPr>
            <a:picLocks noChangeAspect="1"/>
          </p:cNvPicPr>
          <p:nvPr/>
        </p:nvPicPr>
        <p:blipFill>
          <a:blip r:embed="rId26"/>
          <a:stretch>
            <a:fillRect/>
          </a:stretch>
        </p:blipFill>
        <p:spPr>
          <a:xfrm>
            <a:off x="1015234" y="4883095"/>
            <a:ext cx="1071831" cy="457761"/>
          </a:xfrm>
          <a:prstGeom prst="rect">
            <a:avLst/>
          </a:prstGeom>
        </p:spPr>
      </p:pic>
      <p:pic>
        <p:nvPicPr>
          <p:cNvPr id="59" name="图片 58">
            <a:extLst>
              <a:ext uri="{FF2B5EF4-FFF2-40B4-BE49-F238E27FC236}">
                <a16:creationId xmlns:a16="http://schemas.microsoft.com/office/drawing/2014/main" id="{F6086049-FEC8-ED4E-A6E7-CD367AAC8E55}"/>
              </a:ext>
            </a:extLst>
          </p:cNvPr>
          <p:cNvPicPr>
            <a:picLocks noChangeAspect="1"/>
          </p:cNvPicPr>
          <p:nvPr/>
        </p:nvPicPr>
        <p:blipFill>
          <a:blip r:embed="rId27"/>
          <a:stretch>
            <a:fillRect/>
          </a:stretch>
        </p:blipFill>
        <p:spPr>
          <a:xfrm>
            <a:off x="2661864" y="4909115"/>
            <a:ext cx="1434913" cy="368252"/>
          </a:xfrm>
          <a:prstGeom prst="rect">
            <a:avLst/>
          </a:prstGeom>
        </p:spPr>
      </p:pic>
      <p:pic>
        <p:nvPicPr>
          <p:cNvPr id="60" name="图片 59">
            <a:extLst>
              <a:ext uri="{FF2B5EF4-FFF2-40B4-BE49-F238E27FC236}">
                <a16:creationId xmlns:a16="http://schemas.microsoft.com/office/drawing/2014/main" id="{2472C590-B765-5A47-BD5C-59EC45EE1E1E}"/>
              </a:ext>
            </a:extLst>
          </p:cNvPr>
          <p:cNvPicPr>
            <a:picLocks noChangeAspect="1"/>
          </p:cNvPicPr>
          <p:nvPr/>
        </p:nvPicPr>
        <p:blipFill rotWithShape="1">
          <a:blip r:embed="rId28"/>
          <a:srcRect t="14561" b="19113"/>
          <a:stretch/>
        </p:blipFill>
        <p:spPr>
          <a:xfrm>
            <a:off x="4637093" y="4778806"/>
            <a:ext cx="965074" cy="640093"/>
          </a:xfrm>
          <a:prstGeom prst="rect">
            <a:avLst/>
          </a:prstGeom>
        </p:spPr>
      </p:pic>
      <p:pic>
        <p:nvPicPr>
          <p:cNvPr id="61" name="图片 60">
            <a:extLst>
              <a:ext uri="{FF2B5EF4-FFF2-40B4-BE49-F238E27FC236}">
                <a16:creationId xmlns:a16="http://schemas.microsoft.com/office/drawing/2014/main" id="{EDDF3FD6-D27D-AA4C-8354-28438B5CEEC5}"/>
              </a:ext>
            </a:extLst>
          </p:cNvPr>
          <p:cNvPicPr>
            <a:picLocks noChangeAspect="1"/>
          </p:cNvPicPr>
          <p:nvPr/>
        </p:nvPicPr>
        <p:blipFill>
          <a:blip r:embed="rId29"/>
          <a:stretch>
            <a:fillRect/>
          </a:stretch>
        </p:blipFill>
        <p:spPr>
          <a:xfrm>
            <a:off x="6562849" y="4818691"/>
            <a:ext cx="838091" cy="571426"/>
          </a:xfrm>
          <a:prstGeom prst="rect">
            <a:avLst/>
          </a:prstGeom>
        </p:spPr>
      </p:pic>
      <p:pic>
        <p:nvPicPr>
          <p:cNvPr id="63" name="图片 62">
            <a:extLst>
              <a:ext uri="{FF2B5EF4-FFF2-40B4-BE49-F238E27FC236}">
                <a16:creationId xmlns:a16="http://schemas.microsoft.com/office/drawing/2014/main" id="{FEA51ADC-A366-B844-99A6-79F8E486B3AD}"/>
              </a:ext>
            </a:extLst>
          </p:cNvPr>
          <p:cNvPicPr>
            <a:picLocks noChangeAspect="1"/>
          </p:cNvPicPr>
          <p:nvPr/>
        </p:nvPicPr>
        <p:blipFill>
          <a:blip r:embed="rId30"/>
          <a:stretch>
            <a:fillRect/>
          </a:stretch>
        </p:blipFill>
        <p:spPr>
          <a:xfrm>
            <a:off x="10070422" y="4835131"/>
            <a:ext cx="1104756" cy="482537"/>
          </a:xfrm>
          <a:prstGeom prst="rect">
            <a:avLst/>
          </a:prstGeom>
        </p:spPr>
      </p:pic>
      <p:pic>
        <p:nvPicPr>
          <p:cNvPr id="64" name="图片 63">
            <a:extLst>
              <a:ext uri="{FF2B5EF4-FFF2-40B4-BE49-F238E27FC236}">
                <a16:creationId xmlns:a16="http://schemas.microsoft.com/office/drawing/2014/main" id="{E1D68658-96F7-9846-8472-F0A5737D38BF}"/>
              </a:ext>
            </a:extLst>
          </p:cNvPr>
          <p:cNvPicPr>
            <a:picLocks noChangeAspect="1"/>
          </p:cNvPicPr>
          <p:nvPr/>
        </p:nvPicPr>
        <p:blipFill>
          <a:blip r:embed="rId31"/>
          <a:stretch>
            <a:fillRect/>
          </a:stretch>
        </p:blipFill>
        <p:spPr>
          <a:xfrm>
            <a:off x="860631" y="5805132"/>
            <a:ext cx="1322805" cy="188972"/>
          </a:xfrm>
          <a:prstGeom prst="rect">
            <a:avLst/>
          </a:prstGeom>
        </p:spPr>
      </p:pic>
      <p:pic>
        <p:nvPicPr>
          <p:cNvPr id="65" name="图片 64">
            <a:extLst>
              <a:ext uri="{FF2B5EF4-FFF2-40B4-BE49-F238E27FC236}">
                <a16:creationId xmlns:a16="http://schemas.microsoft.com/office/drawing/2014/main" id="{EF064329-E71A-054D-BD40-5A142DC57B22}"/>
              </a:ext>
            </a:extLst>
          </p:cNvPr>
          <p:cNvPicPr>
            <a:picLocks noChangeAspect="1"/>
          </p:cNvPicPr>
          <p:nvPr/>
        </p:nvPicPr>
        <p:blipFill>
          <a:blip r:embed="rId32"/>
          <a:stretch>
            <a:fillRect/>
          </a:stretch>
        </p:blipFill>
        <p:spPr>
          <a:xfrm>
            <a:off x="2933499" y="5649025"/>
            <a:ext cx="787033" cy="588112"/>
          </a:xfrm>
          <a:prstGeom prst="rect">
            <a:avLst/>
          </a:prstGeom>
        </p:spPr>
      </p:pic>
      <p:pic>
        <p:nvPicPr>
          <p:cNvPr id="66" name="图片 65">
            <a:extLst>
              <a:ext uri="{FF2B5EF4-FFF2-40B4-BE49-F238E27FC236}">
                <a16:creationId xmlns:a16="http://schemas.microsoft.com/office/drawing/2014/main" id="{8E870B4E-F554-FA4C-86B3-F4D1142C213F}"/>
              </a:ext>
            </a:extLst>
          </p:cNvPr>
          <p:cNvPicPr>
            <a:picLocks noChangeAspect="1"/>
          </p:cNvPicPr>
          <p:nvPr/>
        </p:nvPicPr>
        <p:blipFill>
          <a:blip r:embed="rId33"/>
          <a:stretch>
            <a:fillRect/>
          </a:stretch>
        </p:blipFill>
        <p:spPr>
          <a:xfrm>
            <a:off x="4467233" y="5732302"/>
            <a:ext cx="1434913" cy="419045"/>
          </a:xfrm>
          <a:prstGeom prst="rect">
            <a:avLst/>
          </a:prstGeom>
        </p:spPr>
      </p:pic>
      <p:pic>
        <p:nvPicPr>
          <p:cNvPr id="67" name="图片 66">
            <a:extLst>
              <a:ext uri="{FF2B5EF4-FFF2-40B4-BE49-F238E27FC236}">
                <a16:creationId xmlns:a16="http://schemas.microsoft.com/office/drawing/2014/main" id="{3C00FF7E-3F84-8E4B-AA65-FEBCCAE1BB9A}"/>
              </a:ext>
            </a:extLst>
          </p:cNvPr>
          <p:cNvPicPr>
            <a:picLocks noChangeAspect="1"/>
          </p:cNvPicPr>
          <p:nvPr/>
        </p:nvPicPr>
        <p:blipFill>
          <a:blip r:embed="rId34"/>
          <a:stretch>
            <a:fillRect/>
          </a:stretch>
        </p:blipFill>
        <p:spPr>
          <a:xfrm>
            <a:off x="6318120" y="2305316"/>
            <a:ext cx="1358723" cy="419045"/>
          </a:xfrm>
          <a:prstGeom prst="rect">
            <a:avLst/>
          </a:prstGeom>
        </p:spPr>
      </p:pic>
      <p:pic>
        <p:nvPicPr>
          <p:cNvPr id="68" name="图片 67">
            <a:extLst>
              <a:ext uri="{FF2B5EF4-FFF2-40B4-BE49-F238E27FC236}">
                <a16:creationId xmlns:a16="http://schemas.microsoft.com/office/drawing/2014/main" id="{556E7BFA-6959-AD40-8486-7CCB1B237EBE}"/>
              </a:ext>
            </a:extLst>
          </p:cNvPr>
          <p:cNvPicPr>
            <a:picLocks noChangeAspect="1"/>
          </p:cNvPicPr>
          <p:nvPr/>
        </p:nvPicPr>
        <p:blipFill>
          <a:blip r:embed="rId35"/>
          <a:stretch>
            <a:fillRect/>
          </a:stretch>
        </p:blipFill>
        <p:spPr>
          <a:xfrm>
            <a:off x="8268027" y="5807606"/>
            <a:ext cx="1117454" cy="368252"/>
          </a:xfrm>
          <a:prstGeom prst="rect">
            <a:avLst/>
          </a:prstGeom>
        </p:spPr>
      </p:pic>
      <p:pic>
        <p:nvPicPr>
          <p:cNvPr id="69" name="图片 68">
            <a:extLst>
              <a:ext uri="{FF2B5EF4-FFF2-40B4-BE49-F238E27FC236}">
                <a16:creationId xmlns:a16="http://schemas.microsoft.com/office/drawing/2014/main" id="{493D2CD3-7360-734B-BCFD-175CF1A7DF69}"/>
              </a:ext>
            </a:extLst>
          </p:cNvPr>
          <p:cNvPicPr>
            <a:picLocks noChangeAspect="1"/>
          </p:cNvPicPr>
          <p:nvPr/>
        </p:nvPicPr>
        <p:blipFill rotWithShape="1">
          <a:blip r:embed="rId36"/>
          <a:srcRect t="19570" b="22756"/>
          <a:stretch/>
        </p:blipFill>
        <p:spPr>
          <a:xfrm>
            <a:off x="10006521" y="5711868"/>
            <a:ext cx="1282533" cy="461390"/>
          </a:xfrm>
          <a:prstGeom prst="rect">
            <a:avLst/>
          </a:prstGeom>
        </p:spPr>
      </p:pic>
      <p:pic>
        <p:nvPicPr>
          <p:cNvPr id="71" name="图片 70">
            <a:extLst>
              <a:ext uri="{FF2B5EF4-FFF2-40B4-BE49-F238E27FC236}">
                <a16:creationId xmlns:a16="http://schemas.microsoft.com/office/drawing/2014/main" id="{0BCFACAE-2D0C-FA4B-B867-72DE965A92FF}"/>
              </a:ext>
            </a:extLst>
          </p:cNvPr>
          <p:cNvPicPr>
            <a:picLocks noChangeAspect="1"/>
          </p:cNvPicPr>
          <p:nvPr/>
        </p:nvPicPr>
        <p:blipFill>
          <a:blip r:embed="rId37"/>
          <a:stretch>
            <a:fillRect/>
          </a:stretch>
        </p:blipFill>
        <p:spPr>
          <a:xfrm>
            <a:off x="1269630" y="3013736"/>
            <a:ext cx="673012" cy="673012"/>
          </a:xfrm>
          <a:prstGeom prst="rect">
            <a:avLst/>
          </a:prstGeom>
        </p:spPr>
      </p:pic>
      <p:pic>
        <p:nvPicPr>
          <p:cNvPr id="72" name="图片 71">
            <a:extLst>
              <a:ext uri="{FF2B5EF4-FFF2-40B4-BE49-F238E27FC236}">
                <a16:creationId xmlns:a16="http://schemas.microsoft.com/office/drawing/2014/main" id="{CB065739-CB17-E046-8C4E-7204CD3CD579}"/>
              </a:ext>
            </a:extLst>
          </p:cNvPr>
          <p:cNvPicPr>
            <a:picLocks noChangeAspect="1"/>
          </p:cNvPicPr>
          <p:nvPr/>
        </p:nvPicPr>
        <p:blipFill rotWithShape="1">
          <a:blip r:embed="rId38"/>
          <a:srcRect t="20007" b="9409"/>
          <a:stretch/>
        </p:blipFill>
        <p:spPr>
          <a:xfrm>
            <a:off x="8151112" y="4859112"/>
            <a:ext cx="1307873" cy="505726"/>
          </a:xfrm>
          <a:prstGeom prst="rect">
            <a:avLst/>
          </a:prstGeom>
        </p:spPr>
      </p:pic>
    </p:spTree>
    <p:extLst>
      <p:ext uri="{BB962C8B-B14F-4D97-AF65-F5344CB8AC3E}">
        <p14:creationId xmlns:p14="http://schemas.microsoft.com/office/powerpoint/2010/main" val="973288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96036"/>
            <a:ext cx="4573588" cy="566305"/>
          </a:xfrm>
          <a:noFill/>
          <a:ln>
            <a:noFill/>
          </a:ln>
          <a:effectLst/>
        </p:spPr>
        <p:txBody>
          <a:bodyPr vert="horz" wrap="square" lIns="45714" tIns="60958" rIns="45714" bIns="60958" rtlCol="0" anchor="ctr">
            <a:spAutoFit/>
          </a:bodyPr>
          <a:lstStyle/>
          <a:p>
            <a:pPr algn="l">
              <a:spcBef>
                <a:spcPts val="0"/>
              </a:spcBef>
            </a:pPr>
            <a:r>
              <a:rPr lang="zh-CN" altLang="en-US" sz="3200" dirty="0">
                <a:solidFill>
                  <a:srgbClr val="FFB200"/>
                </a:solidFill>
                <a:latin typeface="微软雅黑 Light"/>
                <a:ea typeface="微软雅黑"/>
                <a:cs typeface="+mn-ea"/>
              </a:rPr>
              <a:t>部分制造业标杆客户</a:t>
            </a:r>
          </a:p>
        </p:txBody>
      </p:sp>
      <p:sp>
        <p:nvSpPr>
          <p:cNvPr id="53" name="文本框 4"/>
          <p:cNvSpPr txBox="1"/>
          <p:nvPr/>
        </p:nvSpPr>
        <p:spPr>
          <a:xfrm>
            <a:off x="2094677" y="1172787"/>
            <a:ext cx="10043160" cy="406198"/>
          </a:xfrm>
          <a:prstGeom prst="rect">
            <a:avLst/>
          </a:prstGeom>
          <a:noFill/>
        </p:spPr>
        <p:txBody>
          <a:bodyPr wrap="square" lIns="91414" tIns="45707" rIns="91414" bIns="45707"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zh-CN" sz="204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和</a:t>
            </a:r>
            <a:r>
              <a:rPr kumimoji="0" lang="en-US" altLang="zh-CN" sz="204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600</a:t>
            </a:r>
            <a:r>
              <a:rPr kumimoji="0" lang="zh-CN" altLang="en-US" sz="204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04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000</a:t>
            </a:r>
            <a:r>
              <a:rPr kumimoji="0" lang="zh-CN" altLang="en-US" sz="204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zh-CN" sz="204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家企业一起，开启</a:t>
            </a:r>
            <a:r>
              <a:rPr kumimoji="0" lang="en-US" altLang="zh-CN" sz="204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04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以客户为中心</a:t>
            </a:r>
            <a:r>
              <a:rPr kumimoji="0" lang="en-US" altLang="zh-CN" sz="204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04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的成功之路！</a:t>
            </a:r>
          </a:p>
        </p:txBody>
      </p:sp>
      <p:grpSp>
        <p:nvGrpSpPr>
          <p:cNvPr id="6" name="组合 5">
            <a:extLst>
              <a:ext uri="{FF2B5EF4-FFF2-40B4-BE49-F238E27FC236}">
                <a16:creationId xmlns:a16="http://schemas.microsoft.com/office/drawing/2014/main" id="{2031FBB0-9EE1-4AA2-A1EB-47452C95B00C}"/>
              </a:ext>
            </a:extLst>
          </p:cNvPr>
          <p:cNvGrpSpPr/>
          <p:nvPr/>
        </p:nvGrpSpPr>
        <p:grpSpPr>
          <a:xfrm>
            <a:off x="230794" y="1483915"/>
            <a:ext cx="11728824" cy="4992025"/>
            <a:chOff x="230476" y="1157011"/>
            <a:chExt cx="11728824" cy="4992025"/>
          </a:xfrm>
        </p:grpSpPr>
        <p:sp>
          <p:nvSpPr>
            <p:cNvPr id="7" name="矩形 6">
              <a:extLst>
                <a:ext uri="{FF2B5EF4-FFF2-40B4-BE49-F238E27FC236}">
                  <a16:creationId xmlns:a16="http://schemas.microsoft.com/office/drawing/2014/main" id="{6A80472E-FA54-4FC1-9AF5-3B3BE1913C76}"/>
                </a:ext>
              </a:extLst>
            </p:cNvPr>
            <p:cNvSpPr/>
            <p:nvPr/>
          </p:nvSpPr>
          <p:spPr>
            <a:xfrm>
              <a:off x="230476" y="1466898"/>
              <a:ext cx="11728824" cy="468213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grpSp>
          <p:nvGrpSpPr>
            <p:cNvPr id="8" name="组合 7">
              <a:extLst>
                <a:ext uri="{FF2B5EF4-FFF2-40B4-BE49-F238E27FC236}">
                  <a16:creationId xmlns:a16="http://schemas.microsoft.com/office/drawing/2014/main" id="{DA2A5755-6AE4-45B3-B227-7186AACCE94B}"/>
                </a:ext>
              </a:extLst>
            </p:cNvPr>
            <p:cNvGrpSpPr/>
            <p:nvPr/>
          </p:nvGrpSpPr>
          <p:grpSpPr>
            <a:xfrm>
              <a:off x="718291" y="1708847"/>
              <a:ext cx="10753194" cy="4123061"/>
              <a:chOff x="813262" y="1248763"/>
              <a:chExt cx="10753194" cy="4123061"/>
            </a:xfrm>
          </p:grpSpPr>
          <p:sp>
            <p:nvSpPr>
              <p:cNvPr id="39" name="圆角矩形 9">
                <a:extLst>
                  <a:ext uri="{FF2B5EF4-FFF2-40B4-BE49-F238E27FC236}">
                    <a16:creationId xmlns:a16="http://schemas.microsoft.com/office/drawing/2014/main" id="{00EEB3A4-4583-4563-8C04-1E2B8AABF039}"/>
                  </a:ext>
                </a:extLst>
              </p:cNvPr>
              <p:cNvSpPr/>
              <p:nvPr/>
            </p:nvSpPr>
            <p:spPr>
              <a:xfrm>
                <a:off x="813262"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40" name="圆角矩形 10">
                <a:extLst>
                  <a:ext uri="{FF2B5EF4-FFF2-40B4-BE49-F238E27FC236}">
                    <a16:creationId xmlns:a16="http://schemas.microsoft.com/office/drawing/2014/main" id="{FE8D9F98-0386-4F39-90A5-E8369C4A7DD0}"/>
                  </a:ext>
                </a:extLst>
              </p:cNvPr>
              <p:cNvSpPr/>
              <p:nvPr/>
            </p:nvSpPr>
            <p:spPr>
              <a:xfrm>
                <a:off x="2634532"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41" name="圆角矩形 11">
                <a:extLst>
                  <a:ext uri="{FF2B5EF4-FFF2-40B4-BE49-F238E27FC236}">
                    <a16:creationId xmlns:a16="http://schemas.microsoft.com/office/drawing/2014/main" id="{3E5AC3F5-9B97-4C67-A8D0-313D6801F6D0}"/>
                  </a:ext>
                </a:extLst>
              </p:cNvPr>
              <p:cNvSpPr/>
              <p:nvPr/>
            </p:nvSpPr>
            <p:spPr>
              <a:xfrm>
                <a:off x="4455802"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42" name="圆角矩形 12">
                <a:extLst>
                  <a:ext uri="{FF2B5EF4-FFF2-40B4-BE49-F238E27FC236}">
                    <a16:creationId xmlns:a16="http://schemas.microsoft.com/office/drawing/2014/main" id="{4604B7A5-D706-4FDD-AB1B-26E94B20BC67}"/>
                  </a:ext>
                </a:extLst>
              </p:cNvPr>
              <p:cNvSpPr/>
              <p:nvPr/>
            </p:nvSpPr>
            <p:spPr>
              <a:xfrm>
                <a:off x="6277072"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dirty="0">
                  <a:ln>
                    <a:noFill/>
                  </a:ln>
                  <a:solidFill>
                    <a:prstClr val="white"/>
                  </a:solidFill>
                  <a:effectLst/>
                  <a:uLnTx/>
                  <a:uFillTx/>
                  <a:latin typeface="微软雅黑 Light"/>
                  <a:ea typeface="微软雅黑"/>
                  <a:cs typeface="+mn-cs"/>
                </a:endParaRPr>
              </a:p>
            </p:txBody>
          </p:sp>
          <p:sp>
            <p:nvSpPr>
              <p:cNvPr id="43" name="圆角矩形 13">
                <a:extLst>
                  <a:ext uri="{FF2B5EF4-FFF2-40B4-BE49-F238E27FC236}">
                    <a16:creationId xmlns:a16="http://schemas.microsoft.com/office/drawing/2014/main" id="{D8E98D2C-0A47-4D70-B611-9D53910B115B}"/>
                  </a:ext>
                </a:extLst>
              </p:cNvPr>
              <p:cNvSpPr/>
              <p:nvPr/>
            </p:nvSpPr>
            <p:spPr>
              <a:xfrm>
                <a:off x="8098342"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44" name="圆角矩形 14">
                <a:extLst>
                  <a:ext uri="{FF2B5EF4-FFF2-40B4-BE49-F238E27FC236}">
                    <a16:creationId xmlns:a16="http://schemas.microsoft.com/office/drawing/2014/main" id="{A8746042-ED2A-4E9C-AFF7-EE0F21DDF5C1}"/>
                  </a:ext>
                </a:extLst>
              </p:cNvPr>
              <p:cNvSpPr/>
              <p:nvPr/>
            </p:nvSpPr>
            <p:spPr>
              <a:xfrm>
                <a:off x="9919611" y="1248763"/>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45" name="圆角矩形 15">
                <a:extLst>
                  <a:ext uri="{FF2B5EF4-FFF2-40B4-BE49-F238E27FC236}">
                    <a16:creationId xmlns:a16="http://schemas.microsoft.com/office/drawing/2014/main" id="{32F9E829-DB35-4E54-84CA-7FEF9F24858F}"/>
                  </a:ext>
                </a:extLst>
              </p:cNvPr>
              <p:cNvSpPr/>
              <p:nvPr/>
            </p:nvSpPr>
            <p:spPr>
              <a:xfrm>
                <a:off x="813262"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46" name="圆角矩形 16">
                <a:extLst>
                  <a:ext uri="{FF2B5EF4-FFF2-40B4-BE49-F238E27FC236}">
                    <a16:creationId xmlns:a16="http://schemas.microsoft.com/office/drawing/2014/main" id="{DDABB657-668B-4F22-8C0C-6E11C8375796}"/>
                  </a:ext>
                </a:extLst>
              </p:cNvPr>
              <p:cNvSpPr/>
              <p:nvPr/>
            </p:nvSpPr>
            <p:spPr>
              <a:xfrm>
                <a:off x="2634532"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47" name="圆角矩形 17">
                <a:extLst>
                  <a:ext uri="{FF2B5EF4-FFF2-40B4-BE49-F238E27FC236}">
                    <a16:creationId xmlns:a16="http://schemas.microsoft.com/office/drawing/2014/main" id="{B1091608-224D-48C6-9E2F-1B8B702ED7AD}"/>
                  </a:ext>
                </a:extLst>
              </p:cNvPr>
              <p:cNvSpPr/>
              <p:nvPr/>
            </p:nvSpPr>
            <p:spPr>
              <a:xfrm>
                <a:off x="4455802"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48" name="圆角矩形 18">
                <a:extLst>
                  <a:ext uri="{FF2B5EF4-FFF2-40B4-BE49-F238E27FC236}">
                    <a16:creationId xmlns:a16="http://schemas.microsoft.com/office/drawing/2014/main" id="{AAAAB271-697E-4876-831E-D2BB6DA55482}"/>
                  </a:ext>
                </a:extLst>
              </p:cNvPr>
              <p:cNvSpPr/>
              <p:nvPr/>
            </p:nvSpPr>
            <p:spPr>
              <a:xfrm>
                <a:off x="6277072"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49" name="圆角矩形 19">
                <a:extLst>
                  <a:ext uri="{FF2B5EF4-FFF2-40B4-BE49-F238E27FC236}">
                    <a16:creationId xmlns:a16="http://schemas.microsoft.com/office/drawing/2014/main" id="{5BDF26B0-B624-45C2-B56B-554A76ED014D}"/>
                  </a:ext>
                </a:extLst>
              </p:cNvPr>
              <p:cNvSpPr/>
              <p:nvPr/>
            </p:nvSpPr>
            <p:spPr>
              <a:xfrm>
                <a:off x="8098342"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50" name="圆角矩形 20">
                <a:extLst>
                  <a:ext uri="{FF2B5EF4-FFF2-40B4-BE49-F238E27FC236}">
                    <a16:creationId xmlns:a16="http://schemas.microsoft.com/office/drawing/2014/main" id="{BDC8D688-40B5-4D97-B3B3-E374C5FF552E}"/>
                  </a:ext>
                </a:extLst>
              </p:cNvPr>
              <p:cNvSpPr/>
              <p:nvPr/>
            </p:nvSpPr>
            <p:spPr>
              <a:xfrm>
                <a:off x="9919611" y="2110271"/>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51" name="圆角矩形 27">
                <a:extLst>
                  <a:ext uri="{FF2B5EF4-FFF2-40B4-BE49-F238E27FC236}">
                    <a16:creationId xmlns:a16="http://schemas.microsoft.com/office/drawing/2014/main" id="{AA8B71F0-DF43-41C9-99AB-CD94E0E1CBB9}"/>
                  </a:ext>
                </a:extLst>
              </p:cNvPr>
              <p:cNvSpPr/>
              <p:nvPr/>
            </p:nvSpPr>
            <p:spPr>
              <a:xfrm>
                <a:off x="813262"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52" name="圆角矩形 28">
                <a:extLst>
                  <a:ext uri="{FF2B5EF4-FFF2-40B4-BE49-F238E27FC236}">
                    <a16:creationId xmlns:a16="http://schemas.microsoft.com/office/drawing/2014/main" id="{1CB2DC30-CA23-4BB2-AF55-9859753B2D09}"/>
                  </a:ext>
                </a:extLst>
              </p:cNvPr>
              <p:cNvSpPr/>
              <p:nvPr/>
            </p:nvSpPr>
            <p:spPr>
              <a:xfrm>
                <a:off x="2634532"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54" name="圆角矩形 29">
                <a:extLst>
                  <a:ext uri="{FF2B5EF4-FFF2-40B4-BE49-F238E27FC236}">
                    <a16:creationId xmlns:a16="http://schemas.microsoft.com/office/drawing/2014/main" id="{0F6CC520-123D-484E-B1E5-68A2120D70EB}"/>
                  </a:ext>
                </a:extLst>
              </p:cNvPr>
              <p:cNvSpPr/>
              <p:nvPr/>
            </p:nvSpPr>
            <p:spPr>
              <a:xfrm>
                <a:off x="4455802"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55" name="圆角矩形 30">
                <a:extLst>
                  <a:ext uri="{FF2B5EF4-FFF2-40B4-BE49-F238E27FC236}">
                    <a16:creationId xmlns:a16="http://schemas.microsoft.com/office/drawing/2014/main" id="{739589FC-D999-4F0D-B298-E176574E6118}"/>
                  </a:ext>
                </a:extLst>
              </p:cNvPr>
              <p:cNvSpPr/>
              <p:nvPr/>
            </p:nvSpPr>
            <p:spPr>
              <a:xfrm>
                <a:off x="6277072"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56" name="圆角矩形 31">
                <a:extLst>
                  <a:ext uri="{FF2B5EF4-FFF2-40B4-BE49-F238E27FC236}">
                    <a16:creationId xmlns:a16="http://schemas.microsoft.com/office/drawing/2014/main" id="{C74A4BA7-BD1B-4388-8FA0-2C801D59D794}"/>
                  </a:ext>
                </a:extLst>
              </p:cNvPr>
              <p:cNvSpPr/>
              <p:nvPr/>
            </p:nvSpPr>
            <p:spPr>
              <a:xfrm>
                <a:off x="8098342"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57" name="圆角矩形 32">
                <a:extLst>
                  <a:ext uri="{FF2B5EF4-FFF2-40B4-BE49-F238E27FC236}">
                    <a16:creationId xmlns:a16="http://schemas.microsoft.com/office/drawing/2014/main" id="{FDF5E909-71E1-4C17-889E-6FA5B67241CB}"/>
                  </a:ext>
                </a:extLst>
              </p:cNvPr>
              <p:cNvSpPr/>
              <p:nvPr/>
            </p:nvSpPr>
            <p:spPr>
              <a:xfrm>
                <a:off x="9919611" y="2971779"/>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58" name="圆角矩形 33">
                <a:extLst>
                  <a:ext uri="{FF2B5EF4-FFF2-40B4-BE49-F238E27FC236}">
                    <a16:creationId xmlns:a16="http://schemas.microsoft.com/office/drawing/2014/main" id="{FD3190C6-5CC5-46F1-A11F-563344226684}"/>
                  </a:ext>
                </a:extLst>
              </p:cNvPr>
              <p:cNvSpPr/>
              <p:nvPr/>
            </p:nvSpPr>
            <p:spPr>
              <a:xfrm>
                <a:off x="813262"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59" name="圆角矩形 34">
                <a:extLst>
                  <a:ext uri="{FF2B5EF4-FFF2-40B4-BE49-F238E27FC236}">
                    <a16:creationId xmlns:a16="http://schemas.microsoft.com/office/drawing/2014/main" id="{93724988-3978-487C-B882-BE8CEDF8C8E4}"/>
                  </a:ext>
                </a:extLst>
              </p:cNvPr>
              <p:cNvSpPr/>
              <p:nvPr/>
            </p:nvSpPr>
            <p:spPr>
              <a:xfrm>
                <a:off x="2634532"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60" name="圆角矩形 35">
                <a:extLst>
                  <a:ext uri="{FF2B5EF4-FFF2-40B4-BE49-F238E27FC236}">
                    <a16:creationId xmlns:a16="http://schemas.microsoft.com/office/drawing/2014/main" id="{5C284305-E574-4372-820B-40D353D2E50D}"/>
                  </a:ext>
                </a:extLst>
              </p:cNvPr>
              <p:cNvSpPr/>
              <p:nvPr/>
            </p:nvSpPr>
            <p:spPr>
              <a:xfrm>
                <a:off x="4455802"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61" name="圆角矩形 36">
                <a:extLst>
                  <a:ext uri="{FF2B5EF4-FFF2-40B4-BE49-F238E27FC236}">
                    <a16:creationId xmlns:a16="http://schemas.microsoft.com/office/drawing/2014/main" id="{091AC0F8-284E-40A3-8B1E-3996B5A2287D}"/>
                  </a:ext>
                </a:extLst>
              </p:cNvPr>
              <p:cNvSpPr/>
              <p:nvPr/>
            </p:nvSpPr>
            <p:spPr>
              <a:xfrm>
                <a:off x="6277072"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62" name="圆角矩形 37">
                <a:extLst>
                  <a:ext uri="{FF2B5EF4-FFF2-40B4-BE49-F238E27FC236}">
                    <a16:creationId xmlns:a16="http://schemas.microsoft.com/office/drawing/2014/main" id="{08A3CC3B-141D-4EDA-8115-8D682103E9FA}"/>
                  </a:ext>
                </a:extLst>
              </p:cNvPr>
              <p:cNvSpPr/>
              <p:nvPr/>
            </p:nvSpPr>
            <p:spPr>
              <a:xfrm>
                <a:off x="8098342"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63" name="圆角矩形 38">
                <a:extLst>
                  <a:ext uri="{FF2B5EF4-FFF2-40B4-BE49-F238E27FC236}">
                    <a16:creationId xmlns:a16="http://schemas.microsoft.com/office/drawing/2014/main" id="{EB085014-6405-4030-A959-FC0278E0D122}"/>
                  </a:ext>
                </a:extLst>
              </p:cNvPr>
              <p:cNvSpPr/>
              <p:nvPr/>
            </p:nvSpPr>
            <p:spPr>
              <a:xfrm>
                <a:off x="9919611" y="3833287"/>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64" name="圆角矩形 39">
                <a:extLst>
                  <a:ext uri="{FF2B5EF4-FFF2-40B4-BE49-F238E27FC236}">
                    <a16:creationId xmlns:a16="http://schemas.microsoft.com/office/drawing/2014/main" id="{1D0B1369-D4E6-41F6-994E-F8135E12AD4B}"/>
                  </a:ext>
                </a:extLst>
              </p:cNvPr>
              <p:cNvSpPr/>
              <p:nvPr/>
            </p:nvSpPr>
            <p:spPr>
              <a:xfrm>
                <a:off x="813262"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65" name="圆角矩形 40">
                <a:extLst>
                  <a:ext uri="{FF2B5EF4-FFF2-40B4-BE49-F238E27FC236}">
                    <a16:creationId xmlns:a16="http://schemas.microsoft.com/office/drawing/2014/main" id="{18C35C66-A03F-4C91-9395-BD3F9780DB51}"/>
                  </a:ext>
                </a:extLst>
              </p:cNvPr>
              <p:cNvSpPr/>
              <p:nvPr/>
            </p:nvSpPr>
            <p:spPr>
              <a:xfrm>
                <a:off x="2634532"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66" name="圆角矩形 41">
                <a:extLst>
                  <a:ext uri="{FF2B5EF4-FFF2-40B4-BE49-F238E27FC236}">
                    <a16:creationId xmlns:a16="http://schemas.microsoft.com/office/drawing/2014/main" id="{4D7A62BE-AA05-4C2B-9725-0702514D02C3}"/>
                  </a:ext>
                </a:extLst>
              </p:cNvPr>
              <p:cNvSpPr/>
              <p:nvPr/>
            </p:nvSpPr>
            <p:spPr>
              <a:xfrm>
                <a:off x="4455802"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67" name="圆角矩形 42">
                <a:extLst>
                  <a:ext uri="{FF2B5EF4-FFF2-40B4-BE49-F238E27FC236}">
                    <a16:creationId xmlns:a16="http://schemas.microsoft.com/office/drawing/2014/main" id="{39E3F4BD-A68D-45E3-B3B7-B69A555ACC2D}"/>
                  </a:ext>
                </a:extLst>
              </p:cNvPr>
              <p:cNvSpPr/>
              <p:nvPr/>
            </p:nvSpPr>
            <p:spPr>
              <a:xfrm>
                <a:off x="6277072"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68" name="圆角矩形 43">
                <a:extLst>
                  <a:ext uri="{FF2B5EF4-FFF2-40B4-BE49-F238E27FC236}">
                    <a16:creationId xmlns:a16="http://schemas.microsoft.com/office/drawing/2014/main" id="{E90DDCDA-31A4-4C6A-A34F-747F7251AD0B}"/>
                  </a:ext>
                </a:extLst>
              </p:cNvPr>
              <p:cNvSpPr/>
              <p:nvPr/>
            </p:nvSpPr>
            <p:spPr>
              <a:xfrm>
                <a:off x="8098342"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sp>
            <p:nvSpPr>
              <p:cNvPr id="69" name="圆角矩形 44">
                <a:extLst>
                  <a:ext uri="{FF2B5EF4-FFF2-40B4-BE49-F238E27FC236}">
                    <a16:creationId xmlns:a16="http://schemas.microsoft.com/office/drawing/2014/main" id="{DD062955-A0C0-492F-8D94-3D5B34B008AC}"/>
                  </a:ext>
                </a:extLst>
              </p:cNvPr>
              <p:cNvSpPr/>
              <p:nvPr/>
            </p:nvSpPr>
            <p:spPr>
              <a:xfrm>
                <a:off x="9919611" y="4694795"/>
                <a:ext cx="1646845" cy="677029"/>
              </a:xfrm>
              <a:prstGeom prst="roundRect">
                <a:avLst>
                  <a:gd name="adj" fmla="val 8316"/>
                </a:avLst>
              </a:prstGeom>
              <a:solidFill>
                <a:schemeClr val="bg1"/>
              </a:solidFill>
              <a:ln>
                <a:noFill/>
              </a:ln>
              <a:effectLst>
                <a:outerShdw blurRad="114300" dist="25400" dir="3480000" sx="101000" sy="101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微软雅黑 Light"/>
                  <a:ea typeface="微软雅黑"/>
                  <a:cs typeface="+mn-cs"/>
                </a:endParaRPr>
              </a:p>
            </p:txBody>
          </p:sp>
        </p:grpSp>
        <p:pic>
          <p:nvPicPr>
            <p:cNvPr id="9" name="图片 8" descr="4.png">
              <a:extLst>
                <a:ext uri="{FF2B5EF4-FFF2-40B4-BE49-F238E27FC236}">
                  <a16:creationId xmlns:a16="http://schemas.microsoft.com/office/drawing/2014/main" id="{475BC838-3467-418E-981A-AEADC609E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4010" y="1880442"/>
              <a:ext cx="1393972" cy="327993"/>
            </a:xfrm>
            <a:prstGeom prst="rect">
              <a:avLst/>
            </a:prstGeom>
          </p:spPr>
        </p:pic>
        <p:pic>
          <p:nvPicPr>
            <p:cNvPr id="10" name="图片 9" descr="21.png">
              <a:extLst>
                <a:ext uri="{FF2B5EF4-FFF2-40B4-BE49-F238E27FC236}">
                  <a16:creationId xmlns:a16="http://schemas.microsoft.com/office/drawing/2014/main" id="{D0B95612-D985-4477-A608-D34BFEBDE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71" y="1803328"/>
              <a:ext cx="1404518" cy="453985"/>
            </a:xfrm>
            <a:prstGeom prst="rect">
              <a:avLst/>
            </a:prstGeom>
          </p:spPr>
        </p:pic>
        <p:pic>
          <p:nvPicPr>
            <p:cNvPr id="11" name="图片 10" descr="22.png">
              <a:extLst>
                <a:ext uri="{FF2B5EF4-FFF2-40B4-BE49-F238E27FC236}">
                  <a16:creationId xmlns:a16="http://schemas.microsoft.com/office/drawing/2014/main" id="{D88F96D4-A639-4CEB-8B7B-D3820B796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1353" y="3610463"/>
              <a:ext cx="1524285" cy="344193"/>
            </a:xfrm>
            <a:prstGeom prst="rect">
              <a:avLst/>
            </a:prstGeom>
          </p:spPr>
        </p:pic>
        <p:pic>
          <p:nvPicPr>
            <p:cNvPr id="12" name="图片 11">
              <a:extLst>
                <a:ext uri="{FF2B5EF4-FFF2-40B4-BE49-F238E27FC236}">
                  <a16:creationId xmlns:a16="http://schemas.microsoft.com/office/drawing/2014/main" id="{B1224737-A7BB-4F5A-8E38-9D558C1735D6}"/>
                </a:ext>
              </a:extLst>
            </p:cNvPr>
            <p:cNvPicPr>
              <a:picLocks noChangeAspect="1"/>
            </p:cNvPicPr>
            <p:nvPr/>
          </p:nvPicPr>
          <p:blipFill>
            <a:blip r:embed="rId5"/>
            <a:stretch>
              <a:fillRect/>
            </a:stretch>
          </p:blipFill>
          <p:spPr>
            <a:xfrm>
              <a:off x="907149" y="2635726"/>
              <a:ext cx="1346104" cy="548460"/>
            </a:xfrm>
            <a:prstGeom prst="rect">
              <a:avLst/>
            </a:prstGeom>
          </p:spPr>
        </p:pic>
        <p:pic>
          <p:nvPicPr>
            <p:cNvPr id="13" name="图片 12">
              <a:extLst>
                <a:ext uri="{FF2B5EF4-FFF2-40B4-BE49-F238E27FC236}">
                  <a16:creationId xmlns:a16="http://schemas.microsoft.com/office/drawing/2014/main" id="{72900ADB-5E45-4875-A7B4-1D77295BF2EC}"/>
                </a:ext>
              </a:extLst>
            </p:cNvPr>
            <p:cNvPicPr>
              <a:picLocks noChangeAspect="1"/>
            </p:cNvPicPr>
            <p:nvPr/>
          </p:nvPicPr>
          <p:blipFill>
            <a:blip r:embed="rId6"/>
            <a:stretch>
              <a:fillRect/>
            </a:stretch>
          </p:blipFill>
          <p:spPr>
            <a:xfrm>
              <a:off x="10063998" y="2635726"/>
              <a:ext cx="1234533" cy="548460"/>
            </a:xfrm>
            <a:prstGeom prst="rect">
              <a:avLst/>
            </a:prstGeom>
          </p:spPr>
        </p:pic>
        <p:pic>
          <p:nvPicPr>
            <p:cNvPr id="14" name="图片 13">
              <a:extLst>
                <a:ext uri="{FF2B5EF4-FFF2-40B4-BE49-F238E27FC236}">
                  <a16:creationId xmlns:a16="http://schemas.microsoft.com/office/drawing/2014/main" id="{C0731C75-F7A7-41F8-9E5C-A1A9FA1CA2F2}"/>
                </a:ext>
              </a:extLst>
            </p:cNvPr>
            <p:cNvPicPr>
              <a:picLocks noChangeAspect="1"/>
            </p:cNvPicPr>
            <p:nvPr/>
          </p:nvPicPr>
          <p:blipFill>
            <a:blip r:embed="rId7"/>
            <a:stretch>
              <a:fillRect/>
            </a:stretch>
          </p:blipFill>
          <p:spPr>
            <a:xfrm>
              <a:off x="2706795" y="1536053"/>
              <a:ext cx="1366844" cy="1027702"/>
            </a:xfrm>
            <a:prstGeom prst="rect">
              <a:avLst/>
            </a:prstGeom>
          </p:spPr>
        </p:pic>
        <p:pic>
          <p:nvPicPr>
            <p:cNvPr id="15" name="图片 14">
              <a:extLst>
                <a:ext uri="{FF2B5EF4-FFF2-40B4-BE49-F238E27FC236}">
                  <a16:creationId xmlns:a16="http://schemas.microsoft.com/office/drawing/2014/main" id="{DECBEB09-1525-4FCF-B363-C2026CB05DFA}"/>
                </a:ext>
              </a:extLst>
            </p:cNvPr>
            <p:cNvPicPr>
              <a:picLocks noChangeAspect="1"/>
            </p:cNvPicPr>
            <p:nvPr/>
          </p:nvPicPr>
          <p:blipFill>
            <a:blip r:embed="rId8"/>
            <a:stretch>
              <a:fillRect/>
            </a:stretch>
          </p:blipFill>
          <p:spPr>
            <a:xfrm>
              <a:off x="4169489" y="1682787"/>
              <a:ext cx="2451414" cy="757284"/>
            </a:xfrm>
            <a:prstGeom prst="rect">
              <a:avLst/>
            </a:prstGeom>
          </p:spPr>
        </p:pic>
        <p:pic>
          <p:nvPicPr>
            <p:cNvPr id="16" name="图片 15">
              <a:extLst>
                <a:ext uri="{FF2B5EF4-FFF2-40B4-BE49-F238E27FC236}">
                  <a16:creationId xmlns:a16="http://schemas.microsoft.com/office/drawing/2014/main" id="{AA2F4C4C-EF7E-420A-9E47-7AC10B5E81DF}"/>
                </a:ext>
              </a:extLst>
            </p:cNvPr>
            <p:cNvPicPr>
              <a:picLocks noChangeAspect="1"/>
            </p:cNvPicPr>
            <p:nvPr/>
          </p:nvPicPr>
          <p:blipFill>
            <a:blip r:embed="rId9"/>
            <a:stretch>
              <a:fillRect/>
            </a:stretch>
          </p:blipFill>
          <p:spPr>
            <a:xfrm>
              <a:off x="6405605" y="1952530"/>
              <a:ext cx="1233745" cy="227769"/>
            </a:xfrm>
            <a:prstGeom prst="rect">
              <a:avLst/>
            </a:prstGeom>
          </p:spPr>
        </p:pic>
        <p:pic>
          <p:nvPicPr>
            <p:cNvPr id="17" name="图片 16">
              <a:extLst>
                <a:ext uri="{FF2B5EF4-FFF2-40B4-BE49-F238E27FC236}">
                  <a16:creationId xmlns:a16="http://schemas.microsoft.com/office/drawing/2014/main" id="{D2E59144-CC4F-4C54-B336-A08BB3C0D9BF}"/>
                </a:ext>
              </a:extLst>
            </p:cNvPr>
            <p:cNvPicPr>
              <a:picLocks noChangeAspect="1"/>
            </p:cNvPicPr>
            <p:nvPr/>
          </p:nvPicPr>
          <p:blipFill>
            <a:blip r:embed="rId10"/>
            <a:stretch>
              <a:fillRect/>
            </a:stretch>
          </p:blipFill>
          <p:spPr>
            <a:xfrm>
              <a:off x="10003428" y="1157011"/>
              <a:ext cx="1355672" cy="1166233"/>
            </a:xfrm>
            <a:prstGeom prst="rect">
              <a:avLst/>
            </a:prstGeom>
          </p:spPr>
        </p:pic>
        <p:pic>
          <p:nvPicPr>
            <p:cNvPr id="18" name="图片 17">
              <a:extLst>
                <a:ext uri="{FF2B5EF4-FFF2-40B4-BE49-F238E27FC236}">
                  <a16:creationId xmlns:a16="http://schemas.microsoft.com/office/drawing/2014/main" id="{A4FA43A5-7EF9-48FF-A25B-10FEA64C5062}"/>
                </a:ext>
              </a:extLst>
            </p:cNvPr>
            <p:cNvPicPr>
              <a:picLocks noChangeAspect="1"/>
            </p:cNvPicPr>
            <p:nvPr/>
          </p:nvPicPr>
          <p:blipFill>
            <a:blip r:embed="rId11"/>
            <a:stretch>
              <a:fillRect/>
            </a:stretch>
          </p:blipFill>
          <p:spPr>
            <a:xfrm>
              <a:off x="2706626" y="2777866"/>
              <a:ext cx="1340849" cy="262005"/>
            </a:xfrm>
            <a:prstGeom prst="rect">
              <a:avLst/>
            </a:prstGeom>
          </p:spPr>
        </p:pic>
        <p:pic>
          <p:nvPicPr>
            <p:cNvPr id="19" name="图片 18">
              <a:extLst>
                <a:ext uri="{FF2B5EF4-FFF2-40B4-BE49-F238E27FC236}">
                  <a16:creationId xmlns:a16="http://schemas.microsoft.com/office/drawing/2014/main" id="{09F9B378-7FB2-42DB-86E9-FD7E0E2B1616}"/>
                </a:ext>
              </a:extLst>
            </p:cNvPr>
            <p:cNvPicPr>
              <a:picLocks noChangeAspect="1"/>
            </p:cNvPicPr>
            <p:nvPr/>
          </p:nvPicPr>
          <p:blipFill>
            <a:blip r:embed="rId12"/>
            <a:stretch>
              <a:fillRect/>
            </a:stretch>
          </p:blipFill>
          <p:spPr>
            <a:xfrm>
              <a:off x="935256" y="3668130"/>
              <a:ext cx="1544716" cy="263732"/>
            </a:xfrm>
            <a:prstGeom prst="rect">
              <a:avLst/>
            </a:prstGeom>
          </p:spPr>
        </p:pic>
        <p:pic>
          <p:nvPicPr>
            <p:cNvPr id="20" name="图片 19">
              <a:extLst>
                <a:ext uri="{FF2B5EF4-FFF2-40B4-BE49-F238E27FC236}">
                  <a16:creationId xmlns:a16="http://schemas.microsoft.com/office/drawing/2014/main" id="{EFD00064-28EF-4BE3-9F75-BBE9A4F5E5F5}"/>
                </a:ext>
              </a:extLst>
            </p:cNvPr>
            <p:cNvPicPr>
              <a:picLocks noChangeAspect="1"/>
            </p:cNvPicPr>
            <p:nvPr/>
          </p:nvPicPr>
          <p:blipFill>
            <a:blip r:embed="rId13"/>
            <a:stretch>
              <a:fillRect/>
            </a:stretch>
          </p:blipFill>
          <p:spPr>
            <a:xfrm>
              <a:off x="9969263" y="3510442"/>
              <a:ext cx="1307934" cy="423155"/>
            </a:xfrm>
            <a:prstGeom prst="rect">
              <a:avLst/>
            </a:prstGeom>
          </p:spPr>
        </p:pic>
        <p:pic>
          <p:nvPicPr>
            <p:cNvPr id="21" name="图片 20">
              <a:extLst>
                <a:ext uri="{FF2B5EF4-FFF2-40B4-BE49-F238E27FC236}">
                  <a16:creationId xmlns:a16="http://schemas.microsoft.com/office/drawing/2014/main" id="{8464BFB6-18BF-4410-AECF-95EAD0250403}"/>
                </a:ext>
              </a:extLst>
            </p:cNvPr>
            <p:cNvPicPr>
              <a:picLocks noChangeAspect="1"/>
            </p:cNvPicPr>
            <p:nvPr/>
          </p:nvPicPr>
          <p:blipFill>
            <a:blip r:embed="rId14"/>
            <a:stretch>
              <a:fillRect/>
            </a:stretch>
          </p:blipFill>
          <p:spPr>
            <a:xfrm>
              <a:off x="8341191" y="2665684"/>
              <a:ext cx="1081517" cy="543532"/>
            </a:xfrm>
            <a:prstGeom prst="rect">
              <a:avLst/>
            </a:prstGeom>
          </p:spPr>
        </p:pic>
        <p:pic>
          <p:nvPicPr>
            <p:cNvPr id="22" name="图片 21">
              <a:extLst>
                <a:ext uri="{FF2B5EF4-FFF2-40B4-BE49-F238E27FC236}">
                  <a16:creationId xmlns:a16="http://schemas.microsoft.com/office/drawing/2014/main" id="{0184DBB5-5C40-4E63-9CA2-F14055BC22BE}"/>
                </a:ext>
              </a:extLst>
            </p:cNvPr>
            <p:cNvPicPr>
              <a:picLocks noChangeAspect="1"/>
            </p:cNvPicPr>
            <p:nvPr/>
          </p:nvPicPr>
          <p:blipFill>
            <a:blip r:embed="rId15"/>
            <a:stretch>
              <a:fillRect/>
            </a:stretch>
          </p:blipFill>
          <p:spPr>
            <a:xfrm>
              <a:off x="6296641" y="2333332"/>
              <a:ext cx="1341058" cy="988664"/>
            </a:xfrm>
            <a:prstGeom prst="rect">
              <a:avLst/>
            </a:prstGeom>
          </p:spPr>
        </p:pic>
        <p:pic>
          <p:nvPicPr>
            <p:cNvPr id="23" name="图片 22">
              <a:extLst>
                <a:ext uri="{FF2B5EF4-FFF2-40B4-BE49-F238E27FC236}">
                  <a16:creationId xmlns:a16="http://schemas.microsoft.com/office/drawing/2014/main" id="{E4845FFA-695C-4BD1-AA55-D326916D51E1}"/>
                </a:ext>
              </a:extLst>
            </p:cNvPr>
            <p:cNvPicPr>
              <a:picLocks noChangeAspect="1"/>
            </p:cNvPicPr>
            <p:nvPr/>
          </p:nvPicPr>
          <p:blipFill>
            <a:blip r:embed="rId16"/>
            <a:stretch>
              <a:fillRect/>
            </a:stretch>
          </p:blipFill>
          <p:spPr>
            <a:xfrm>
              <a:off x="4530407" y="2700898"/>
              <a:ext cx="1290488" cy="380144"/>
            </a:xfrm>
            <a:prstGeom prst="rect">
              <a:avLst/>
            </a:prstGeom>
          </p:spPr>
        </p:pic>
        <p:pic>
          <p:nvPicPr>
            <p:cNvPr id="24" name="图片 23">
              <a:extLst>
                <a:ext uri="{FF2B5EF4-FFF2-40B4-BE49-F238E27FC236}">
                  <a16:creationId xmlns:a16="http://schemas.microsoft.com/office/drawing/2014/main" id="{8A4C54E3-2D6F-4BD0-A335-67C16100E301}"/>
                </a:ext>
              </a:extLst>
            </p:cNvPr>
            <p:cNvPicPr>
              <a:picLocks noChangeAspect="1"/>
            </p:cNvPicPr>
            <p:nvPr/>
          </p:nvPicPr>
          <p:blipFill>
            <a:blip r:embed="rId17"/>
            <a:stretch>
              <a:fillRect/>
            </a:stretch>
          </p:blipFill>
          <p:spPr>
            <a:xfrm>
              <a:off x="2625155" y="3625929"/>
              <a:ext cx="1520338" cy="315860"/>
            </a:xfrm>
            <a:prstGeom prst="rect">
              <a:avLst/>
            </a:prstGeom>
          </p:spPr>
        </p:pic>
        <p:pic>
          <p:nvPicPr>
            <p:cNvPr id="25" name="图片 24">
              <a:extLst>
                <a:ext uri="{FF2B5EF4-FFF2-40B4-BE49-F238E27FC236}">
                  <a16:creationId xmlns:a16="http://schemas.microsoft.com/office/drawing/2014/main" id="{1CBA098B-F869-47CC-B900-A70D54864A16}"/>
                </a:ext>
              </a:extLst>
            </p:cNvPr>
            <p:cNvPicPr>
              <a:picLocks noChangeAspect="1"/>
            </p:cNvPicPr>
            <p:nvPr/>
          </p:nvPicPr>
          <p:blipFill>
            <a:blip r:embed="rId18"/>
            <a:stretch>
              <a:fillRect/>
            </a:stretch>
          </p:blipFill>
          <p:spPr>
            <a:xfrm>
              <a:off x="6093776" y="3552646"/>
              <a:ext cx="1851629" cy="489359"/>
            </a:xfrm>
            <a:prstGeom prst="rect">
              <a:avLst/>
            </a:prstGeom>
          </p:spPr>
        </p:pic>
        <p:pic>
          <p:nvPicPr>
            <p:cNvPr id="26" name="图片 25">
              <a:extLst>
                <a:ext uri="{FF2B5EF4-FFF2-40B4-BE49-F238E27FC236}">
                  <a16:creationId xmlns:a16="http://schemas.microsoft.com/office/drawing/2014/main" id="{5FEC00AA-B666-4548-923F-D5B9414887BB}"/>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7276" t="31490" r="25679" b="31490"/>
            <a:stretch/>
          </p:blipFill>
          <p:spPr>
            <a:xfrm>
              <a:off x="4643081" y="3538748"/>
              <a:ext cx="1145997" cy="460885"/>
            </a:xfrm>
            <a:prstGeom prst="rect">
              <a:avLst/>
            </a:prstGeom>
          </p:spPr>
        </p:pic>
        <p:pic>
          <p:nvPicPr>
            <p:cNvPr id="27" name="图片 26">
              <a:extLst>
                <a:ext uri="{FF2B5EF4-FFF2-40B4-BE49-F238E27FC236}">
                  <a16:creationId xmlns:a16="http://schemas.microsoft.com/office/drawing/2014/main" id="{6C407A35-81D9-4AEE-BE58-4D7987B911DB}"/>
                </a:ext>
              </a:extLst>
            </p:cNvPr>
            <p:cNvPicPr>
              <a:picLocks noChangeAspect="1"/>
            </p:cNvPicPr>
            <p:nvPr/>
          </p:nvPicPr>
          <p:blipFill>
            <a:blip r:embed="rId20"/>
            <a:stretch>
              <a:fillRect/>
            </a:stretch>
          </p:blipFill>
          <p:spPr>
            <a:xfrm>
              <a:off x="718291" y="4447735"/>
              <a:ext cx="1638300" cy="368300"/>
            </a:xfrm>
            <a:prstGeom prst="rect">
              <a:avLst/>
            </a:prstGeom>
          </p:spPr>
        </p:pic>
        <p:pic>
          <p:nvPicPr>
            <p:cNvPr id="28" name="图片 27">
              <a:extLst>
                <a:ext uri="{FF2B5EF4-FFF2-40B4-BE49-F238E27FC236}">
                  <a16:creationId xmlns:a16="http://schemas.microsoft.com/office/drawing/2014/main" id="{AD978E3A-BE9F-4085-BF31-C4A69CD47D6B}"/>
                </a:ext>
              </a:extLst>
            </p:cNvPr>
            <p:cNvPicPr>
              <a:picLocks noChangeAspect="1"/>
            </p:cNvPicPr>
            <p:nvPr/>
          </p:nvPicPr>
          <p:blipFill>
            <a:blip r:embed="rId21"/>
            <a:stretch>
              <a:fillRect/>
            </a:stretch>
          </p:blipFill>
          <p:spPr>
            <a:xfrm>
              <a:off x="2876935" y="4498535"/>
              <a:ext cx="914400" cy="317500"/>
            </a:xfrm>
            <a:prstGeom prst="rect">
              <a:avLst/>
            </a:prstGeom>
          </p:spPr>
        </p:pic>
        <p:pic>
          <p:nvPicPr>
            <p:cNvPr id="29" name="图片 28">
              <a:extLst>
                <a:ext uri="{FF2B5EF4-FFF2-40B4-BE49-F238E27FC236}">
                  <a16:creationId xmlns:a16="http://schemas.microsoft.com/office/drawing/2014/main" id="{0B96B313-E471-48B1-BA87-B943CB945B5A}"/>
                </a:ext>
              </a:extLst>
            </p:cNvPr>
            <p:cNvPicPr>
              <a:picLocks noChangeAspect="1"/>
            </p:cNvPicPr>
            <p:nvPr/>
          </p:nvPicPr>
          <p:blipFill>
            <a:blip r:embed="rId22"/>
            <a:stretch>
              <a:fillRect/>
            </a:stretch>
          </p:blipFill>
          <p:spPr>
            <a:xfrm>
              <a:off x="6218123" y="4473317"/>
              <a:ext cx="1574800" cy="342900"/>
            </a:xfrm>
            <a:prstGeom prst="rect">
              <a:avLst/>
            </a:prstGeom>
          </p:spPr>
        </p:pic>
        <p:pic>
          <p:nvPicPr>
            <p:cNvPr id="30" name="图片 29">
              <a:extLst>
                <a:ext uri="{FF2B5EF4-FFF2-40B4-BE49-F238E27FC236}">
                  <a16:creationId xmlns:a16="http://schemas.microsoft.com/office/drawing/2014/main" id="{B7696C84-AA91-4109-99F0-0CCC41BCF9C3}"/>
                </a:ext>
              </a:extLst>
            </p:cNvPr>
            <p:cNvPicPr>
              <a:picLocks noChangeAspect="1"/>
            </p:cNvPicPr>
            <p:nvPr/>
          </p:nvPicPr>
          <p:blipFill>
            <a:blip r:embed="rId23"/>
            <a:stretch>
              <a:fillRect/>
            </a:stretch>
          </p:blipFill>
          <p:spPr>
            <a:xfrm>
              <a:off x="8194482" y="4442682"/>
              <a:ext cx="1333500" cy="355600"/>
            </a:xfrm>
            <a:prstGeom prst="rect">
              <a:avLst/>
            </a:prstGeom>
          </p:spPr>
        </p:pic>
        <p:pic>
          <p:nvPicPr>
            <p:cNvPr id="31" name="图片 30">
              <a:extLst>
                <a:ext uri="{FF2B5EF4-FFF2-40B4-BE49-F238E27FC236}">
                  <a16:creationId xmlns:a16="http://schemas.microsoft.com/office/drawing/2014/main" id="{DCEB6496-1899-47EB-B1A8-1871619B83F0}"/>
                </a:ext>
              </a:extLst>
            </p:cNvPr>
            <p:cNvPicPr>
              <a:picLocks noChangeAspect="1"/>
            </p:cNvPicPr>
            <p:nvPr/>
          </p:nvPicPr>
          <p:blipFill>
            <a:blip r:embed="rId24"/>
            <a:stretch>
              <a:fillRect/>
            </a:stretch>
          </p:blipFill>
          <p:spPr>
            <a:xfrm>
              <a:off x="9930997" y="4468082"/>
              <a:ext cx="1346200" cy="304800"/>
            </a:xfrm>
            <a:prstGeom prst="rect">
              <a:avLst/>
            </a:prstGeom>
          </p:spPr>
        </p:pic>
        <p:pic>
          <p:nvPicPr>
            <p:cNvPr id="32" name="图片 31">
              <a:extLst>
                <a:ext uri="{FF2B5EF4-FFF2-40B4-BE49-F238E27FC236}">
                  <a16:creationId xmlns:a16="http://schemas.microsoft.com/office/drawing/2014/main" id="{D40DA251-EAD0-4DF0-8D8B-28FA1AD12002}"/>
                </a:ext>
              </a:extLst>
            </p:cNvPr>
            <p:cNvPicPr>
              <a:picLocks noChangeAspect="1"/>
            </p:cNvPicPr>
            <p:nvPr/>
          </p:nvPicPr>
          <p:blipFill>
            <a:blip r:embed="rId25"/>
            <a:stretch>
              <a:fillRect/>
            </a:stretch>
          </p:blipFill>
          <p:spPr>
            <a:xfrm>
              <a:off x="943389" y="5385419"/>
              <a:ext cx="1308100" cy="266700"/>
            </a:xfrm>
            <a:prstGeom prst="rect">
              <a:avLst/>
            </a:prstGeom>
          </p:spPr>
        </p:pic>
        <p:pic>
          <p:nvPicPr>
            <p:cNvPr id="33" name="图片 32">
              <a:extLst>
                <a:ext uri="{FF2B5EF4-FFF2-40B4-BE49-F238E27FC236}">
                  <a16:creationId xmlns:a16="http://schemas.microsoft.com/office/drawing/2014/main" id="{444C262D-038B-40A7-8168-3FAD5A8507D1}"/>
                </a:ext>
              </a:extLst>
            </p:cNvPr>
            <p:cNvPicPr>
              <a:picLocks noChangeAspect="1"/>
            </p:cNvPicPr>
            <p:nvPr/>
          </p:nvPicPr>
          <p:blipFill>
            <a:blip r:embed="rId26"/>
            <a:stretch>
              <a:fillRect/>
            </a:stretch>
          </p:blipFill>
          <p:spPr>
            <a:xfrm>
              <a:off x="2816883" y="5293428"/>
              <a:ext cx="1092200" cy="419100"/>
            </a:xfrm>
            <a:prstGeom prst="rect">
              <a:avLst/>
            </a:prstGeom>
          </p:spPr>
        </p:pic>
        <p:pic>
          <p:nvPicPr>
            <p:cNvPr id="34" name="图片 33">
              <a:extLst>
                <a:ext uri="{FF2B5EF4-FFF2-40B4-BE49-F238E27FC236}">
                  <a16:creationId xmlns:a16="http://schemas.microsoft.com/office/drawing/2014/main" id="{C920D40E-7D5B-4381-893D-BA3EBB0C31B0}"/>
                </a:ext>
              </a:extLst>
            </p:cNvPr>
            <p:cNvPicPr>
              <a:picLocks noChangeAspect="1"/>
            </p:cNvPicPr>
            <p:nvPr/>
          </p:nvPicPr>
          <p:blipFill>
            <a:blip r:embed="rId27"/>
            <a:stretch>
              <a:fillRect/>
            </a:stretch>
          </p:blipFill>
          <p:spPr>
            <a:xfrm>
              <a:off x="4530407" y="4506057"/>
              <a:ext cx="1193733" cy="228850"/>
            </a:xfrm>
            <a:prstGeom prst="rect">
              <a:avLst/>
            </a:prstGeom>
          </p:spPr>
        </p:pic>
        <p:pic>
          <p:nvPicPr>
            <p:cNvPr id="35" name="图片 34">
              <a:extLst>
                <a:ext uri="{FF2B5EF4-FFF2-40B4-BE49-F238E27FC236}">
                  <a16:creationId xmlns:a16="http://schemas.microsoft.com/office/drawing/2014/main" id="{3BEB10FC-9608-404A-B229-274594674E7D}"/>
                </a:ext>
              </a:extLst>
            </p:cNvPr>
            <p:cNvPicPr>
              <a:picLocks noChangeAspect="1"/>
            </p:cNvPicPr>
            <p:nvPr/>
          </p:nvPicPr>
          <p:blipFill>
            <a:blip r:embed="rId28"/>
            <a:stretch>
              <a:fillRect/>
            </a:stretch>
          </p:blipFill>
          <p:spPr>
            <a:xfrm>
              <a:off x="4391178" y="5277437"/>
              <a:ext cx="1472190" cy="431141"/>
            </a:xfrm>
            <a:prstGeom prst="rect">
              <a:avLst/>
            </a:prstGeom>
          </p:spPr>
        </p:pic>
        <p:pic>
          <p:nvPicPr>
            <p:cNvPr id="36" name="图片 35">
              <a:extLst>
                <a:ext uri="{FF2B5EF4-FFF2-40B4-BE49-F238E27FC236}">
                  <a16:creationId xmlns:a16="http://schemas.microsoft.com/office/drawing/2014/main" id="{C362DC15-D44F-4AC0-9D76-4E9FA5502DE5}"/>
                </a:ext>
              </a:extLst>
            </p:cNvPr>
            <p:cNvPicPr>
              <a:picLocks noChangeAspect="1"/>
            </p:cNvPicPr>
            <p:nvPr/>
          </p:nvPicPr>
          <p:blipFill>
            <a:blip r:embed="rId29"/>
            <a:stretch>
              <a:fillRect/>
            </a:stretch>
          </p:blipFill>
          <p:spPr>
            <a:xfrm>
              <a:off x="6352840" y="5293428"/>
              <a:ext cx="1333500" cy="444500"/>
            </a:xfrm>
            <a:prstGeom prst="rect">
              <a:avLst/>
            </a:prstGeom>
          </p:spPr>
        </p:pic>
        <p:pic>
          <p:nvPicPr>
            <p:cNvPr id="37" name="图片 36">
              <a:extLst>
                <a:ext uri="{FF2B5EF4-FFF2-40B4-BE49-F238E27FC236}">
                  <a16:creationId xmlns:a16="http://schemas.microsoft.com/office/drawing/2014/main" id="{FE4BFD2D-2AD2-408C-8239-CC38B4F457C0}"/>
                </a:ext>
              </a:extLst>
            </p:cNvPr>
            <p:cNvPicPr>
              <a:picLocks noChangeAspect="1"/>
            </p:cNvPicPr>
            <p:nvPr/>
          </p:nvPicPr>
          <p:blipFill>
            <a:blip r:embed="rId30"/>
            <a:stretch>
              <a:fillRect/>
            </a:stretch>
          </p:blipFill>
          <p:spPr>
            <a:xfrm>
              <a:off x="8097440" y="5376178"/>
              <a:ext cx="1325268" cy="272849"/>
            </a:xfrm>
            <a:prstGeom prst="rect">
              <a:avLst/>
            </a:prstGeom>
          </p:spPr>
        </p:pic>
        <p:pic>
          <p:nvPicPr>
            <p:cNvPr id="38" name="图片 37">
              <a:extLst>
                <a:ext uri="{FF2B5EF4-FFF2-40B4-BE49-F238E27FC236}">
                  <a16:creationId xmlns:a16="http://schemas.microsoft.com/office/drawing/2014/main" id="{691E6A6E-2C4A-4EFE-A7F1-31E5447DDE10}"/>
                </a:ext>
              </a:extLst>
            </p:cNvPr>
            <p:cNvPicPr>
              <a:picLocks noChangeAspect="1"/>
            </p:cNvPicPr>
            <p:nvPr/>
          </p:nvPicPr>
          <p:blipFill>
            <a:blip r:embed="rId31"/>
            <a:stretch>
              <a:fillRect/>
            </a:stretch>
          </p:blipFill>
          <p:spPr>
            <a:xfrm>
              <a:off x="9919899" y="5255328"/>
              <a:ext cx="1470247" cy="482600"/>
            </a:xfrm>
            <a:prstGeom prst="rect">
              <a:avLst/>
            </a:prstGeom>
          </p:spPr>
        </p:pic>
      </p:grpSp>
    </p:spTree>
    <p:extLst>
      <p:ext uri="{BB962C8B-B14F-4D97-AF65-F5344CB8AC3E}">
        <p14:creationId xmlns:p14="http://schemas.microsoft.com/office/powerpoint/2010/main" val="1072628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9069" y="1226115"/>
            <a:ext cx="4264461" cy="611920"/>
          </a:xfrm>
          <a:prstGeom prst="rect">
            <a:avLst/>
          </a:prstGeom>
          <a:blipFill>
            <a:blip r:embed="rId2"/>
            <a:stretch>
              <a:fillRect t="-185897" b="-1783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5135505" y="1227813"/>
            <a:ext cx="863888" cy="5975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n-ea"/>
              </a:rPr>
              <a:t>01</a:t>
            </a:r>
            <a:endParaRPr lang="zh-CN" altLang="en-US" sz="2800" b="1" dirty="0">
              <a:latin typeface="+mn-ea"/>
            </a:endParaRPr>
          </a:p>
        </p:txBody>
      </p:sp>
      <p:cxnSp>
        <p:nvCxnSpPr>
          <p:cNvPr id="7" name="直接连接符 6"/>
          <p:cNvCxnSpPr/>
          <p:nvPr/>
        </p:nvCxnSpPr>
        <p:spPr>
          <a:xfrm>
            <a:off x="3218577" y="2406825"/>
            <a:ext cx="190194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69070" y="2444274"/>
            <a:ext cx="4798379" cy="460315"/>
          </a:xfrm>
          <a:prstGeom prst="rect">
            <a:avLst/>
          </a:prstGeom>
        </p:spPr>
        <p:txBody>
          <a:bodyPr wrap="square">
            <a:spAutoFit/>
          </a:bodyPr>
          <a:lstStyle/>
          <a:p>
            <a:r>
              <a:rPr lang="zh-CN" altLang="en-US" sz="1200" dirty="0">
                <a:solidFill>
                  <a:schemeClr val="tx1">
                    <a:lumMod val="85000"/>
                    <a:lumOff val="15000"/>
                  </a:schemeClr>
                </a:solidFill>
                <a:latin typeface="+mn-ea"/>
              </a:rPr>
              <a:t>客户作为</a:t>
            </a:r>
            <a:r>
              <a:rPr lang="zh-CN" altLang="en-US" sz="1200">
                <a:solidFill>
                  <a:schemeClr val="tx1">
                    <a:lumMod val="85000"/>
                    <a:lumOff val="15000"/>
                  </a:schemeClr>
                </a:solidFill>
                <a:latin typeface="+mn-ea"/>
              </a:rPr>
              <a:t>企业最重要的</a:t>
            </a:r>
            <a:r>
              <a:rPr lang="zh-CN" altLang="en-US" sz="1200" dirty="0">
                <a:solidFill>
                  <a:schemeClr val="tx1">
                    <a:lumMod val="85000"/>
                    <a:lumOff val="15000"/>
                  </a:schemeClr>
                </a:solidFill>
                <a:latin typeface="+mn-ea"/>
              </a:rPr>
              <a:t>资产，需要一套专业的系统打造公司化客户主数据平台</a:t>
            </a:r>
            <a:r>
              <a:rPr lang="en-US" altLang="zh-CN" sz="1200" dirty="0">
                <a:solidFill>
                  <a:schemeClr val="tx1">
                    <a:lumMod val="85000"/>
                    <a:lumOff val="15000"/>
                  </a:schemeClr>
                </a:solidFill>
                <a:latin typeface="+mn-ea"/>
              </a:rPr>
              <a:t>;</a:t>
            </a:r>
            <a:endParaRPr lang="zh-CN" altLang="en-US" sz="1200" dirty="0">
              <a:solidFill>
                <a:schemeClr val="tx1">
                  <a:lumMod val="85000"/>
                  <a:lumOff val="15000"/>
                </a:schemeClr>
              </a:solidFill>
            </a:endParaRPr>
          </a:p>
        </p:txBody>
      </p:sp>
      <p:sp>
        <p:nvSpPr>
          <p:cNvPr id="9" name="矩形 8"/>
          <p:cNvSpPr/>
          <p:nvPr/>
        </p:nvSpPr>
        <p:spPr>
          <a:xfrm>
            <a:off x="2855268" y="2012535"/>
            <a:ext cx="3262007" cy="461605"/>
          </a:xfrm>
          <a:prstGeom prst="rect">
            <a:avLst/>
          </a:prstGeom>
        </p:spPr>
        <p:txBody>
          <a:bodyPr wrap="none">
            <a:spAutoFit/>
          </a:bodyPr>
          <a:lstStyle/>
          <a:p>
            <a:r>
              <a:rPr lang="zh-CN" altLang="en-US" b="1" dirty="0">
                <a:latin typeface="+mn-ea"/>
              </a:rPr>
              <a:t>公司化客户主数据平台</a:t>
            </a:r>
            <a:endParaRPr lang="zh-CN" altLang="en-US" b="1" dirty="0"/>
          </a:p>
        </p:txBody>
      </p:sp>
      <p:sp>
        <p:nvSpPr>
          <p:cNvPr id="12" name="矩形 11"/>
          <p:cNvSpPr/>
          <p:nvPr/>
        </p:nvSpPr>
        <p:spPr>
          <a:xfrm>
            <a:off x="769069" y="2949467"/>
            <a:ext cx="4264461" cy="611920"/>
          </a:xfrm>
          <a:prstGeom prst="rect">
            <a:avLst/>
          </a:prstGeom>
          <a:blipFill>
            <a:blip r:embed="rId3"/>
            <a:stretch>
              <a:fillRect t="-184599" b="-1770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35505" y="2951164"/>
            <a:ext cx="863888" cy="597522"/>
          </a:xfrm>
          <a:prstGeom prst="rect">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n-ea"/>
              </a:rPr>
              <a:t>03</a:t>
            </a:r>
            <a:endParaRPr lang="zh-CN" altLang="en-US" sz="2800" b="1" dirty="0">
              <a:latin typeface="+mn-ea"/>
            </a:endParaRPr>
          </a:p>
        </p:txBody>
      </p:sp>
      <p:cxnSp>
        <p:nvCxnSpPr>
          <p:cNvPr id="14" name="直接连接符 13"/>
          <p:cNvCxnSpPr/>
          <p:nvPr/>
        </p:nvCxnSpPr>
        <p:spPr>
          <a:xfrm>
            <a:off x="3218577" y="4130177"/>
            <a:ext cx="190194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69070" y="4167625"/>
            <a:ext cx="4798379" cy="460315"/>
          </a:xfrm>
          <a:prstGeom prst="rect">
            <a:avLst/>
          </a:prstGeom>
        </p:spPr>
        <p:txBody>
          <a:bodyPr wrap="square">
            <a:spAutoFit/>
          </a:bodyPr>
          <a:lstStyle/>
          <a:p>
            <a:r>
              <a:rPr lang="zh-CN" altLang="en-US" sz="1200" dirty="0">
                <a:solidFill>
                  <a:schemeClr val="tx1">
                    <a:lumMod val="85000"/>
                    <a:lumOff val="15000"/>
                  </a:schemeClr>
                </a:solidFill>
                <a:latin typeface="+mn-ea"/>
              </a:rPr>
              <a:t>企业需要一套有效的管理工具快速触达客户、服务客户，打造企业自身健康、高效的生态体系；</a:t>
            </a:r>
          </a:p>
        </p:txBody>
      </p:sp>
      <p:sp>
        <p:nvSpPr>
          <p:cNvPr id="16" name="矩形 15"/>
          <p:cNvSpPr/>
          <p:nvPr/>
        </p:nvSpPr>
        <p:spPr>
          <a:xfrm>
            <a:off x="2855268" y="3735887"/>
            <a:ext cx="3262007" cy="461605"/>
          </a:xfrm>
          <a:prstGeom prst="rect">
            <a:avLst/>
          </a:prstGeom>
        </p:spPr>
        <p:txBody>
          <a:bodyPr wrap="none">
            <a:spAutoFit/>
          </a:bodyPr>
          <a:lstStyle/>
          <a:p>
            <a:r>
              <a:rPr lang="zh-CN" altLang="en-US" b="1" dirty="0">
                <a:solidFill>
                  <a:schemeClr val="tx1">
                    <a:lumMod val="85000"/>
                    <a:lumOff val="15000"/>
                  </a:schemeClr>
                </a:solidFill>
                <a:latin typeface="+mn-ea"/>
              </a:rPr>
              <a:t>健康、高效的生态体系</a:t>
            </a:r>
            <a:endParaRPr lang="zh-CN" altLang="en-US" b="1" dirty="0"/>
          </a:p>
        </p:txBody>
      </p:sp>
      <p:sp>
        <p:nvSpPr>
          <p:cNvPr id="18" name="矩形 17"/>
          <p:cNvSpPr/>
          <p:nvPr/>
        </p:nvSpPr>
        <p:spPr>
          <a:xfrm>
            <a:off x="773837" y="4672818"/>
            <a:ext cx="4264461" cy="611920"/>
          </a:xfrm>
          <a:prstGeom prst="rect">
            <a:avLst/>
          </a:prstGeom>
          <a:blipFill>
            <a:blip r:embed="rId4"/>
            <a:stretch>
              <a:fillRect t="-149034" b="-1429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5140272" y="4674516"/>
            <a:ext cx="863888" cy="5975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n-ea"/>
              </a:rPr>
              <a:t>05</a:t>
            </a:r>
            <a:endParaRPr lang="zh-CN" altLang="en-US" sz="2800" b="1" dirty="0">
              <a:latin typeface="+mn-ea"/>
            </a:endParaRPr>
          </a:p>
        </p:txBody>
      </p:sp>
      <p:cxnSp>
        <p:nvCxnSpPr>
          <p:cNvPr id="20" name="直接连接符 19"/>
          <p:cNvCxnSpPr/>
          <p:nvPr/>
        </p:nvCxnSpPr>
        <p:spPr>
          <a:xfrm>
            <a:off x="3223344" y="5853528"/>
            <a:ext cx="190194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69069" y="5890976"/>
            <a:ext cx="4803147" cy="645076"/>
          </a:xfrm>
          <a:prstGeom prst="rect">
            <a:avLst/>
          </a:prstGeom>
        </p:spPr>
        <p:txBody>
          <a:bodyPr wrap="square">
            <a:spAutoFit/>
          </a:bodyPr>
          <a:lstStyle/>
          <a:p>
            <a:r>
              <a:rPr lang="zh-CN" altLang="en-US" sz="1200" dirty="0">
                <a:solidFill>
                  <a:schemeClr val="tx1">
                    <a:lumMod val="85000"/>
                    <a:lumOff val="15000"/>
                  </a:schemeClr>
                </a:solidFill>
                <a:latin typeface="+mn-ea"/>
              </a:rPr>
              <a:t>通过</a:t>
            </a:r>
            <a:r>
              <a:rPr lang="en-US" altLang="zh-CN" sz="1200" dirty="0">
                <a:solidFill>
                  <a:schemeClr val="tx1">
                    <a:lumMod val="85000"/>
                    <a:lumOff val="15000"/>
                  </a:schemeClr>
                </a:solidFill>
                <a:latin typeface="+mn-ea"/>
              </a:rPr>
              <a:t>CRM</a:t>
            </a:r>
            <a:r>
              <a:rPr lang="zh-CN" altLang="en-US" sz="1200" dirty="0">
                <a:solidFill>
                  <a:schemeClr val="tx1">
                    <a:lumMod val="85000"/>
                    <a:lumOff val="15000"/>
                  </a:schemeClr>
                </a:solidFill>
                <a:latin typeface="+mn-ea"/>
              </a:rPr>
              <a:t>系统激活企业固有的</a:t>
            </a:r>
            <a:r>
              <a:rPr lang="en-US" altLang="zh-CN" sz="1200" dirty="0">
                <a:solidFill>
                  <a:schemeClr val="tx1">
                    <a:lumMod val="85000"/>
                    <a:lumOff val="15000"/>
                  </a:schemeClr>
                </a:solidFill>
                <a:latin typeface="+mn-ea"/>
              </a:rPr>
              <a:t>IT</a:t>
            </a:r>
            <a:r>
              <a:rPr lang="zh-CN" altLang="en-US" sz="1200" dirty="0">
                <a:solidFill>
                  <a:schemeClr val="tx1">
                    <a:lumMod val="85000"/>
                    <a:lumOff val="15000"/>
                  </a:schemeClr>
                </a:solidFill>
                <a:latin typeface="+mn-ea"/>
              </a:rPr>
              <a:t>资源，如：</a:t>
            </a:r>
            <a:r>
              <a:rPr lang="en-US" altLang="zh-CN" sz="1200" dirty="0">
                <a:solidFill>
                  <a:schemeClr val="tx1">
                    <a:lumMod val="85000"/>
                    <a:lumOff val="15000"/>
                  </a:schemeClr>
                </a:solidFill>
                <a:latin typeface="+mn-ea"/>
              </a:rPr>
              <a:t>ERP</a:t>
            </a:r>
            <a:r>
              <a:rPr lang="zh-CN" altLang="en-US" sz="1200" dirty="0">
                <a:solidFill>
                  <a:schemeClr val="tx1">
                    <a:lumMod val="85000"/>
                    <a:lumOff val="15000"/>
                  </a:schemeClr>
                </a:solidFill>
                <a:latin typeface="+mn-ea"/>
              </a:rPr>
              <a:t>、</a:t>
            </a:r>
            <a:r>
              <a:rPr lang="en-US" altLang="zh-CN" sz="1200" dirty="0">
                <a:solidFill>
                  <a:schemeClr val="tx1">
                    <a:lumMod val="85000"/>
                    <a:lumOff val="15000"/>
                  </a:schemeClr>
                </a:solidFill>
                <a:latin typeface="+mn-ea"/>
              </a:rPr>
              <a:t>OA</a:t>
            </a:r>
            <a:r>
              <a:rPr lang="zh-CN" altLang="en-US" sz="1200" dirty="0">
                <a:solidFill>
                  <a:schemeClr val="tx1">
                    <a:lumMod val="85000"/>
                    <a:lumOff val="15000"/>
                  </a:schemeClr>
                </a:solidFill>
                <a:latin typeface="+mn-ea"/>
              </a:rPr>
              <a:t>、</a:t>
            </a:r>
            <a:r>
              <a:rPr lang="en-US" altLang="zh-CN" sz="1200" dirty="0">
                <a:solidFill>
                  <a:schemeClr val="tx1">
                    <a:lumMod val="85000"/>
                    <a:lumOff val="15000"/>
                  </a:schemeClr>
                </a:solidFill>
                <a:latin typeface="+mn-ea"/>
              </a:rPr>
              <a:t>PLM</a:t>
            </a:r>
            <a:r>
              <a:rPr lang="zh-CN" altLang="en-US" sz="1200" dirty="0">
                <a:solidFill>
                  <a:schemeClr val="tx1">
                    <a:lumMod val="85000"/>
                    <a:lumOff val="15000"/>
                  </a:schemeClr>
                </a:solidFill>
                <a:latin typeface="+mn-ea"/>
              </a:rPr>
              <a:t>、</a:t>
            </a:r>
            <a:r>
              <a:rPr lang="en-US" altLang="zh-CN" sz="1200" dirty="0">
                <a:solidFill>
                  <a:schemeClr val="tx1">
                    <a:lumMod val="85000"/>
                    <a:lumOff val="15000"/>
                  </a:schemeClr>
                </a:solidFill>
                <a:latin typeface="+mn-ea"/>
              </a:rPr>
              <a:t>BI</a:t>
            </a:r>
            <a:r>
              <a:rPr lang="zh-CN" altLang="en-US" sz="1200" dirty="0">
                <a:solidFill>
                  <a:schemeClr val="tx1">
                    <a:lumMod val="85000"/>
                    <a:lumOff val="15000"/>
                  </a:schemeClr>
                </a:solidFill>
                <a:latin typeface="+mn-ea"/>
              </a:rPr>
              <a:t>等系统，使企业之间的运营数据高效打通，让信息在各个部门之间能够实现高效对称，大大提高企业以客户为中心的运营管理效率；</a:t>
            </a:r>
          </a:p>
        </p:txBody>
      </p:sp>
      <p:sp>
        <p:nvSpPr>
          <p:cNvPr id="22" name="矩形 21"/>
          <p:cNvSpPr/>
          <p:nvPr/>
        </p:nvSpPr>
        <p:spPr>
          <a:xfrm>
            <a:off x="2855268" y="5459238"/>
            <a:ext cx="3249185" cy="461605"/>
          </a:xfrm>
          <a:prstGeom prst="rect">
            <a:avLst/>
          </a:prstGeom>
        </p:spPr>
        <p:txBody>
          <a:bodyPr wrap="none">
            <a:spAutoFit/>
          </a:bodyPr>
          <a:lstStyle/>
          <a:p>
            <a:r>
              <a:rPr lang="zh-CN" altLang="en-US" b="1" dirty="0">
                <a:solidFill>
                  <a:schemeClr val="tx1">
                    <a:lumMod val="85000"/>
                    <a:lumOff val="15000"/>
                  </a:schemeClr>
                </a:solidFill>
                <a:latin typeface="+mn-ea"/>
              </a:rPr>
              <a:t>激活企业固有的</a:t>
            </a:r>
            <a:r>
              <a:rPr lang="en-US" altLang="zh-CN" b="1" dirty="0">
                <a:solidFill>
                  <a:schemeClr val="tx1">
                    <a:lumMod val="85000"/>
                    <a:lumOff val="15000"/>
                  </a:schemeClr>
                </a:solidFill>
                <a:latin typeface="+mn-ea"/>
              </a:rPr>
              <a:t>IT</a:t>
            </a:r>
            <a:r>
              <a:rPr lang="zh-CN" altLang="en-US" b="1" dirty="0">
                <a:solidFill>
                  <a:schemeClr val="tx1">
                    <a:lumMod val="85000"/>
                    <a:lumOff val="15000"/>
                  </a:schemeClr>
                </a:solidFill>
                <a:latin typeface="+mn-ea"/>
              </a:rPr>
              <a:t>资源</a:t>
            </a:r>
            <a:endParaRPr lang="zh-CN" altLang="en-US" b="1" dirty="0"/>
          </a:p>
        </p:txBody>
      </p:sp>
      <p:sp>
        <p:nvSpPr>
          <p:cNvPr id="38" name="矩形 37"/>
          <p:cNvSpPr/>
          <p:nvPr/>
        </p:nvSpPr>
        <p:spPr>
          <a:xfrm>
            <a:off x="6260012" y="1226115"/>
            <a:ext cx="4264461" cy="611920"/>
          </a:xfrm>
          <a:prstGeom prst="rect">
            <a:avLst/>
          </a:prstGeom>
          <a:blipFill>
            <a:blip r:embed="rId5"/>
            <a:stretch>
              <a:fillRect t="-149034" b="-1429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0626448" y="1227813"/>
            <a:ext cx="863888" cy="597522"/>
          </a:xfrm>
          <a:prstGeom prst="rect">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n-ea"/>
              </a:rPr>
              <a:t>02</a:t>
            </a:r>
            <a:endParaRPr lang="zh-CN" altLang="en-US" sz="2800" b="1" dirty="0">
              <a:latin typeface="+mn-ea"/>
            </a:endParaRPr>
          </a:p>
        </p:txBody>
      </p:sp>
      <p:cxnSp>
        <p:nvCxnSpPr>
          <p:cNvPr id="40" name="直接连接符 39"/>
          <p:cNvCxnSpPr/>
          <p:nvPr/>
        </p:nvCxnSpPr>
        <p:spPr>
          <a:xfrm>
            <a:off x="8709520" y="2406825"/>
            <a:ext cx="190194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6260013" y="2444274"/>
            <a:ext cx="4798379" cy="460315"/>
          </a:xfrm>
          <a:prstGeom prst="rect">
            <a:avLst/>
          </a:prstGeom>
        </p:spPr>
        <p:txBody>
          <a:bodyPr wrap="square">
            <a:spAutoFit/>
          </a:bodyPr>
          <a:lstStyle/>
          <a:p>
            <a:r>
              <a:rPr lang="zh-CN" altLang="en-US" sz="1200" dirty="0">
                <a:solidFill>
                  <a:schemeClr val="tx1">
                    <a:lumMod val="85000"/>
                    <a:lumOff val="15000"/>
                  </a:schemeClr>
                </a:solidFill>
                <a:latin typeface="+mn-ea"/>
              </a:rPr>
              <a:t>从客户需求的快速引入到以客户成交为目的的销售流程体系打造再到以客户满意为目的的售后服务体系打造都需要</a:t>
            </a:r>
            <a:r>
              <a:rPr lang="en-US" altLang="zh-CN" sz="1200" dirty="0">
                <a:solidFill>
                  <a:schemeClr val="tx1">
                    <a:lumMod val="85000"/>
                    <a:lumOff val="15000"/>
                  </a:schemeClr>
                </a:solidFill>
                <a:latin typeface="+mn-ea"/>
              </a:rPr>
              <a:t>CRM</a:t>
            </a:r>
            <a:r>
              <a:rPr lang="zh-CN" altLang="en-US" sz="1200" dirty="0">
                <a:solidFill>
                  <a:schemeClr val="tx1">
                    <a:lumMod val="85000"/>
                    <a:lumOff val="15000"/>
                  </a:schemeClr>
                </a:solidFill>
                <a:latin typeface="+mn-ea"/>
              </a:rPr>
              <a:t>系统作为支撑；</a:t>
            </a:r>
          </a:p>
        </p:txBody>
      </p:sp>
      <p:sp>
        <p:nvSpPr>
          <p:cNvPr id="42" name="矩形 41"/>
          <p:cNvSpPr/>
          <p:nvPr/>
        </p:nvSpPr>
        <p:spPr>
          <a:xfrm>
            <a:off x="8854609" y="2004297"/>
            <a:ext cx="2460610" cy="461605"/>
          </a:xfrm>
          <a:prstGeom prst="rect">
            <a:avLst/>
          </a:prstGeom>
        </p:spPr>
        <p:txBody>
          <a:bodyPr wrap="none">
            <a:spAutoFit/>
          </a:bodyPr>
          <a:lstStyle/>
          <a:p>
            <a:r>
              <a:rPr lang="en-US" altLang="zh-CN" b="1" dirty="0">
                <a:solidFill>
                  <a:schemeClr val="tx1">
                    <a:lumMod val="85000"/>
                    <a:lumOff val="15000"/>
                  </a:schemeClr>
                </a:solidFill>
                <a:latin typeface="+mn-ea"/>
              </a:rPr>
              <a:t>CRM</a:t>
            </a:r>
            <a:r>
              <a:rPr lang="zh-CN" altLang="en-US" b="1" dirty="0">
                <a:solidFill>
                  <a:schemeClr val="tx1">
                    <a:lumMod val="85000"/>
                    <a:lumOff val="15000"/>
                  </a:schemeClr>
                </a:solidFill>
                <a:latin typeface="+mn-ea"/>
              </a:rPr>
              <a:t>全流程支撑</a:t>
            </a:r>
            <a:endParaRPr lang="zh-CN" altLang="en-US" b="1" dirty="0"/>
          </a:p>
        </p:txBody>
      </p:sp>
      <p:sp>
        <p:nvSpPr>
          <p:cNvPr id="33" name="矩形 32"/>
          <p:cNvSpPr/>
          <p:nvPr/>
        </p:nvSpPr>
        <p:spPr>
          <a:xfrm>
            <a:off x="6260012" y="2949467"/>
            <a:ext cx="4264461" cy="611920"/>
          </a:xfrm>
          <a:prstGeom prst="rect">
            <a:avLst/>
          </a:prstGeom>
          <a:blipFill>
            <a:blip r:embed="rId6"/>
            <a:stretch>
              <a:fillRect t="-185991" b="-1784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10626448" y="2951164"/>
            <a:ext cx="863888" cy="5975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n-ea"/>
              </a:rPr>
              <a:t>04</a:t>
            </a:r>
            <a:endParaRPr lang="zh-CN" altLang="en-US" sz="2800" b="1" dirty="0">
              <a:latin typeface="+mn-ea"/>
            </a:endParaRPr>
          </a:p>
        </p:txBody>
      </p:sp>
      <p:cxnSp>
        <p:nvCxnSpPr>
          <p:cNvPr id="35" name="直接连接符 34"/>
          <p:cNvCxnSpPr/>
          <p:nvPr/>
        </p:nvCxnSpPr>
        <p:spPr>
          <a:xfrm>
            <a:off x="8709520" y="4130177"/>
            <a:ext cx="190194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260013" y="4167625"/>
            <a:ext cx="4798379" cy="460315"/>
          </a:xfrm>
          <a:prstGeom prst="rect">
            <a:avLst/>
          </a:prstGeom>
        </p:spPr>
        <p:txBody>
          <a:bodyPr wrap="square">
            <a:spAutoFit/>
          </a:bodyPr>
          <a:lstStyle/>
          <a:p>
            <a:r>
              <a:rPr lang="zh-CN" altLang="en-US" sz="1200" dirty="0">
                <a:solidFill>
                  <a:schemeClr val="tx1">
                    <a:lumMod val="85000"/>
                    <a:lumOff val="15000"/>
                  </a:schemeClr>
                </a:solidFill>
                <a:latin typeface="+mn-ea"/>
              </a:rPr>
              <a:t>打造公司内部的整合营销平台，通过</a:t>
            </a:r>
            <a:r>
              <a:rPr lang="en-US" altLang="zh-CN" sz="1200" dirty="0">
                <a:solidFill>
                  <a:schemeClr val="tx1">
                    <a:lumMod val="85000"/>
                    <a:lumOff val="15000"/>
                  </a:schemeClr>
                </a:solidFill>
                <a:latin typeface="+mn-ea"/>
              </a:rPr>
              <a:t>CRM</a:t>
            </a:r>
            <a:r>
              <a:rPr lang="zh-CN" altLang="en-US" sz="1200" dirty="0">
                <a:solidFill>
                  <a:schemeClr val="tx1">
                    <a:lumMod val="85000"/>
                    <a:lumOff val="15000"/>
                  </a:schemeClr>
                </a:solidFill>
                <a:latin typeface="+mn-ea"/>
              </a:rPr>
              <a:t>系统高效串联内部组织，提高团队协同效率，快速服务客户；</a:t>
            </a:r>
          </a:p>
        </p:txBody>
      </p:sp>
      <p:sp>
        <p:nvSpPr>
          <p:cNvPr id="37" name="矩形 36"/>
          <p:cNvSpPr/>
          <p:nvPr/>
        </p:nvSpPr>
        <p:spPr>
          <a:xfrm>
            <a:off x="9178375" y="3735887"/>
            <a:ext cx="2031061" cy="461605"/>
          </a:xfrm>
          <a:prstGeom prst="rect">
            <a:avLst/>
          </a:prstGeom>
        </p:spPr>
        <p:txBody>
          <a:bodyPr wrap="none">
            <a:spAutoFit/>
          </a:bodyPr>
          <a:lstStyle/>
          <a:p>
            <a:r>
              <a:rPr lang="zh-CN" altLang="en-US" b="1" dirty="0">
                <a:solidFill>
                  <a:schemeClr val="tx1">
                    <a:lumMod val="85000"/>
                    <a:lumOff val="15000"/>
                  </a:schemeClr>
                </a:solidFill>
                <a:latin typeface="+mn-ea"/>
              </a:rPr>
              <a:t>整合营销平台</a:t>
            </a:r>
            <a:endParaRPr lang="zh-CN" altLang="en-US" b="1" dirty="0"/>
          </a:p>
        </p:txBody>
      </p:sp>
      <p:sp>
        <p:nvSpPr>
          <p:cNvPr id="28" name="矩形 27"/>
          <p:cNvSpPr/>
          <p:nvPr/>
        </p:nvSpPr>
        <p:spPr>
          <a:xfrm>
            <a:off x="6264780" y="4672818"/>
            <a:ext cx="4264461" cy="611920"/>
          </a:xfrm>
          <a:prstGeom prst="rect">
            <a:avLst/>
          </a:prstGeom>
          <a:blipFill>
            <a:blip r:embed="rId7"/>
            <a:stretch>
              <a:fillRect t="-185991" b="-1784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0631215" y="4674516"/>
            <a:ext cx="863888" cy="597522"/>
          </a:xfrm>
          <a:prstGeom prst="rect">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n-ea"/>
              </a:rPr>
              <a:t>06</a:t>
            </a:r>
            <a:endParaRPr lang="zh-CN" altLang="en-US" sz="2800" b="1" dirty="0">
              <a:latin typeface="+mn-ea"/>
            </a:endParaRPr>
          </a:p>
        </p:txBody>
      </p:sp>
      <p:cxnSp>
        <p:nvCxnSpPr>
          <p:cNvPr id="30" name="直接连接符 29"/>
          <p:cNvCxnSpPr/>
          <p:nvPr/>
        </p:nvCxnSpPr>
        <p:spPr>
          <a:xfrm>
            <a:off x="8714287" y="5853528"/>
            <a:ext cx="190194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260012" y="5890976"/>
            <a:ext cx="4803147" cy="645076"/>
          </a:xfrm>
          <a:prstGeom prst="rect">
            <a:avLst/>
          </a:prstGeom>
        </p:spPr>
        <p:txBody>
          <a:bodyPr wrap="square">
            <a:spAutoFit/>
          </a:bodyPr>
          <a:lstStyle/>
          <a:p>
            <a:r>
              <a:rPr lang="zh-CN" altLang="en-US" sz="1200" dirty="0">
                <a:solidFill>
                  <a:schemeClr val="tx1">
                    <a:lumMod val="85000"/>
                    <a:lumOff val="15000"/>
                  </a:schemeClr>
                </a:solidFill>
                <a:latin typeface="+mn-ea"/>
              </a:rPr>
              <a:t>企业需要一套客户数据整合分析平台，在这个平台里面可以汇聚客户全生命周期数据，全方位分析客户数据，从而洞察业务趋势及业务问题；</a:t>
            </a:r>
            <a:endParaRPr lang="zh-CN" altLang="en-US" sz="1200" dirty="0">
              <a:solidFill>
                <a:schemeClr val="tx1">
                  <a:lumMod val="85000"/>
                  <a:lumOff val="15000"/>
                </a:schemeClr>
              </a:solidFill>
            </a:endParaRPr>
          </a:p>
        </p:txBody>
      </p:sp>
      <p:sp>
        <p:nvSpPr>
          <p:cNvPr id="32" name="矩形 31"/>
          <p:cNvSpPr/>
          <p:nvPr/>
        </p:nvSpPr>
        <p:spPr>
          <a:xfrm>
            <a:off x="8255165" y="5459238"/>
            <a:ext cx="3262007" cy="461605"/>
          </a:xfrm>
          <a:prstGeom prst="rect">
            <a:avLst/>
          </a:prstGeom>
        </p:spPr>
        <p:txBody>
          <a:bodyPr wrap="none">
            <a:spAutoFit/>
          </a:bodyPr>
          <a:lstStyle/>
          <a:p>
            <a:r>
              <a:rPr lang="zh-CN" altLang="en-US" b="1" dirty="0">
                <a:solidFill>
                  <a:schemeClr val="tx1">
                    <a:lumMod val="85000"/>
                    <a:lumOff val="15000"/>
                  </a:schemeClr>
                </a:solidFill>
                <a:latin typeface="+mn-ea"/>
              </a:rPr>
              <a:t>客户数据整合分析平台</a:t>
            </a:r>
            <a:endParaRPr lang="zh-CN" altLang="en-US" b="1" dirty="0"/>
          </a:p>
        </p:txBody>
      </p:sp>
      <p:sp>
        <p:nvSpPr>
          <p:cNvPr id="269" name="Rectangle 17"/>
          <p:cNvSpPr txBox="1">
            <a:spLocks noGrp="1"/>
          </p:cNvSpPr>
          <p:nvPr/>
        </p:nvSpPr>
        <p:spPr>
          <a:xfrm>
            <a:off x="107956" y="206384"/>
            <a:ext cx="6120606" cy="553453"/>
          </a:xfrm>
          <a:prstGeom prst="rect">
            <a:avLst/>
          </a:prstGeom>
          <a:noFill/>
          <a:ln>
            <a:noFill/>
          </a:ln>
          <a:effectLst/>
        </p:spPr>
        <p:txBody>
          <a:bodyPr vert="horz" wrap="square" lIns="45714" tIns="60958" rIns="45714" bIns="60958" rtlCol="0" anchor="ctr">
            <a:spAutoFit/>
          </a:bodyPr>
          <a:lstStyle>
            <a:defPPr>
              <a:defRPr lang="zh-CN"/>
            </a:defPPr>
            <a:lvl1pPr>
              <a:spcBef>
                <a:spcPts val="0"/>
              </a:spcBef>
              <a:buNone/>
              <a:defRPr sz="3200">
                <a:solidFill>
                  <a:srgbClr val="FFB200"/>
                </a:solidFill>
                <a:latin typeface="微软雅黑 Light"/>
                <a:ea typeface="微软雅黑"/>
                <a:cs typeface="+mn-ea"/>
              </a:defRPr>
            </a:lvl1pPr>
          </a:lstStyle>
          <a:p>
            <a:r>
              <a:rPr lang="en-US" altLang="zh-CN" dirty="0"/>
              <a:t>CRM</a:t>
            </a:r>
            <a:r>
              <a:rPr lang="zh-CN" altLang="en-US" dirty="0"/>
              <a:t>系统实施价值</a:t>
            </a:r>
            <a:endParaRPr lang="zh-CN" altLang="en-US" dirty="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2558" y="198112"/>
            <a:ext cx="1826141" cy="615549"/>
          </a:xfrm>
          <a:prstGeom prst="rect">
            <a:avLst/>
          </a:prstGeom>
          <a:noFill/>
          <a:ln>
            <a:noFill/>
          </a:ln>
          <a:effectLst/>
        </p:spPr>
        <p:txBody>
          <a:bodyPr vert="horz" wrap="square" lIns="45714" tIns="60958" rIns="45714" bIns="60958" rtlCol="0" anchor="ctr">
            <a:spAutoFit/>
          </a:bodyPr>
          <a:lstStyle>
            <a:defPPr>
              <a:defRPr lang="zh-CN"/>
            </a:defPPr>
            <a:lvl1pPr>
              <a:spcBef>
                <a:spcPts val="0"/>
              </a:spcBef>
              <a:buNone/>
              <a:defRPr sz="3200">
                <a:solidFill>
                  <a:srgbClr val="FFB200"/>
                </a:solidFill>
                <a:latin typeface="微软雅黑 Light"/>
                <a:ea typeface="微软雅黑"/>
                <a:cs typeface="+mn-ea"/>
              </a:defRPr>
            </a:lvl1pPr>
          </a:lstStyle>
          <a:p>
            <a:r>
              <a:rPr lang="zh-CN" altLang="en-US" dirty="0"/>
              <a:t>成功案例</a:t>
            </a:r>
          </a:p>
        </p:txBody>
      </p:sp>
      <p:pic>
        <p:nvPicPr>
          <p:cNvPr id="6" name="图片 5">
            <a:extLst>
              <a:ext uri="{FF2B5EF4-FFF2-40B4-BE49-F238E27FC236}">
                <a16:creationId xmlns:a16="http://schemas.microsoft.com/office/drawing/2014/main" id="{CADD3451-360B-4420-9D8C-C2B7D456DD17}"/>
              </a:ext>
            </a:extLst>
          </p:cNvPr>
          <p:cNvPicPr>
            <a:picLocks noChangeAspect="1"/>
          </p:cNvPicPr>
          <p:nvPr/>
        </p:nvPicPr>
        <p:blipFill>
          <a:blip r:embed="rId3"/>
          <a:stretch>
            <a:fillRect/>
          </a:stretch>
        </p:blipFill>
        <p:spPr>
          <a:xfrm>
            <a:off x="-23041" y="1258416"/>
            <a:ext cx="12213453" cy="2115278"/>
          </a:xfrm>
          <a:prstGeom prst="rect">
            <a:avLst/>
          </a:prstGeom>
        </p:spPr>
      </p:pic>
      <p:sp>
        <p:nvSpPr>
          <p:cNvPr id="8" name="矩形 7">
            <a:extLst>
              <a:ext uri="{FF2B5EF4-FFF2-40B4-BE49-F238E27FC236}">
                <a16:creationId xmlns:a16="http://schemas.microsoft.com/office/drawing/2014/main" id="{D85275C9-86D8-45B3-B693-C3F545378586}"/>
              </a:ext>
            </a:extLst>
          </p:cNvPr>
          <p:cNvSpPr/>
          <p:nvPr/>
        </p:nvSpPr>
        <p:spPr>
          <a:xfrm>
            <a:off x="262558" y="3301977"/>
            <a:ext cx="11149025" cy="2900281"/>
          </a:xfrm>
          <a:prstGeom prst="rect">
            <a:avLst/>
          </a:prstGeom>
        </p:spPr>
        <p:txBody>
          <a:bodyPr wrap="square">
            <a:spAutoFit/>
          </a:bodyPr>
          <a:lstStyle/>
          <a:p>
            <a:pPr>
              <a:lnSpc>
                <a:spcPct val="150000"/>
              </a:lnSpc>
            </a:pPr>
            <a:r>
              <a:rPr lang="zh-CN" altLang="en-US"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特变电工集团属国家高新技术企业集团，下辖特变电工、新疆众和和新特能源三家上市公司。特变电工是中国变压器行业首家上市公司，拥有对外经济技术合作经营权和国家外援项目建设资质。</a:t>
            </a:r>
            <a:br>
              <a:rPr lang="zh-CN" altLang="en-US" sz="2000" dirty="0">
                <a:latin typeface="微软雅黑" panose="020B0503020204020204" charset="-122"/>
                <a:ea typeface="微软雅黑" panose="020B0503020204020204" charset="-122"/>
              </a:rPr>
            </a:br>
            <a:r>
              <a:rPr lang="zh-CN" altLang="en-US" sz="2000" dirty="0">
                <a:latin typeface="微软雅黑" panose="020B0503020204020204" charset="-122"/>
                <a:ea typeface="微软雅黑" panose="020B0503020204020204" charset="-122"/>
              </a:rPr>
              <a:t>       特变电工是中国重大装备制造业核心骨干企业，国际电力成套项目总承包企业，中国最大的变压器、电线电缆、高压电子铝箔新材料、太阳能核心控制部件研发、制造和出口基地。</a:t>
            </a:r>
            <a:r>
              <a:rPr lang="en-US" altLang="zh-CN" sz="2000" dirty="0">
                <a:latin typeface="微软雅黑" panose="020B0503020204020204" charset="-122"/>
                <a:ea typeface="微软雅黑" panose="020B0503020204020204" charset="-122"/>
              </a:rPr>
              <a:t>2018</a:t>
            </a:r>
            <a:r>
              <a:rPr lang="zh-CN" altLang="en-US" sz="2000" dirty="0">
                <a:latin typeface="微软雅黑" panose="020B0503020204020204" charset="-122"/>
                <a:ea typeface="微软雅黑" panose="020B0503020204020204" charset="-122"/>
              </a:rPr>
              <a:t>年全集团总资产</a:t>
            </a:r>
            <a:r>
              <a:rPr lang="en-US" altLang="zh-CN" sz="2000" dirty="0">
                <a:latin typeface="微软雅黑" panose="020B0503020204020204" charset="-122"/>
                <a:ea typeface="微软雅黑" panose="020B0503020204020204" charset="-122"/>
              </a:rPr>
              <a:t>1213</a:t>
            </a:r>
            <a:r>
              <a:rPr lang="zh-CN" altLang="en-US" sz="2000" dirty="0">
                <a:latin typeface="微软雅黑" panose="020B0503020204020204" charset="-122"/>
                <a:ea typeface="微软雅黑" panose="020B0503020204020204" charset="-122"/>
              </a:rPr>
              <a:t>亿元，销售收入</a:t>
            </a:r>
            <a:r>
              <a:rPr lang="en-US" altLang="zh-CN" sz="2000" dirty="0">
                <a:latin typeface="微软雅黑" panose="020B0503020204020204" charset="-122"/>
                <a:ea typeface="微软雅黑" panose="020B0503020204020204" charset="-122"/>
              </a:rPr>
              <a:t>575</a:t>
            </a:r>
            <a:r>
              <a:rPr lang="zh-CN" altLang="en-US" sz="2000" dirty="0">
                <a:latin typeface="微软雅黑" panose="020B0503020204020204" charset="-122"/>
                <a:ea typeface="微软雅黑" panose="020B0503020204020204" charset="-122"/>
              </a:rPr>
              <a:t>亿元。</a:t>
            </a:r>
            <a:endParaRPr lang="en-US" altLang="zh-CN" sz="2000" dirty="0">
              <a:latin typeface="微软雅黑" panose="020B0503020204020204" charset="-122"/>
              <a:ea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rPr>
              <a:t>       世界机械</a:t>
            </a:r>
            <a:r>
              <a:rPr lang="en-US" altLang="zh-CN" sz="2000" dirty="0">
                <a:latin typeface="微软雅黑" panose="020B0503020204020204" charset="-122"/>
                <a:ea typeface="微软雅黑" panose="020B0503020204020204" charset="-122"/>
              </a:rPr>
              <a:t>500</a:t>
            </a:r>
            <a:r>
              <a:rPr lang="zh-CN" altLang="en-US" sz="2000" dirty="0">
                <a:latin typeface="微软雅黑" panose="020B0503020204020204" charset="-122"/>
                <a:ea typeface="微软雅黑" panose="020B0503020204020204" charset="-122"/>
              </a:rPr>
              <a:t>强第 </a:t>
            </a:r>
            <a:r>
              <a:rPr lang="en-US" altLang="zh-CN" sz="2000" dirty="0">
                <a:solidFill>
                  <a:srgbClr val="FF0000"/>
                </a:solidFill>
                <a:latin typeface="微软雅黑" panose="020B0503020204020204" charset="-122"/>
                <a:ea typeface="微软雅黑" panose="020B0503020204020204" charset="-122"/>
              </a:rPr>
              <a:t>228</a:t>
            </a: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位、中国企业</a:t>
            </a:r>
            <a:r>
              <a:rPr lang="en-US" altLang="zh-CN" sz="2000" dirty="0">
                <a:latin typeface="微软雅黑" panose="020B0503020204020204" charset="-122"/>
                <a:ea typeface="微软雅黑" panose="020B0503020204020204" charset="-122"/>
              </a:rPr>
              <a:t>500</a:t>
            </a:r>
            <a:r>
              <a:rPr lang="zh-CN" altLang="en-US" sz="2000" dirty="0">
                <a:latin typeface="微软雅黑" panose="020B0503020204020204" charset="-122"/>
                <a:ea typeface="微软雅黑" panose="020B0503020204020204" charset="-122"/>
              </a:rPr>
              <a:t>强第 </a:t>
            </a:r>
            <a:r>
              <a:rPr lang="en-US" altLang="zh-CN" sz="2000" dirty="0">
                <a:solidFill>
                  <a:srgbClr val="FF0000"/>
                </a:solidFill>
                <a:latin typeface="微软雅黑" panose="020B0503020204020204" charset="-122"/>
                <a:ea typeface="微软雅黑" panose="020B0503020204020204" charset="-122"/>
              </a:rPr>
              <a:t>302 </a:t>
            </a:r>
            <a:r>
              <a:rPr lang="zh-CN" altLang="en-US" sz="2000" dirty="0">
                <a:latin typeface="微软雅黑" panose="020B0503020204020204" charset="-122"/>
                <a:ea typeface="微软雅黑" panose="020B0503020204020204" charset="-122"/>
              </a:rPr>
              <a:t>位、中国机械</a:t>
            </a:r>
            <a:r>
              <a:rPr lang="en-US" altLang="zh-CN" sz="2000" dirty="0">
                <a:latin typeface="微软雅黑" panose="020B0503020204020204" charset="-122"/>
                <a:ea typeface="微软雅黑" panose="020B0503020204020204" charset="-122"/>
              </a:rPr>
              <a:t>100</a:t>
            </a:r>
            <a:r>
              <a:rPr lang="zh-CN" altLang="en-US" sz="2000" dirty="0">
                <a:latin typeface="微软雅黑" panose="020B0503020204020204" charset="-122"/>
                <a:ea typeface="微软雅黑" panose="020B0503020204020204" charset="-122"/>
              </a:rPr>
              <a:t>强第</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7 </a:t>
            </a:r>
            <a:r>
              <a:rPr lang="zh-CN" altLang="en-US" sz="2000" dirty="0">
                <a:latin typeface="微软雅黑" panose="020B0503020204020204" charset="-122"/>
                <a:ea typeface="微软雅黑" panose="020B0503020204020204" charset="-122"/>
              </a:rPr>
              <a:t>位。</a:t>
            </a:r>
          </a:p>
        </p:txBody>
      </p:sp>
    </p:spTree>
    <p:extLst>
      <p:ext uri="{BB962C8B-B14F-4D97-AF65-F5344CB8AC3E}">
        <p14:creationId xmlns:p14="http://schemas.microsoft.com/office/powerpoint/2010/main" val="1522316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526" y="217573"/>
            <a:ext cx="2646878" cy="615549"/>
          </a:xfrm>
          <a:prstGeom prst="rect">
            <a:avLst/>
          </a:prstGeom>
          <a:noFill/>
          <a:ln>
            <a:noFill/>
          </a:ln>
          <a:effectLst/>
        </p:spPr>
        <p:txBody>
          <a:bodyPr vert="horz" wrap="square" lIns="45714" tIns="60958" rIns="45714" bIns="60958" rtlCol="0" anchor="ctr">
            <a:spAutoFit/>
          </a:bodyPr>
          <a:lstStyle>
            <a:defPPr>
              <a:defRPr lang="zh-CN"/>
            </a:defPPr>
            <a:lvl1pPr>
              <a:spcBef>
                <a:spcPts val="0"/>
              </a:spcBef>
              <a:buNone/>
              <a:defRPr sz="3200">
                <a:solidFill>
                  <a:srgbClr val="FFB200"/>
                </a:solidFill>
                <a:latin typeface="微软雅黑 Light"/>
                <a:ea typeface="微软雅黑"/>
                <a:cs typeface="+mn-ea"/>
              </a:defRPr>
            </a:lvl1pPr>
          </a:lstStyle>
          <a:p>
            <a:r>
              <a:rPr lang="zh-CN" altLang="en-US" dirty="0"/>
              <a:t>客户项目背景</a:t>
            </a:r>
          </a:p>
        </p:txBody>
      </p:sp>
      <p:sp>
        <p:nvSpPr>
          <p:cNvPr id="6" name="îṡļíḓe">
            <a:extLst>
              <a:ext uri="{FF2B5EF4-FFF2-40B4-BE49-F238E27FC236}">
                <a16:creationId xmlns:a16="http://schemas.microsoft.com/office/drawing/2014/main" id="{5C62DDFF-7C64-4AAF-BCB0-E5D238A9B3A4}"/>
              </a:ext>
            </a:extLst>
          </p:cNvPr>
          <p:cNvSpPr/>
          <p:nvPr/>
        </p:nvSpPr>
        <p:spPr bwMode="auto">
          <a:xfrm flipV="1">
            <a:off x="654286" y="3001948"/>
            <a:ext cx="2416593" cy="1348831"/>
          </a:xfrm>
          <a:prstGeom prst="roundRect">
            <a:avLst>
              <a:gd name="adj" fmla="val 5526"/>
            </a:avLst>
          </a:prstGeom>
          <a:noFill/>
          <a:ln>
            <a:gradFill>
              <a:gsLst>
                <a:gs pos="0">
                  <a:schemeClr val="bg1">
                    <a:lumMod val="85000"/>
                  </a:schemeClr>
                </a:gs>
                <a:gs pos="100000">
                  <a:schemeClr val="bg1">
                    <a:lumMod val="95000"/>
                    <a:alpha val="25000"/>
                  </a:schemeClr>
                </a:gs>
              </a:gsLst>
              <a:lin ang="5400000" scaled="1"/>
            </a:gradFill>
          </a:ln>
        </p:spPr>
        <p:txBody>
          <a:bodyPr vert="horz" wrap="square" lIns="91428" tIns="45714" rIns="91428" bIns="45714" anchor="ctr">
            <a:norm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lnSpc>
                <a:spcPct val="110000"/>
              </a:lnSpc>
              <a:defRPr/>
            </a:pPr>
            <a:endParaRPr lang="en-US" altLang="zh-CN" sz="1600" dirty="0">
              <a:solidFill>
                <a:srgbClr val="333333"/>
              </a:solidFill>
              <a:latin typeface="微软雅黑" panose="020B0503020204020204" pitchFamily="34" charset="-122"/>
              <a:ea typeface="微软雅黑" panose="020B0503020204020204" pitchFamily="34" charset="-122"/>
            </a:endParaRPr>
          </a:p>
        </p:txBody>
      </p:sp>
      <p:sp>
        <p:nvSpPr>
          <p:cNvPr id="7" name="íŝ1iḍe">
            <a:extLst>
              <a:ext uri="{FF2B5EF4-FFF2-40B4-BE49-F238E27FC236}">
                <a16:creationId xmlns:a16="http://schemas.microsoft.com/office/drawing/2014/main" id="{97746B10-7E99-4400-938C-1F9E1A9E5D58}"/>
              </a:ext>
            </a:extLst>
          </p:cNvPr>
          <p:cNvSpPr txBox="1"/>
          <p:nvPr/>
        </p:nvSpPr>
        <p:spPr bwMode="auto">
          <a:xfrm>
            <a:off x="661565" y="2684366"/>
            <a:ext cx="2416593" cy="498166"/>
          </a:xfrm>
          <a:prstGeom prst="roundRect">
            <a:avLst>
              <a:gd name="adj" fmla="val 9608"/>
            </a:avLst>
          </a:prstGeom>
          <a:solidFill>
            <a:srgbClr val="FAB400"/>
          </a:solidFill>
          <a:ln>
            <a:noFill/>
          </a:ln>
        </p:spPr>
        <p:txBody>
          <a:bodyPr wrap="square" lIns="91428" tIns="45714" rIns="91428" bIns="45714" anchor="ctr">
            <a:norm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企业发展现状</a:t>
            </a:r>
          </a:p>
        </p:txBody>
      </p:sp>
      <p:sp>
        <p:nvSpPr>
          <p:cNvPr id="8" name="îṣľiďe">
            <a:extLst>
              <a:ext uri="{FF2B5EF4-FFF2-40B4-BE49-F238E27FC236}">
                <a16:creationId xmlns:a16="http://schemas.microsoft.com/office/drawing/2014/main" id="{0C115790-6B4D-41B4-91F3-79EA6E26D1A5}"/>
              </a:ext>
            </a:extLst>
          </p:cNvPr>
          <p:cNvSpPr/>
          <p:nvPr/>
        </p:nvSpPr>
        <p:spPr bwMode="auto">
          <a:xfrm flipV="1">
            <a:off x="6281280" y="3001948"/>
            <a:ext cx="2416593" cy="1348831"/>
          </a:xfrm>
          <a:prstGeom prst="roundRect">
            <a:avLst>
              <a:gd name="adj" fmla="val 5526"/>
            </a:avLst>
          </a:prstGeom>
          <a:noFill/>
          <a:ln>
            <a:gradFill>
              <a:gsLst>
                <a:gs pos="0">
                  <a:schemeClr val="bg1">
                    <a:lumMod val="85000"/>
                  </a:schemeClr>
                </a:gs>
                <a:gs pos="100000">
                  <a:schemeClr val="bg1">
                    <a:lumMod val="95000"/>
                    <a:alpha val="25000"/>
                  </a:schemeClr>
                </a:gs>
              </a:gsLst>
              <a:lin ang="5400000" scaled="1"/>
            </a:gradFill>
          </a:ln>
        </p:spPr>
        <p:txBody>
          <a:bodyPr vert="horz" wrap="square" lIns="91428" tIns="45714" rIns="91428" bIns="45714" anchor="ctr">
            <a:norm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lnSpc>
                <a:spcPct val="110000"/>
              </a:lnSpc>
            </a:pPr>
            <a:endParaRPr lang="en-US" altLang="zh-CN" sz="1600" dirty="0">
              <a:solidFill>
                <a:srgbClr val="333333"/>
              </a:solidFill>
              <a:latin typeface="微软雅黑" panose="020B0503020204020204" pitchFamily="34" charset="-122"/>
              <a:ea typeface="微软雅黑" panose="020B0503020204020204" pitchFamily="34" charset="-122"/>
            </a:endParaRPr>
          </a:p>
        </p:txBody>
      </p:sp>
      <p:sp>
        <p:nvSpPr>
          <p:cNvPr id="9" name="ïṧľïḍe">
            <a:extLst>
              <a:ext uri="{FF2B5EF4-FFF2-40B4-BE49-F238E27FC236}">
                <a16:creationId xmlns:a16="http://schemas.microsoft.com/office/drawing/2014/main" id="{1737749C-4BE7-4FBE-A4ED-36C75ECFEF72}"/>
              </a:ext>
            </a:extLst>
          </p:cNvPr>
          <p:cNvSpPr txBox="1"/>
          <p:nvPr/>
        </p:nvSpPr>
        <p:spPr bwMode="auto">
          <a:xfrm>
            <a:off x="6288560" y="2684366"/>
            <a:ext cx="2416593" cy="498166"/>
          </a:xfrm>
          <a:prstGeom prst="roundRect">
            <a:avLst>
              <a:gd name="adj" fmla="val 9608"/>
            </a:avLst>
          </a:prstGeom>
          <a:solidFill>
            <a:srgbClr val="FAB400"/>
          </a:solidFill>
          <a:ln>
            <a:noFill/>
          </a:ln>
        </p:spPr>
        <p:txBody>
          <a:bodyPr wrap="square" lIns="91428" tIns="45714" rIns="91428" bIns="45714" anchor="ctr">
            <a:norm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信息化现状</a:t>
            </a:r>
          </a:p>
        </p:txBody>
      </p:sp>
      <p:sp>
        <p:nvSpPr>
          <p:cNvPr id="10" name="íşļiďè">
            <a:extLst>
              <a:ext uri="{FF2B5EF4-FFF2-40B4-BE49-F238E27FC236}">
                <a16:creationId xmlns:a16="http://schemas.microsoft.com/office/drawing/2014/main" id="{28D0E011-9AAD-48A6-887E-33BB2DA438B1}"/>
              </a:ext>
            </a:extLst>
          </p:cNvPr>
          <p:cNvSpPr/>
          <p:nvPr/>
        </p:nvSpPr>
        <p:spPr bwMode="auto">
          <a:xfrm flipV="1">
            <a:off x="3462686" y="3001948"/>
            <a:ext cx="2416593" cy="1348831"/>
          </a:xfrm>
          <a:prstGeom prst="roundRect">
            <a:avLst>
              <a:gd name="adj" fmla="val 5526"/>
            </a:avLst>
          </a:prstGeom>
          <a:noFill/>
          <a:ln>
            <a:gradFill>
              <a:gsLst>
                <a:gs pos="0">
                  <a:schemeClr val="bg1">
                    <a:lumMod val="85000"/>
                  </a:schemeClr>
                </a:gs>
                <a:gs pos="100000">
                  <a:schemeClr val="bg1">
                    <a:lumMod val="95000"/>
                    <a:alpha val="25000"/>
                  </a:schemeClr>
                </a:gs>
              </a:gsLst>
              <a:lin ang="5400000" scaled="1"/>
            </a:gradFill>
          </a:ln>
        </p:spPr>
        <p:txBody>
          <a:bodyPr vert="horz" wrap="square" lIns="91428" tIns="45714" rIns="91428" bIns="45714" anchor="ctr">
            <a:norm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lnSpc>
                <a:spcPct val="110000"/>
              </a:lnSpc>
              <a:defRPr/>
            </a:pPr>
            <a:endParaRPr lang="en-US" altLang="zh-CN" sz="1600" dirty="0">
              <a:solidFill>
                <a:srgbClr val="333333"/>
              </a:solidFill>
              <a:latin typeface="微软雅黑" panose="020B0503020204020204" pitchFamily="34" charset="-122"/>
              <a:ea typeface="微软雅黑" panose="020B0503020204020204" pitchFamily="34" charset="-122"/>
            </a:endParaRPr>
          </a:p>
        </p:txBody>
      </p:sp>
      <p:sp>
        <p:nvSpPr>
          <p:cNvPr id="11" name="íšḷíďè">
            <a:extLst>
              <a:ext uri="{FF2B5EF4-FFF2-40B4-BE49-F238E27FC236}">
                <a16:creationId xmlns:a16="http://schemas.microsoft.com/office/drawing/2014/main" id="{356D1263-175D-442E-B1A4-98F22A4E120F}"/>
              </a:ext>
            </a:extLst>
          </p:cNvPr>
          <p:cNvSpPr txBox="1"/>
          <p:nvPr/>
        </p:nvSpPr>
        <p:spPr bwMode="auto">
          <a:xfrm>
            <a:off x="3475062" y="2684366"/>
            <a:ext cx="2416593" cy="498166"/>
          </a:xfrm>
          <a:prstGeom prst="roundRect">
            <a:avLst>
              <a:gd name="adj" fmla="val 9608"/>
            </a:avLst>
          </a:prstGeom>
          <a:solidFill>
            <a:srgbClr val="FAB400"/>
          </a:solidFill>
          <a:ln>
            <a:noFill/>
          </a:ln>
        </p:spPr>
        <p:txBody>
          <a:bodyPr wrap="square" lIns="91428" tIns="45714" rIns="91428" bIns="45714" anchor="ctr">
            <a:norm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业务管理现状</a:t>
            </a:r>
          </a:p>
        </p:txBody>
      </p:sp>
      <p:sp>
        <p:nvSpPr>
          <p:cNvPr id="12" name="îṩľíḑê">
            <a:extLst>
              <a:ext uri="{FF2B5EF4-FFF2-40B4-BE49-F238E27FC236}">
                <a16:creationId xmlns:a16="http://schemas.microsoft.com/office/drawing/2014/main" id="{32BB29A3-EF56-4190-BF50-57041B29225D}"/>
              </a:ext>
            </a:extLst>
          </p:cNvPr>
          <p:cNvSpPr/>
          <p:nvPr/>
        </p:nvSpPr>
        <p:spPr bwMode="auto">
          <a:xfrm flipV="1">
            <a:off x="9094779" y="3001948"/>
            <a:ext cx="2416593" cy="1348831"/>
          </a:xfrm>
          <a:prstGeom prst="roundRect">
            <a:avLst>
              <a:gd name="adj" fmla="val 5526"/>
            </a:avLst>
          </a:prstGeom>
          <a:noFill/>
          <a:ln>
            <a:gradFill>
              <a:gsLst>
                <a:gs pos="0">
                  <a:schemeClr val="bg1">
                    <a:lumMod val="85000"/>
                  </a:schemeClr>
                </a:gs>
                <a:gs pos="100000">
                  <a:schemeClr val="bg1">
                    <a:lumMod val="95000"/>
                    <a:alpha val="25000"/>
                  </a:schemeClr>
                </a:gs>
              </a:gsLst>
              <a:lin ang="5400000" scaled="1"/>
            </a:gradFill>
          </a:ln>
        </p:spPr>
        <p:txBody>
          <a:bodyPr vert="horz" wrap="square" lIns="91428" tIns="45714" rIns="91428" bIns="45714" anchor="ctr">
            <a:norm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lnSpc>
                <a:spcPct val="110000"/>
              </a:lnSpc>
            </a:pPr>
            <a:endParaRPr lang="en-US" altLang="zh-CN" sz="1600" dirty="0">
              <a:solidFill>
                <a:srgbClr val="333333"/>
              </a:solidFill>
              <a:latin typeface="微软雅黑" panose="020B0503020204020204" pitchFamily="34" charset="-122"/>
              <a:ea typeface="微软雅黑" panose="020B0503020204020204" pitchFamily="34" charset="-122"/>
            </a:endParaRPr>
          </a:p>
        </p:txBody>
      </p:sp>
      <p:sp>
        <p:nvSpPr>
          <p:cNvPr id="13" name="îṥlïḑé">
            <a:extLst>
              <a:ext uri="{FF2B5EF4-FFF2-40B4-BE49-F238E27FC236}">
                <a16:creationId xmlns:a16="http://schemas.microsoft.com/office/drawing/2014/main" id="{D83B6157-B022-4956-A93B-217528399DB6}"/>
              </a:ext>
            </a:extLst>
          </p:cNvPr>
          <p:cNvSpPr txBox="1"/>
          <p:nvPr/>
        </p:nvSpPr>
        <p:spPr bwMode="auto">
          <a:xfrm>
            <a:off x="9102058" y="2684366"/>
            <a:ext cx="2416593" cy="498166"/>
          </a:xfrm>
          <a:prstGeom prst="roundRect">
            <a:avLst>
              <a:gd name="adj" fmla="val 9608"/>
            </a:avLst>
          </a:prstGeom>
          <a:solidFill>
            <a:srgbClr val="FAB400"/>
          </a:solidFill>
          <a:ln>
            <a:noFill/>
          </a:ln>
        </p:spPr>
        <p:txBody>
          <a:bodyPr wrap="square" lIns="91428" tIns="45714" rIns="91428" bIns="45714" anchor="ctr">
            <a:norm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数据管理现状</a:t>
            </a:r>
          </a:p>
        </p:txBody>
      </p:sp>
      <p:cxnSp>
        <p:nvCxnSpPr>
          <p:cNvPr id="14" name="直接连接符 13">
            <a:extLst>
              <a:ext uri="{FF2B5EF4-FFF2-40B4-BE49-F238E27FC236}">
                <a16:creationId xmlns:a16="http://schemas.microsoft.com/office/drawing/2014/main" id="{7358FB43-0997-4E3D-A364-88FCE4926F8C}"/>
              </a:ext>
            </a:extLst>
          </p:cNvPr>
          <p:cNvCxnSpPr/>
          <p:nvPr/>
        </p:nvCxnSpPr>
        <p:spPr>
          <a:xfrm>
            <a:off x="3281708" y="2613184"/>
            <a:ext cx="0" cy="3347564"/>
          </a:xfrm>
          <a:prstGeom prst="line">
            <a:avLst/>
          </a:prstGeom>
          <a:ln w="3175"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A4D3E1D-7F67-40A5-8086-ABE18FAC039F}"/>
              </a:ext>
            </a:extLst>
          </p:cNvPr>
          <p:cNvCxnSpPr/>
          <p:nvPr/>
        </p:nvCxnSpPr>
        <p:spPr>
          <a:xfrm>
            <a:off x="6095206" y="2613184"/>
            <a:ext cx="0" cy="3347564"/>
          </a:xfrm>
          <a:prstGeom prst="line">
            <a:avLst/>
          </a:prstGeom>
          <a:ln w="3175"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22D2723-31FF-4685-9486-20A594A7FDB4}"/>
              </a:ext>
            </a:extLst>
          </p:cNvPr>
          <p:cNvCxnSpPr/>
          <p:nvPr/>
        </p:nvCxnSpPr>
        <p:spPr>
          <a:xfrm>
            <a:off x="8908704" y="2613184"/>
            <a:ext cx="0" cy="3347564"/>
          </a:xfrm>
          <a:prstGeom prst="line">
            <a:avLst/>
          </a:prstGeom>
          <a:ln w="3175"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sp>
        <p:nvSpPr>
          <p:cNvPr id="17" name="îṡḷiďe">
            <a:extLst>
              <a:ext uri="{FF2B5EF4-FFF2-40B4-BE49-F238E27FC236}">
                <a16:creationId xmlns:a16="http://schemas.microsoft.com/office/drawing/2014/main" id="{A7F06723-AB0A-4EFA-BDD2-89EC570162EF}"/>
              </a:ext>
            </a:extLst>
          </p:cNvPr>
          <p:cNvSpPr/>
          <p:nvPr/>
        </p:nvSpPr>
        <p:spPr bwMode="auto">
          <a:xfrm>
            <a:off x="666664" y="957601"/>
            <a:ext cx="10851983" cy="1551969"/>
          </a:xfrm>
          <a:prstGeom prst="triangle">
            <a:avLst/>
          </a:prstGeom>
          <a:pattFill prst="ltUpDiag">
            <a:fgClr>
              <a:schemeClr val="bg1">
                <a:lumMod val="95000"/>
              </a:schemeClr>
            </a:fgClr>
            <a:bgClr>
              <a:schemeClr val="bg1"/>
            </a:bgClr>
          </a:pattFill>
          <a:ln w="38100" cap="flat" cmpd="sng" algn="ctr">
            <a:noFill/>
            <a:prstDash val="solid"/>
            <a:round/>
            <a:headEnd type="none" w="med" len="med"/>
            <a:tailEnd type="none" w="med" len="med"/>
          </a:ln>
          <a:effectLst>
            <a:outerShdw dist="38100" dir="5400000" algn="t" rotWithShape="0">
              <a:prstClr val="black">
                <a:alpha val="10000"/>
              </a:prstClr>
            </a:outerShdw>
          </a:effectLst>
          <a:scene3d>
            <a:camera prst="orthographicFront"/>
            <a:lightRig rig="balanced" dir="t"/>
          </a:scene3d>
          <a:sp3d extrusionH="850900"/>
        </p:spPr>
        <p:txBody>
          <a:bodyPr wrap="square" lIns="91428" tIns="45714" rIns="91428" bIns="45714" anchor="t" anchorCtr="0">
            <a:norm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lnSpc>
                <a:spcPct val="150000"/>
              </a:lnSpc>
              <a:spcBef>
                <a:spcPct val="0"/>
              </a:spcBef>
            </a:pPr>
            <a:r>
              <a:rPr lang="zh-CN" altLang="en-US" b="1" spc="600" dirty="0">
                <a:solidFill>
                  <a:schemeClr val="tx1">
                    <a:lumMod val="50000"/>
                    <a:lumOff val="50000"/>
                  </a:schemeClr>
                </a:solidFill>
                <a:latin typeface="微软雅黑" panose="020B0503020204020204" pitchFamily="34" charset="-122"/>
                <a:ea typeface="微软雅黑" panose="020B0503020204020204" pitchFamily="34" charset="-122"/>
              </a:rPr>
              <a:t>特变电工业务背景</a:t>
            </a:r>
            <a:endParaRPr lang="en-US" altLang="zh-CN" b="1" spc="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ECC46480-A4BA-4A39-97E5-FCD1AAD41154}"/>
              </a:ext>
            </a:extLst>
          </p:cNvPr>
          <p:cNvSpPr/>
          <p:nvPr/>
        </p:nvSpPr>
        <p:spPr>
          <a:xfrm>
            <a:off x="645918" y="3238317"/>
            <a:ext cx="2449717" cy="549694"/>
          </a:xfrm>
          <a:prstGeom prst="rect">
            <a:avLst/>
          </a:prstGeom>
        </p:spPr>
        <p:txBody>
          <a:bodyPr wrap="square">
            <a:spAutoFit/>
          </a:bodyPr>
          <a:lstStyle/>
          <a:p>
            <a:pPr>
              <a:lnSpc>
                <a:spcPct val="110000"/>
              </a:lnSpc>
              <a:defRPr/>
            </a:pPr>
            <a:r>
              <a:rPr lang="zh-CN" altLang="en-US" sz="1400" dirty="0">
                <a:solidFill>
                  <a:srgbClr val="333333"/>
                </a:solidFill>
                <a:latin typeface="微软雅黑" panose="020B0503020204020204" pitchFamily="34" charset="-122"/>
                <a:ea typeface="微软雅黑" panose="020B0503020204020204" pitchFamily="34" charset="-122"/>
              </a:rPr>
              <a:t>企业规模扩大，制造厂扩展，业务量持续增涨</a:t>
            </a:r>
            <a:r>
              <a:rPr lang="en-US" altLang="zh-CN" sz="1400" dirty="0">
                <a:solidFill>
                  <a:srgbClr val="333333"/>
                </a:solidFill>
                <a:latin typeface="微软雅黑" panose="020B0503020204020204" pitchFamily="34" charset="-122"/>
                <a:ea typeface="微软雅黑" panose="020B0503020204020204" pitchFamily="34" charset="-122"/>
              </a:rPr>
              <a:t>.</a:t>
            </a:r>
          </a:p>
        </p:txBody>
      </p:sp>
      <p:sp>
        <p:nvSpPr>
          <p:cNvPr id="19" name="矩形 18">
            <a:extLst>
              <a:ext uri="{FF2B5EF4-FFF2-40B4-BE49-F238E27FC236}">
                <a16:creationId xmlns:a16="http://schemas.microsoft.com/office/drawing/2014/main" id="{666E3FE2-A751-4E3F-BA1F-2139C0936C48}"/>
              </a:ext>
            </a:extLst>
          </p:cNvPr>
          <p:cNvSpPr/>
          <p:nvPr/>
        </p:nvSpPr>
        <p:spPr>
          <a:xfrm>
            <a:off x="3479204" y="3238317"/>
            <a:ext cx="2416593" cy="1023609"/>
          </a:xfrm>
          <a:prstGeom prst="rect">
            <a:avLst/>
          </a:prstGeom>
        </p:spPr>
        <p:txBody>
          <a:bodyPr wrap="square">
            <a:spAutoFit/>
          </a:bodyPr>
          <a:lstStyle/>
          <a:p>
            <a:pPr>
              <a:lnSpc>
                <a:spcPct val="110000"/>
              </a:lnSpc>
              <a:defRPr/>
            </a:pPr>
            <a:r>
              <a:rPr lang="zh-CN" altLang="en-US" sz="1400" dirty="0">
                <a:solidFill>
                  <a:srgbClr val="333333"/>
                </a:solidFill>
                <a:latin typeface="微软雅黑" panose="020B0503020204020204" pitchFamily="34" charset="-122"/>
                <a:ea typeface="微软雅黑" panose="020B0503020204020204" pitchFamily="34" charset="-122"/>
              </a:rPr>
              <a:t>传统纸质管理，前端业务通过</a:t>
            </a:r>
            <a:r>
              <a:rPr lang="en-US" altLang="zh-CN" sz="1400" dirty="0">
                <a:solidFill>
                  <a:srgbClr val="333333"/>
                </a:solidFill>
                <a:latin typeface="微软雅黑" panose="020B0503020204020204" pitchFamily="34" charset="-122"/>
                <a:ea typeface="微软雅黑" panose="020B0503020204020204" pitchFamily="34" charset="-122"/>
              </a:rPr>
              <a:t>Excel</a:t>
            </a:r>
            <a:r>
              <a:rPr lang="zh-CN" altLang="en-US" sz="1400" dirty="0">
                <a:solidFill>
                  <a:srgbClr val="333333"/>
                </a:solidFill>
                <a:latin typeface="微软雅黑" panose="020B0503020204020204" pitchFamily="34" charset="-122"/>
                <a:ea typeface="微软雅黑" panose="020B0503020204020204" pitchFamily="34" charset="-122"/>
              </a:rPr>
              <a:t>表格再借助市场管理部中转才能传达至生产经营端</a:t>
            </a:r>
            <a:endParaRPr lang="en-US" altLang="zh-CN" sz="1400" dirty="0">
              <a:solidFill>
                <a:srgbClr val="333333"/>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ADD0475-6981-4BC7-818B-61EFDEF8D770}"/>
              </a:ext>
            </a:extLst>
          </p:cNvPr>
          <p:cNvSpPr/>
          <p:nvPr/>
        </p:nvSpPr>
        <p:spPr>
          <a:xfrm>
            <a:off x="6306037" y="3238317"/>
            <a:ext cx="2416593" cy="786652"/>
          </a:xfrm>
          <a:prstGeom prst="rect">
            <a:avLst/>
          </a:prstGeom>
        </p:spPr>
        <p:txBody>
          <a:bodyPr wrap="square">
            <a:spAutoFit/>
          </a:bodyPr>
          <a:lstStyle/>
          <a:p>
            <a:pPr>
              <a:lnSpc>
                <a:spcPct val="110000"/>
              </a:lnSpc>
            </a:pPr>
            <a:r>
              <a:rPr lang="zh-CN" altLang="en-US" sz="1400" dirty="0">
                <a:solidFill>
                  <a:srgbClr val="333333"/>
                </a:solidFill>
                <a:latin typeface="微软雅黑" panose="020B0503020204020204" pitchFamily="34" charset="-122"/>
                <a:ea typeface="微软雅黑" panose="020B0503020204020204" pitchFamily="34" charset="-122"/>
              </a:rPr>
              <a:t>暂无业务管理系统，只有</a:t>
            </a:r>
            <a:r>
              <a:rPr lang="en-US" altLang="zh-CN" sz="1400" dirty="0">
                <a:solidFill>
                  <a:srgbClr val="333333"/>
                </a:solidFill>
                <a:latin typeface="微软雅黑" panose="020B0503020204020204" pitchFamily="34" charset="-122"/>
                <a:ea typeface="微软雅黑" panose="020B0503020204020204" pitchFamily="34" charset="-122"/>
              </a:rPr>
              <a:t>OA</a:t>
            </a:r>
            <a:r>
              <a:rPr lang="zh-CN" altLang="en-US" sz="1400" dirty="0">
                <a:solidFill>
                  <a:srgbClr val="333333"/>
                </a:solidFill>
                <a:latin typeface="微软雅黑" panose="020B0503020204020204" pitchFamily="34" charset="-122"/>
                <a:ea typeface="微软雅黑" panose="020B0503020204020204" pitchFamily="34" charset="-122"/>
              </a:rPr>
              <a:t>系统，财务系统，数据入口不统一，导致数据对不上</a:t>
            </a:r>
            <a:endParaRPr lang="en-US" altLang="zh-CN" sz="1400" dirty="0">
              <a:solidFill>
                <a:srgbClr val="333333"/>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94605FD-B3E8-4764-B5E3-33C0883DBC95}"/>
              </a:ext>
            </a:extLst>
          </p:cNvPr>
          <p:cNvSpPr/>
          <p:nvPr/>
        </p:nvSpPr>
        <p:spPr>
          <a:xfrm>
            <a:off x="9119535" y="3238317"/>
            <a:ext cx="2309919" cy="786652"/>
          </a:xfrm>
          <a:prstGeom prst="rect">
            <a:avLst/>
          </a:prstGeom>
        </p:spPr>
        <p:txBody>
          <a:bodyPr wrap="square">
            <a:spAutoFit/>
          </a:bodyPr>
          <a:lstStyle/>
          <a:p>
            <a:pPr>
              <a:lnSpc>
                <a:spcPct val="110000"/>
              </a:lnSpc>
            </a:pPr>
            <a:r>
              <a:rPr lang="zh-CN" altLang="en-US" sz="1400" dirty="0">
                <a:solidFill>
                  <a:srgbClr val="333333"/>
                </a:solidFill>
                <a:latin typeface="微软雅黑" panose="020B0503020204020204" pitchFamily="34" charset="-122"/>
                <a:ea typeface="微软雅黑" panose="020B0503020204020204" pitchFamily="34" charset="-122"/>
              </a:rPr>
              <a:t>业务数据以周为单位进行汇总汇报，专人进行业务数据的整理统计</a:t>
            </a:r>
            <a:endParaRPr lang="en-US" altLang="zh-CN" sz="1400" dirty="0">
              <a:solidFill>
                <a:srgbClr val="333333"/>
              </a:solidFill>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F8A75B38-E023-4FF0-A620-8A8A821F0B5A}"/>
              </a:ext>
            </a:extLst>
          </p:cNvPr>
          <p:cNvGrpSpPr/>
          <p:nvPr/>
        </p:nvGrpSpPr>
        <p:grpSpPr>
          <a:xfrm>
            <a:off x="661565" y="4502200"/>
            <a:ext cx="10857086" cy="1475417"/>
            <a:chOff x="648020" y="5190019"/>
            <a:chExt cx="10858500" cy="1475608"/>
          </a:xfrm>
        </p:grpSpPr>
        <p:grpSp>
          <p:nvGrpSpPr>
            <p:cNvPr id="23" name="组合 22">
              <a:extLst>
                <a:ext uri="{FF2B5EF4-FFF2-40B4-BE49-F238E27FC236}">
                  <a16:creationId xmlns:a16="http://schemas.microsoft.com/office/drawing/2014/main" id="{40C6304E-5CCE-437F-B4D9-BF0313D5120E}"/>
                </a:ext>
              </a:extLst>
            </p:cNvPr>
            <p:cNvGrpSpPr/>
            <p:nvPr/>
          </p:nvGrpSpPr>
          <p:grpSpPr>
            <a:xfrm>
              <a:off x="648020" y="5190019"/>
              <a:ext cx="10858500" cy="1462181"/>
              <a:chOff x="655300" y="2922027"/>
              <a:chExt cx="10858500" cy="1218526"/>
            </a:xfrm>
          </p:grpSpPr>
          <p:sp>
            <p:nvSpPr>
              <p:cNvPr id="28" name="矩形: 圆角 27">
                <a:extLst>
                  <a:ext uri="{FF2B5EF4-FFF2-40B4-BE49-F238E27FC236}">
                    <a16:creationId xmlns:a16="http://schemas.microsoft.com/office/drawing/2014/main" id="{53EA8882-61D9-4CF9-956B-32EBFFE74791}"/>
                  </a:ext>
                </a:extLst>
              </p:cNvPr>
              <p:cNvSpPr/>
              <p:nvPr/>
            </p:nvSpPr>
            <p:spPr>
              <a:xfrm>
                <a:off x="655300" y="2922027"/>
                <a:ext cx="2416908" cy="1214688"/>
              </a:xfrm>
              <a:prstGeom prst="roundRect">
                <a:avLst>
                  <a:gd name="adj" fmla="val 6683"/>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圆角 28">
                <a:extLst>
                  <a:ext uri="{FF2B5EF4-FFF2-40B4-BE49-F238E27FC236}">
                    <a16:creationId xmlns:a16="http://schemas.microsoft.com/office/drawing/2014/main" id="{4E1C0B1A-DEBC-4EA5-8E2F-72300E7B2C63}"/>
                  </a:ext>
                </a:extLst>
              </p:cNvPr>
              <p:cNvSpPr/>
              <p:nvPr/>
            </p:nvSpPr>
            <p:spPr>
              <a:xfrm>
                <a:off x="3469166" y="2922027"/>
                <a:ext cx="2416908" cy="1214688"/>
              </a:xfrm>
              <a:prstGeom prst="roundRect">
                <a:avLst>
                  <a:gd name="adj" fmla="val 6683"/>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矩形: 圆角 29">
                <a:extLst>
                  <a:ext uri="{FF2B5EF4-FFF2-40B4-BE49-F238E27FC236}">
                    <a16:creationId xmlns:a16="http://schemas.microsoft.com/office/drawing/2014/main" id="{8911487E-DD48-4A20-B927-4E1883AD5A6E}"/>
                  </a:ext>
                </a:extLst>
              </p:cNvPr>
              <p:cNvSpPr/>
              <p:nvPr/>
            </p:nvSpPr>
            <p:spPr>
              <a:xfrm>
                <a:off x="6283029" y="2925865"/>
                <a:ext cx="2416908" cy="1214688"/>
              </a:xfrm>
              <a:prstGeom prst="roundRect">
                <a:avLst>
                  <a:gd name="adj" fmla="val 6683"/>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圆角 30">
                <a:extLst>
                  <a:ext uri="{FF2B5EF4-FFF2-40B4-BE49-F238E27FC236}">
                    <a16:creationId xmlns:a16="http://schemas.microsoft.com/office/drawing/2014/main" id="{04803744-3065-48C2-A617-471A703B5C3E}"/>
                  </a:ext>
                </a:extLst>
              </p:cNvPr>
              <p:cNvSpPr/>
              <p:nvPr/>
            </p:nvSpPr>
            <p:spPr>
              <a:xfrm>
                <a:off x="9096892" y="2922027"/>
                <a:ext cx="2416908" cy="1214687"/>
              </a:xfrm>
              <a:prstGeom prst="roundRect">
                <a:avLst>
                  <a:gd name="adj" fmla="val 6683"/>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699B94FA-9722-44B6-A1A7-6D417F7CF446}"/>
                </a:ext>
              </a:extLst>
            </p:cNvPr>
            <p:cNvSpPr txBox="1"/>
            <p:nvPr/>
          </p:nvSpPr>
          <p:spPr>
            <a:xfrm>
              <a:off x="745825" y="5220937"/>
              <a:ext cx="2237295" cy="1167691"/>
            </a:xfrm>
            <a:prstGeom prst="rect">
              <a:avLst/>
            </a:prstGeom>
            <a:noFill/>
          </p:spPr>
          <p:txBody>
            <a:bodyPr wrap="square" rtlCol="0">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随着企业发展，业务数据不断增加，现有管理方式效率极低，急需优化以提高公司运行效率，辅助企业发展</a:t>
              </a:r>
            </a:p>
          </p:txBody>
        </p:sp>
        <p:sp>
          <p:nvSpPr>
            <p:cNvPr id="25" name="文本框 24">
              <a:extLst>
                <a:ext uri="{FF2B5EF4-FFF2-40B4-BE49-F238E27FC236}">
                  <a16:creationId xmlns:a16="http://schemas.microsoft.com/office/drawing/2014/main" id="{EADEB349-9B2B-4276-943B-BA0F66D931A1}"/>
                </a:ext>
              </a:extLst>
            </p:cNvPr>
            <p:cNvSpPr txBox="1"/>
            <p:nvPr/>
          </p:nvSpPr>
          <p:spPr>
            <a:xfrm>
              <a:off x="3553891" y="5220937"/>
              <a:ext cx="2297520" cy="1444690"/>
            </a:xfrm>
            <a:prstGeom prst="rect">
              <a:avLst/>
            </a:prstGeom>
            <a:noFill/>
          </p:spPr>
          <p:txBody>
            <a:bodyPr wrap="square" rtlCol="0">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业务前、中、后端通过</a:t>
              </a:r>
              <a:r>
                <a:rPr lang="en-US" altLang="zh-CN" sz="1200" dirty="0">
                  <a:latin typeface="微软雅黑" panose="020B0503020204020204" pitchFamily="34" charset="-122"/>
                  <a:ea typeface="微软雅黑" panose="020B0503020204020204" pitchFamily="34" charset="-122"/>
                </a:rPr>
                <a:t>Excel</a:t>
              </a:r>
              <a:r>
                <a:rPr lang="zh-CN" altLang="en-US" sz="1200" dirty="0">
                  <a:latin typeface="微软雅黑" panose="020B0503020204020204" pitchFamily="34" charset="-122"/>
                  <a:ea typeface="微软雅黑" panose="020B0503020204020204" pitchFamily="34" charset="-122"/>
                </a:rPr>
                <a:t>进行协作，不仅效率低下，而且在传递过程中很容易出错，导致基础数据严重错误，纠错成本极高</a:t>
              </a:r>
            </a:p>
          </p:txBody>
        </p:sp>
        <p:sp>
          <p:nvSpPr>
            <p:cNvPr id="26" name="文本框 25">
              <a:extLst>
                <a:ext uri="{FF2B5EF4-FFF2-40B4-BE49-F238E27FC236}">
                  <a16:creationId xmlns:a16="http://schemas.microsoft.com/office/drawing/2014/main" id="{337F32DA-2838-42B5-AA89-D580EFE5AB81}"/>
                </a:ext>
              </a:extLst>
            </p:cNvPr>
            <p:cNvSpPr txBox="1"/>
            <p:nvPr/>
          </p:nvSpPr>
          <p:spPr>
            <a:xfrm>
              <a:off x="6378257" y="5220937"/>
              <a:ext cx="2297520" cy="1167691"/>
            </a:xfrm>
            <a:prstGeom prst="rect">
              <a:avLst/>
            </a:prstGeom>
            <a:noFill/>
          </p:spPr>
          <p:txBody>
            <a:bodyPr wrap="square" rtlCol="0">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缺乏统一的业务主数据入口；从业务前端到生产经营中端再到服务后端缺乏一体化的系统支撑，打通端到端闭环</a:t>
              </a:r>
            </a:p>
          </p:txBody>
        </p:sp>
        <p:sp>
          <p:nvSpPr>
            <p:cNvPr id="27" name="文本框 26">
              <a:extLst>
                <a:ext uri="{FF2B5EF4-FFF2-40B4-BE49-F238E27FC236}">
                  <a16:creationId xmlns:a16="http://schemas.microsoft.com/office/drawing/2014/main" id="{C1263919-1846-404D-ABAB-AF6BFB46C8A7}"/>
                </a:ext>
              </a:extLst>
            </p:cNvPr>
            <p:cNvSpPr txBox="1"/>
            <p:nvPr/>
          </p:nvSpPr>
          <p:spPr>
            <a:xfrm>
              <a:off x="9192120" y="5220937"/>
              <a:ext cx="2297520" cy="890692"/>
            </a:xfrm>
            <a:prstGeom prst="rect">
              <a:avLst/>
            </a:prstGeom>
            <a:noFill/>
          </p:spPr>
          <p:txBody>
            <a:bodyPr wrap="square" rtlCol="0">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数据的汇总消耗大量人力，且分析数据较为滞后，影响业务决策</a:t>
              </a:r>
            </a:p>
          </p:txBody>
        </p:sp>
      </p:grpSp>
      <p:sp>
        <p:nvSpPr>
          <p:cNvPr id="32" name="矩形: 圆角 31">
            <a:extLst>
              <a:ext uri="{FF2B5EF4-FFF2-40B4-BE49-F238E27FC236}">
                <a16:creationId xmlns:a16="http://schemas.microsoft.com/office/drawing/2014/main" id="{379E85F4-1555-4D29-911E-2D79FB3FCCF1}"/>
              </a:ext>
            </a:extLst>
          </p:cNvPr>
          <p:cNvSpPr/>
          <p:nvPr/>
        </p:nvSpPr>
        <p:spPr>
          <a:xfrm>
            <a:off x="651333" y="6084066"/>
            <a:ext cx="10867314" cy="48051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latin typeface="微软雅黑" panose="020B0503020204020204" pitchFamily="34" charset="-122"/>
                <a:ea typeface="微软雅黑" panose="020B0503020204020204" pitchFamily="34" charset="-122"/>
              </a:rPr>
              <a:t>缺失企业信息化业务管理平台</a:t>
            </a:r>
          </a:p>
        </p:txBody>
      </p:sp>
    </p:spTree>
    <p:extLst>
      <p:ext uri="{BB962C8B-B14F-4D97-AF65-F5344CB8AC3E}">
        <p14:creationId xmlns:p14="http://schemas.microsoft.com/office/powerpoint/2010/main" val="584931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241"/>
            <a:ext cx="4556513" cy="6857107"/>
          </a:xfrm>
          <a:prstGeom prst="rect">
            <a:avLst/>
          </a:prstGeom>
        </p:spPr>
      </p:pic>
      <p:sp>
        <p:nvSpPr>
          <p:cNvPr id="3" name="矩形 2"/>
          <p:cNvSpPr/>
          <p:nvPr/>
        </p:nvSpPr>
        <p:spPr>
          <a:xfrm>
            <a:off x="1" y="1241"/>
            <a:ext cx="4556513" cy="6857107"/>
          </a:xfrm>
          <a:prstGeom prst="rect">
            <a:avLst/>
          </a:prstGeom>
          <a:solidFill>
            <a:srgbClr val="3C6AB3">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cs typeface="+mn-ea"/>
              <a:sym typeface="+mn-lt"/>
            </a:endParaRPr>
          </a:p>
        </p:txBody>
      </p:sp>
      <p:sp>
        <p:nvSpPr>
          <p:cNvPr id="4" name="Freeform 5"/>
          <p:cNvSpPr/>
          <p:nvPr/>
        </p:nvSpPr>
        <p:spPr bwMode="auto">
          <a:xfrm>
            <a:off x="1860928" y="2168662"/>
            <a:ext cx="3573965" cy="2896865"/>
          </a:xfrm>
          <a:custGeom>
            <a:avLst/>
            <a:gdLst>
              <a:gd name="T0" fmla="*/ 1531 w 4760"/>
              <a:gd name="T1" fmla="*/ 0 h 1417"/>
              <a:gd name="T2" fmla="*/ 0 w 4760"/>
              <a:gd name="T3" fmla="*/ 0 h 1417"/>
              <a:gd name="T4" fmla="*/ 0 w 4760"/>
              <a:gd name="T5" fmla="*/ 1417 h 1417"/>
              <a:gd name="T6" fmla="*/ 4760 w 4760"/>
              <a:gd name="T7" fmla="*/ 1417 h 1417"/>
              <a:gd name="T8" fmla="*/ 4760 w 4760"/>
              <a:gd name="T9" fmla="*/ 0 h 1417"/>
              <a:gd name="T10" fmla="*/ 3230 w 4760"/>
              <a:gd name="T11" fmla="*/ 0 h 1417"/>
            </a:gdLst>
            <a:ahLst/>
            <a:cxnLst>
              <a:cxn ang="0">
                <a:pos x="T0" y="T1"/>
              </a:cxn>
              <a:cxn ang="0">
                <a:pos x="T2" y="T3"/>
              </a:cxn>
              <a:cxn ang="0">
                <a:pos x="T4" y="T5"/>
              </a:cxn>
              <a:cxn ang="0">
                <a:pos x="T6" y="T7"/>
              </a:cxn>
              <a:cxn ang="0">
                <a:pos x="T8" y="T9"/>
              </a:cxn>
              <a:cxn ang="0">
                <a:pos x="T10" y="T11"/>
              </a:cxn>
            </a:cxnLst>
            <a:rect l="0" t="0" r="r" b="b"/>
            <a:pathLst>
              <a:path w="4760" h="1417">
                <a:moveTo>
                  <a:pt x="1531" y="0"/>
                </a:moveTo>
                <a:lnTo>
                  <a:pt x="0" y="0"/>
                </a:lnTo>
                <a:lnTo>
                  <a:pt x="0" y="1417"/>
                </a:lnTo>
                <a:lnTo>
                  <a:pt x="4760" y="1417"/>
                </a:lnTo>
                <a:lnTo>
                  <a:pt x="4760" y="0"/>
                </a:lnTo>
                <a:lnTo>
                  <a:pt x="3230" y="0"/>
                </a:lnTo>
              </a:path>
            </a:pathLst>
          </a:custGeom>
          <a:solidFill>
            <a:srgbClr val="4572C4"/>
          </a:solidFill>
          <a:ln w="19050" cap="flat">
            <a:noFill/>
            <a:prstDash val="solid"/>
            <a:miter lim="800000"/>
          </a:ln>
        </p:spPr>
        <p:txBody>
          <a:bodyPr vert="horz" wrap="square" lIns="91423" tIns="45711" rIns="91423" bIns="45711" numCol="1" anchor="t" anchorCtr="0" compatLnSpc="1"/>
          <a:lstStyle/>
          <a:p>
            <a:endParaRPr lang="zh-CN" altLang="en-US" sz="2000">
              <a:solidFill>
                <a:srgbClr val="0070C0"/>
              </a:solidFill>
              <a:cs typeface="+mn-ea"/>
              <a:sym typeface="+mn-lt"/>
            </a:endParaRPr>
          </a:p>
        </p:txBody>
      </p:sp>
      <p:sp>
        <p:nvSpPr>
          <p:cNvPr id="5" name="Freeform 5"/>
          <p:cNvSpPr/>
          <p:nvPr/>
        </p:nvSpPr>
        <p:spPr bwMode="auto">
          <a:xfrm rot="5400000">
            <a:off x="-88616" y="2717116"/>
            <a:ext cx="3458492" cy="1799966"/>
          </a:xfrm>
          <a:custGeom>
            <a:avLst/>
            <a:gdLst>
              <a:gd name="T0" fmla="*/ 1531 w 4760"/>
              <a:gd name="T1" fmla="*/ 0 h 1417"/>
              <a:gd name="T2" fmla="*/ 0 w 4760"/>
              <a:gd name="T3" fmla="*/ 0 h 1417"/>
              <a:gd name="T4" fmla="*/ 0 w 4760"/>
              <a:gd name="T5" fmla="*/ 1417 h 1417"/>
              <a:gd name="T6" fmla="*/ 4760 w 4760"/>
              <a:gd name="T7" fmla="*/ 1417 h 1417"/>
              <a:gd name="T8" fmla="*/ 4760 w 4760"/>
              <a:gd name="T9" fmla="*/ 0 h 1417"/>
              <a:gd name="T10" fmla="*/ 3230 w 4760"/>
              <a:gd name="T11" fmla="*/ 0 h 1417"/>
            </a:gdLst>
            <a:ahLst/>
            <a:cxnLst>
              <a:cxn ang="0">
                <a:pos x="T0" y="T1"/>
              </a:cxn>
              <a:cxn ang="0">
                <a:pos x="T2" y="T3"/>
              </a:cxn>
              <a:cxn ang="0">
                <a:pos x="T4" y="T5"/>
              </a:cxn>
              <a:cxn ang="0">
                <a:pos x="T6" y="T7"/>
              </a:cxn>
              <a:cxn ang="0">
                <a:pos x="T8" y="T9"/>
              </a:cxn>
              <a:cxn ang="0">
                <a:pos x="T10" y="T11"/>
              </a:cxn>
            </a:cxnLst>
            <a:rect l="0" t="0" r="r" b="b"/>
            <a:pathLst>
              <a:path w="4760" h="1417">
                <a:moveTo>
                  <a:pt x="1531" y="0"/>
                </a:moveTo>
                <a:lnTo>
                  <a:pt x="0" y="0"/>
                </a:lnTo>
                <a:lnTo>
                  <a:pt x="0" y="1417"/>
                </a:lnTo>
                <a:lnTo>
                  <a:pt x="4760" y="1417"/>
                </a:lnTo>
                <a:lnTo>
                  <a:pt x="4760" y="0"/>
                </a:lnTo>
                <a:lnTo>
                  <a:pt x="3230" y="0"/>
                </a:lnTo>
              </a:path>
            </a:pathLst>
          </a:custGeom>
          <a:noFill/>
          <a:ln w="28575" cap="flat">
            <a:solidFill>
              <a:schemeClr val="bg1"/>
            </a:solidFill>
            <a:prstDash val="solid"/>
            <a:miter lim="800000"/>
          </a:ln>
        </p:spPr>
        <p:txBody>
          <a:bodyPr vert="horz" wrap="square" lIns="91423" tIns="45711" rIns="91423" bIns="45711" numCol="1" anchor="t" anchorCtr="0" compatLnSpc="1"/>
          <a:lstStyle/>
          <a:p>
            <a:endParaRPr lang="zh-CN" altLang="en-US" sz="2000">
              <a:solidFill>
                <a:schemeClr val="tx1">
                  <a:lumMod val="75000"/>
                  <a:lumOff val="25000"/>
                </a:schemeClr>
              </a:solidFill>
              <a:cs typeface="+mn-ea"/>
              <a:sym typeface="+mn-lt"/>
            </a:endParaRPr>
          </a:p>
        </p:txBody>
      </p:sp>
      <p:sp>
        <p:nvSpPr>
          <p:cNvPr id="6" name="矩形 5"/>
          <p:cNvSpPr/>
          <p:nvPr/>
        </p:nvSpPr>
        <p:spPr>
          <a:xfrm>
            <a:off x="6982542" y="2222904"/>
            <a:ext cx="1140056" cy="379463"/>
          </a:xfrm>
          <a:prstGeom prst="rect">
            <a:avLst/>
          </a:prstGeom>
          <a:noFill/>
          <a:effectLst/>
        </p:spPr>
        <p:txBody>
          <a:bodyPr wrap="none">
            <a:spAutoFit/>
          </a:bodyPr>
          <a:lstStyle/>
          <a:p>
            <a:r>
              <a:rPr lang="zh-CN" altLang="en-US" sz="1866" dirty="0">
                <a:cs typeface="+mn-ea"/>
                <a:sym typeface="+mn-lt"/>
              </a:rPr>
              <a:t>纷享简介</a:t>
            </a:r>
          </a:p>
        </p:txBody>
      </p:sp>
      <p:sp>
        <p:nvSpPr>
          <p:cNvPr id="7" name="圆角矩形 6"/>
          <p:cNvSpPr/>
          <p:nvPr/>
        </p:nvSpPr>
        <p:spPr bwMode="auto">
          <a:xfrm>
            <a:off x="6163679" y="2133650"/>
            <a:ext cx="714187" cy="588819"/>
          </a:xfrm>
          <a:prstGeom prst="roundRect">
            <a:avLst/>
          </a:prstGeom>
          <a:solidFill>
            <a:schemeClr val="accent1"/>
          </a:solidFill>
          <a:ln w="38100">
            <a:solidFill>
              <a:schemeClr val="bg1"/>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dirty="0">
                <a:solidFill>
                  <a:schemeClr val="bg1"/>
                </a:solidFill>
                <a:cs typeface="+mn-ea"/>
                <a:sym typeface="+mn-lt"/>
              </a:rPr>
              <a:t>01</a:t>
            </a:r>
            <a:endParaRPr lang="zh-CN" altLang="en-US" sz="2800" dirty="0">
              <a:solidFill>
                <a:schemeClr val="bg1"/>
              </a:solidFill>
              <a:cs typeface="+mn-ea"/>
              <a:sym typeface="+mn-lt"/>
            </a:endParaRPr>
          </a:p>
        </p:txBody>
      </p:sp>
      <p:sp>
        <p:nvSpPr>
          <p:cNvPr id="8" name="TextBox 148"/>
          <p:cNvSpPr txBox="1"/>
          <p:nvPr/>
        </p:nvSpPr>
        <p:spPr>
          <a:xfrm>
            <a:off x="2844548" y="2770819"/>
            <a:ext cx="2440751" cy="1692643"/>
          </a:xfrm>
          <a:prstGeom prst="rect">
            <a:avLst/>
          </a:prstGeom>
          <a:noFill/>
        </p:spPr>
        <p:txBody>
          <a:bodyPr wrap="square" rtlCol="0">
            <a:spAutoFit/>
          </a:bodyPr>
          <a:lstStyle/>
          <a:p>
            <a:pPr algn="ctr"/>
            <a:r>
              <a:rPr lang="zh-CN" altLang="en-US" sz="7199" cap="all" spc="300" dirty="0">
                <a:solidFill>
                  <a:schemeClr val="bg1"/>
                </a:solidFill>
                <a:cs typeface="+mn-ea"/>
                <a:sym typeface="+mn-lt"/>
              </a:rPr>
              <a:t>目录</a:t>
            </a:r>
            <a:endParaRPr lang="en-US" altLang="zh-CN" sz="7199" cap="all" spc="300" dirty="0">
              <a:solidFill>
                <a:schemeClr val="bg1"/>
              </a:solidFill>
              <a:cs typeface="+mn-ea"/>
              <a:sym typeface="+mn-lt"/>
            </a:endParaRPr>
          </a:p>
          <a:p>
            <a:pPr algn="ctr"/>
            <a:r>
              <a:rPr lang="en-US" altLang="zh-CN" sz="3200" cap="all" dirty="0">
                <a:solidFill>
                  <a:schemeClr val="bg1"/>
                </a:solidFill>
                <a:cs typeface="+mn-ea"/>
                <a:sym typeface="+mn-lt"/>
              </a:rPr>
              <a:t>contents</a:t>
            </a:r>
            <a:endParaRPr lang="zh-CN" altLang="en-US" sz="3200" cap="all" dirty="0">
              <a:solidFill>
                <a:schemeClr val="bg1"/>
              </a:solidFill>
              <a:cs typeface="+mn-ea"/>
              <a:sym typeface="+mn-lt"/>
            </a:endParaRPr>
          </a:p>
        </p:txBody>
      </p:sp>
      <p:sp>
        <p:nvSpPr>
          <p:cNvPr id="10" name="圆角矩形 9"/>
          <p:cNvSpPr/>
          <p:nvPr/>
        </p:nvSpPr>
        <p:spPr bwMode="auto">
          <a:xfrm>
            <a:off x="6181622" y="3064219"/>
            <a:ext cx="714187" cy="588819"/>
          </a:xfrm>
          <a:prstGeom prst="roundRect">
            <a:avLst/>
          </a:prstGeom>
          <a:solidFill>
            <a:schemeClr val="accent1"/>
          </a:solidFill>
          <a:ln w="38100">
            <a:solidFill>
              <a:schemeClr val="bg1"/>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dirty="0">
                <a:solidFill>
                  <a:schemeClr val="bg1"/>
                </a:solidFill>
                <a:cs typeface="+mn-ea"/>
                <a:sym typeface="+mn-lt"/>
              </a:rPr>
              <a:t>02</a:t>
            </a:r>
            <a:endParaRPr lang="zh-CN" altLang="en-US" sz="2800" dirty="0">
              <a:solidFill>
                <a:schemeClr val="bg1"/>
              </a:solidFill>
              <a:cs typeface="+mn-ea"/>
              <a:sym typeface="+mn-lt"/>
            </a:endParaRPr>
          </a:p>
        </p:txBody>
      </p:sp>
      <p:sp>
        <p:nvSpPr>
          <p:cNvPr id="12" name="圆角矩形 11"/>
          <p:cNvSpPr/>
          <p:nvPr/>
        </p:nvSpPr>
        <p:spPr bwMode="auto">
          <a:xfrm>
            <a:off x="6163679" y="3994787"/>
            <a:ext cx="714187" cy="588819"/>
          </a:xfrm>
          <a:prstGeom prst="roundRect">
            <a:avLst/>
          </a:prstGeom>
          <a:solidFill>
            <a:schemeClr val="accent1"/>
          </a:solidFill>
          <a:ln w="38100">
            <a:solidFill>
              <a:schemeClr val="bg1"/>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dirty="0">
                <a:solidFill>
                  <a:schemeClr val="bg1"/>
                </a:solidFill>
                <a:cs typeface="+mn-ea"/>
                <a:sym typeface="+mn-lt"/>
              </a:rPr>
              <a:t>03</a:t>
            </a:r>
            <a:endParaRPr lang="zh-CN" altLang="en-US" sz="2800" dirty="0">
              <a:solidFill>
                <a:schemeClr val="bg1"/>
              </a:solidFill>
              <a:cs typeface="+mn-ea"/>
              <a:sym typeface="+mn-lt"/>
            </a:endParaRPr>
          </a:p>
        </p:txBody>
      </p:sp>
      <p:sp>
        <p:nvSpPr>
          <p:cNvPr id="17" name="矩形 16"/>
          <p:cNvSpPr/>
          <p:nvPr/>
        </p:nvSpPr>
        <p:spPr>
          <a:xfrm>
            <a:off x="6982542" y="3160200"/>
            <a:ext cx="2334293" cy="379463"/>
          </a:xfrm>
          <a:prstGeom prst="rect">
            <a:avLst/>
          </a:prstGeom>
          <a:noFill/>
          <a:effectLst/>
        </p:spPr>
        <p:txBody>
          <a:bodyPr wrap="none">
            <a:spAutoFit/>
          </a:bodyPr>
          <a:lstStyle/>
          <a:p>
            <a:r>
              <a:rPr kumimoji="1" lang="zh-CN" altLang="en-US" sz="1866" dirty="0">
                <a:cs typeface="+mn-ea"/>
                <a:sym typeface="+mn-lt"/>
              </a:rPr>
              <a:t>产品设计理念及特点</a:t>
            </a:r>
            <a:endParaRPr kumimoji="1" lang="en-US" altLang="zh-CN" sz="1866" dirty="0">
              <a:cs typeface="+mn-ea"/>
              <a:sym typeface="+mn-lt"/>
            </a:endParaRPr>
          </a:p>
        </p:txBody>
      </p:sp>
      <p:sp>
        <p:nvSpPr>
          <p:cNvPr id="18" name="矩形 17"/>
          <p:cNvSpPr/>
          <p:nvPr/>
        </p:nvSpPr>
        <p:spPr>
          <a:xfrm>
            <a:off x="6982539" y="4097495"/>
            <a:ext cx="1140056" cy="379463"/>
          </a:xfrm>
          <a:prstGeom prst="rect">
            <a:avLst/>
          </a:prstGeom>
          <a:noFill/>
          <a:effectLst/>
        </p:spPr>
        <p:txBody>
          <a:bodyPr wrap="none">
            <a:spAutoFit/>
          </a:bodyPr>
          <a:lstStyle/>
          <a:p>
            <a:r>
              <a:rPr kumimoji="1" lang="zh-CN" altLang="en-US" sz="1866" dirty="0">
                <a:cs typeface="+mn-ea"/>
                <a:sym typeface="+mn-lt"/>
              </a:rPr>
              <a:t>解决方案</a:t>
            </a:r>
            <a:endParaRPr kumimoji="1" lang="en-US" altLang="zh-CN" sz="1866" dirty="0">
              <a:cs typeface="+mn-ea"/>
              <a:sym typeface="+mn-lt"/>
            </a:endParaRPr>
          </a:p>
        </p:txBody>
      </p:sp>
      <p:sp>
        <p:nvSpPr>
          <p:cNvPr id="13" name="圆角矩形 12"/>
          <p:cNvSpPr/>
          <p:nvPr/>
        </p:nvSpPr>
        <p:spPr bwMode="auto">
          <a:xfrm>
            <a:off x="6167214" y="5001541"/>
            <a:ext cx="714187" cy="588819"/>
          </a:xfrm>
          <a:prstGeom prst="roundRect">
            <a:avLst/>
          </a:prstGeom>
          <a:solidFill>
            <a:schemeClr val="accent1"/>
          </a:solidFill>
          <a:ln w="38100">
            <a:solidFill>
              <a:schemeClr val="bg1"/>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dirty="0">
                <a:solidFill>
                  <a:schemeClr val="bg1"/>
                </a:solidFill>
                <a:cs typeface="+mn-ea"/>
                <a:sym typeface="+mn-lt"/>
              </a:rPr>
              <a:t>04</a:t>
            </a:r>
            <a:endParaRPr lang="zh-CN" altLang="en-US" sz="2800" dirty="0">
              <a:solidFill>
                <a:schemeClr val="bg1"/>
              </a:solidFill>
              <a:cs typeface="+mn-ea"/>
              <a:sym typeface="+mn-lt"/>
            </a:endParaRPr>
          </a:p>
        </p:txBody>
      </p:sp>
      <p:sp>
        <p:nvSpPr>
          <p:cNvPr id="14" name="矩形 13"/>
          <p:cNvSpPr/>
          <p:nvPr/>
        </p:nvSpPr>
        <p:spPr>
          <a:xfrm>
            <a:off x="6986074" y="5104249"/>
            <a:ext cx="1140056" cy="379463"/>
          </a:xfrm>
          <a:prstGeom prst="rect">
            <a:avLst/>
          </a:prstGeom>
          <a:noFill/>
          <a:effectLst/>
        </p:spPr>
        <p:txBody>
          <a:bodyPr wrap="none">
            <a:spAutoFit/>
          </a:bodyPr>
          <a:lstStyle/>
          <a:p>
            <a:r>
              <a:rPr kumimoji="1" lang="zh-CN" altLang="en-US" sz="1866" dirty="0">
                <a:cs typeface="+mn-ea"/>
                <a:sym typeface="+mn-lt"/>
              </a:rPr>
              <a:t>实施服务</a:t>
            </a:r>
            <a:endParaRPr kumimoji="1" lang="en-US" altLang="zh-CN" sz="1866"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597" y="222499"/>
            <a:ext cx="5176417" cy="615549"/>
          </a:xfrm>
          <a:prstGeom prst="rect">
            <a:avLst/>
          </a:prstGeom>
          <a:noFill/>
          <a:ln>
            <a:noFill/>
          </a:ln>
          <a:effectLst/>
        </p:spPr>
        <p:txBody>
          <a:bodyPr vert="horz" wrap="square" lIns="45714" tIns="60958" rIns="45714" bIns="60958" rtlCol="0" anchor="ctr">
            <a:spAutoFit/>
          </a:bodyPr>
          <a:lstStyle>
            <a:defPPr>
              <a:defRPr lang="zh-CN"/>
            </a:defPPr>
            <a:lvl1pPr>
              <a:spcBef>
                <a:spcPts val="0"/>
              </a:spcBef>
              <a:buNone/>
              <a:defRPr sz="3200">
                <a:solidFill>
                  <a:srgbClr val="FFB200"/>
                </a:solidFill>
                <a:latin typeface="微软雅黑 Light"/>
                <a:ea typeface="微软雅黑"/>
                <a:cs typeface="+mn-ea"/>
              </a:defRPr>
            </a:lvl1pPr>
          </a:lstStyle>
          <a:p>
            <a:r>
              <a:rPr lang="zh-CN" altLang="en-US" dirty="0"/>
              <a:t>业务及信息化现状</a:t>
            </a:r>
            <a:r>
              <a:rPr lang="en-US" altLang="zh-CN" dirty="0"/>
              <a:t>——</a:t>
            </a:r>
            <a:r>
              <a:rPr lang="zh-CN" altLang="en-US" dirty="0"/>
              <a:t>诊断</a:t>
            </a:r>
          </a:p>
        </p:txBody>
      </p:sp>
      <p:sp>
        <p:nvSpPr>
          <p:cNvPr id="6" name="TextBox 6">
            <a:extLst>
              <a:ext uri="{FF2B5EF4-FFF2-40B4-BE49-F238E27FC236}">
                <a16:creationId xmlns:a16="http://schemas.microsoft.com/office/drawing/2014/main" id="{F10BE49C-5903-4EB2-A2E8-0E237990403F}"/>
              </a:ext>
            </a:extLst>
          </p:cNvPr>
          <p:cNvSpPr txBox="1"/>
          <p:nvPr/>
        </p:nvSpPr>
        <p:spPr>
          <a:xfrm>
            <a:off x="547656" y="1324038"/>
            <a:ext cx="11096727" cy="1424756"/>
          </a:xfrm>
          <a:prstGeom prst="rect">
            <a:avLst/>
          </a:prstGeom>
          <a:noFill/>
        </p:spPr>
        <p:txBody>
          <a:bodyPr wrap="square" rtlCol="0">
            <a:spAutoFit/>
          </a:bodyPr>
          <a:lstStyle/>
          <a:p>
            <a:pPr>
              <a:lnSpc>
                <a:spcPct val="150000"/>
              </a:lnSpc>
            </a:pPr>
            <a:r>
              <a:rPr kumimoji="1" lang="zh-CN" altLang="en-US" sz="2000" dirty="0">
                <a:solidFill>
                  <a:prstClr val="black">
                    <a:lumMod val="75000"/>
                    <a:lumOff val="25000"/>
                  </a:prstClr>
                </a:solidFill>
                <a:latin typeface="微软雅黑" panose="020B0503020204020204" pitchFamily="34" charset="-122"/>
                <a:ea typeface="微软雅黑" panose="020B0503020204020204" pitchFamily="34" charset="-122"/>
                <a:cs typeface="Noto Sans S Chinese Light" charset="-122"/>
              </a:rPr>
              <a:t>      公司下设</a:t>
            </a:r>
            <a:r>
              <a:rPr kumimoji="1" lang="en-US" altLang="zh-CN" sz="2000" dirty="0">
                <a:solidFill>
                  <a:prstClr val="black">
                    <a:lumMod val="75000"/>
                    <a:lumOff val="25000"/>
                  </a:prstClr>
                </a:solidFill>
                <a:latin typeface="微软雅黑" panose="020B0503020204020204" pitchFamily="34" charset="-122"/>
                <a:ea typeface="微软雅黑" panose="020B0503020204020204" pitchFamily="34" charset="-122"/>
                <a:cs typeface="Noto Sans S Chinese Light" charset="-122"/>
              </a:rPr>
              <a:t>9</a:t>
            </a:r>
            <a:r>
              <a:rPr kumimoji="1" lang="zh-CN" altLang="en-US" sz="2000" dirty="0">
                <a:solidFill>
                  <a:prstClr val="black">
                    <a:lumMod val="75000"/>
                    <a:lumOff val="25000"/>
                  </a:prstClr>
                </a:solidFill>
                <a:latin typeface="微软雅黑" panose="020B0503020204020204" pitchFamily="34" charset="-122"/>
                <a:ea typeface="微软雅黑" panose="020B0503020204020204" pitchFamily="34" charset="-122"/>
                <a:cs typeface="Noto Sans S Chinese Light" charset="-122"/>
              </a:rPr>
              <a:t>个业务部门覆盖全国业务，市场管理部主要负责对</a:t>
            </a:r>
            <a:r>
              <a:rPr kumimoji="1" lang="en-US" altLang="zh-CN" sz="2000" dirty="0">
                <a:solidFill>
                  <a:prstClr val="black">
                    <a:lumMod val="75000"/>
                    <a:lumOff val="25000"/>
                  </a:prstClr>
                </a:solidFill>
                <a:latin typeface="微软雅黑" panose="020B0503020204020204" pitchFamily="34" charset="-122"/>
                <a:ea typeface="微软雅黑" panose="020B0503020204020204" pitchFamily="34" charset="-122"/>
                <a:cs typeface="Noto Sans S Chinese Light" charset="-122"/>
              </a:rPr>
              <a:t>9</a:t>
            </a:r>
            <a:r>
              <a:rPr kumimoji="1" lang="zh-CN" altLang="en-US" sz="2000" dirty="0">
                <a:solidFill>
                  <a:prstClr val="black">
                    <a:lumMod val="75000"/>
                    <a:lumOff val="25000"/>
                  </a:prstClr>
                </a:solidFill>
                <a:latin typeface="微软雅黑" panose="020B0503020204020204" pitchFamily="34" charset="-122"/>
                <a:ea typeface="微软雅黑" panose="020B0503020204020204" pitchFamily="34" charset="-122"/>
                <a:cs typeface="Noto Sans S Chinese Light" charset="-122"/>
              </a:rPr>
              <a:t>个业务部门人员的项目做管理和服务，公司所有的项目、合同、发货、售后服务等日常销售管理工作都是通过市场管理部做中转沟通。现行业务流程模式造成公司运行效率慢，信息数据不统一，决策不及时。</a:t>
            </a:r>
          </a:p>
        </p:txBody>
      </p:sp>
      <p:sp>
        <p:nvSpPr>
          <p:cNvPr id="7" name="矩形 6">
            <a:extLst>
              <a:ext uri="{FF2B5EF4-FFF2-40B4-BE49-F238E27FC236}">
                <a16:creationId xmlns:a16="http://schemas.microsoft.com/office/drawing/2014/main" id="{4DE30463-CFFA-427C-B6E2-2BA430C7979C}"/>
              </a:ext>
            </a:extLst>
          </p:cNvPr>
          <p:cNvSpPr/>
          <p:nvPr/>
        </p:nvSpPr>
        <p:spPr bwMode="ltGray">
          <a:xfrm>
            <a:off x="2634806" y="3105225"/>
            <a:ext cx="1823965" cy="575989"/>
          </a:xfrm>
          <a:prstGeom prst="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项目备案及跟进</a:t>
            </a:r>
          </a:p>
        </p:txBody>
      </p:sp>
      <p:sp>
        <p:nvSpPr>
          <p:cNvPr id="8" name="矩形 7">
            <a:extLst>
              <a:ext uri="{FF2B5EF4-FFF2-40B4-BE49-F238E27FC236}">
                <a16:creationId xmlns:a16="http://schemas.microsoft.com/office/drawing/2014/main" id="{3DA41247-74A6-4C29-B7A3-CB36896F49EE}"/>
              </a:ext>
            </a:extLst>
          </p:cNvPr>
          <p:cNvSpPr/>
          <p:nvPr/>
        </p:nvSpPr>
        <p:spPr bwMode="ltGray">
          <a:xfrm>
            <a:off x="2634807" y="3865402"/>
            <a:ext cx="1799407" cy="575989"/>
          </a:xfrm>
          <a:prstGeom prst="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项目合同执行</a:t>
            </a:r>
          </a:p>
        </p:txBody>
      </p:sp>
      <p:sp>
        <p:nvSpPr>
          <p:cNvPr id="9" name="矩形 8">
            <a:extLst>
              <a:ext uri="{FF2B5EF4-FFF2-40B4-BE49-F238E27FC236}">
                <a16:creationId xmlns:a16="http://schemas.microsoft.com/office/drawing/2014/main" id="{3C530B38-4CC9-4B85-9A9A-58FD2213A5D1}"/>
              </a:ext>
            </a:extLst>
          </p:cNvPr>
          <p:cNvSpPr/>
          <p:nvPr/>
        </p:nvSpPr>
        <p:spPr bwMode="ltGray">
          <a:xfrm>
            <a:off x="2610249" y="4614461"/>
            <a:ext cx="1804996" cy="575989"/>
          </a:xfrm>
          <a:prstGeom prst="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a:solidFill>
                  <a:schemeClr val="bg1"/>
                </a:solidFill>
                <a:latin typeface="微软雅黑" panose="020B0503020204020204" charset="-122"/>
                <a:ea typeface="微软雅黑" panose="020B0503020204020204" charset="-122"/>
              </a:rPr>
              <a:t>生产发货进度</a:t>
            </a:r>
            <a:endParaRPr kumimoji="1" lang="zh-CN" altLang="en-US" sz="1600" dirty="0">
              <a:solidFill>
                <a:schemeClr val="bg1"/>
              </a:solidFill>
              <a:latin typeface="微软雅黑" panose="020B0503020204020204" charset="-122"/>
              <a:ea typeface="微软雅黑" panose="020B0503020204020204" charset="-122"/>
            </a:endParaRPr>
          </a:p>
        </p:txBody>
      </p:sp>
      <p:sp>
        <p:nvSpPr>
          <p:cNvPr id="10" name="菱形 9">
            <a:extLst>
              <a:ext uri="{FF2B5EF4-FFF2-40B4-BE49-F238E27FC236}">
                <a16:creationId xmlns:a16="http://schemas.microsoft.com/office/drawing/2014/main" id="{B946D12E-48FB-402D-81C1-5D04234DD440}"/>
              </a:ext>
            </a:extLst>
          </p:cNvPr>
          <p:cNvSpPr/>
          <p:nvPr/>
        </p:nvSpPr>
        <p:spPr bwMode="ltGray">
          <a:xfrm>
            <a:off x="5426565" y="3895134"/>
            <a:ext cx="1343974" cy="1055979"/>
          </a:xfrm>
          <a:prstGeom prst="diamond">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tx1">
                    <a:lumMod val="65000"/>
                    <a:lumOff val="35000"/>
                  </a:schemeClr>
                </a:solidFill>
                <a:latin typeface="微软雅黑" panose="020B0503020204020204" charset="-122"/>
                <a:ea typeface="微软雅黑" panose="020B0503020204020204" charset="-122"/>
              </a:rPr>
              <a:t>管理部</a:t>
            </a:r>
            <a:endParaRPr kumimoji="1" lang="en-US" altLang="zh-CN" sz="1600" dirty="0">
              <a:solidFill>
                <a:schemeClr val="tx1">
                  <a:lumMod val="65000"/>
                  <a:lumOff val="35000"/>
                </a:schemeClr>
              </a:solidFill>
              <a:latin typeface="微软雅黑" panose="020B0503020204020204" charset="-122"/>
              <a:ea typeface="微软雅黑" panose="020B0503020204020204" charset="-122"/>
            </a:endParaRPr>
          </a:p>
          <a:p>
            <a:pPr algn="ctr" defTabSz="914286" fontAlgn="base">
              <a:spcBef>
                <a:spcPct val="0"/>
              </a:spcBef>
              <a:spcAft>
                <a:spcPct val="0"/>
              </a:spcAft>
            </a:pPr>
            <a:r>
              <a:rPr kumimoji="1" lang="zh-CN" altLang="en-US" sz="1600" dirty="0">
                <a:solidFill>
                  <a:schemeClr val="tx1">
                    <a:lumMod val="65000"/>
                    <a:lumOff val="35000"/>
                  </a:schemeClr>
                </a:solidFill>
                <a:latin typeface="微软雅黑" panose="020B0503020204020204" charset="-122"/>
                <a:ea typeface="微软雅黑" panose="020B0503020204020204" charset="-122"/>
              </a:rPr>
              <a:t>中转</a:t>
            </a:r>
          </a:p>
        </p:txBody>
      </p:sp>
      <p:cxnSp>
        <p:nvCxnSpPr>
          <p:cNvPr id="11" name="直线箭头连接符 10">
            <a:extLst>
              <a:ext uri="{FF2B5EF4-FFF2-40B4-BE49-F238E27FC236}">
                <a16:creationId xmlns:a16="http://schemas.microsoft.com/office/drawing/2014/main" id="{B9E586A0-E41A-42F1-8FB9-41CC09D1C863}"/>
              </a:ext>
            </a:extLst>
          </p:cNvPr>
          <p:cNvCxnSpPr>
            <a:stCxn id="7" idx="3"/>
            <a:endCxn id="10" idx="1"/>
          </p:cNvCxnSpPr>
          <p:nvPr/>
        </p:nvCxnSpPr>
        <p:spPr>
          <a:xfrm>
            <a:off x="4458771" y="3393220"/>
            <a:ext cx="967794" cy="1029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5EF94476-6137-4080-8848-6CD175034825}"/>
              </a:ext>
            </a:extLst>
          </p:cNvPr>
          <p:cNvSpPr/>
          <p:nvPr/>
        </p:nvSpPr>
        <p:spPr bwMode="ltGray">
          <a:xfrm>
            <a:off x="2591279" y="5374638"/>
            <a:ext cx="1823965" cy="575989"/>
          </a:xfrm>
          <a:prstGeom prst="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售后服务问题</a:t>
            </a:r>
          </a:p>
        </p:txBody>
      </p:sp>
      <p:sp>
        <p:nvSpPr>
          <p:cNvPr id="13" name="左大括号 12">
            <a:extLst>
              <a:ext uri="{FF2B5EF4-FFF2-40B4-BE49-F238E27FC236}">
                <a16:creationId xmlns:a16="http://schemas.microsoft.com/office/drawing/2014/main" id="{5D0709D3-76C8-4D9D-823A-5F23504AC127}"/>
              </a:ext>
            </a:extLst>
          </p:cNvPr>
          <p:cNvSpPr/>
          <p:nvPr/>
        </p:nvSpPr>
        <p:spPr>
          <a:xfrm>
            <a:off x="2154816" y="3393220"/>
            <a:ext cx="455433" cy="2303956"/>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00">
              <a:solidFill>
                <a:schemeClr val="bg1"/>
              </a:solidFill>
            </a:endParaRPr>
          </a:p>
        </p:txBody>
      </p:sp>
      <p:cxnSp>
        <p:nvCxnSpPr>
          <p:cNvPr id="14" name="直线箭头连接符 15">
            <a:extLst>
              <a:ext uri="{FF2B5EF4-FFF2-40B4-BE49-F238E27FC236}">
                <a16:creationId xmlns:a16="http://schemas.microsoft.com/office/drawing/2014/main" id="{DA422707-FDD1-4713-9B10-89ABAD10F5AF}"/>
              </a:ext>
            </a:extLst>
          </p:cNvPr>
          <p:cNvCxnSpPr>
            <a:stCxn id="8" idx="3"/>
            <a:endCxn id="10" idx="1"/>
          </p:cNvCxnSpPr>
          <p:nvPr/>
        </p:nvCxnSpPr>
        <p:spPr>
          <a:xfrm>
            <a:off x="4434214" y="4153397"/>
            <a:ext cx="992351" cy="26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7">
            <a:extLst>
              <a:ext uri="{FF2B5EF4-FFF2-40B4-BE49-F238E27FC236}">
                <a16:creationId xmlns:a16="http://schemas.microsoft.com/office/drawing/2014/main" id="{95195816-B2E8-40B8-A2EB-D19E2F218D22}"/>
              </a:ext>
            </a:extLst>
          </p:cNvPr>
          <p:cNvCxnSpPr>
            <a:stCxn id="9" idx="3"/>
            <a:endCxn id="10" idx="1"/>
          </p:cNvCxnSpPr>
          <p:nvPr/>
        </p:nvCxnSpPr>
        <p:spPr>
          <a:xfrm flipV="1">
            <a:off x="4415245" y="4423124"/>
            <a:ext cx="1011320" cy="47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9">
            <a:extLst>
              <a:ext uri="{FF2B5EF4-FFF2-40B4-BE49-F238E27FC236}">
                <a16:creationId xmlns:a16="http://schemas.microsoft.com/office/drawing/2014/main" id="{A9E7CEB2-792A-402C-9EEE-B8FAED6287CF}"/>
              </a:ext>
            </a:extLst>
          </p:cNvPr>
          <p:cNvCxnSpPr>
            <a:stCxn id="12" idx="3"/>
            <a:endCxn id="10" idx="1"/>
          </p:cNvCxnSpPr>
          <p:nvPr/>
        </p:nvCxnSpPr>
        <p:spPr>
          <a:xfrm flipV="1">
            <a:off x="4415244" y="4423124"/>
            <a:ext cx="1011321" cy="123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60FEF180-7143-4A97-AEF9-3C1C4B041B8C}"/>
              </a:ext>
            </a:extLst>
          </p:cNvPr>
          <p:cNvSpPr/>
          <p:nvPr/>
        </p:nvSpPr>
        <p:spPr bwMode="ltGray">
          <a:xfrm>
            <a:off x="7982105" y="3105225"/>
            <a:ext cx="1823965" cy="575989"/>
          </a:xfrm>
          <a:prstGeom prst="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经营管理部</a:t>
            </a:r>
          </a:p>
        </p:txBody>
      </p:sp>
      <p:sp>
        <p:nvSpPr>
          <p:cNvPr id="18" name="矩形 17">
            <a:extLst>
              <a:ext uri="{FF2B5EF4-FFF2-40B4-BE49-F238E27FC236}">
                <a16:creationId xmlns:a16="http://schemas.microsoft.com/office/drawing/2014/main" id="{5E7182D4-B607-4B21-B705-6AB247CD0A4F}"/>
              </a:ext>
            </a:extLst>
          </p:cNvPr>
          <p:cNvSpPr/>
          <p:nvPr/>
        </p:nvSpPr>
        <p:spPr bwMode="ltGray">
          <a:xfrm>
            <a:off x="7982105" y="3884172"/>
            <a:ext cx="1823965" cy="575989"/>
          </a:xfrm>
          <a:prstGeom prst="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财务部</a:t>
            </a:r>
          </a:p>
        </p:txBody>
      </p:sp>
      <p:sp>
        <p:nvSpPr>
          <p:cNvPr id="19" name="矩形 18">
            <a:extLst>
              <a:ext uri="{FF2B5EF4-FFF2-40B4-BE49-F238E27FC236}">
                <a16:creationId xmlns:a16="http://schemas.microsoft.com/office/drawing/2014/main" id="{9B3641F1-8773-4052-BF64-95A68FD86CF9}"/>
              </a:ext>
            </a:extLst>
          </p:cNvPr>
          <p:cNvSpPr/>
          <p:nvPr/>
        </p:nvSpPr>
        <p:spPr bwMode="ltGray">
          <a:xfrm>
            <a:off x="7982105" y="4663118"/>
            <a:ext cx="1823965" cy="575989"/>
          </a:xfrm>
          <a:prstGeom prst="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技术及制造部</a:t>
            </a:r>
          </a:p>
        </p:txBody>
      </p:sp>
      <p:sp>
        <p:nvSpPr>
          <p:cNvPr id="20" name="矩形 19">
            <a:extLst>
              <a:ext uri="{FF2B5EF4-FFF2-40B4-BE49-F238E27FC236}">
                <a16:creationId xmlns:a16="http://schemas.microsoft.com/office/drawing/2014/main" id="{4182D2DD-D592-46FA-88B3-466E48ED3A96}"/>
              </a:ext>
            </a:extLst>
          </p:cNvPr>
          <p:cNvSpPr/>
          <p:nvPr/>
        </p:nvSpPr>
        <p:spPr bwMode="ltGray">
          <a:xfrm>
            <a:off x="8017075" y="5403192"/>
            <a:ext cx="1823965" cy="575989"/>
          </a:xfrm>
          <a:prstGeom prst="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售后服务部</a:t>
            </a:r>
          </a:p>
        </p:txBody>
      </p:sp>
      <p:cxnSp>
        <p:nvCxnSpPr>
          <p:cNvPr id="21" name="直线箭头连接符 29">
            <a:extLst>
              <a:ext uri="{FF2B5EF4-FFF2-40B4-BE49-F238E27FC236}">
                <a16:creationId xmlns:a16="http://schemas.microsoft.com/office/drawing/2014/main" id="{C224BCB8-C8D8-4E78-91CE-9D385A976536}"/>
              </a:ext>
            </a:extLst>
          </p:cNvPr>
          <p:cNvCxnSpPr>
            <a:stCxn id="10" idx="3"/>
            <a:endCxn id="17" idx="1"/>
          </p:cNvCxnSpPr>
          <p:nvPr/>
        </p:nvCxnSpPr>
        <p:spPr>
          <a:xfrm flipV="1">
            <a:off x="6770539" y="3393220"/>
            <a:ext cx="1211566" cy="1029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31">
            <a:extLst>
              <a:ext uri="{FF2B5EF4-FFF2-40B4-BE49-F238E27FC236}">
                <a16:creationId xmlns:a16="http://schemas.microsoft.com/office/drawing/2014/main" id="{3E1276BD-C0E0-4505-A483-7569197AA537}"/>
              </a:ext>
            </a:extLst>
          </p:cNvPr>
          <p:cNvCxnSpPr>
            <a:stCxn id="10" idx="3"/>
            <a:endCxn id="18" idx="1"/>
          </p:cNvCxnSpPr>
          <p:nvPr/>
        </p:nvCxnSpPr>
        <p:spPr>
          <a:xfrm flipV="1">
            <a:off x="6770539" y="4172167"/>
            <a:ext cx="1211566" cy="250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33">
            <a:extLst>
              <a:ext uri="{FF2B5EF4-FFF2-40B4-BE49-F238E27FC236}">
                <a16:creationId xmlns:a16="http://schemas.microsoft.com/office/drawing/2014/main" id="{0C3FA0DD-3BE5-4680-B2E5-F349F7A5AB73}"/>
              </a:ext>
            </a:extLst>
          </p:cNvPr>
          <p:cNvCxnSpPr>
            <a:stCxn id="10" idx="3"/>
            <a:endCxn id="19" idx="1"/>
          </p:cNvCxnSpPr>
          <p:nvPr/>
        </p:nvCxnSpPr>
        <p:spPr>
          <a:xfrm>
            <a:off x="6770539" y="4423124"/>
            <a:ext cx="1211566" cy="527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35">
            <a:extLst>
              <a:ext uri="{FF2B5EF4-FFF2-40B4-BE49-F238E27FC236}">
                <a16:creationId xmlns:a16="http://schemas.microsoft.com/office/drawing/2014/main" id="{97CD1B69-805E-40A4-9B3A-11FF29359DA5}"/>
              </a:ext>
            </a:extLst>
          </p:cNvPr>
          <p:cNvCxnSpPr>
            <a:stCxn id="10" idx="3"/>
            <a:endCxn id="20" idx="1"/>
          </p:cNvCxnSpPr>
          <p:nvPr/>
        </p:nvCxnSpPr>
        <p:spPr>
          <a:xfrm>
            <a:off x="6770539" y="4423124"/>
            <a:ext cx="1246536" cy="1268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8DEC0299-00F4-4C05-89DC-39A12D052458}"/>
              </a:ext>
            </a:extLst>
          </p:cNvPr>
          <p:cNvSpPr/>
          <p:nvPr/>
        </p:nvSpPr>
        <p:spPr bwMode="ltGray">
          <a:xfrm>
            <a:off x="1386831" y="3585217"/>
            <a:ext cx="671987" cy="2105970"/>
          </a:xfrm>
          <a:prstGeom prst="rect">
            <a:avLst/>
          </a:prstGeom>
          <a:solidFill>
            <a:schemeClr val="bg1">
              <a:lumMod val="75000"/>
            </a:schemeClr>
          </a:solidFill>
          <a:ln w="12700" algn="ctr">
            <a:noFill/>
            <a:prstDash val="dash"/>
            <a:miter lim="800000"/>
          </a:ln>
          <a:effectLst>
            <a:outerShdw dist="56796" dir="3806097" algn="ctr" rotWithShape="0">
              <a:srgbClr val="808080">
                <a:alpha val="50000"/>
              </a:srgbClr>
            </a:outerShdw>
          </a:effectLst>
        </p:spPr>
        <p:txBody>
          <a:bodyPr vert="eaVert" wrap="none" rtlCol="0" anchor="ctr">
            <a:noAutofit/>
          </a:bodyPr>
          <a:lstStyle/>
          <a:p>
            <a:pPr algn="ctr" defTabSz="914286" fontAlgn="base">
              <a:spcBef>
                <a:spcPct val="0"/>
              </a:spcBef>
              <a:spcAft>
                <a:spcPct val="0"/>
              </a:spcAft>
            </a:pPr>
            <a:r>
              <a:rPr kumimoji="1" lang="en-US" altLang="zh-CN" sz="1600" dirty="0">
                <a:solidFill>
                  <a:schemeClr val="bg1"/>
                </a:solidFill>
                <a:latin typeface="微软雅黑" panose="020B0503020204020204" charset="-122"/>
                <a:ea typeface="微软雅黑" panose="020B0503020204020204" charset="-122"/>
              </a:rPr>
              <a:t>9</a:t>
            </a:r>
            <a:r>
              <a:rPr kumimoji="1" lang="zh-CN" altLang="en-US" sz="1600" dirty="0">
                <a:solidFill>
                  <a:schemeClr val="bg1"/>
                </a:solidFill>
                <a:latin typeface="微软雅黑" panose="020B0503020204020204" charset="-122"/>
                <a:ea typeface="微软雅黑" panose="020B0503020204020204" charset="-122"/>
              </a:rPr>
              <a:t>个业务部门</a:t>
            </a:r>
          </a:p>
        </p:txBody>
      </p:sp>
      <p:sp>
        <p:nvSpPr>
          <p:cNvPr id="26" name="左大括号 25">
            <a:extLst>
              <a:ext uri="{FF2B5EF4-FFF2-40B4-BE49-F238E27FC236}">
                <a16:creationId xmlns:a16="http://schemas.microsoft.com/office/drawing/2014/main" id="{5428AA83-0DEC-44B8-B58B-C3C8B09C9904}"/>
              </a:ext>
            </a:extLst>
          </p:cNvPr>
          <p:cNvSpPr/>
          <p:nvPr/>
        </p:nvSpPr>
        <p:spPr>
          <a:xfrm rot="10800000">
            <a:off x="9998066" y="3393220"/>
            <a:ext cx="220595" cy="2297965"/>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00">
              <a:solidFill>
                <a:schemeClr val="bg1"/>
              </a:solidFill>
            </a:endParaRPr>
          </a:p>
        </p:txBody>
      </p:sp>
      <p:sp>
        <p:nvSpPr>
          <p:cNvPr id="27" name="矩形 26">
            <a:extLst>
              <a:ext uri="{FF2B5EF4-FFF2-40B4-BE49-F238E27FC236}">
                <a16:creationId xmlns:a16="http://schemas.microsoft.com/office/drawing/2014/main" id="{CA53FA27-EAC9-484F-9589-1D9CA006DC31}"/>
              </a:ext>
            </a:extLst>
          </p:cNvPr>
          <p:cNvSpPr/>
          <p:nvPr/>
        </p:nvSpPr>
        <p:spPr bwMode="ltGray">
          <a:xfrm>
            <a:off x="10412082" y="3556663"/>
            <a:ext cx="671987" cy="2105970"/>
          </a:xfrm>
          <a:prstGeom prst="rect">
            <a:avLst/>
          </a:prstGeom>
          <a:solidFill>
            <a:schemeClr val="bg1">
              <a:lumMod val="75000"/>
            </a:schemeClr>
          </a:solidFill>
          <a:ln w="12700" algn="ctr">
            <a:noFill/>
            <a:prstDash val="dash"/>
            <a:miter lim="800000"/>
          </a:ln>
          <a:effectLst>
            <a:outerShdw dist="56796" dir="3806097" algn="ctr" rotWithShape="0">
              <a:srgbClr val="808080">
                <a:alpha val="50000"/>
              </a:srgbClr>
            </a:outerShdw>
          </a:effectLst>
        </p:spPr>
        <p:txBody>
          <a:bodyPr vert="eaVert" wrap="none" rtlCol="0" anchor="ctr">
            <a:noAutofit/>
          </a:bodyP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公司经营决策</a:t>
            </a:r>
          </a:p>
        </p:txBody>
      </p:sp>
      <p:cxnSp>
        <p:nvCxnSpPr>
          <p:cNvPr id="28" name="直线箭头连接符 40">
            <a:extLst>
              <a:ext uri="{FF2B5EF4-FFF2-40B4-BE49-F238E27FC236}">
                <a16:creationId xmlns:a16="http://schemas.microsoft.com/office/drawing/2014/main" id="{7D156258-46BE-4E4F-8994-176DB02DFE5C}"/>
              </a:ext>
            </a:extLst>
          </p:cNvPr>
          <p:cNvCxnSpPr>
            <a:endCxn id="10" idx="3"/>
          </p:cNvCxnSpPr>
          <p:nvPr/>
        </p:nvCxnSpPr>
        <p:spPr>
          <a:xfrm flipH="1">
            <a:off x="6770538" y="3319144"/>
            <a:ext cx="1191973" cy="110397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42">
            <a:extLst>
              <a:ext uri="{FF2B5EF4-FFF2-40B4-BE49-F238E27FC236}">
                <a16:creationId xmlns:a16="http://schemas.microsoft.com/office/drawing/2014/main" id="{306FDE44-187C-47BF-B8BC-271E1C6DDA48}"/>
              </a:ext>
            </a:extLst>
          </p:cNvPr>
          <p:cNvCxnSpPr>
            <a:stCxn id="18" idx="1"/>
            <a:endCxn id="10" idx="3"/>
          </p:cNvCxnSpPr>
          <p:nvPr/>
        </p:nvCxnSpPr>
        <p:spPr>
          <a:xfrm flipH="1">
            <a:off x="6770539" y="4172167"/>
            <a:ext cx="1211566" cy="2509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44">
            <a:extLst>
              <a:ext uri="{FF2B5EF4-FFF2-40B4-BE49-F238E27FC236}">
                <a16:creationId xmlns:a16="http://schemas.microsoft.com/office/drawing/2014/main" id="{1D0EBA24-2BCB-4C7A-9959-825E5BFF9043}"/>
              </a:ext>
            </a:extLst>
          </p:cNvPr>
          <p:cNvCxnSpPr>
            <a:stCxn id="19" idx="1"/>
            <a:endCxn id="10" idx="3"/>
          </p:cNvCxnSpPr>
          <p:nvPr/>
        </p:nvCxnSpPr>
        <p:spPr>
          <a:xfrm flipH="1" flipV="1">
            <a:off x="6770539" y="4423124"/>
            <a:ext cx="1211566" cy="527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48">
            <a:extLst>
              <a:ext uri="{FF2B5EF4-FFF2-40B4-BE49-F238E27FC236}">
                <a16:creationId xmlns:a16="http://schemas.microsoft.com/office/drawing/2014/main" id="{585A3AA6-CDB0-4E9B-96AF-A634CD9CD4E8}"/>
              </a:ext>
            </a:extLst>
          </p:cNvPr>
          <p:cNvCxnSpPr>
            <a:stCxn id="20" idx="1"/>
            <a:endCxn id="10" idx="3"/>
          </p:cNvCxnSpPr>
          <p:nvPr/>
        </p:nvCxnSpPr>
        <p:spPr>
          <a:xfrm flipH="1" flipV="1">
            <a:off x="6770539" y="4423124"/>
            <a:ext cx="1246536" cy="126806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50">
            <a:extLst>
              <a:ext uri="{FF2B5EF4-FFF2-40B4-BE49-F238E27FC236}">
                <a16:creationId xmlns:a16="http://schemas.microsoft.com/office/drawing/2014/main" id="{1EC885BB-9BBC-4D0C-A929-C01C7FD2100B}"/>
              </a:ext>
            </a:extLst>
          </p:cNvPr>
          <p:cNvCxnSpPr>
            <a:stCxn id="10" idx="1"/>
            <a:endCxn id="7" idx="3"/>
          </p:cNvCxnSpPr>
          <p:nvPr/>
        </p:nvCxnSpPr>
        <p:spPr>
          <a:xfrm flipH="1" flipV="1">
            <a:off x="4458771" y="3393220"/>
            <a:ext cx="967794" cy="10299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52">
            <a:extLst>
              <a:ext uri="{FF2B5EF4-FFF2-40B4-BE49-F238E27FC236}">
                <a16:creationId xmlns:a16="http://schemas.microsoft.com/office/drawing/2014/main" id="{72B0A79A-0E67-4177-8D9C-E2927A4CBC6E}"/>
              </a:ext>
            </a:extLst>
          </p:cNvPr>
          <p:cNvCxnSpPr>
            <a:stCxn id="10" idx="1"/>
            <a:endCxn id="8" idx="3"/>
          </p:cNvCxnSpPr>
          <p:nvPr/>
        </p:nvCxnSpPr>
        <p:spPr>
          <a:xfrm flipH="1" flipV="1">
            <a:off x="4434214" y="4153397"/>
            <a:ext cx="992351" cy="26972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54">
            <a:extLst>
              <a:ext uri="{FF2B5EF4-FFF2-40B4-BE49-F238E27FC236}">
                <a16:creationId xmlns:a16="http://schemas.microsoft.com/office/drawing/2014/main" id="{617567FE-EC65-4F41-AE9E-5E710AAF2578}"/>
              </a:ext>
            </a:extLst>
          </p:cNvPr>
          <p:cNvCxnSpPr>
            <a:stCxn id="10" idx="1"/>
            <a:endCxn id="9" idx="3"/>
          </p:cNvCxnSpPr>
          <p:nvPr/>
        </p:nvCxnSpPr>
        <p:spPr>
          <a:xfrm flipH="1">
            <a:off x="4415245" y="4423124"/>
            <a:ext cx="1011320" cy="47933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56">
            <a:extLst>
              <a:ext uri="{FF2B5EF4-FFF2-40B4-BE49-F238E27FC236}">
                <a16:creationId xmlns:a16="http://schemas.microsoft.com/office/drawing/2014/main" id="{0479AA1B-E459-4355-82A9-2C4E88845694}"/>
              </a:ext>
            </a:extLst>
          </p:cNvPr>
          <p:cNvCxnSpPr>
            <a:stCxn id="10" idx="1"/>
            <a:endCxn id="12" idx="3"/>
          </p:cNvCxnSpPr>
          <p:nvPr/>
        </p:nvCxnSpPr>
        <p:spPr>
          <a:xfrm flipH="1">
            <a:off x="4415244" y="4423124"/>
            <a:ext cx="1011321" cy="123950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46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par>
                                <p:cTn id="29" presetID="16" presetClass="entr" presetSubtype="21"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par>
                                <p:cTn id="32" presetID="16" presetClass="entr" presetSubtype="21"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arn(inVertical)">
                                      <p:cBhvr>
                                        <p:cTn id="46" dur="500"/>
                                        <p:tgtEl>
                                          <p:spTgt spid="20"/>
                                        </p:tgtEl>
                                      </p:cBhvr>
                                    </p:animEffect>
                                  </p:childTnLst>
                                </p:cTn>
                              </p:par>
                              <p:par>
                                <p:cTn id="47" presetID="16" presetClass="entr" presetSubtype="21"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arn(inVertical)">
                                      <p:cBhvr>
                                        <p:cTn id="49" dur="500"/>
                                        <p:tgtEl>
                                          <p:spTgt spid="21"/>
                                        </p:tgtEl>
                                      </p:cBhvr>
                                    </p:animEffect>
                                  </p:childTnLst>
                                </p:cTn>
                              </p:par>
                              <p:par>
                                <p:cTn id="50" presetID="16" presetClass="entr" presetSubtype="2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arn(inVertical)">
                                      <p:cBhvr>
                                        <p:cTn id="52" dur="500"/>
                                        <p:tgtEl>
                                          <p:spTgt spid="22"/>
                                        </p:tgtEl>
                                      </p:cBhvr>
                                    </p:animEffect>
                                  </p:childTnLst>
                                </p:cTn>
                              </p:par>
                              <p:par>
                                <p:cTn id="53" presetID="16" presetClass="entr" presetSubtype="21"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arn(inVertical)">
                                      <p:cBhvr>
                                        <p:cTn id="55" dur="500"/>
                                        <p:tgtEl>
                                          <p:spTgt spid="23"/>
                                        </p:tgtEl>
                                      </p:cBhvr>
                                    </p:animEffect>
                                  </p:childTnLst>
                                </p:cTn>
                              </p:par>
                              <p:par>
                                <p:cTn id="56" presetID="16" presetClass="entr" presetSubtype="21"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inVertical)">
                                      <p:cBhvr>
                                        <p:cTn id="58" dur="500"/>
                                        <p:tgtEl>
                                          <p:spTgt spid="2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barn(inVertical)">
                                      <p:cBhvr>
                                        <p:cTn id="61" dur="500"/>
                                        <p:tgtEl>
                                          <p:spTgt spid="25"/>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arn(inVertical)">
                                      <p:cBhvr>
                                        <p:cTn id="64" dur="500"/>
                                        <p:tgtEl>
                                          <p:spTgt spid="26"/>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arn(inVertical)">
                                      <p:cBhvr>
                                        <p:cTn id="67" dur="500"/>
                                        <p:tgtEl>
                                          <p:spTgt spid="27"/>
                                        </p:tgtEl>
                                      </p:cBhvr>
                                    </p:animEffect>
                                  </p:childTnLst>
                                </p:cTn>
                              </p:par>
                              <p:par>
                                <p:cTn id="68" presetID="16" presetClass="entr" presetSubtype="21"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barn(inVertical)">
                                      <p:cBhvr>
                                        <p:cTn id="70" dur="500"/>
                                        <p:tgtEl>
                                          <p:spTgt spid="28"/>
                                        </p:tgtEl>
                                      </p:cBhvr>
                                    </p:animEffect>
                                  </p:childTnLst>
                                </p:cTn>
                              </p:par>
                              <p:par>
                                <p:cTn id="71" presetID="16" presetClass="entr" presetSubtype="21"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arn(inVertical)">
                                      <p:cBhvr>
                                        <p:cTn id="73" dur="500"/>
                                        <p:tgtEl>
                                          <p:spTgt spid="29"/>
                                        </p:tgtEl>
                                      </p:cBhvr>
                                    </p:animEffect>
                                  </p:childTnLst>
                                </p:cTn>
                              </p:par>
                              <p:par>
                                <p:cTn id="74" presetID="16" presetClass="entr" presetSubtype="21"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barn(inVertical)">
                                      <p:cBhvr>
                                        <p:cTn id="76" dur="500"/>
                                        <p:tgtEl>
                                          <p:spTgt spid="30"/>
                                        </p:tgtEl>
                                      </p:cBhvr>
                                    </p:animEffect>
                                  </p:childTnLst>
                                </p:cTn>
                              </p:par>
                              <p:par>
                                <p:cTn id="77" presetID="16" presetClass="entr" presetSubtype="21"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barn(inVertical)">
                                      <p:cBhvr>
                                        <p:cTn id="79" dur="500"/>
                                        <p:tgtEl>
                                          <p:spTgt spid="31"/>
                                        </p:tgtEl>
                                      </p:cBhvr>
                                    </p:animEffect>
                                  </p:childTnLst>
                                </p:cTn>
                              </p:par>
                              <p:par>
                                <p:cTn id="80" presetID="16" presetClass="entr" presetSubtype="21"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arn(inVertical)">
                                      <p:cBhvr>
                                        <p:cTn id="82" dur="500"/>
                                        <p:tgtEl>
                                          <p:spTgt spid="32"/>
                                        </p:tgtEl>
                                      </p:cBhvr>
                                    </p:animEffect>
                                  </p:childTnLst>
                                </p:cTn>
                              </p:par>
                              <p:par>
                                <p:cTn id="83" presetID="16" presetClass="entr" presetSubtype="21"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barn(inVertical)">
                                      <p:cBhvr>
                                        <p:cTn id="85" dur="500"/>
                                        <p:tgtEl>
                                          <p:spTgt spid="33"/>
                                        </p:tgtEl>
                                      </p:cBhvr>
                                    </p:animEffect>
                                  </p:childTnLst>
                                </p:cTn>
                              </p:par>
                              <p:par>
                                <p:cTn id="86" presetID="16" presetClass="entr" presetSubtype="21"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barn(inVertical)">
                                      <p:cBhvr>
                                        <p:cTn id="88" dur="500"/>
                                        <p:tgtEl>
                                          <p:spTgt spid="34"/>
                                        </p:tgtEl>
                                      </p:cBhvr>
                                    </p:animEffect>
                                  </p:childTnLst>
                                </p:cTn>
                              </p:par>
                              <p:par>
                                <p:cTn id="89" presetID="16" presetClass="entr" presetSubtype="21" fill="hold"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barn(inVertical)">
                                      <p:cBhvr>
                                        <p:cTn id="9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7" grpId="0" animBg="1"/>
      <p:bldP spid="18" grpId="0" animBg="1"/>
      <p:bldP spid="19" grpId="0" animBg="1"/>
      <p:bldP spid="20" grpId="0" animBg="1"/>
      <p:bldP spid="25" grpId="0" animBg="1"/>
      <p:bldP spid="26"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bwMode="ltGray">
          <a:xfrm>
            <a:off x="9402658" y="1971123"/>
            <a:ext cx="2300139" cy="611920"/>
          </a:xfrm>
          <a:prstGeom prst="rect">
            <a:avLst/>
          </a:prstGeom>
          <a:solidFill>
            <a:schemeClr val="bg1">
              <a:lumMod val="85000"/>
            </a:schemeClr>
          </a:solidFill>
          <a:ln w="12700" algn="ctr">
            <a:noFill/>
            <a:prstDash val="dash"/>
            <a:miter lim="800000"/>
          </a:ln>
          <a:effectLst>
            <a:outerShdw dist="56796" dir="3806097" algn="ctr" rotWithShape="0">
              <a:srgbClr val="808080">
                <a:alpha val="50000"/>
              </a:srgbClr>
            </a:outerShdw>
          </a:effectLst>
        </p:spPr>
        <p:txBody>
          <a:bodyPr wrap="none" rtlCol="0" anchor="ctr">
            <a:noAutofit/>
          </a:bodyPr>
          <a:lstStyle/>
          <a:p>
            <a:pPr algn="ctr" defTabSz="914286" fontAlgn="base">
              <a:defRPr/>
            </a:pPr>
            <a:r>
              <a:rPr lang="zh-CN" altLang="en-US" dirty="0">
                <a:latin typeface="微软雅黑" panose="020B0503020204020204" charset="-122"/>
                <a:ea typeface="微软雅黑" panose="020B0503020204020204" charset="-122"/>
                <a:sym typeface="+mn-ea"/>
              </a:rPr>
              <a:t>  售后服务</a:t>
            </a:r>
          </a:p>
        </p:txBody>
      </p:sp>
      <p:sp>
        <p:nvSpPr>
          <p:cNvPr id="60" name="AutoShape 19"/>
          <p:cNvSpPr>
            <a:spLocks noChangeArrowheads="1"/>
          </p:cNvSpPr>
          <p:nvPr/>
        </p:nvSpPr>
        <p:spPr bwMode="ltGray">
          <a:xfrm>
            <a:off x="6298525" y="1971150"/>
            <a:ext cx="3541499" cy="612060"/>
          </a:xfrm>
          <a:prstGeom prst="homePlate">
            <a:avLst>
              <a:gd name="adj" fmla="val 25000"/>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anchor="ctr"/>
          <a:lstStyle/>
          <a:p>
            <a:pPr algn="ctr" defTabSz="914286" fontAlgn="base">
              <a:spcBef>
                <a:spcPct val="0"/>
              </a:spcBef>
              <a:spcAft>
                <a:spcPct val="0"/>
              </a:spcAft>
              <a:defRPr/>
            </a:pPr>
            <a:r>
              <a:rPr lang="zh-CN" altLang="en-US" dirty="0">
                <a:latin typeface="微软雅黑" panose="020B0503020204020204" charset="-122"/>
                <a:ea typeface="微软雅黑" panose="020B0503020204020204" charset="-122"/>
              </a:rPr>
              <a:t>合同执行</a:t>
            </a:r>
          </a:p>
        </p:txBody>
      </p:sp>
      <p:sp>
        <p:nvSpPr>
          <p:cNvPr id="44" name="AutoShape 19"/>
          <p:cNvSpPr>
            <a:spLocks noChangeArrowheads="1"/>
          </p:cNvSpPr>
          <p:nvPr/>
        </p:nvSpPr>
        <p:spPr bwMode="ltGray">
          <a:xfrm>
            <a:off x="4571405" y="1978572"/>
            <a:ext cx="2408122" cy="612060"/>
          </a:xfrm>
          <a:prstGeom prst="homePlate">
            <a:avLst>
              <a:gd name="adj" fmla="val 25000"/>
            </a:avLst>
          </a:prstGeom>
          <a:solidFill>
            <a:schemeClr val="bg1">
              <a:lumMod val="85000"/>
            </a:schemeClr>
          </a:solidFill>
          <a:ln w="12700" algn="ctr">
            <a:noFill/>
            <a:prstDash val="dash"/>
            <a:miter lim="800000"/>
          </a:ln>
          <a:effectLst>
            <a:outerShdw dist="56796" dir="3806097" algn="ctr" rotWithShape="0">
              <a:srgbClr val="808080">
                <a:alpha val="50000"/>
              </a:srgbClr>
            </a:outerShdw>
          </a:effectLst>
        </p:spPr>
        <p:txBody>
          <a:bodyPr wrap="none" anchor="ctr"/>
          <a:lstStyle/>
          <a:p>
            <a:pPr algn="ctr" defTabSz="914286" fontAlgn="base">
              <a:spcBef>
                <a:spcPct val="0"/>
              </a:spcBef>
              <a:spcAft>
                <a:spcPct val="0"/>
              </a:spcAft>
              <a:defRPr/>
            </a:pPr>
            <a:r>
              <a:rPr lang="zh-CN" altLang="en-US" dirty="0">
                <a:latin typeface="微软雅黑" panose="020B0503020204020204" charset="-122"/>
                <a:ea typeface="微软雅黑" panose="020B0503020204020204" charset="-122"/>
              </a:rPr>
              <a:t>合同管理</a:t>
            </a:r>
          </a:p>
        </p:txBody>
      </p:sp>
      <p:sp>
        <p:nvSpPr>
          <p:cNvPr id="28" name="AutoShape 19"/>
          <p:cNvSpPr>
            <a:spLocks noChangeArrowheads="1"/>
          </p:cNvSpPr>
          <p:nvPr/>
        </p:nvSpPr>
        <p:spPr bwMode="ltGray">
          <a:xfrm>
            <a:off x="2549461" y="1978572"/>
            <a:ext cx="2319067" cy="612060"/>
          </a:xfrm>
          <a:prstGeom prst="homePlate">
            <a:avLst>
              <a:gd name="adj" fmla="val 25000"/>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anchor="ctr"/>
          <a:lstStyle/>
          <a:p>
            <a:pPr algn="ctr" defTabSz="914286" fontAlgn="base">
              <a:spcBef>
                <a:spcPct val="0"/>
              </a:spcBef>
              <a:spcAft>
                <a:spcPct val="0"/>
              </a:spcAft>
              <a:defRPr/>
            </a:pPr>
            <a:r>
              <a:rPr lang="zh-CN" altLang="en-US" dirty="0">
                <a:latin typeface="微软雅黑" panose="020B0503020204020204" charset="-122"/>
                <a:ea typeface="微软雅黑" panose="020B0503020204020204" charset="-122"/>
              </a:rPr>
              <a:t>项目投标</a:t>
            </a:r>
          </a:p>
        </p:txBody>
      </p:sp>
      <p:sp>
        <p:nvSpPr>
          <p:cNvPr id="8" name="AutoShape 19"/>
          <p:cNvSpPr>
            <a:spLocks noChangeArrowheads="1"/>
          </p:cNvSpPr>
          <p:nvPr/>
        </p:nvSpPr>
        <p:spPr bwMode="ltGray">
          <a:xfrm>
            <a:off x="536775" y="1978572"/>
            <a:ext cx="2150465" cy="612060"/>
          </a:xfrm>
          <a:prstGeom prst="homePlate">
            <a:avLst>
              <a:gd name="adj" fmla="val 25000"/>
            </a:avLst>
          </a:prstGeom>
          <a:solidFill>
            <a:schemeClr val="bg1">
              <a:lumMod val="85000"/>
            </a:schemeClr>
          </a:solidFill>
          <a:ln w="12700" algn="ctr">
            <a:noFill/>
            <a:prstDash val="dash"/>
            <a:miter lim="800000"/>
          </a:ln>
          <a:effectLst>
            <a:outerShdw dist="56796" dir="3806097" algn="ctr" rotWithShape="0">
              <a:srgbClr val="808080">
                <a:alpha val="50000"/>
              </a:srgbClr>
            </a:outerShdw>
          </a:effectLst>
        </p:spPr>
        <p:txBody>
          <a:bodyPr wrap="none" anchor="ctr"/>
          <a:lstStyle/>
          <a:p>
            <a:pPr algn="ctr" defTabSz="914286" fontAlgn="base">
              <a:spcBef>
                <a:spcPct val="0"/>
              </a:spcBef>
              <a:spcAft>
                <a:spcPct val="0"/>
              </a:spcAft>
              <a:defRPr/>
            </a:pPr>
            <a:r>
              <a:rPr lang="zh-CN" altLang="en-US" dirty="0">
                <a:latin typeface="微软雅黑" panose="020B0503020204020204" charset="-122"/>
                <a:ea typeface="微软雅黑" panose="020B0503020204020204" charset="-122"/>
              </a:rPr>
              <a:t>项目备案</a:t>
            </a:r>
          </a:p>
        </p:txBody>
      </p:sp>
      <p:sp>
        <p:nvSpPr>
          <p:cNvPr id="20" name="圆角矩形 19"/>
          <p:cNvSpPr/>
          <p:nvPr/>
        </p:nvSpPr>
        <p:spPr bwMode="ltGray">
          <a:xfrm>
            <a:off x="515872" y="1102220"/>
            <a:ext cx="11186925" cy="628566"/>
          </a:xfrm>
          <a:prstGeom prst="roundRect">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dirty="0">
                <a:latin typeface="微软雅黑" panose="020B0503020204020204" charset="-122"/>
                <a:ea typeface="微软雅黑" panose="020B0503020204020204" charset="-122"/>
              </a:rPr>
              <a:t>公司业务经营决策平台</a:t>
            </a:r>
            <a:r>
              <a:rPr kumimoji="1" lang="en-US" altLang="zh-CN" dirty="0">
                <a:latin typeface="微软雅黑" panose="020B0503020204020204" charset="-122"/>
                <a:ea typeface="微软雅黑" panose="020B0503020204020204" charset="-122"/>
              </a:rPr>
              <a:t>-CRM</a:t>
            </a:r>
            <a:endParaRPr kumimoji="1" lang="zh-CN" altLang="en-US" dirty="0">
              <a:latin typeface="微软雅黑" panose="020B0503020204020204" charset="-122"/>
              <a:ea typeface="微软雅黑" panose="020B0503020204020204" charset="-122"/>
            </a:endParaRPr>
          </a:p>
        </p:txBody>
      </p:sp>
      <p:sp>
        <p:nvSpPr>
          <p:cNvPr id="24" name="下箭头 23"/>
          <p:cNvSpPr/>
          <p:nvPr/>
        </p:nvSpPr>
        <p:spPr bwMode="ltGray">
          <a:xfrm>
            <a:off x="5826084" y="1769479"/>
            <a:ext cx="360242" cy="182105"/>
          </a:xfrm>
          <a:prstGeom prst="downArrow">
            <a:avLst/>
          </a:prstGeom>
          <a:solidFill>
            <a:schemeClr val="bg1">
              <a:lumMod val="7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endParaRPr kumimoji="1" lang="zh-CN" altLang="en-US" dirty="0">
              <a:latin typeface="微软雅黑" panose="020B0503020204020204" charset="-122"/>
              <a:ea typeface="微软雅黑" panose="020B0503020204020204" charset="-122"/>
            </a:endParaRPr>
          </a:p>
        </p:txBody>
      </p:sp>
      <p:sp>
        <p:nvSpPr>
          <p:cNvPr id="2" name="圆角矩形 1"/>
          <p:cNvSpPr/>
          <p:nvPr/>
        </p:nvSpPr>
        <p:spPr bwMode="ltGray">
          <a:xfrm>
            <a:off x="800190" y="3918689"/>
            <a:ext cx="1247976" cy="575989"/>
          </a:xfrm>
          <a:prstGeom prst="roundRect">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项目备案</a:t>
            </a:r>
          </a:p>
        </p:txBody>
      </p:sp>
      <p:sp>
        <p:nvSpPr>
          <p:cNvPr id="81" name="圆角矩形 80"/>
          <p:cNvSpPr/>
          <p:nvPr/>
        </p:nvSpPr>
        <p:spPr bwMode="ltGray">
          <a:xfrm>
            <a:off x="800190" y="3049601"/>
            <a:ext cx="1247976" cy="575989"/>
          </a:xfrm>
          <a:prstGeom prst="roundRect">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客户备案</a:t>
            </a:r>
          </a:p>
        </p:txBody>
      </p:sp>
      <p:sp>
        <p:nvSpPr>
          <p:cNvPr id="83" name="圆角矩形 82"/>
          <p:cNvSpPr/>
          <p:nvPr/>
        </p:nvSpPr>
        <p:spPr bwMode="ltGray">
          <a:xfrm>
            <a:off x="800190" y="4798633"/>
            <a:ext cx="1247976" cy="575989"/>
          </a:xfrm>
          <a:prstGeom prst="roundRect">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联系人备案</a:t>
            </a:r>
          </a:p>
        </p:txBody>
      </p:sp>
      <p:cxnSp>
        <p:nvCxnSpPr>
          <p:cNvPr id="21" name="直线箭头连接符 20"/>
          <p:cNvCxnSpPr>
            <a:cxnSpLocks/>
            <a:stCxn id="81" idx="2"/>
            <a:endCxn id="2" idx="0"/>
          </p:cNvCxnSpPr>
          <p:nvPr/>
        </p:nvCxnSpPr>
        <p:spPr>
          <a:xfrm>
            <a:off x="1424178" y="3625590"/>
            <a:ext cx="0" cy="29310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cxnSpLocks/>
            <a:stCxn id="83" idx="0"/>
            <a:endCxn id="2" idx="2"/>
          </p:cNvCxnSpPr>
          <p:nvPr/>
        </p:nvCxnSpPr>
        <p:spPr>
          <a:xfrm flipV="1">
            <a:off x="1424178" y="4494680"/>
            <a:ext cx="0" cy="30395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bwMode="ltGray">
          <a:xfrm>
            <a:off x="2768393" y="3918689"/>
            <a:ext cx="1247976" cy="575989"/>
          </a:xfrm>
          <a:prstGeom prst="roundRect">
            <a:avLst/>
          </a:prstGeom>
          <a:solidFill>
            <a:srgbClr val="A6A6A6"/>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a:solidFill>
                  <a:schemeClr val="bg1"/>
                </a:solidFill>
                <a:latin typeface="微软雅黑" panose="020B0503020204020204" charset="-122"/>
                <a:ea typeface="微软雅黑" panose="020B0503020204020204" charset="-122"/>
              </a:rPr>
              <a:t>项目投标</a:t>
            </a:r>
            <a:endParaRPr kumimoji="1" lang="zh-CN" altLang="en-US" sz="1600" dirty="0">
              <a:solidFill>
                <a:schemeClr val="bg1"/>
              </a:solidFill>
              <a:latin typeface="微软雅黑" panose="020B0503020204020204" charset="-122"/>
              <a:ea typeface="微软雅黑" panose="020B0503020204020204" charset="-122"/>
            </a:endParaRPr>
          </a:p>
        </p:txBody>
      </p:sp>
      <p:sp>
        <p:nvSpPr>
          <p:cNvPr id="92" name="圆角矩形 91"/>
          <p:cNvSpPr/>
          <p:nvPr/>
        </p:nvSpPr>
        <p:spPr bwMode="ltGray">
          <a:xfrm>
            <a:off x="2768393" y="4798633"/>
            <a:ext cx="1247976" cy="575989"/>
          </a:xfrm>
          <a:prstGeom prst="roundRect">
            <a:avLst/>
          </a:prstGeom>
          <a:solidFill>
            <a:srgbClr val="A6A6A6"/>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项目费用申请</a:t>
            </a:r>
          </a:p>
        </p:txBody>
      </p:sp>
      <p:cxnSp>
        <p:nvCxnSpPr>
          <p:cNvPr id="36" name="直线箭头连接符 35"/>
          <p:cNvCxnSpPr>
            <a:cxnSpLocks/>
            <a:stCxn id="88" idx="2"/>
            <a:endCxn id="92" idx="0"/>
          </p:cNvCxnSpPr>
          <p:nvPr/>
        </p:nvCxnSpPr>
        <p:spPr>
          <a:xfrm>
            <a:off x="3392381" y="4494680"/>
            <a:ext cx="0" cy="30395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圆角矩形 94"/>
          <p:cNvSpPr/>
          <p:nvPr/>
        </p:nvSpPr>
        <p:spPr bwMode="ltGray">
          <a:xfrm>
            <a:off x="4868528" y="3918689"/>
            <a:ext cx="1247976" cy="575989"/>
          </a:xfrm>
          <a:prstGeom prst="roundRect">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投标结果反馈</a:t>
            </a:r>
          </a:p>
        </p:txBody>
      </p:sp>
      <p:cxnSp>
        <p:nvCxnSpPr>
          <p:cNvPr id="50" name="直线箭头连接符 49"/>
          <p:cNvCxnSpPr>
            <a:cxnSpLocks/>
            <a:stCxn id="95" idx="1"/>
            <a:endCxn id="88" idx="3"/>
          </p:cNvCxnSpPr>
          <p:nvPr/>
        </p:nvCxnSpPr>
        <p:spPr>
          <a:xfrm flipH="1">
            <a:off x="4016369" y="4206684"/>
            <a:ext cx="85215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圆角矩形 102"/>
          <p:cNvSpPr/>
          <p:nvPr/>
        </p:nvSpPr>
        <p:spPr bwMode="ltGray">
          <a:xfrm>
            <a:off x="4868528" y="3049601"/>
            <a:ext cx="1247976" cy="575989"/>
          </a:xfrm>
          <a:prstGeom prst="roundRect">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合同录入</a:t>
            </a:r>
          </a:p>
        </p:txBody>
      </p:sp>
      <p:cxnSp>
        <p:nvCxnSpPr>
          <p:cNvPr id="61" name="直线箭头连接符 60"/>
          <p:cNvCxnSpPr>
            <a:cxnSpLocks/>
            <a:stCxn id="95" idx="0"/>
            <a:endCxn id="103" idx="2"/>
          </p:cNvCxnSpPr>
          <p:nvPr/>
        </p:nvCxnSpPr>
        <p:spPr>
          <a:xfrm flipV="1">
            <a:off x="5492515" y="3625590"/>
            <a:ext cx="0" cy="29310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圆角矩形 112"/>
          <p:cNvSpPr/>
          <p:nvPr/>
        </p:nvSpPr>
        <p:spPr bwMode="ltGray">
          <a:xfrm>
            <a:off x="6740921" y="3049601"/>
            <a:ext cx="1247976" cy="575989"/>
          </a:xfrm>
          <a:prstGeom prst="roundRect">
            <a:avLst/>
          </a:prstGeom>
          <a:solidFill>
            <a:srgbClr val="A6A6A6"/>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销售派工</a:t>
            </a:r>
          </a:p>
        </p:txBody>
      </p:sp>
      <p:cxnSp>
        <p:nvCxnSpPr>
          <p:cNvPr id="63" name="直线箭头连接符 62"/>
          <p:cNvCxnSpPr>
            <a:cxnSpLocks/>
            <a:stCxn id="103" idx="3"/>
            <a:endCxn id="113" idx="1"/>
          </p:cNvCxnSpPr>
          <p:nvPr/>
        </p:nvCxnSpPr>
        <p:spPr>
          <a:xfrm>
            <a:off x="6116505" y="3337595"/>
            <a:ext cx="624416"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圆角矩形 118"/>
          <p:cNvSpPr/>
          <p:nvPr/>
        </p:nvSpPr>
        <p:spPr bwMode="ltGray">
          <a:xfrm>
            <a:off x="6740921" y="3918689"/>
            <a:ext cx="1247976" cy="575989"/>
          </a:xfrm>
          <a:prstGeom prst="roundRect">
            <a:avLst/>
          </a:prstGeom>
          <a:solidFill>
            <a:srgbClr val="A6A6A6"/>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技术设计</a:t>
            </a:r>
          </a:p>
        </p:txBody>
      </p:sp>
      <p:sp>
        <p:nvSpPr>
          <p:cNvPr id="121" name="圆角矩形 120"/>
          <p:cNvSpPr/>
          <p:nvPr/>
        </p:nvSpPr>
        <p:spPr bwMode="ltGray">
          <a:xfrm>
            <a:off x="6740493" y="4798633"/>
            <a:ext cx="1247976" cy="575989"/>
          </a:xfrm>
          <a:prstGeom prst="roundRect">
            <a:avLst/>
          </a:prstGeom>
          <a:solidFill>
            <a:srgbClr val="A6A6A6"/>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采购</a:t>
            </a:r>
          </a:p>
        </p:txBody>
      </p:sp>
      <p:sp>
        <p:nvSpPr>
          <p:cNvPr id="122" name="圆角矩形 121"/>
          <p:cNvSpPr/>
          <p:nvPr/>
        </p:nvSpPr>
        <p:spPr bwMode="ltGray">
          <a:xfrm>
            <a:off x="6740493" y="5668781"/>
            <a:ext cx="1247976" cy="575989"/>
          </a:xfrm>
          <a:prstGeom prst="roundRect">
            <a:avLst/>
          </a:prstGeom>
          <a:solidFill>
            <a:srgbClr val="A6A6A6"/>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生产制造</a:t>
            </a:r>
          </a:p>
        </p:txBody>
      </p:sp>
      <p:cxnSp>
        <p:nvCxnSpPr>
          <p:cNvPr id="65" name="直线箭头连接符 64"/>
          <p:cNvCxnSpPr>
            <a:cxnSpLocks/>
            <a:stCxn id="113" idx="2"/>
            <a:endCxn id="119" idx="0"/>
          </p:cNvCxnSpPr>
          <p:nvPr/>
        </p:nvCxnSpPr>
        <p:spPr>
          <a:xfrm>
            <a:off x="7364908" y="3625590"/>
            <a:ext cx="0" cy="29310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cxnSpLocks/>
            <a:stCxn id="119" idx="2"/>
            <a:endCxn id="121" idx="0"/>
          </p:cNvCxnSpPr>
          <p:nvPr/>
        </p:nvCxnSpPr>
        <p:spPr>
          <a:xfrm flipH="1">
            <a:off x="7364481" y="4494680"/>
            <a:ext cx="428" cy="30395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cxnSpLocks/>
            <a:stCxn id="121" idx="2"/>
            <a:endCxn id="122" idx="0"/>
          </p:cNvCxnSpPr>
          <p:nvPr/>
        </p:nvCxnSpPr>
        <p:spPr>
          <a:xfrm>
            <a:off x="7364480" y="5374622"/>
            <a:ext cx="0" cy="29416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圆角矩形 122"/>
          <p:cNvSpPr/>
          <p:nvPr/>
        </p:nvSpPr>
        <p:spPr bwMode="ltGray">
          <a:xfrm>
            <a:off x="8468523" y="3918689"/>
            <a:ext cx="1247976" cy="575989"/>
          </a:xfrm>
          <a:prstGeom prst="roundRect">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质检发货</a:t>
            </a:r>
          </a:p>
        </p:txBody>
      </p:sp>
      <p:sp>
        <p:nvSpPr>
          <p:cNvPr id="125" name="圆角矩形 124"/>
          <p:cNvSpPr/>
          <p:nvPr/>
        </p:nvSpPr>
        <p:spPr bwMode="ltGray">
          <a:xfrm>
            <a:off x="2768393" y="3049601"/>
            <a:ext cx="1247976" cy="575989"/>
          </a:xfrm>
          <a:prstGeom prst="roundRect">
            <a:avLst/>
          </a:prstGeom>
          <a:solidFill>
            <a:srgbClr val="A6A6A6"/>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项目跟进</a:t>
            </a:r>
          </a:p>
        </p:txBody>
      </p:sp>
      <p:cxnSp>
        <p:nvCxnSpPr>
          <p:cNvPr id="87" name="肘形连接符 86"/>
          <p:cNvCxnSpPr>
            <a:cxnSpLocks/>
            <a:stCxn id="2" idx="3"/>
            <a:endCxn id="125" idx="1"/>
          </p:cNvCxnSpPr>
          <p:nvPr/>
        </p:nvCxnSpPr>
        <p:spPr>
          <a:xfrm flipV="1">
            <a:off x="2048166" y="3337595"/>
            <a:ext cx="720226" cy="869089"/>
          </a:xfrm>
          <a:prstGeom prst="bent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p:cNvCxnSpPr>
            <a:cxnSpLocks/>
            <a:stCxn id="125" idx="2"/>
            <a:endCxn id="88" idx="0"/>
          </p:cNvCxnSpPr>
          <p:nvPr/>
        </p:nvCxnSpPr>
        <p:spPr>
          <a:xfrm>
            <a:off x="3392381" y="3625590"/>
            <a:ext cx="0" cy="29310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cxnSpLocks/>
            <a:stCxn id="92" idx="3"/>
            <a:endCxn id="95" idx="2"/>
          </p:cNvCxnSpPr>
          <p:nvPr/>
        </p:nvCxnSpPr>
        <p:spPr>
          <a:xfrm flipV="1">
            <a:off x="4016369" y="4494678"/>
            <a:ext cx="1476148" cy="591949"/>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8" name="圆角矩形 127"/>
          <p:cNvSpPr/>
          <p:nvPr/>
        </p:nvSpPr>
        <p:spPr bwMode="ltGray">
          <a:xfrm>
            <a:off x="8467965" y="3073942"/>
            <a:ext cx="1247976" cy="575989"/>
          </a:xfrm>
          <a:prstGeom prst="roundRect">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分阶段回款</a:t>
            </a:r>
          </a:p>
        </p:txBody>
      </p:sp>
      <p:cxnSp>
        <p:nvCxnSpPr>
          <p:cNvPr id="97" name="肘形连接符 96"/>
          <p:cNvCxnSpPr>
            <a:cxnSpLocks/>
            <a:stCxn id="122" idx="3"/>
            <a:endCxn id="123" idx="1"/>
          </p:cNvCxnSpPr>
          <p:nvPr/>
        </p:nvCxnSpPr>
        <p:spPr>
          <a:xfrm flipV="1">
            <a:off x="7988469" y="4206684"/>
            <a:ext cx="480053" cy="1750092"/>
          </a:xfrm>
          <a:prstGeom prst="bent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p:cNvCxnSpPr>
            <a:cxnSpLocks/>
            <a:stCxn id="128" idx="2"/>
            <a:endCxn id="123" idx="0"/>
          </p:cNvCxnSpPr>
          <p:nvPr/>
        </p:nvCxnSpPr>
        <p:spPr>
          <a:xfrm>
            <a:off x="9091953" y="3649933"/>
            <a:ext cx="557" cy="26875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肘形连接符 103"/>
          <p:cNvCxnSpPr/>
          <p:nvPr/>
        </p:nvCxnSpPr>
        <p:spPr>
          <a:xfrm rot="16200000" flipH="1">
            <a:off x="7337077" y="1201617"/>
            <a:ext cx="24342" cy="3743799"/>
          </a:xfrm>
          <a:prstGeom prst="bentConnector3">
            <a:avLst>
              <a:gd name="adj1" fmla="val -1251985"/>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p:cNvSpPr/>
          <p:nvPr/>
        </p:nvSpPr>
        <p:spPr bwMode="ltGray">
          <a:xfrm>
            <a:off x="8467667" y="4798633"/>
            <a:ext cx="1247976" cy="575989"/>
          </a:xfrm>
          <a:prstGeom prst="roundRect">
            <a:avLst/>
          </a:prstGeom>
          <a:solidFill>
            <a:srgbClr val="FFC000"/>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客户验收</a:t>
            </a:r>
          </a:p>
        </p:txBody>
      </p:sp>
      <p:cxnSp>
        <p:nvCxnSpPr>
          <p:cNvPr id="106" name="直线箭头连接符 105"/>
          <p:cNvCxnSpPr>
            <a:cxnSpLocks/>
            <a:stCxn id="123" idx="2"/>
            <a:endCxn id="136" idx="0"/>
          </p:cNvCxnSpPr>
          <p:nvPr/>
        </p:nvCxnSpPr>
        <p:spPr>
          <a:xfrm flipH="1">
            <a:off x="9091654" y="4494680"/>
            <a:ext cx="856" cy="30395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圆角矩形 138"/>
          <p:cNvSpPr/>
          <p:nvPr/>
        </p:nvSpPr>
        <p:spPr bwMode="ltGray">
          <a:xfrm>
            <a:off x="10164676" y="3061771"/>
            <a:ext cx="1247976" cy="575989"/>
          </a:xfrm>
          <a:prstGeom prst="round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售后问题</a:t>
            </a:r>
          </a:p>
        </p:txBody>
      </p:sp>
      <p:sp>
        <p:nvSpPr>
          <p:cNvPr id="140" name="圆角矩形 139"/>
          <p:cNvSpPr/>
          <p:nvPr/>
        </p:nvSpPr>
        <p:spPr bwMode="ltGray">
          <a:xfrm>
            <a:off x="10163820" y="3930202"/>
            <a:ext cx="1247976" cy="575989"/>
          </a:xfrm>
          <a:prstGeom prst="round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售后派工</a:t>
            </a:r>
          </a:p>
        </p:txBody>
      </p:sp>
      <p:sp>
        <p:nvSpPr>
          <p:cNvPr id="145" name="圆角矩形 144"/>
          <p:cNvSpPr/>
          <p:nvPr/>
        </p:nvSpPr>
        <p:spPr bwMode="ltGray">
          <a:xfrm>
            <a:off x="10160377" y="4804798"/>
            <a:ext cx="1247976" cy="575989"/>
          </a:xfrm>
          <a:prstGeom prst="round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客服受理</a:t>
            </a:r>
          </a:p>
        </p:txBody>
      </p:sp>
      <p:sp>
        <p:nvSpPr>
          <p:cNvPr id="147" name="圆角矩形 146"/>
          <p:cNvSpPr/>
          <p:nvPr/>
        </p:nvSpPr>
        <p:spPr bwMode="ltGray">
          <a:xfrm>
            <a:off x="10160377" y="5683842"/>
            <a:ext cx="1247976" cy="575989"/>
          </a:xfrm>
          <a:prstGeom prst="roundRect">
            <a:avLst/>
          </a:prstGeom>
          <a:solidFill>
            <a:schemeClr val="bg1">
              <a:lumMod val="65000"/>
            </a:schemeClr>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914286" fontAlgn="base">
              <a:spcBef>
                <a:spcPct val="0"/>
              </a:spcBef>
              <a:spcAft>
                <a:spcPct val="0"/>
              </a:spcAft>
            </a:pPr>
            <a:r>
              <a:rPr kumimoji="1" lang="zh-CN" altLang="en-US" sz="1600" dirty="0">
                <a:solidFill>
                  <a:schemeClr val="bg1"/>
                </a:solidFill>
                <a:latin typeface="微软雅黑" panose="020B0503020204020204" charset="-122"/>
                <a:ea typeface="微软雅黑" panose="020B0503020204020204" charset="-122"/>
              </a:rPr>
              <a:t>结果反馈</a:t>
            </a:r>
          </a:p>
        </p:txBody>
      </p:sp>
      <p:cxnSp>
        <p:nvCxnSpPr>
          <p:cNvPr id="129" name="肘形连接符 128"/>
          <p:cNvCxnSpPr>
            <a:cxnSpLocks/>
            <a:stCxn id="136" idx="3"/>
            <a:endCxn id="139" idx="1"/>
          </p:cNvCxnSpPr>
          <p:nvPr/>
        </p:nvCxnSpPr>
        <p:spPr>
          <a:xfrm flipV="1">
            <a:off x="9715643" y="3349765"/>
            <a:ext cx="449033" cy="1736862"/>
          </a:xfrm>
          <a:prstGeom prst="bent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p:cNvCxnSpPr>
            <a:cxnSpLocks/>
            <a:stCxn id="139" idx="2"/>
            <a:endCxn id="140" idx="0"/>
          </p:cNvCxnSpPr>
          <p:nvPr/>
        </p:nvCxnSpPr>
        <p:spPr>
          <a:xfrm flipH="1">
            <a:off x="10787807" y="3637760"/>
            <a:ext cx="856" cy="29244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cxnSpLocks/>
            <a:stCxn id="140" idx="2"/>
            <a:endCxn id="145" idx="0"/>
          </p:cNvCxnSpPr>
          <p:nvPr/>
        </p:nvCxnSpPr>
        <p:spPr>
          <a:xfrm flipH="1">
            <a:off x="10784365" y="4506191"/>
            <a:ext cx="3443" cy="29860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线箭头连接符 152"/>
          <p:cNvCxnSpPr>
            <a:cxnSpLocks/>
            <a:stCxn id="145" idx="2"/>
            <a:endCxn id="147" idx="0"/>
          </p:cNvCxnSpPr>
          <p:nvPr/>
        </p:nvCxnSpPr>
        <p:spPr>
          <a:xfrm>
            <a:off x="10784364" y="5380788"/>
            <a:ext cx="0" cy="30305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标题 5">
            <a:extLst>
              <a:ext uri="{FF2B5EF4-FFF2-40B4-BE49-F238E27FC236}">
                <a16:creationId xmlns:a16="http://schemas.microsoft.com/office/drawing/2014/main" id="{6429DC2F-2671-4879-AB79-3BE4F22AD973}"/>
              </a:ext>
            </a:extLst>
          </p:cNvPr>
          <p:cNvSpPr>
            <a:spLocks noGrp="1"/>
          </p:cNvSpPr>
          <p:nvPr>
            <p:ph type="title" idx="4294967295"/>
          </p:nvPr>
        </p:nvSpPr>
        <p:spPr>
          <a:xfrm>
            <a:off x="0" y="355600"/>
            <a:ext cx="10514013" cy="587375"/>
          </a:xfrm>
          <a:noFill/>
          <a:ln>
            <a:noFill/>
          </a:ln>
          <a:effectLst/>
        </p:spPr>
        <p:txBody>
          <a:bodyPr vert="horz" wrap="square" lIns="45714" tIns="60958" rIns="45714" bIns="60958" rtlCol="0" anchor="ctr">
            <a:spAutoFit/>
          </a:bodyPr>
          <a:lstStyle/>
          <a:p>
            <a:pPr algn="l">
              <a:spcBef>
                <a:spcPts val="0"/>
              </a:spcBef>
            </a:pPr>
            <a:r>
              <a:rPr lang="zh-CN" altLang="en-US" sz="3200" dirty="0">
                <a:solidFill>
                  <a:srgbClr val="FFB200"/>
                </a:solidFill>
                <a:latin typeface="微软雅黑 Light"/>
                <a:ea typeface="微软雅黑"/>
                <a:cs typeface="+mn-ea"/>
              </a:rPr>
              <a:t>纷享销客解决方案</a:t>
            </a:r>
            <a:r>
              <a:rPr lang="en-US" altLang="zh-CN" sz="3200" dirty="0">
                <a:solidFill>
                  <a:srgbClr val="FFB200"/>
                </a:solidFill>
                <a:latin typeface="微软雅黑 Light"/>
                <a:ea typeface="微软雅黑"/>
                <a:cs typeface="+mn-ea"/>
              </a:rPr>
              <a:t>——</a:t>
            </a:r>
            <a:r>
              <a:rPr lang="zh-CN" altLang="en-US" sz="3200" dirty="0">
                <a:solidFill>
                  <a:srgbClr val="FFB200"/>
                </a:solidFill>
                <a:latin typeface="微软雅黑 Light"/>
                <a:ea typeface="微软雅黑"/>
                <a:cs typeface="+mn-ea"/>
              </a:rPr>
              <a:t>药方</a:t>
            </a:r>
          </a:p>
        </p:txBody>
      </p:sp>
    </p:spTree>
    <p:extLst>
      <p:ext uri="{BB962C8B-B14F-4D97-AF65-F5344CB8AC3E}">
        <p14:creationId xmlns:p14="http://schemas.microsoft.com/office/powerpoint/2010/main" val="1598435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25758" y="1035122"/>
            <a:ext cx="7262581" cy="461605"/>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业务全流程闭环管理，建设企业信息化业务管理平台</a:t>
            </a:r>
          </a:p>
        </p:txBody>
      </p:sp>
      <p:grpSp>
        <p:nvGrpSpPr>
          <p:cNvPr id="18" name="组合 17"/>
          <p:cNvGrpSpPr/>
          <p:nvPr/>
        </p:nvGrpSpPr>
        <p:grpSpPr>
          <a:xfrm>
            <a:off x="613688" y="1671352"/>
            <a:ext cx="10655255" cy="4740138"/>
            <a:chOff x="170354" y="1959518"/>
            <a:chExt cx="8527940" cy="4740754"/>
          </a:xfrm>
        </p:grpSpPr>
        <p:sp>
          <p:nvSpPr>
            <p:cNvPr id="27" name="文本框 26"/>
            <p:cNvSpPr txBox="1"/>
            <p:nvPr/>
          </p:nvSpPr>
          <p:spPr>
            <a:xfrm>
              <a:off x="176744" y="2156245"/>
              <a:ext cx="902205" cy="461665"/>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业务层</a:t>
              </a:r>
            </a:p>
          </p:txBody>
        </p:sp>
        <p:sp>
          <p:nvSpPr>
            <p:cNvPr id="28" name="文本框 27"/>
            <p:cNvSpPr txBox="1"/>
            <p:nvPr/>
          </p:nvSpPr>
          <p:spPr>
            <a:xfrm>
              <a:off x="176744" y="4046500"/>
              <a:ext cx="1233943" cy="461665"/>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支持层</a:t>
              </a:r>
            </a:p>
          </p:txBody>
        </p:sp>
        <p:sp>
          <p:nvSpPr>
            <p:cNvPr id="29" name="文本框 28"/>
            <p:cNvSpPr txBox="1"/>
            <p:nvPr/>
          </p:nvSpPr>
          <p:spPr>
            <a:xfrm>
              <a:off x="170354" y="6134213"/>
              <a:ext cx="1148747" cy="461665"/>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决策层</a:t>
              </a:r>
            </a:p>
          </p:txBody>
        </p:sp>
        <p:sp>
          <p:nvSpPr>
            <p:cNvPr id="30" name="矩形: 圆角 29"/>
            <p:cNvSpPr/>
            <p:nvPr/>
          </p:nvSpPr>
          <p:spPr>
            <a:xfrm>
              <a:off x="1365713" y="1959518"/>
              <a:ext cx="7160142" cy="762786"/>
            </a:xfrm>
            <a:prstGeom prst="roundRect">
              <a:avLst/>
            </a:prstGeom>
            <a:solidFill>
              <a:srgbClr val="FA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1371254" y="5937486"/>
              <a:ext cx="7154600" cy="762786"/>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680248" y="2171634"/>
              <a:ext cx="1297165"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客户联系人管理</a:t>
              </a:r>
            </a:p>
          </p:txBody>
        </p:sp>
        <p:sp>
          <p:nvSpPr>
            <p:cNvPr id="41" name="文本框 40"/>
            <p:cNvSpPr txBox="1"/>
            <p:nvPr/>
          </p:nvSpPr>
          <p:spPr>
            <a:xfrm>
              <a:off x="5101750" y="2171634"/>
              <a:ext cx="1461363"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项目投标评审管理</a:t>
              </a:r>
            </a:p>
          </p:txBody>
        </p:sp>
        <p:sp>
          <p:nvSpPr>
            <p:cNvPr id="42" name="文本框 41"/>
            <p:cNvSpPr txBox="1"/>
            <p:nvPr/>
          </p:nvSpPr>
          <p:spPr>
            <a:xfrm>
              <a:off x="3315756" y="2171634"/>
              <a:ext cx="1529751" cy="338554"/>
            </a:xfrm>
            <a:prstGeom prst="rect">
              <a:avLst/>
            </a:prstGeom>
            <a:solidFill>
              <a:schemeClr val="bg1">
                <a:lumMod val="95000"/>
              </a:schemeClr>
            </a:solidFill>
          </p:spPr>
          <p:txBody>
            <a:bodyPr wrap="square" rtlCol="0">
              <a:spAutoFit/>
            </a:bodyPr>
            <a:lstStyle/>
            <a:p>
              <a:pPr algn="ctr"/>
              <a:r>
                <a:rPr lang="zh-CN" altLang="en-US" sz="1600" dirty="0">
                  <a:latin typeface="微软雅黑" panose="020B0503020204020204" charset="-122"/>
                  <a:ea typeface="微软雅黑" panose="020B0503020204020204" charset="-122"/>
                </a:rPr>
                <a:t>项目信息备案管理</a:t>
              </a:r>
            </a:p>
          </p:txBody>
        </p:sp>
        <p:sp>
          <p:nvSpPr>
            <p:cNvPr id="43" name="文本框 42"/>
            <p:cNvSpPr txBox="1"/>
            <p:nvPr/>
          </p:nvSpPr>
          <p:spPr>
            <a:xfrm>
              <a:off x="6853550" y="2171634"/>
              <a:ext cx="1461363"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项目过程费用管理</a:t>
              </a:r>
            </a:p>
          </p:txBody>
        </p:sp>
        <p:grpSp>
          <p:nvGrpSpPr>
            <p:cNvPr id="15" name="组合 14"/>
            <p:cNvGrpSpPr/>
            <p:nvPr/>
          </p:nvGrpSpPr>
          <p:grpSpPr>
            <a:xfrm>
              <a:off x="1240550" y="3336102"/>
              <a:ext cx="1899439" cy="1828342"/>
              <a:chOff x="3833792" y="3362117"/>
              <a:chExt cx="1899439" cy="1828342"/>
            </a:xfrm>
          </p:grpSpPr>
          <p:sp>
            <p:nvSpPr>
              <p:cNvPr id="32" name="矩形: 圆角 31"/>
              <p:cNvSpPr/>
              <p:nvPr/>
            </p:nvSpPr>
            <p:spPr>
              <a:xfrm>
                <a:off x="3990192" y="3362117"/>
                <a:ext cx="1557799" cy="1828342"/>
              </a:xfrm>
              <a:prstGeom prst="roundRect">
                <a:avLst>
                  <a:gd name="adj" fmla="val 5253"/>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3833792" y="3425292"/>
                <a:ext cx="1899439" cy="338554"/>
              </a:xfrm>
              <a:prstGeom prst="rect">
                <a:avLst/>
              </a:prstGeom>
              <a:noFill/>
            </p:spPr>
            <p:txBody>
              <a:bodyPr wrap="square" rtlCol="0">
                <a:spAutoFit/>
              </a:bodyPr>
              <a:lstStyle/>
              <a:p>
                <a:pPr algn="ctr"/>
                <a:r>
                  <a:rPr lang="zh-CN" altLang="en-US" sz="1600" dirty="0">
                    <a:solidFill>
                      <a:schemeClr val="bg1"/>
                    </a:solidFill>
                    <a:latin typeface="微软雅黑" panose="020B0503020204020204" charset="-122"/>
                    <a:ea typeface="微软雅黑" panose="020B0503020204020204" charset="-122"/>
                  </a:rPr>
                  <a:t>项目合同管理</a:t>
                </a:r>
              </a:p>
            </p:txBody>
          </p:sp>
          <p:sp>
            <p:nvSpPr>
              <p:cNvPr id="47" name="文本框 46"/>
              <p:cNvSpPr txBox="1"/>
              <p:nvPr/>
            </p:nvSpPr>
            <p:spPr>
              <a:xfrm>
                <a:off x="4279454" y="3821412"/>
                <a:ext cx="967978" cy="338554"/>
              </a:xfrm>
              <a:prstGeom prst="rect">
                <a:avLst/>
              </a:prstGeom>
              <a:solidFill>
                <a:schemeClr val="bg1">
                  <a:lumMod val="95000"/>
                </a:schemeClr>
              </a:solidFill>
            </p:spPr>
            <p:txBody>
              <a:bodyPr wrap="square" rtlCol="0">
                <a:spAutoFit/>
              </a:bodyPr>
              <a:lstStyle/>
              <a:p>
                <a:pPr algn="ctr"/>
                <a:r>
                  <a:rPr lang="zh-CN" altLang="en-US" sz="1600" dirty="0">
                    <a:latin typeface="微软雅黑" panose="020B0503020204020204" charset="-122"/>
                    <a:ea typeface="微软雅黑" panose="020B0503020204020204" charset="-122"/>
                  </a:rPr>
                  <a:t>销售订单</a:t>
                </a:r>
              </a:p>
            </p:txBody>
          </p:sp>
          <p:sp>
            <p:nvSpPr>
              <p:cNvPr id="49" name="文本框 48"/>
              <p:cNvSpPr txBox="1"/>
              <p:nvPr/>
            </p:nvSpPr>
            <p:spPr>
              <a:xfrm>
                <a:off x="4279452" y="4285939"/>
                <a:ext cx="967978" cy="338554"/>
              </a:xfrm>
              <a:prstGeom prst="rect">
                <a:avLst/>
              </a:prstGeom>
              <a:solidFill>
                <a:schemeClr val="bg1">
                  <a:lumMod val="95000"/>
                </a:schemeClr>
              </a:solidFill>
            </p:spPr>
            <p:txBody>
              <a:bodyPr wrap="square" rtlCol="0">
                <a:spAutoFit/>
              </a:bodyPr>
              <a:lstStyle/>
              <a:p>
                <a:pPr algn="ctr"/>
                <a:r>
                  <a:rPr lang="zh-CN" altLang="en-US" sz="1600" dirty="0">
                    <a:latin typeface="微软雅黑" panose="020B0503020204020204" charset="-122"/>
                    <a:ea typeface="微软雅黑" panose="020B0503020204020204" charset="-122"/>
                  </a:rPr>
                  <a:t>回款计划</a:t>
                </a:r>
              </a:p>
            </p:txBody>
          </p:sp>
        </p:grpSp>
        <p:sp>
          <p:nvSpPr>
            <p:cNvPr id="51" name="文本框 50"/>
            <p:cNvSpPr txBox="1"/>
            <p:nvPr/>
          </p:nvSpPr>
          <p:spPr>
            <a:xfrm>
              <a:off x="1598150" y="6165377"/>
              <a:ext cx="1461363" cy="338554"/>
            </a:xfrm>
            <a:prstGeom prst="rect">
              <a:avLst/>
            </a:prstGeom>
            <a:solidFill>
              <a:schemeClr val="bg1">
                <a:lumMod val="95000"/>
              </a:schemeClr>
            </a:solidFill>
          </p:spPr>
          <p:txBody>
            <a:bodyPr wrap="none" rtlCol="0">
              <a:spAutoFit/>
            </a:bodyPr>
            <a:lstStyle/>
            <a:p>
              <a:r>
                <a:rPr lang="zh-CN" altLang="en-US" sz="1600" dirty="0">
                  <a:latin typeface="微软雅黑" panose="020B0503020204020204" charset="-122"/>
                  <a:ea typeface="微软雅黑" panose="020B0503020204020204" charset="-122"/>
                </a:rPr>
                <a:t>项目预测数据分析</a:t>
              </a:r>
            </a:p>
          </p:txBody>
        </p:sp>
        <p:sp>
          <p:nvSpPr>
            <p:cNvPr id="52" name="文本框 51"/>
            <p:cNvSpPr txBox="1"/>
            <p:nvPr/>
          </p:nvSpPr>
          <p:spPr>
            <a:xfrm>
              <a:off x="3331184" y="6165377"/>
              <a:ext cx="1461363" cy="338554"/>
            </a:xfrm>
            <a:prstGeom prst="rect">
              <a:avLst/>
            </a:prstGeom>
            <a:solidFill>
              <a:schemeClr val="bg1">
                <a:lumMod val="95000"/>
              </a:schemeClr>
            </a:solidFill>
          </p:spPr>
          <p:txBody>
            <a:bodyPr wrap="none" rtlCol="0">
              <a:spAutoFit/>
            </a:bodyPr>
            <a:lstStyle/>
            <a:p>
              <a:r>
                <a:rPr lang="zh-CN" altLang="en-US" sz="1600" dirty="0">
                  <a:latin typeface="微软雅黑" panose="020B0503020204020204" charset="-122"/>
                  <a:ea typeface="微软雅黑" panose="020B0503020204020204" charset="-122"/>
                </a:rPr>
                <a:t>项目合同数据分析</a:t>
              </a:r>
            </a:p>
          </p:txBody>
        </p:sp>
        <p:sp>
          <p:nvSpPr>
            <p:cNvPr id="53" name="文本框 52"/>
            <p:cNvSpPr txBox="1"/>
            <p:nvPr/>
          </p:nvSpPr>
          <p:spPr>
            <a:xfrm>
              <a:off x="5064218" y="6165377"/>
              <a:ext cx="1461363"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应收账款数据分析</a:t>
              </a:r>
            </a:p>
          </p:txBody>
        </p:sp>
        <p:sp>
          <p:nvSpPr>
            <p:cNvPr id="54" name="文本框 53"/>
            <p:cNvSpPr txBox="1"/>
            <p:nvPr/>
          </p:nvSpPr>
          <p:spPr>
            <a:xfrm>
              <a:off x="6797250" y="6165377"/>
              <a:ext cx="1461363"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目标业绩数据分析</a:t>
              </a:r>
            </a:p>
          </p:txBody>
        </p:sp>
        <p:sp>
          <p:nvSpPr>
            <p:cNvPr id="2" name="矩形: 圆角 1"/>
            <p:cNvSpPr/>
            <p:nvPr/>
          </p:nvSpPr>
          <p:spPr>
            <a:xfrm>
              <a:off x="1378647" y="2895563"/>
              <a:ext cx="7147208" cy="33135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3731602" y="2885801"/>
              <a:ext cx="2252997" cy="338554"/>
            </a:xfrm>
            <a:prstGeom prst="rect">
              <a:avLst/>
            </a:prstGeom>
            <a:noFill/>
          </p:spPr>
          <p:txBody>
            <a:bodyPr wrap="square" rtlCol="0">
              <a:spAutoFit/>
            </a:bodyPr>
            <a:lstStyle/>
            <a:p>
              <a:pPr algn="ctr"/>
              <a:r>
                <a:rPr lang="zh-CN" altLang="en-US" sz="1600" dirty="0">
                  <a:solidFill>
                    <a:schemeClr val="bg1"/>
                  </a:solidFill>
                  <a:latin typeface="微软雅黑" panose="020B0503020204020204" charset="-122"/>
                  <a:ea typeface="微软雅黑" panose="020B0503020204020204" charset="-122"/>
                </a:rPr>
                <a:t>项目管理</a:t>
              </a:r>
              <a:r>
                <a:rPr lang="en-US" altLang="zh-CN" sz="1600" dirty="0">
                  <a:solidFill>
                    <a:schemeClr val="bg1"/>
                  </a:solidFill>
                  <a:latin typeface="微软雅黑" panose="020B0503020204020204" charset="-122"/>
                  <a:ea typeface="微软雅黑" panose="020B0503020204020204" charset="-122"/>
                </a:rPr>
                <a:t>&amp;</a:t>
              </a:r>
              <a:r>
                <a:rPr lang="zh-CN" altLang="en-US" sz="1600" dirty="0">
                  <a:solidFill>
                    <a:schemeClr val="bg1"/>
                  </a:solidFill>
                  <a:latin typeface="微软雅黑" panose="020B0503020204020204" charset="-122"/>
                  <a:ea typeface="微软雅黑" panose="020B0503020204020204" charset="-122"/>
                </a:rPr>
                <a:t>合同管理</a:t>
              </a:r>
            </a:p>
          </p:txBody>
        </p:sp>
        <p:sp>
          <p:nvSpPr>
            <p:cNvPr id="3" name="箭头: 下 2"/>
            <p:cNvSpPr/>
            <p:nvPr/>
          </p:nvSpPr>
          <p:spPr>
            <a:xfrm>
              <a:off x="4631301" y="2749308"/>
              <a:ext cx="453600" cy="11520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a:endParaRPr lang="zh-CN" altLang="en-US"/>
            </a:p>
          </p:txBody>
        </p:sp>
        <p:sp>
          <p:nvSpPr>
            <p:cNvPr id="55" name="矩形: 圆角 54"/>
            <p:cNvSpPr/>
            <p:nvPr/>
          </p:nvSpPr>
          <p:spPr>
            <a:xfrm>
              <a:off x="1378647" y="5410309"/>
              <a:ext cx="7147207" cy="33135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3975805" y="5400026"/>
              <a:ext cx="1790459" cy="338554"/>
            </a:xfrm>
            <a:prstGeom prst="rect">
              <a:avLst/>
            </a:prstGeom>
            <a:noFill/>
          </p:spPr>
          <p:txBody>
            <a:bodyPr wrap="square" rtlCol="0">
              <a:spAutoFit/>
            </a:bodyPr>
            <a:lstStyle/>
            <a:p>
              <a:pPr algn="ctr"/>
              <a:r>
                <a:rPr lang="zh-CN" altLang="en-US" sz="1600" dirty="0">
                  <a:solidFill>
                    <a:schemeClr val="bg1"/>
                  </a:solidFill>
                  <a:latin typeface="微软雅黑" panose="020B0503020204020204" charset="-122"/>
                  <a:ea typeface="微软雅黑" panose="020B0503020204020204" charset="-122"/>
                </a:rPr>
                <a:t>业务数据整合</a:t>
              </a:r>
            </a:p>
          </p:txBody>
        </p:sp>
        <p:sp>
          <p:nvSpPr>
            <p:cNvPr id="57" name="箭头: 下 56"/>
            <p:cNvSpPr/>
            <p:nvPr/>
          </p:nvSpPr>
          <p:spPr>
            <a:xfrm>
              <a:off x="2837517" y="5262354"/>
              <a:ext cx="452781" cy="11681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a:endParaRPr lang="zh-CN" altLang="en-US"/>
            </a:p>
          </p:txBody>
        </p:sp>
        <p:sp>
          <p:nvSpPr>
            <p:cNvPr id="58" name="箭头: 下 57"/>
            <p:cNvSpPr/>
            <p:nvPr/>
          </p:nvSpPr>
          <p:spPr>
            <a:xfrm>
              <a:off x="6472628" y="5263159"/>
              <a:ext cx="453600" cy="11520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a:endParaRPr lang="zh-CN" altLang="en-US"/>
            </a:p>
          </p:txBody>
        </p:sp>
        <p:sp>
          <p:nvSpPr>
            <p:cNvPr id="59" name="箭头: 下 58"/>
            <p:cNvSpPr/>
            <p:nvPr/>
          </p:nvSpPr>
          <p:spPr>
            <a:xfrm>
              <a:off x="4619667" y="5784007"/>
              <a:ext cx="453600" cy="11520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a:endParaRPr lang="zh-CN" altLang="en-US"/>
            </a:p>
          </p:txBody>
        </p:sp>
        <p:grpSp>
          <p:nvGrpSpPr>
            <p:cNvPr id="13" name="组合 12"/>
            <p:cNvGrpSpPr/>
            <p:nvPr/>
          </p:nvGrpSpPr>
          <p:grpSpPr>
            <a:xfrm>
              <a:off x="3284194" y="3367620"/>
              <a:ext cx="1490894" cy="1841190"/>
              <a:chOff x="1439708" y="3377000"/>
              <a:chExt cx="1490894" cy="1841190"/>
            </a:xfrm>
          </p:grpSpPr>
          <p:sp>
            <p:nvSpPr>
              <p:cNvPr id="31" name="矩形: 圆角 30"/>
              <p:cNvSpPr/>
              <p:nvPr/>
            </p:nvSpPr>
            <p:spPr>
              <a:xfrm>
                <a:off x="1439708" y="3377000"/>
                <a:ext cx="1490894" cy="1841190"/>
              </a:xfrm>
              <a:prstGeom prst="roundRect">
                <a:avLst>
                  <a:gd name="adj" fmla="val 6091"/>
                </a:avLst>
              </a:prstGeom>
              <a:solidFill>
                <a:srgbClr val="4F81B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477268" y="3377711"/>
                <a:ext cx="1415773" cy="338554"/>
              </a:xfrm>
              <a:prstGeom prst="rect">
                <a:avLst/>
              </a:prstGeom>
              <a:noFill/>
            </p:spPr>
            <p:txBody>
              <a:bodyPr wrap="square" rtlCol="0">
                <a:spAutoFit/>
              </a:bodyPr>
              <a:lstStyle/>
              <a:p>
                <a:pPr algn="ctr"/>
                <a:r>
                  <a:rPr lang="zh-CN" altLang="en-US" sz="1600" dirty="0">
                    <a:solidFill>
                      <a:schemeClr val="bg1"/>
                    </a:solidFill>
                    <a:latin typeface="微软雅黑" panose="020B0503020204020204" charset="-122"/>
                    <a:ea typeface="微软雅黑" panose="020B0503020204020204" charset="-122"/>
                  </a:rPr>
                  <a:t>合同执行管理</a:t>
                </a:r>
              </a:p>
            </p:txBody>
          </p:sp>
          <p:sp>
            <p:nvSpPr>
              <p:cNvPr id="44" name="文本框 43"/>
              <p:cNvSpPr txBox="1"/>
              <p:nvPr/>
            </p:nvSpPr>
            <p:spPr>
              <a:xfrm>
                <a:off x="1776769" y="3804777"/>
                <a:ext cx="804570"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提资管理</a:t>
                </a:r>
              </a:p>
            </p:txBody>
          </p:sp>
          <p:sp>
            <p:nvSpPr>
              <p:cNvPr id="48" name="文本框 47"/>
              <p:cNvSpPr txBox="1"/>
              <p:nvPr/>
            </p:nvSpPr>
            <p:spPr>
              <a:xfrm>
                <a:off x="1776769" y="4256089"/>
                <a:ext cx="804570"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生产采购</a:t>
                </a:r>
              </a:p>
            </p:txBody>
          </p:sp>
          <p:sp>
            <p:nvSpPr>
              <p:cNvPr id="60" name="文本框 59"/>
              <p:cNvSpPr txBox="1"/>
              <p:nvPr/>
            </p:nvSpPr>
            <p:spPr>
              <a:xfrm>
                <a:off x="1776769" y="4707402"/>
                <a:ext cx="804570"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质检发货</a:t>
                </a:r>
              </a:p>
            </p:txBody>
          </p:sp>
        </p:grpSp>
        <p:grpSp>
          <p:nvGrpSpPr>
            <p:cNvPr id="16" name="组合 15"/>
            <p:cNvGrpSpPr/>
            <p:nvPr/>
          </p:nvGrpSpPr>
          <p:grpSpPr>
            <a:xfrm>
              <a:off x="4907148" y="3374178"/>
              <a:ext cx="1899439" cy="1832323"/>
              <a:chOff x="4713157" y="3374177"/>
              <a:chExt cx="1899439" cy="1832323"/>
            </a:xfrm>
          </p:grpSpPr>
          <p:sp>
            <p:nvSpPr>
              <p:cNvPr id="63" name="矩形: 圆角 62"/>
              <p:cNvSpPr/>
              <p:nvPr/>
            </p:nvSpPr>
            <p:spPr>
              <a:xfrm>
                <a:off x="4898339" y="3374177"/>
                <a:ext cx="1557799" cy="1832323"/>
              </a:xfrm>
              <a:prstGeom prst="roundRect">
                <a:avLst>
                  <a:gd name="adj" fmla="val 4710"/>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4713157" y="3393782"/>
                <a:ext cx="1899439" cy="338554"/>
              </a:xfrm>
              <a:prstGeom prst="rect">
                <a:avLst/>
              </a:prstGeom>
              <a:noFill/>
            </p:spPr>
            <p:txBody>
              <a:bodyPr wrap="square" rtlCol="0">
                <a:spAutoFit/>
              </a:bodyPr>
              <a:lstStyle/>
              <a:p>
                <a:pPr algn="ctr"/>
                <a:r>
                  <a:rPr lang="zh-CN" altLang="en-US" sz="1600" dirty="0">
                    <a:solidFill>
                      <a:schemeClr val="bg1"/>
                    </a:solidFill>
                    <a:latin typeface="微软雅黑" panose="020B0503020204020204" charset="-122"/>
                    <a:ea typeface="微软雅黑" panose="020B0503020204020204" charset="-122"/>
                  </a:rPr>
                  <a:t>财务管理</a:t>
                </a:r>
              </a:p>
            </p:txBody>
          </p:sp>
          <p:sp>
            <p:nvSpPr>
              <p:cNvPr id="76" name="文本框 75"/>
              <p:cNvSpPr txBox="1"/>
              <p:nvPr/>
            </p:nvSpPr>
            <p:spPr>
              <a:xfrm>
                <a:off x="5260592" y="3795396"/>
                <a:ext cx="804570"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合同开票</a:t>
                </a:r>
              </a:p>
            </p:txBody>
          </p:sp>
          <p:sp>
            <p:nvSpPr>
              <p:cNvPr id="77" name="文本框 76"/>
              <p:cNvSpPr txBox="1"/>
              <p:nvPr/>
            </p:nvSpPr>
            <p:spPr>
              <a:xfrm>
                <a:off x="5260591" y="4698021"/>
                <a:ext cx="804570"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应收账款</a:t>
                </a:r>
              </a:p>
            </p:txBody>
          </p:sp>
          <p:sp>
            <p:nvSpPr>
              <p:cNvPr id="83" name="文本框 82"/>
              <p:cNvSpPr txBox="1"/>
              <p:nvPr/>
            </p:nvSpPr>
            <p:spPr>
              <a:xfrm>
                <a:off x="5260592" y="4246708"/>
                <a:ext cx="804570"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合同回款</a:t>
                </a:r>
              </a:p>
            </p:txBody>
          </p:sp>
        </p:grpSp>
        <p:grpSp>
          <p:nvGrpSpPr>
            <p:cNvPr id="17" name="组合 16"/>
            <p:cNvGrpSpPr/>
            <p:nvPr/>
          </p:nvGrpSpPr>
          <p:grpSpPr>
            <a:xfrm>
              <a:off x="6798855" y="3372054"/>
              <a:ext cx="1899439" cy="1832322"/>
              <a:chOff x="6467920" y="3372054"/>
              <a:chExt cx="1899439" cy="1832322"/>
            </a:xfrm>
          </p:grpSpPr>
          <p:sp>
            <p:nvSpPr>
              <p:cNvPr id="79" name="矩形: 圆角 78"/>
              <p:cNvSpPr/>
              <p:nvPr/>
            </p:nvSpPr>
            <p:spPr>
              <a:xfrm>
                <a:off x="6642537" y="3372054"/>
                <a:ext cx="1554558" cy="1832322"/>
              </a:xfrm>
              <a:prstGeom prst="roundRect">
                <a:avLst>
                  <a:gd name="adj" fmla="val 3079"/>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6467920" y="3396557"/>
                <a:ext cx="1899439" cy="338554"/>
              </a:xfrm>
              <a:prstGeom prst="rect">
                <a:avLst/>
              </a:prstGeom>
              <a:noFill/>
            </p:spPr>
            <p:txBody>
              <a:bodyPr wrap="square" rtlCol="0">
                <a:spAutoFit/>
              </a:bodyPr>
              <a:lstStyle/>
              <a:p>
                <a:pPr algn="ctr"/>
                <a:r>
                  <a:rPr lang="zh-CN" altLang="en-US" sz="1600" dirty="0">
                    <a:solidFill>
                      <a:schemeClr val="bg1"/>
                    </a:solidFill>
                    <a:latin typeface="微软雅黑" panose="020B0503020204020204" charset="-122"/>
                    <a:ea typeface="微软雅黑" panose="020B0503020204020204" charset="-122"/>
                  </a:rPr>
                  <a:t>业务支持管理</a:t>
                </a:r>
              </a:p>
            </p:txBody>
          </p:sp>
          <p:sp>
            <p:nvSpPr>
              <p:cNvPr id="81" name="文本框 80"/>
              <p:cNvSpPr txBox="1"/>
              <p:nvPr/>
            </p:nvSpPr>
            <p:spPr>
              <a:xfrm>
                <a:off x="7004968" y="3795397"/>
                <a:ext cx="804570" cy="338554"/>
              </a:xfrm>
              <a:prstGeom prst="rect">
                <a:avLst/>
              </a:prstGeom>
              <a:solidFill>
                <a:schemeClr val="bg1">
                  <a:lumMod val="95000"/>
                </a:schemeClr>
              </a:solidFill>
            </p:spPr>
            <p:txBody>
              <a:bodyPr wrap="none" rtlCol="0">
                <a:spAutoFit/>
              </a:bodyPr>
              <a:lstStyle/>
              <a:p>
                <a:r>
                  <a:rPr lang="zh-CN" altLang="en-US" sz="1600">
                    <a:latin typeface="微软雅黑" panose="020B0503020204020204" charset="-122"/>
                    <a:ea typeface="微软雅黑" panose="020B0503020204020204" charset="-122"/>
                  </a:rPr>
                  <a:t>售后服务</a:t>
                </a:r>
                <a:endParaRPr lang="zh-CN" altLang="en-US" sz="1600" dirty="0">
                  <a:latin typeface="微软雅黑" panose="020B0503020204020204" charset="-122"/>
                  <a:ea typeface="微软雅黑" panose="020B0503020204020204" charset="-122"/>
                </a:endParaRPr>
              </a:p>
            </p:txBody>
          </p:sp>
          <p:sp>
            <p:nvSpPr>
              <p:cNvPr id="82" name="文本框 81"/>
              <p:cNvSpPr txBox="1"/>
              <p:nvPr/>
            </p:nvSpPr>
            <p:spPr>
              <a:xfrm>
                <a:off x="7004968" y="4246710"/>
                <a:ext cx="804570"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招标机构</a:t>
                </a:r>
              </a:p>
            </p:txBody>
          </p:sp>
          <p:sp>
            <p:nvSpPr>
              <p:cNvPr id="84" name="文本框 83"/>
              <p:cNvSpPr txBox="1"/>
              <p:nvPr/>
            </p:nvSpPr>
            <p:spPr>
              <a:xfrm>
                <a:off x="7004968" y="4698022"/>
                <a:ext cx="804570" cy="338554"/>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资质借用</a:t>
                </a:r>
              </a:p>
            </p:txBody>
          </p:sp>
        </p:grpSp>
      </p:grpSp>
      <p:sp>
        <p:nvSpPr>
          <p:cNvPr id="86" name="文本框 85"/>
          <p:cNvSpPr txBox="1"/>
          <p:nvPr/>
        </p:nvSpPr>
        <p:spPr>
          <a:xfrm>
            <a:off x="2501036" y="4432401"/>
            <a:ext cx="1210430" cy="338510"/>
          </a:xfrm>
          <a:prstGeom prst="rect">
            <a:avLst/>
          </a:prstGeom>
          <a:solidFill>
            <a:schemeClr val="bg1">
              <a:lumMod val="95000"/>
            </a:schemeClr>
          </a:solidFill>
        </p:spPr>
        <p:txBody>
          <a:bodyPr wrap="none" rtlCol="0">
            <a:spAutoFit/>
          </a:bodyPr>
          <a:lstStyle/>
          <a:p>
            <a:pPr algn="ctr"/>
            <a:r>
              <a:rPr lang="zh-CN" altLang="en-US" sz="1600" dirty="0">
                <a:latin typeface="微软雅黑" panose="020B0503020204020204" charset="-122"/>
                <a:ea typeface="微软雅黑" panose="020B0503020204020204" charset="-122"/>
              </a:rPr>
              <a:t>逾期款帐龄</a:t>
            </a:r>
          </a:p>
        </p:txBody>
      </p:sp>
      <p:sp>
        <p:nvSpPr>
          <p:cNvPr id="5" name="标题 4">
            <a:extLst>
              <a:ext uri="{FF2B5EF4-FFF2-40B4-BE49-F238E27FC236}">
                <a16:creationId xmlns:a16="http://schemas.microsoft.com/office/drawing/2014/main" id="{39152610-0D30-4DCF-95A3-9419C6A5E58D}"/>
              </a:ext>
            </a:extLst>
          </p:cNvPr>
          <p:cNvSpPr>
            <a:spLocks noGrp="1"/>
          </p:cNvSpPr>
          <p:nvPr>
            <p:ph type="title" idx="4294967295"/>
          </p:nvPr>
        </p:nvSpPr>
        <p:spPr>
          <a:xfrm>
            <a:off x="84757" y="197682"/>
            <a:ext cx="10514013" cy="615549"/>
          </a:xfrm>
          <a:noFill/>
          <a:ln>
            <a:noFill/>
          </a:ln>
          <a:effectLst/>
        </p:spPr>
        <p:txBody>
          <a:bodyPr vert="horz" wrap="square" lIns="45714" tIns="60958" rIns="45714" bIns="60958" rtlCol="0" anchor="ctr">
            <a:spAutoFit/>
          </a:bodyPr>
          <a:lstStyle/>
          <a:p>
            <a:pPr algn="l">
              <a:spcBef>
                <a:spcPts val="0"/>
              </a:spcBef>
            </a:pPr>
            <a:r>
              <a:rPr lang="zh-CN" altLang="en-US" sz="3200" dirty="0">
                <a:solidFill>
                  <a:srgbClr val="FFB200"/>
                </a:solidFill>
                <a:latin typeface="微软雅黑 Light"/>
                <a:ea typeface="微软雅黑"/>
                <a:cs typeface="+mn-ea"/>
              </a:rPr>
              <a:t>特变电工</a:t>
            </a:r>
            <a:r>
              <a:rPr lang="en-US" altLang="zh-CN" sz="3200" dirty="0">
                <a:solidFill>
                  <a:srgbClr val="FFB200"/>
                </a:solidFill>
                <a:latin typeface="微软雅黑 Light"/>
                <a:ea typeface="微软雅黑"/>
                <a:cs typeface="+mn-ea"/>
              </a:rPr>
              <a:t>CRM</a:t>
            </a:r>
            <a:r>
              <a:rPr lang="zh-CN" altLang="en-US" sz="3200" dirty="0">
                <a:solidFill>
                  <a:srgbClr val="FFB200"/>
                </a:solidFill>
                <a:latin typeface="微软雅黑 Light"/>
                <a:ea typeface="微软雅黑"/>
                <a:cs typeface="+mn-ea"/>
              </a:rPr>
              <a:t>业务应用架构</a:t>
            </a:r>
          </a:p>
        </p:txBody>
      </p:sp>
    </p:spTree>
    <p:extLst>
      <p:ext uri="{BB962C8B-B14F-4D97-AF65-F5344CB8AC3E}">
        <p14:creationId xmlns:p14="http://schemas.microsoft.com/office/powerpoint/2010/main" val="445692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60BF4DA-FDBD-4E88-9D19-23831FB17705}"/>
              </a:ext>
            </a:extLst>
          </p:cNvPr>
          <p:cNvSpPr txBox="1"/>
          <p:nvPr/>
        </p:nvSpPr>
        <p:spPr>
          <a:xfrm>
            <a:off x="190550" y="117426"/>
            <a:ext cx="5109091" cy="615549"/>
          </a:xfrm>
          <a:prstGeom prst="rect">
            <a:avLst/>
          </a:prstGeom>
          <a:noFill/>
          <a:ln>
            <a:noFill/>
          </a:ln>
          <a:effectLst/>
        </p:spPr>
        <p:txBody>
          <a:bodyPr vert="horz" wrap="square" lIns="45714" tIns="60958" rIns="45714" bIns="60958" rtlCol="0" anchor="ctr">
            <a:spAutoFit/>
          </a:bodyPr>
          <a:lstStyle>
            <a:defPPr>
              <a:defRPr lang="zh-CN"/>
            </a:defPPr>
            <a:lvl1pPr>
              <a:spcBef>
                <a:spcPts val="0"/>
              </a:spcBef>
              <a:buNone/>
              <a:defRPr sz="3200">
                <a:solidFill>
                  <a:srgbClr val="FFB200"/>
                </a:solidFill>
                <a:latin typeface="微软雅黑 Light"/>
                <a:ea typeface="微软雅黑"/>
                <a:cs typeface="+mn-ea"/>
              </a:defRPr>
            </a:lvl1pPr>
          </a:lstStyle>
          <a:p>
            <a:r>
              <a:rPr lang="zh-CN" altLang="en-US" dirty="0"/>
              <a:t>客户为什么选择了纷享销客</a:t>
            </a:r>
          </a:p>
        </p:txBody>
      </p:sp>
      <p:sp>
        <p:nvSpPr>
          <p:cNvPr id="6" name="文本框 5">
            <a:extLst>
              <a:ext uri="{FF2B5EF4-FFF2-40B4-BE49-F238E27FC236}">
                <a16:creationId xmlns:a16="http://schemas.microsoft.com/office/drawing/2014/main" id="{9272E030-F3EF-4622-A285-4DF0FDECD423}"/>
              </a:ext>
            </a:extLst>
          </p:cNvPr>
          <p:cNvSpPr txBox="1"/>
          <p:nvPr/>
        </p:nvSpPr>
        <p:spPr>
          <a:xfrm>
            <a:off x="190550" y="981522"/>
            <a:ext cx="8136904" cy="5567037"/>
          </a:xfrm>
          <a:prstGeom prst="rect">
            <a:avLst/>
          </a:prstGeom>
          <a:noFill/>
        </p:spPr>
        <p:txBody>
          <a:bodyPr wrap="square" rtlCol="0">
            <a:spAutoFit/>
          </a:bodyPr>
          <a:lstStyle/>
          <a:p>
            <a:pPr marL="285721" indent="-285721">
              <a:lnSpc>
                <a:spcPct val="150000"/>
              </a:lnSpc>
              <a:buFont typeface="Wingdings" panose="05000000000000000000" pitchFamily="2" charset="2"/>
              <a:buChar char="n"/>
            </a:pPr>
            <a:r>
              <a:rPr kumimoji="1" lang="zh-CN" altLang="en-US" dirty="0">
                <a:solidFill>
                  <a:schemeClr val="tx1">
                    <a:lumMod val="65000"/>
                    <a:lumOff val="35000"/>
                  </a:schemeClr>
                </a:solidFill>
                <a:latin typeface="微软雅黑" pitchFamily="34" charset="-122"/>
                <a:ea typeface="微软雅黑" pitchFamily="34" charset="-122"/>
              </a:rPr>
              <a:t>项目经验：纷享已经服务了同行业的一家标杆客户：白云电器，制造行业经验，客户信赖度大大提升；</a:t>
            </a:r>
            <a:endParaRPr kumimoji="1" lang="en-US" altLang="zh-CN" dirty="0">
              <a:solidFill>
                <a:schemeClr val="tx1">
                  <a:lumMod val="65000"/>
                  <a:lumOff val="35000"/>
                </a:schemeClr>
              </a:solidFill>
              <a:latin typeface="微软雅黑" pitchFamily="34" charset="-122"/>
              <a:ea typeface="微软雅黑" pitchFamily="34" charset="-122"/>
            </a:endParaRPr>
          </a:p>
          <a:p>
            <a:pPr marL="285721" indent="-285721">
              <a:lnSpc>
                <a:spcPct val="150000"/>
              </a:lnSpc>
              <a:buFont typeface="Wingdings" panose="05000000000000000000" pitchFamily="2" charset="2"/>
              <a:buChar char="n"/>
            </a:pPr>
            <a:r>
              <a:rPr kumimoji="1" lang="zh-CN" altLang="en-US" dirty="0">
                <a:solidFill>
                  <a:schemeClr val="tx1">
                    <a:lumMod val="65000"/>
                    <a:lumOff val="35000"/>
                  </a:schemeClr>
                </a:solidFill>
                <a:latin typeface="微软雅黑" pitchFamily="34" charset="-122"/>
                <a:ea typeface="微软雅黑" pitchFamily="34" charset="-122"/>
              </a:rPr>
              <a:t>方案：深刻理解客户的业务现状和核心诉求，结合以往的项目经验，帮客户规划出一套指导性建设方案，方案贯穿了售前、售中、售后的全流程，彻底打通了以往严重的部门墙，也建立了科学的项目管控体系及售后服务体系，客户认可度很高；</a:t>
            </a:r>
            <a:endParaRPr kumimoji="1" lang="en-US" altLang="zh-CN" dirty="0">
              <a:solidFill>
                <a:schemeClr val="tx1">
                  <a:lumMod val="65000"/>
                  <a:lumOff val="35000"/>
                </a:schemeClr>
              </a:solidFill>
              <a:latin typeface="微软雅黑" pitchFamily="34" charset="-122"/>
              <a:ea typeface="微软雅黑" pitchFamily="34" charset="-122"/>
            </a:endParaRPr>
          </a:p>
          <a:p>
            <a:pPr marL="285721" indent="-285721">
              <a:lnSpc>
                <a:spcPct val="150000"/>
              </a:lnSpc>
              <a:buFont typeface="Wingdings" panose="05000000000000000000" pitchFamily="2" charset="2"/>
              <a:buChar char="n"/>
            </a:pPr>
            <a:r>
              <a:rPr kumimoji="1" lang="zh-CN" altLang="en-US" dirty="0">
                <a:solidFill>
                  <a:schemeClr val="tx1">
                    <a:lumMod val="65000"/>
                    <a:lumOff val="35000"/>
                  </a:schemeClr>
                </a:solidFill>
                <a:latin typeface="微软雅黑" pitchFamily="34" charset="-122"/>
                <a:ea typeface="微软雅黑" pitchFamily="34" charset="-122"/>
              </a:rPr>
              <a:t>服务保障：纷享金蝶伙伴体系构建了强大的本地化服务团队，确保服务的及时性和上门效率，与此同时，纷享总部也会提供线上化远程服务，实现服务的双重保证；</a:t>
            </a:r>
          </a:p>
        </p:txBody>
      </p:sp>
      <p:graphicFrame>
        <p:nvGraphicFramePr>
          <p:cNvPr id="7" name="图表 8">
            <a:extLst>
              <a:ext uri="{FF2B5EF4-FFF2-40B4-BE49-F238E27FC236}">
                <a16:creationId xmlns:a16="http://schemas.microsoft.com/office/drawing/2014/main" id="{009C232D-6C0C-49D5-9B2D-EA4BF11F26C9}"/>
              </a:ext>
            </a:extLst>
          </p:cNvPr>
          <p:cNvGraphicFramePr/>
          <p:nvPr>
            <p:extLst>
              <p:ext uri="{D42A27DB-BD31-4B8C-83A1-F6EECF244321}">
                <p14:modId xmlns:p14="http://schemas.microsoft.com/office/powerpoint/2010/main" val="3044614065"/>
              </p:ext>
            </p:extLst>
          </p:nvPr>
        </p:nvGraphicFramePr>
        <p:xfrm>
          <a:off x="7391350" y="1734122"/>
          <a:ext cx="5644572" cy="4061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439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17">
            <a:extLst>
              <a:ext uri="{FF2B5EF4-FFF2-40B4-BE49-F238E27FC236}">
                <a16:creationId xmlns:a16="http://schemas.microsoft.com/office/drawing/2014/main" id="{4AFE9062-D0A2-4DC9-9BEA-BBF98456C1A6}"/>
              </a:ext>
            </a:extLst>
          </p:cNvPr>
          <p:cNvSpPr txBox="1">
            <a:spLocks noGrp="1"/>
          </p:cNvSpPr>
          <p:nvPr/>
        </p:nvSpPr>
        <p:spPr>
          <a:xfrm>
            <a:off x="0" y="261442"/>
            <a:ext cx="6120606" cy="553453"/>
          </a:xfrm>
          <a:prstGeom prst="rect">
            <a:avLst/>
          </a:prstGeom>
          <a:noFill/>
          <a:ln>
            <a:noFill/>
          </a:ln>
          <a:effectLst/>
        </p:spPr>
        <p:txBody>
          <a:bodyPr vert="horz" wrap="square" lIns="45714" tIns="60958" rIns="45714" bIns="60958" rtlCol="0" anchor="ctr">
            <a:spAutoFit/>
          </a:bodyPr>
          <a:lstStyle>
            <a:defPPr>
              <a:defRPr lang="zh-CN"/>
            </a:defPPr>
            <a:lvl1pPr>
              <a:spcBef>
                <a:spcPts val="0"/>
              </a:spcBef>
              <a:buNone/>
              <a:defRPr sz="3200">
                <a:solidFill>
                  <a:srgbClr val="FFB200"/>
                </a:solidFill>
                <a:latin typeface="微软雅黑 Light"/>
                <a:ea typeface="微软雅黑"/>
                <a:cs typeface="+mn-ea"/>
              </a:defRPr>
            </a:lvl1pPr>
          </a:lstStyle>
          <a:p>
            <a:r>
              <a:rPr lang="zh-CN" altLang="en-US" dirty="0">
                <a:sym typeface="+mn-ea"/>
              </a:rPr>
              <a:t>旷视简介</a:t>
            </a:r>
          </a:p>
        </p:txBody>
      </p:sp>
      <p:pic>
        <p:nvPicPr>
          <p:cNvPr id="4" name="图片 3">
            <a:extLst>
              <a:ext uri="{FF2B5EF4-FFF2-40B4-BE49-F238E27FC236}">
                <a16:creationId xmlns:a16="http://schemas.microsoft.com/office/drawing/2014/main" id="{86A937E6-8A48-4FA6-BC3A-F19F80FCAE7D}"/>
              </a:ext>
            </a:extLst>
          </p:cNvPr>
          <p:cNvPicPr>
            <a:picLocks noChangeAspect="1"/>
          </p:cNvPicPr>
          <p:nvPr/>
        </p:nvPicPr>
        <p:blipFill>
          <a:blip r:embed="rId2"/>
          <a:stretch>
            <a:fillRect/>
          </a:stretch>
        </p:blipFill>
        <p:spPr>
          <a:xfrm>
            <a:off x="-1" y="981522"/>
            <a:ext cx="12190413" cy="5878066"/>
          </a:xfrm>
          <a:prstGeom prst="rect">
            <a:avLst/>
          </a:prstGeom>
        </p:spPr>
      </p:pic>
    </p:spTree>
    <p:extLst>
      <p:ext uri="{BB962C8B-B14F-4D97-AF65-F5344CB8AC3E}">
        <p14:creationId xmlns:p14="http://schemas.microsoft.com/office/powerpoint/2010/main" val="1152053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7618" y="162546"/>
            <a:ext cx="8559955" cy="553453"/>
          </a:xfrm>
          <a:noFill/>
          <a:ln>
            <a:noFill/>
          </a:ln>
          <a:effectLst/>
        </p:spPr>
        <p:txBody>
          <a:bodyPr vert="horz" wrap="square" lIns="45714" tIns="60958" rIns="45714" bIns="60958" rtlCol="0" anchor="ctr">
            <a:spAutoFit/>
          </a:bodyPr>
          <a:lstStyle/>
          <a:p>
            <a:pPr algn="l">
              <a:spcBef>
                <a:spcPts val="0"/>
              </a:spcBef>
            </a:pPr>
            <a:r>
              <a:rPr lang="en-US" altLang="zh-CN" sz="3200" dirty="0" err="1">
                <a:solidFill>
                  <a:srgbClr val="FFB200"/>
                </a:solidFill>
                <a:latin typeface="微软雅黑 Light"/>
                <a:ea typeface="微软雅黑"/>
                <a:cs typeface="+mn-ea"/>
                <a:sym typeface="+mn-ea"/>
              </a:rPr>
              <a:t>业务现状的描述与解读</a:t>
            </a:r>
            <a:endParaRPr lang="en-US" altLang="zh-CN" sz="3200" dirty="0">
              <a:solidFill>
                <a:srgbClr val="FFB200"/>
              </a:solidFill>
              <a:latin typeface="微软雅黑 Light"/>
              <a:ea typeface="微软雅黑"/>
              <a:cs typeface="+mn-ea"/>
              <a:sym typeface="+mn-ea"/>
            </a:endParaRPr>
          </a:p>
        </p:txBody>
      </p:sp>
      <p:sp>
        <p:nvSpPr>
          <p:cNvPr id="1048671" name="矩形 29"/>
          <p:cNvSpPr/>
          <p:nvPr/>
        </p:nvSpPr>
        <p:spPr>
          <a:xfrm>
            <a:off x="570790" y="732665"/>
            <a:ext cx="11296449" cy="6082508"/>
          </a:xfrm>
          <a:prstGeom prst="rect">
            <a:avLst/>
          </a:prstGeom>
          <a:noFill/>
          <a:ln w="285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582853" y="742924"/>
            <a:ext cx="11134545" cy="3517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总体组织架构</a:t>
            </a:r>
          </a:p>
        </p:txBody>
      </p:sp>
      <p:sp>
        <p:nvSpPr>
          <p:cNvPr id="154" name="矩形 153"/>
          <p:cNvSpPr/>
          <p:nvPr/>
        </p:nvSpPr>
        <p:spPr>
          <a:xfrm>
            <a:off x="655870" y="4595502"/>
            <a:ext cx="5387908" cy="3517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销售模式的典型特征</a:t>
            </a:r>
            <a:endParaRPr lang="zh-CN" altLang="en-US" sz="1400">
              <a:latin typeface="微软雅黑" panose="020B0503020204020204" pitchFamily="34" charset="-122"/>
              <a:ea typeface="微软雅黑" panose="020B0503020204020204" pitchFamily="34" charset="-122"/>
            </a:endParaRPr>
          </a:p>
        </p:txBody>
      </p:sp>
      <p:sp>
        <p:nvSpPr>
          <p:cNvPr id="155" name="文本框 154"/>
          <p:cNvSpPr txBox="1"/>
          <p:nvPr/>
        </p:nvSpPr>
        <p:spPr>
          <a:xfrm>
            <a:off x="6099651" y="4944072"/>
            <a:ext cx="5683145" cy="1814594"/>
          </a:xfrm>
          <a:prstGeom prst="rect">
            <a:avLst/>
          </a:prstGeom>
          <a:noFill/>
          <a:ln>
            <a:solidFill>
              <a:schemeClr val="bg1">
                <a:lumMod val="75000"/>
              </a:schemeClr>
            </a:solidFill>
          </a:ln>
        </p:spPr>
        <p:txBody>
          <a:bodyPr wrap="square" rtlCol="0" anchor="t">
            <a:spAutoFit/>
          </a:bodyPr>
          <a:lstStyle/>
          <a:p>
            <a:r>
              <a:rPr lang="en-US" altLang="zh-CN" sz="1400" dirty="0">
                <a:latin typeface="微软雅黑" panose="020B0503020204020204" pitchFamily="34" charset="-122"/>
                <a:ea typeface="微软雅黑" panose="020B0503020204020204" pitchFamily="34" charset="-122"/>
              </a:rPr>
              <a:t>1.目前</a:t>
            </a:r>
            <a:r>
              <a:rPr lang="zh-CN" altLang="en-US" sz="1400" dirty="0">
                <a:latin typeface="微软雅黑" panose="020B0503020204020204" pitchFamily="34" charset="-122"/>
                <a:ea typeface="微软雅黑" panose="020B0503020204020204" pitchFamily="34" charset="-122"/>
              </a:rPr>
              <a:t>适用的</a:t>
            </a:r>
            <a:r>
              <a:rPr lang="en-US" altLang="zh-CN" sz="1400" dirty="0">
                <a:latin typeface="微软雅黑" panose="020B0503020204020204" pitchFamily="34" charset="-122"/>
                <a:ea typeface="微软雅黑" panose="020B0503020204020204" pitchFamily="34" charset="-122"/>
              </a:rPr>
              <a:t>CRM无法提供与销售过程、服务结合的客户服务全局视图</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2.营销过程没有系统化管理，不便进行过程规划、资源分配、任务跟进、效果回顾</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3.销售渠道信息没有进行系统管理，维护、共享、安全性均缺乏保障；对销售成果没有足够的量化指标描述等等。</a:t>
            </a:r>
          </a:p>
          <a:p>
            <a:r>
              <a:rPr lang="en-US" altLang="zh-CN" sz="1400" dirty="0">
                <a:latin typeface="微软雅黑" panose="020B0503020204020204" pitchFamily="34" charset="-122"/>
                <a:ea typeface="微软雅黑" panose="020B0503020204020204" pitchFamily="34" charset="-122"/>
                <a:sym typeface="+mn-ea"/>
              </a:rPr>
              <a:t>4.</a:t>
            </a:r>
            <a:r>
              <a:rPr lang="zh-CN" altLang="en-US" sz="1400" dirty="0">
                <a:latin typeface="微软雅黑" panose="020B0503020204020204" pitchFamily="34" charset="-122"/>
                <a:ea typeface="微软雅黑" panose="020B0503020204020204" pitchFamily="34" charset="-122"/>
                <a:sym typeface="+mn-ea"/>
              </a:rPr>
              <a:t>旷视信息化建设分不同时期进行上线，</a:t>
            </a:r>
            <a:r>
              <a:rPr lang="en-US" altLang="zh-CN" sz="1400" dirty="0">
                <a:latin typeface="微软雅黑" panose="020B0503020204020204" pitchFamily="34" charset="-122"/>
                <a:ea typeface="微软雅黑" panose="020B0503020204020204" pitchFamily="34" charset="-122"/>
                <a:sym typeface="+mn-ea"/>
              </a:rPr>
              <a:t>未进行整体统筹规划，目前各系统之间均为独立应用，未实现系统间数据共享</a:t>
            </a:r>
            <a:r>
              <a:rPr lang="zh-CN" altLang="en-US" sz="1400" dirty="0">
                <a:latin typeface="微软雅黑" panose="020B0503020204020204" pitchFamily="34" charset="-122"/>
                <a:ea typeface="微软雅黑" panose="020B0503020204020204" pitchFamily="34" charset="-122"/>
                <a:sym typeface="+mn-ea"/>
              </a:rPr>
              <a:t>数据全量化视图。</a:t>
            </a:r>
            <a:endParaRPr lang="en-US" altLang="zh-CN" sz="1400" dirty="0">
              <a:latin typeface="微软雅黑" panose="020B0503020204020204" pitchFamily="34" charset="-122"/>
              <a:ea typeface="微软雅黑" panose="020B0503020204020204" pitchFamily="34" charset="-122"/>
            </a:endParaRPr>
          </a:p>
        </p:txBody>
      </p:sp>
      <p:sp>
        <p:nvSpPr>
          <p:cNvPr id="156" name="矩形 155"/>
          <p:cNvSpPr/>
          <p:nvPr/>
        </p:nvSpPr>
        <p:spPr>
          <a:xfrm>
            <a:off x="6095841" y="4583439"/>
            <a:ext cx="5697113" cy="3517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现</a:t>
            </a:r>
            <a:r>
              <a:rPr lang="en-US" altLang="zh-CN" sz="1400">
                <a:latin typeface="微软雅黑" panose="020B0503020204020204" pitchFamily="34" charset="-122"/>
                <a:ea typeface="微软雅黑" panose="020B0503020204020204" pitchFamily="34" charset="-122"/>
              </a:rPr>
              <a:t>CRM</a:t>
            </a:r>
            <a:r>
              <a:rPr lang="zh-CN" altLang="en-US" sz="1400">
                <a:latin typeface="微软雅黑" panose="020B0503020204020204" pitchFamily="34" charset="-122"/>
                <a:ea typeface="微软雅黑" panose="020B0503020204020204" pitchFamily="34" charset="-122"/>
              </a:rPr>
              <a:t>提供的支撑</a:t>
            </a:r>
          </a:p>
        </p:txBody>
      </p:sp>
      <p:sp>
        <p:nvSpPr>
          <p:cNvPr id="157" name="文本框 156"/>
          <p:cNvSpPr txBox="1"/>
          <p:nvPr/>
        </p:nvSpPr>
        <p:spPr>
          <a:xfrm>
            <a:off x="657139" y="4951691"/>
            <a:ext cx="5373940" cy="1814594"/>
          </a:xfrm>
          <a:prstGeom prst="rect">
            <a:avLst/>
          </a:prstGeom>
          <a:noFill/>
          <a:ln>
            <a:solidFill>
              <a:schemeClr val="bg1">
                <a:lumMod val="75000"/>
              </a:schemeClr>
            </a:solidFill>
          </a:ln>
        </p:spPr>
        <p:txBody>
          <a:bodyPr wrap="square" rtlCol="0" anchor="t">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除</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CSG</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以外，旷视其他</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BG</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均是项目型销售。销售周期通常较长，销售管理的关键抓手在于对销售过程的拆解与控制；</a:t>
            </a:r>
          </a:p>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多角色的分工与协作如何高效展开，将是确保业务效率的核心因素；</a:t>
            </a:r>
          </a:p>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涉及到的多产品交付，需要考虑成本及交付，这将影响到损益与绩效；</a:t>
            </a:r>
          </a:p>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存在多属性的客户对象，销售管理及业务管理维度较多；</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5.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客户主数据的管理部分缺失将决定管理洞察的完整性。</a:t>
            </a:r>
          </a:p>
        </p:txBody>
      </p:sp>
      <p:sp>
        <p:nvSpPr>
          <p:cNvPr id="159" name="圆角矩形 6"/>
          <p:cNvSpPr/>
          <p:nvPr/>
        </p:nvSpPr>
        <p:spPr>
          <a:xfrm>
            <a:off x="5467273" y="1211393"/>
            <a:ext cx="1365707"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CEO</a:t>
            </a:r>
          </a:p>
        </p:txBody>
      </p:sp>
      <p:sp>
        <p:nvSpPr>
          <p:cNvPr id="5" name="圆角矩形 6"/>
          <p:cNvSpPr/>
          <p:nvPr/>
        </p:nvSpPr>
        <p:spPr>
          <a:xfrm>
            <a:off x="3664108" y="1855199"/>
            <a:ext cx="1168248"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业务核心</a:t>
            </a:r>
          </a:p>
        </p:txBody>
      </p:sp>
      <p:sp>
        <p:nvSpPr>
          <p:cNvPr id="6" name="圆角矩形 6"/>
          <p:cNvSpPr/>
          <p:nvPr/>
        </p:nvSpPr>
        <p:spPr>
          <a:xfrm>
            <a:off x="10573278" y="1878691"/>
            <a:ext cx="1168248"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大客户</a:t>
            </a:r>
          </a:p>
        </p:txBody>
      </p:sp>
      <p:sp>
        <p:nvSpPr>
          <p:cNvPr id="7" name="圆角矩形 6"/>
          <p:cNvSpPr/>
          <p:nvPr/>
        </p:nvSpPr>
        <p:spPr>
          <a:xfrm>
            <a:off x="683171" y="2546624"/>
            <a:ext cx="1168248"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CSG</a:t>
            </a:r>
            <a:r>
              <a:rPr lang="zh-CN" altLang="en-US" sz="1200">
                <a:solidFill>
                  <a:schemeClr val="tx1"/>
                </a:solidFill>
                <a:latin typeface="微软雅黑" panose="020B0503020204020204" pitchFamily="34" charset="-122"/>
                <a:ea typeface="微软雅黑" panose="020B0503020204020204" pitchFamily="34" charset="-122"/>
              </a:rPr>
              <a:t>云业务</a:t>
            </a:r>
          </a:p>
        </p:txBody>
      </p:sp>
      <p:sp>
        <p:nvSpPr>
          <p:cNvPr id="8" name="圆角矩形 7"/>
          <p:cNvSpPr/>
          <p:nvPr/>
        </p:nvSpPr>
        <p:spPr>
          <a:xfrm>
            <a:off x="4620928" y="2542180"/>
            <a:ext cx="1168248"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MBG</a:t>
            </a:r>
            <a:r>
              <a:rPr lang="zh-CN" altLang="en-US" sz="1200" dirty="0">
                <a:solidFill>
                  <a:schemeClr val="tx1"/>
                </a:solidFill>
                <a:latin typeface="微软雅黑" panose="020B0503020204020204" pitchFamily="34" charset="-122"/>
                <a:ea typeface="微软雅黑" panose="020B0503020204020204" pitchFamily="34" charset="-122"/>
              </a:rPr>
              <a:t>手机端</a:t>
            </a:r>
          </a:p>
        </p:txBody>
      </p:sp>
      <p:sp>
        <p:nvSpPr>
          <p:cNvPr id="9" name="圆角矩形 8"/>
          <p:cNvSpPr/>
          <p:nvPr/>
        </p:nvSpPr>
        <p:spPr>
          <a:xfrm>
            <a:off x="3279348" y="2546624"/>
            <a:ext cx="1168248"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CBG</a:t>
            </a:r>
            <a:br>
              <a:rPr lang="en-US" altLang="zh-CN" sz="1200" dirty="0">
                <a:solidFill>
                  <a:schemeClr val="tx1"/>
                </a:solidFill>
                <a:latin typeface="微软雅黑" panose="020B0503020204020204" pitchFamily="34" charset="-122"/>
                <a:ea typeface="微软雅黑" panose="020B0503020204020204" pitchFamily="34" charset="-122"/>
              </a:rPr>
            </a:br>
            <a:r>
              <a:rPr lang="zh-CN" altLang="en-US" sz="1200" dirty="0">
                <a:solidFill>
                  <a:schemeClr val="tx1"/>
                </a:solidFill>
                <a:latin typeface="微软雅黑" panose="020B0503020204020204" pitchFamily="34" charset="-122"/>
                <a:ea typeface="微软雅黑" panose="020B0503020204020204" pitchFamily="34" charset="-122"/>
              </a:rPr>
              <a:t>安防城市大脑</a:t>
            </a:r>
          </a:p>
        </p:txBody>
      </p:sp>
      <p:sp>
        <p:nvSpPr>
          <p:cNvPr id="10" name="圆角矩形 9"/>
          <p:cNvSpPr/>
          <p:nvPr/>
        </p:nvSpPr>
        <p:spPr>
          <a:xfrm>
            <a:off x="5932667" y="2533291"/>
            <a:ext cx="1168248"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LBG</a:t>
            </a:r>
            <a:r>
              <a:rPr lang="zh-CN" altLang="en-US" sz="1200" dirty="0">
                <a:solidFill>
                  <a:schemeClr val="tx1"/>
                </a:solidFill>
                <a:latin typeface="微软雅黑" panose="020B0503020204020204" pitchFamily="34" charset="-122"/>
                <a:ea typeface="微软雅黑" panose="020B0503020204020204" pitchFamily="34" charset="-122"/>
              </a:rPr>
              <a:t>机器人</a:t>
            </a:r>
            <a:br>
              <a:rPr lang="zh-CN" altLang="en-US" sz="1200" dirty="0">
                <a:solidFill>
                  <a:schemeClr val="tx1"/>
                </a:solidFill>
                <a:latin typeface="微软雅黑" panose="020B0503020204020204" pitchFamily="34" charset="-122"/>
                <a:ea typeface="微软雅黑" panose="020B0503020204020204" pitchFamily="34" charset="-122"/>
              </a:rPr>
            </a:br>
            <a:r>
              <a:rPr lang="zh-CN" altLang="en-US" sz="1200" dirty="0">
                <a:solidFill>
                  <a:schemeClr val="tx1"/>
                </a:solidFill>
                <a:latin typeface="微软雅黑" panose="020B0503020204020204" pitchFamily="34" charset="-122"/>
                <a:ea typeface="微软雅黑" panose="020B0503020204020204" pitchFamily="34" charset="-122"/>
              </a:rPr>
              <a:t>供应链大脑</a:t>
            </a:r>
          </a:p>
        </p:txBody>
      </p:sp>
      <p:sp>
        <p:nvSpPr>
          <p:cNvPr id="11" name="圆角矩形 10"/>
          <p:cNvSpPr/>
          <p:nvPr/>
        </p:nvSpPr>
        <p:spPr>
          <a:xfrm>
            <a:off x="1984751" y="2546624"/>
            <a:ext cx="1168248"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EBG</a:t>
            </a:r>
            <a:r>
              <a:rPr lang="zh-CN" altLang="en-US" sz="1200" dirty="0">
                <a:solidFill>
                  <a:schemeClr val="tx1"/>
                </a:solidFill>
                <a:latin typeface="微软雅黑" panose="020B0503020204020204" pitchFamily="34" charset="-122"/>
                <a:ea typeface="微软雅黑" panose="020B0503020204020204" pitchFamily="34" charset="-122"/>
              </a:rPr>
              <a:t>企业大脑</a:t>
            </a:r>
          </a:p>
        </p:txBody>
      </p:sp>
      <p:sp>
        <p:nvSpPr>
          <p:cNvPr id="12" name="圆角矩形 11"/>
          <p:cNvSpPr/>
          <p:nvPr/>
        </p:nvSpPr>
        <p:spPr>
          <a:xfrm>
            <a:off x="7252025" y="2540275"/>
            <a:ext cx="1168248"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rPr>
              <a:t>Data++</a:t>
            </a:r>
            <a:br>
              <a:rPr lang="en-US" altLang="zh-CN" sz="1200" dirty="0">
                <a:solidFill>
                  <a:schemeClr val="tx1"/>
                </a:solidFill>
                <a:latin typeface="微软雅黑" panose="020B0503020204020204" pitchFamily="34" charset="-122"/>
                <a:ea typeface="微软雅黑" panose="020B0503020204020204" pitchFamily="34" charset="-122"/>
              </a:rPr>
            </a:br>
            <a:r>
              <a:rPr lang="zh-CN" altLang="en-US" sz="1200" dirty="0">
                <a:solidFill>
                  <a:schemeClr val="tx1"/>
                </a:solidFill>
                <a:latin typeface="微软雅黑" panose="020B0503020204020204" pitchFamily="34" charset="-122"/>
                <a:ea typeface="微软雅黑" panose="020B0503020204020204" pitchFamily="34" charset="-122"/>
              </a:rPr>
              <a:t>数据标注</a:t>
            </a:r>
          </a:p>
        </p:txBody>
      </p:sp>
      <p:sp>
        <p:nvSpPr>
          <p:cNvPr id="13" name="圆角矩形 6"/>
          <p:cNvSpPr/>
          <p:nvPr/>
        </p:nvSpPr>
        <p:spPr>
          <a:xfrm>
            <a:off x="8559955" y="2555513"/>
            <a:ext cx="1168248"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市场</a:t>
            </a:r>
          </a:p>
        </p:txBody>
      </p:sp>
      <p:sp>
        <p:nvSpPr>
          <p:cNvPr id="14" name="圆角矩形 6"/>
          <p:cNvSpPr/>
          <p:nvPr/>
        </p:nvSpPr>
        <p:spPr>
          <a:xfrm>
            <a:off x="9886297" y="2527577"/>
            <a:ext cx="1168248"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经营中心</a:t>
            </a:r>
          </a:p>
        </p:txBody>
      </p:sp>
      <p:sp>
        <p:nvSpPr>
          <p:cNvPr id="15" name="圆角矩形 6"/>
          <p:cNvSpPr/>
          <p:nvPr/>
        </p:nvSpPr>
        <p:spPr>
          <a:xfrm>
            <a:off x="8579002" y="3120589"/>
            <a:ext cx="585394"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BP</a:t>
            </a:r>
          </a:p>
        </p:txBody>
      </p:sp>
      <p:sp>
        <p:nvSpPr>
          <p:cNvPr id="16" name="圆角矩形 6"/>
          <p:cNvSpPr/>
          <p:nvPr/>
        </p:nvSpPr>
        <p:spPr>
          <a:xfrm>
            <a:off x="9241221" y="3126304"/>
            <a:ext cx="538410"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平台</a:t>
            </a:r>
          </a:p>
        </p:txBody>
      </p:sp>
      <p:sp>
        <p:nvSpPr>
          <p:cNvPr id="17" name="圆角矩形 6"/>
          <p:cNvSpPr/>
          <p:nvPr/>
        </p:nvSpPr>
        <p:spPr>
          <a:xfrm>
            <a:off x="9916138" y="3132018"/>
            <a:ext cx="585394"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BP</a:t>
            </a:r>
          </a:p>
        </p:txBody>
      </p:sp>
      <p:sp>
        <p:nvSpPr>
          <p:cNvPr id="18" name="圆角矩形 6"/>
          <p:cNvSpPr/>
          <p:nvPr/>
        </p:nvSpPr>
        <p:spPr>
          <a:xfrm>
            <a:off x="10568198" y="3119954"/>
            <a:ext cx="585394" cy="35174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平台</a:t>
            </a:r>
          </a:p>
        </p:txBody>
      </p:sp>
      <p:cxnSp>
        <p:nvCxnSpPr>
          <p:cNvPr id="19" name="肘形连接符 18"/>
          <p:cNvCxnSpPr>
            <a:stCxn id="5" idx="0"/>
            <a:endCxn id="6" idx="0"/>
          </p:cNvCxnSpPr>
          <p:nvPr/>
        </p:nvCxnSpPr>
        <p:spPr>
          <a:xfrm rot="16200000" flipH="1">
            <a:off x="7690754" y="-1587957"/>
            <a:ext cx="23492" cy="6909170"/>
          </a:xfrm>
          <a:prstGeom prst="bentConnector3">
            <a:avLst>
              <a:gd name="adj1" fmla="val -495945"/>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7" idx="0"/>
            <a:endCxn id="14" idx="0"/>
          </p:cNvCxnSpPr>
          <p:nvPr/>
        </p:nvCxnSpPr>
        <p:spPr>
          <a:xfrm rot="16200000">
            <a:off x="5859017" y="-2064145"/>
            <a:ext cx="19048" cy="9203127"/>
          </a:xfrm>
          <a:prstGeom prst="bentConnector3">
            <a:avLst>
              <a:gd name="adj1" fmla="val 955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123777" y="1587264"/>
            <a:ext cx="0" cy="1739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847599" y="2370752"/>
            <a:ext cx="0" cy="152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542844" y="2361228"/>
            <a:ext cx="0" cy="152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10" idx="0"/>
          </p:cNvCxnSpPr>
          <p:nvPr/>
        </p:nvCxnSpPr>
        <p:spPr>
          <a:xfrm>
            <a:off x="6515521" y="2359959"/>
            <a:ext cx="1270" cy="1733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133941" y="2347895"/>
            <a:ext cx="3810" cy="1784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48232" y="2188531"/>
            <a:ext cx="0" cy="1504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endCxn id="12" idx="0"/>
          </p:cNvCxnSpPr>
          <p:nvPr/>
        </p:nvCxnSpPr>
        <p:spPr>
          <a:xfrm flipH="1">
            <a:off x="7836149" y="2377101"/>
            <a:ext cx="8889" cy="1631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endCxn id="13" idx="0"/>
          </p:cNvCxnSpPr>
          <p:nvPr/>
        </p:nvCxnSpPr>
        <p:spPr>
          <a:xfrm flipH="1">
            <a:off x="9144079" y="2405038"/>
            <a:ext cx="8254" cy="1504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rot="16200000" flipH="1">
            <a:off x="9187889" y="2784718"/>
            <a:ext cx="5714" cy="638727"/>
          </a:xfrm>
          <a:prstGeom prst="bentConnector3">
            <a:avLst>
              <a:gd name="adj1" fmla="val -151666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9171380" y="2909162"/>
            <a:ext cx="0" cy="1219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4588547" y="2949796"/>
            <a:ext cx="1233009" cy="1568246"/>
          </a:xfrm>
          <a:prstGeom prst="rect">
            <a:avLst/>
          </a:prstGeom>
          <a:noFill/>
          <a:ln>
            <a:solidFill>
              <a:schemeClr val="bg1">
                <a:lumMod val="75000"/>
              </a:schemeClr>
            </a:solidFill>
          </a:ln>
        </p:spPr>
        <p:txBody>
          <a:bodyPr wrap="square" rtlCol="0" anchor="t">
            <a:spAutoFi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面向手机厂商，提供</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SDR</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产品及服务的销售工作，销售模式为</a:t>
            </a:r>
            <a:r>
              <a:rPr lang="zh-CN" altLang="en-US" sz="12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直营。</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目前销售团队规模约</a:t>
            </a:r>
          </a:p>
          <a:p>
            <a:endParaRPr lang="zh-CN" altLang="en-US" sz="1200" dirty="0"/>
          </a:p>
        </p:txBody>
      </p:sp>
      <p:sp>
        <p:nvSpPr>
          <p:cNvPr id="57" name="文本框 56"/>
          <p:cNvSpPr txBox="1"/>
          <p:nvPr/>
        </p:nvSpPr>
        <p:spPr>
          <a:xfrm>
            <a:off x="7257739" y="2969479"/>
            <a:ext cx="1246978" cy="1568246"/>
          </a:xfrm>
          <a:prstGeom prst="rect">
            <a:avLst/>
          </a:prstGeom>
          <a:noFill/>
          <a:ln>
            <a:solidFill>
              <a:schemeClr val="bg1">
                <a:lumMod val="75000"/>
              </a:schemeClr>
            </a:solidFill>
          </a:ln>
        </p:spPr>
        <p:txBody>
          <a:bodyPr wrap="square" rtlCol="0" anchor="t">
            <a:spAutoFi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面向企事业客户或者市场，提供数据签注技术服务，销售模式</a:t>
            </a:r>
            <a:r>
              <a:rPr lang="zh-CN" altLang="en-US" sz="12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直营。</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目前销售团队规约</a:t>
            </a:r>
            <a:r>
              <a:rPr lang="en-US" altLang="zh-CN" sz="12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XXX</a:t>
            </a:r>
            <a:r>
              <a:rPr lang="zh-CN" altLang="en-US" sz="12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人。</a:t>
            </a:r>
          </a:p>
          <a:p>
            <a:endParaRPr lang="zh-CN" altLang="en-US" sz="12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3255222" y="2965034"/>
            <a:ext cx="1279358" cy="1384995"/>
          </a:xfrm>
          <a:prstGeom prst="rect">
            <a:avLst/>
          </a:prstGeom>
          <a:noFill/>
          <a:ln w="9525">
            <a:solidFill>
              <a:schemeClr val="bg1">
                <a:lumMod val="75000"/>
              </a:schemeClr>
            </a:solidFill>
          </a:ln>
        </p:spPr>
        <p:txBody>
          <a:bodyPr wrap="square">
            <a:spAutoFi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面向政企（典型）客户或市场，提供安防产品、解决方案的销售工作，</a:t>
            </a:r>
            <a:r>
              <a:rPr lang="zh-CN" altLang="en-US" sz="12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销售模式为直营或伙伴经销商（集成</a:t>
            </a:r>
            <a:r>
              <a:rPr lang="zh-CN" altLang="en-US" sz="1200" dirty="0">
                <a:latin typeface="微软雅黑" panose="020B0503020204020204" pitchFamily="34" charset="-122"/>
                <a:ea typeface="微软雅黑" panose="020B0503020204020204" pitchFamily="34" charset="-122"/>
              </a:rPr>
              <a:t>。</a:t>
            </a:r>
          </a:p>
        </p:txBody>
      </p:sp>
      <p:sp>
        <p:nvSpPr>
          <p:cNvPr id="58" name="文本框 57"/>
          <p:cNvSpPr txBox="1"/>
          <p:nvPr/>
        </p:nvSpPr>
        <p:spPr>
          <a:xfrm>
            <a:off x="1924434" y="2975828"/>
            <a:ext cx="1272374" cy="1568246"/>
          </a:xfrm>
          <a:prstGeom prst="rect">
            <a:avLst/>
          </a:prstGeom>
          <a:noFill/>
          <a:ln w="9525">
            <a:solidFill>
              <a:schemeClr val="bg1">
                <a:lumMod val="75000"/>
              </a:schemeClr>
            </a:solidFill>
          </a:ln>
        </p:spPr>
        <p:txBody>
          <a:bodyPr wrap="square">
            <a:spAutoFi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面向企事业客户或市场，提供交通类及其他解决方案的销售工作，</a:t>
            </a:r>
            <a:r>
              <a:rPr lang="zh-CN" altLang="en-US" sz="12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销售模式为直营、渠道。</a:t>
            </a:r>
          </a:p>
          <a:p>
            <a:endParaRPr lang="zh-CN" altLang="en-US" sz="12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9" name="肘形连接符 58"/>
          <p:cNvCxnSpPr/>
          <p:nvPr/>
        </p:nvCxnSpPr>
        <p:spPr>
          <a:xfrm rot="16200000" flipH="1">
            <a:off x="10533914" y="2768845"/>
            <a:ext cx="5714" cy="638727"/>
          </a:xfrm>
          <a:prstGeom prst="bentConnector3">
            <a:avLst>
              <a:gd name="adj1" fmla="val -151666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4" idx="2"/>
          </p:cNvCxnSpPr>
          <p:nvPr/>
        </p:nvCxnSpPr>
        <p:spPr>
          <a:xfrm>
            <a:off x="10470421" y="2879321"/>
            <a:ext cx="0" cy="1092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871080" y="2947257"/>
            <a:ext cx="1260946" cy="1568246"/>
          </a:xfrm>
          <a:prstGeom prst="rect">
            <a:avLst/>
          </a:prstGeom>
          <a:noFill/>
          <a:ln w="9525">
            <a:solidFill>
              <a:schemeClr val="bg1">
                <a:lumMod val="75000"/>
              </a:schemeClr>
            </a:solidFill>
          </a:ln>
        </p:spPr>
        <p:txBody>
          <a:bodyPr wrap="square">
            <a:spAutoFit/>
          </a:bodyPr>
          <a:lstStyle/>
          <a:p>
            <a:r>
              <a:rPr lang="zh-CN" altLang="en-US" sz="1200" dirty="0">
                <a:latin typeface="微软雅黑" panose="020B0503020204020204" pitchFamily="34" charset="-122"/>
                <a:ea typeface="微软雅黑" panose="020B0503020204020204" pitchFamily="34" charset="-122"/>
              </a:rPr>
              <a:t>面向企业客户或者市场，提供机器人智能仓储解决方案的销售工作，</a:t>
            </a:r>
            <a:r>
              <a:rPr lang="zh-CN" altLang="en-US" sz="12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rPr>
              <a:t>销售模式为直营项目制为主，有少量合作伙伴</a:t>
            </a:r>
            <a:r>
              <a:rPr lang="zh-CN" altLang="en-US" sz="1050" dirty="0">
                <a:gradFill>
                  <a:gsLst>
                    <a:gs pos="0">
                      <a:srgbClr val="7B32B2"/>
                    </a:gs>
                    <a:gs pos="100000">
                      <a:srgbClr val="401A5D"/>
                    </a:gs>
                  </a:gsLst>
                  <a:lin scaled="0"/>
                </a:gradFill>
                <a:ea typeface="等线" panose="02010600030101010101" charset="-122"/>
              </a:rPr>
              <a:t>。</a:t>
            </a:r>
          </a:p>
          <a:p>
            <a:r>
              <a:rPr lang="zh-CN" altLang="en-US" sz="12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销售团队</a:t>
            </a:r>
            <a:endParaRPr lang="zh-CN" altLang="en-US" sz="1050" dirty="0">
              <a:gradFill>
                <a:gsLst>
                  <a:gs pos="0">
                    <a:srgbClr val="7B32B2"/>
                  </a:gs>
                  <a:gs pos="100000">
                    <a:srgbClr val="401A5D"/>
                  </a:gs>
                </a:gsLst>
                <a:lin scaled="0"/>
              </a:gradFill>
              <a:ea typeface="等线" panose="02010600030101010101" charset="-122"/>
            </a:endParaRPr>
          </a:p>
        </p:txBody>
      </p:sp>
      <p:sp>
        <p:nvSpPr>
          <p:cNvPr id="65" name="文本框 64"/>
          <p:cNvSpPr txBox="1"/>
          <p:nvPr/>
        </p:nvSpPr>
        <p:spPr>
          <a:xfrm>
            <a:off x="629838" y="2984717"/>
            <a:ext cx="1233009" cy="1568246"/>
          </a:xfrm>
          <a:prstGeom prst="rect">
            <a:avLst/>
          </a:prstGeom>
          <a:noFill/>
          <a:ln>
            <a:solidFill>
              <a:schemeClr val="bg1">
                <a:lumMod val="75000"/>
              </a:schemeClr>
            </a:solidFill>
          </a:ln>
        </p:spPr>
        <p:txBody>
          <a:bodyPr wrap="square" rtlCol="0" anchor="t">
            <a:spAutoFit/>
          </a:bodyPr>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面向企事业客户或者市场，提供</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FACEID</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人脸识别等计费服务。销售模式为</a:t>
            </a:r>
            <a:r>
              <a:rPr lang="zh-CN" altLang="en-US" sz="120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直营或伙伴经销商。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圆角矩形 4"/>
          <p:cNvSpPr/>
          <p:nvPr/>
        </p:nvSpPr>
        <p:spPr>
          <a:xfrm>
            <a:off x="563852" y="1021457"/>
            <a:ext cx="10963117" cy="2943463"/>
          </a:xfrm>
          <a:prstGeom prst="roundRect">
            <a:avLst>
              <a:gd name="adj" fmla="val 517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文本框 20"/>
          <p:cNvSpPr txBox="1"/>
          <p:nvPr/>
        </p:nvSpPr>
        <p:spPr>
          <a:xfrm>
            <a:off x="771415" y="947268"/>
            <a:ext cx="1606341" cy="306665"/>
          </a:xfrm>
          <a:prstGeom prst="rect">
            <a:avLst/>
          </a:prstGeom>
          <a:noFill/>
        </p:spPr>
        <p:txBody>
          <a:bodyPr wrap="square" rtlCol="0">
            <a:spAutoFit/>
          </a:bodyPr>
          <a:lstStyle/>
          <a:p>
            <a:pPr defTabSz="1218443" fontAlgn="base">
              <a:spcBef>
                <a:spcPct val="0"/>
              </a:spcBef>
              <a:spcAft>
                <a:spcPct val="0"/>
              </a:spcAft>
            </a:pPr>
            <a:r>
              <a:rPr kumimoji="1" lang="en-US" altLang="en-US" sz="1400" dirty="0" err="1">
                <a:latin typeface="微软雅黑" panose="020B0503020204020204" pitchFamily="34" charset="-122"/>
                <a:ea typeface="微软雅黑" panose="020B0503020204020204" pitchFamily="34" charset="-122"/>
                <a:cs typeface="微软雅黑" panose="020B0503020204020204" pitchFamily="34" charset="-122"/>
              </a:rPr>
              <a:t>核心业务场景</a:t>
            </a:r>
            <a:r>
              <a:rPr kumimoji="1" lang="en-US" altLang="zh-CN" sz="1400" dirty="0">
                <a:latin typeface="微软雅黑" panose="020B0503020204020204" pitchFamily="34" charset="-122"/>
                <a:ea typeface="微软雅黑" panose="020B0503020204020204" pitchFamily="34" charset="-122"/>
                <a:cs typeface="微软雅黑" panose="020B0503020204020204" pitchFamily="34" charset="-122"/>
              </a:rPr>
              <a:t>LTC</a:t>
            </a:r>
          </a:p>
        </p:txBody>
      </p:sp>
      <p:grpSp>
        <p:nvGrpSpPr>
          <p:cNvPr id="4" name="组合 3"/>
          <p:cNvGrpSpPr/>
          <p:nvPr/>
        </p:nvGrpSpPr>
        <p:grpSpPr>
          <a:xfrm>
            <a:off x="1573976" y="1117945"/>
            <a:ext cx="9217599" cy="2829198"/>
            <a:chOff x="1957" y="2662"/>
            <a:chExt cx="14518" cy="4456"/>
          </a:xfrm>
        </p:grpSpPr>
        <p:grpSp>
          <p:nvGrpSpPr>
            <p:cNvPr id="6" name="组合 5"/>
            <p:cNvGrpSpPr/>
            <p:nvPr/>
          </p:nvGrpSpPr>
          <p:grpSpPr>
            <a:xfrm>
              <a:off x="2031" y="2662"/>
              <a:ext cx="13276" cy="2239"/>
              <a:chOff x="2160519" y="1955038"/>
              <a:chExt cx="7964198" cy="1422808"/>
            </a:xfrm>
          </p:grpSpPr>
          <p:sp>
            <p:nvSpPr>
              <p:cNvPr id="7" name="矩形 6"/>
              <p:cNvSpPr/>
              <p:nvPr/>
            </p:nvSpPr>
            <p:spPr>
              <a:xfrm>
                <a:off x="2160519" y="2671791"/>
                <a:ext cx="1323462" cy="706055"/>
              </a:xfrm>
              <a:prstGeom prst="rect">
                <a:avLst/>
              </a:prstGeom>
              <a:noFill/>
              <a:ln>
                <a:solidFill>
                  <a:srgbClr val="0070C0"/>
                </a:solidFill>
              </a:ln>
              <a:extLst>
                <a:ext uri="{909E8E84-426E-40DD-AFC4-6F175D3DCCD1}">
                  <a14:hiddenFill xmlns:a14="http://schemas.microsoft.com/office/drawing/2010/main">
                    <a:solidFill>
                      <a:srgbClr val="FF9A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en-US" altLang="en-US" sz="1400" dirty="0">
                    <a:solidFill>
                      <a:schemeClr val="tx1"/>
                    </a:solidFill>
                    <a:latin typeface="微软雅黑" panose="020B0503020204020204" pitchFamily="34" charset="-122"/>
                    <a:ea typeface="微软雅黑" panose="020B0503020204020204" pitchFamily="34" charset="-122"/>
                  </a:rPr>
                  <a:t>开源获客</a:t>
                </a:r>
              </a:p>
            </p:txBody>
          </p:sp>
          <p:sp>
            <p:nvSpPr>
              <p:cNvPr id="8" name="矩形 7"/>
              <p:cNvSpPr/>
              <p:nvPr/>
            </p:nvSpPr>
            <p:spPr>
              <a:xfrm>
                <a:off x="3635279" y="2671790"/>
                <a:ext cx="1323462" cy="706055"/>
              </a:xfrm>
              <a:prstGeom prst="rect">
                <a:avLst/>
              </a:prstGeom>
              <a:noFill/>
              <a:ln>
                <a:solidFill>
                  <a:srgbClr val="0070C0"/>
                </a:solidFill>
              </a:ln>
              <a:extLst>
                <a:ext uri="{909E8E84-426E-40DD-AFC4-6F175D3DCCD1}">
                  <a14:hiddenFill xmlns:a14="http://schemas.microsoft.com/office/drawing/2010/main">
                    <a:solidFill>
                      <a:srgbClr val="FF9A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en-US" altLang="en-US" sz="1400" dirty="0">
                    <a:solidFill>
                      <a:schemeClr val="tx1"/>
                    </a:solidFill>
                    <a:latin typeface="微软雅黑" panose="020B0503020204020204" pitchFamily="34" charset="-122"/>
                    <a:ea typeface="微软雅黑" panose="020B0503020204020204" pitchFamily="34" charset="-122"/>
                  </a:rPr>
                  <a:t>线索</a:t>
                </a:r>
              </a:p>
              <a:p>
                <a:pPr algn="ctr" defTabSz="1218443" fontAlgn="base">
                  <a:spcBef>
                    <a:spcPct val="0"/>
                  </a:spcBef>
                  <a:spcAft>
                    <a:spcPct val="0"/>
                  </a:spcAft>
                </a:pPr>
                <a:r>
                  <a:rPr kumimoji="1" lang="zh-CN" altLang="en-US" sz="1400" dirty="0">
                    <a:solidFill>
                      <a:schemeClr val="tx1"/>
                    </a:solidFill>
                    <a:latin typeface="微软雅黑" panose="020B0503020204020204" pitchFamily="34" charset="-122"/>
                    <a:ea typeface="微软雅黑" panose="020B0503020204020204" pitchFamily="34" charset="-122"/>
                  </a:rPr>
                  <a:t>转化</a:t>
                </a:r>
              </a:p>
            </p:txBody>
          </p:sp>
          <p:sp>
            <p:nvSpPr>
              <p:cNvPr id="9" name="矩形 8"/>
              <p:cNvSpPr/>
              <p:nvPr/>
            </p:nvSpPr>
            <p:spPr>
              <a:xfrm>
                <a:off x="5110039" y="2671790"/>
                <a:ext cx="1140196" cy="706055"/>
              </a:xfrm>
              <a:prstGeom prst="rect">
                <a:avLst/>
              </a:prstGeom>
              <a:noFill/>
              <a:ln>
                <a:solidFill>
                  <a:srgbClr val="0070C0"/>
                </a:solidFill>
              </a:ln>
              <a:extLst>
                <a:ext uri="{909E8E84-426E-40DD-AFC4-6F175D3DCCD1}">
                  <a14:hiddenFill xmlns:a14="http://schemas.microsoft.com/office/drawing/2010/main">
                    <a:solidFill>
                      <a:srgbClr val="FF9A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en-US" altLang="en-US" sz="1400" dirty="0">
                    <a:solidFill>
                      <a:schemeClr val="tx1"/>
                    </a:solidFill>
                    <a:latin typeface="微软雅黑" panose="020B0503020204020204" pitchFamily="34" charset="-122"/>
                    <a:ea typeface="微软雅黑" panose="020B0503020204020204" pitchFamily="34" charset="-122"/>
                  </a:rPr>
                  <a:t>客户</a:t>
                </a:r>
              </a:p>
              <a:p>
                <a:pPr algn="ctr" defTabSz="1218443" fontAlgn="base">
                  <a:spcBef>
                    <a:spcPct val="0"/>
                  </a:spcBef>
                  <a:spcAft>
                    <a:spcPct val="0"/>
                  </a:spcAft>
                </a:pPr>
                <a:r>
                  <a:rPr kumimoji="1" lang="en-US" altLang="en-US" sz="1400" dirty="0">
                    <a:solidFill>
                      <a:schemeClr val="tx1"/>
                    </a:solidFill>
                    <a:latin typeface="微软雅黑" panose="020B0503020204020204" pitchFamily="34" charset="-122"/>
                    <a:ea typeface="微软雅黑" panose="020B0503020204020204" pitchFamily="34" charset="-122"/>
                  </a:rPr>
                  <a:t>商机跟进</a:t>
                </a:r>
              </a:p>
            </p:txBody>
          </p:sp>
          <p:sp>
            <p:nvSpPr>
              <p:cNvPr id="10" name="矩形 9"/>
              <p:cNvSpPr/>
              <p:nvPr/>
            </p:nvSpPr>
            <p:spPr>
              <a:xfrm>
                <a:off x="6401533" y="2671790"/>
                <a:ext cx="1140196" cy="706055"/>
              </a:xfrm>
              <a:prstGeom prst="rect">
                <a:avLst/>
              </a:prstGeom>
              <a:noFill/>
              <a:ln>
                <a:solidFill>
                  <a:srgbClr val="0070C0"/>
                </a:solidFill>
              </a:ln>
              <a:extLst>
                <a:ext uri="{909E8E84-426E-40DD-AFC4-6F175D3DCCD1}">
                  <a14:hiddenFill xmlns:a14="http://schemas.microsoft.com/office/drawing/2010/main">
                    <a:solidFill>
                      <a:srgbClr val="FF9A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zh-CN" altLang="en-US" sz="1400" dirty="0">
                    <a:solidFill>
                      <a:schemeClr val="tx1"/>
                    </a:solidFill>
                    <a:latin typeface="微软雅黑" panose="020B0503020204020204" pitchFamily="34" charset="-122"/>
                    <a:ea typeface="微软雅黑" panose="020B0503020204020204" pitchFamily="34" charset="-122"/>
                  </a:rPr>
                  <a:t>产品报价</a:t>
                </a:r>
                <a:endParaRPr kumimoji="1" lang="en-US" altLang="zh-CN" sz="1400" dirty="0">
                  <a:solidFill>
                    <a:schemeClr val="tx1"/>
                  </a:solidFill>
                  <a:latin typeface="微软雅黑" panose="020B0503020204020204" pitchFamily="34" charset="-122"/>
                  <a:ea typeface="微软雅黑" panose="020B0503020204020204" pitchFamily="34" charset="-122"/>
                </a:endParaRPr>
              </a:p>
              <a:p>
                <a:pPr algn="ctr" defTabSz="1218443" fontAlgn="base">
                  <a:spcBef>
                    <a:spcPct val="0"/>
                  </a:spcBef>
                  <a:spcAft>
                    <a:spcPct val="0"/>
                  </a:spcAft>
                </a:pPr>
                <a:r>
                  <a:rPr kumimoji="1" lang="zh-CN" altLang="en-US" sz="1400" dirty="0">
                    <a:solidFill>
                      <a:schemeClr val="tx1"/>
                    </a:solidFill>
                    <a:latin typeface="微软雅黑" panose="020B0503020204020204" pitchFamily="34" charset="-122"/>
                    <a:ea typeface="微软雅黑" panose="020B0503020204020204" pitchFamily="34" charset="-122"/>
                  </a:rPr>
                  <a:t>特价申请</a:t>
                </a:r>
              </a:p>
            </p:txBody>
          </p:sp>
          <p:sp>
            <p:nvSpPr>
              <p:cNvPr id="11" name="矩形 10"/>
              <p:cNvSpPr/>
              <p:nvPr/>
            </p:nvSpPr>
            <p:spPr>
              <a:xfrm>
                <a:off x="7693027" y="2671790"/>
                <a:ext cx="1140196" cy="706055"/>
              </a:xfrm>
              <a:prstGeom prst="rect">
                <a:avLst/>
              </a:prstGeom>
              <a:noFill/>
              <a:ln>
                <a:solidFill>
                  <a:srgbClr val="0070C0"/>
                </a:solidFill>
              </a:ln>
              <a:extLst>
                <a:ext uri="{909E8E84-426E-40DD-AFC4-6F175D3DCCD1}">
                  <a14:hiddenFill xmlns:a14="http://schemas.microsoft.com/office/drawing/2010/main">
                    <a:solidFill>
                      <a:srgbClr val="FF9A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zh-CN" altLang="en-US" sz="1400" dirty="0">
                    <a:solidFill>
                      <a:schemeClr val="tx1"/>
                    </a:solidFill>
                    <a:latin typeface="微软雅黑" panose="020B0503020204020204" pitchFamily="34" charset="-122"/>
                    <a:ea typeface="微软雅黑" panose="020B0503020204020204" pitchFamily="34" charset="-122"/>
                  </a:rPr>
                  <a:t>销售订单</a:t>
                </a:r>
                <a:br>
                  <a:rPr kumimoji="1" lang="zh-CN" altLang="en-US" sz="1400" dirty="0">
                    <a:solidFill>
                      <a:schemeClr val="tx1"/>
                    </a:solidFill>
                    <a:latin typeface="微软雅黑" panose="020B0503020204020204" pitchFamily="34" charset="-122"/>
                    <a:ea typeface="微软雅黑" panose="020B0503020204020204" pitchFamily="34" charset="-122"/>
                  </a:rPr>
                </a:br>
                <a:r>
                  <a:rPr kumimoji="1" lang="zh-CN" altLang="en-US" sz="1400" dirty="0">
                    <a:solidFill>
                      <a:schemeClr val="tx1"/>
                    </a:solidFill>
                    <a:latin typeface="微软雅黑" panose="020B0503020204020204" pitchFamily="34" charset="-122"/>
                    <a:ea typeface="微软雅黑" panose="020B0503020204020204" pitchFamily="34" charset="-122"/>
                  </a:rPr>
                  <a:t>合同</a:t>
                </a:r>
              </a:p>
            </p:txBody>
          </p:sp>
          <p:sp>
            <p:nvSpPr>
              <p:cNvPr id="12" name="矩形 11"/>
              <p:cNvSpPr/>
              <p:nvPr/>
            </p:nvSpPr>
            <p:spPr>
              <a:xfrm>
                <a:off x="8984521" y="2671790"/>
                <a:ext cx="1140196" cy="706055"/>
              </a:xfrm>
              <a:prstGeom prst="rect">
                <a:avLst/>
              </a:prstGeom>
              <a:noFill/>
              <a:ln>
                <a:solidFill>
                  <a:srgbClr val="0070C0"/>
                </a:solidFill>
              </a:ln>
              <a:extLst>
                <a:ext uri="{909E8E84-426E-40DD-AFC4-6F175D3DCCD1}">
                  <a14:hiddenFill xmlns:a14="http://schemas.microsoft.com/office/drawing/2010/main">
                    <a:solidFill>
                      <a:srgbClr val="FF9A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zh-CN" altLang="en-US" sz="1400" dirty="0">
                    <a:solidFill>
                      <a:schemeClr val="tx1"/>
                    </a:solidFill>
                    <a:latin typeface="微软雅黑" panose="020B0503020204020204" pitchFamily="34" charset="-122"/>
                    <a:ea typeface="微软雅黑" panose="020B0503020204020204" pitchFamily="34" charset="-122"/>
                  </a:rPr>
                  <a:t>绩效管理</a:t>
                </a:r>
              </a:p>
            </p:txBody>
          </p:sp>
          <p:cxnSp>
            <p:nvCxnSpPr>
              <p:cNvPr id="13" name="肘形连接符 11"/>
              <p:cNvCxnSpPr>
                <a:stCxn id="12" idx="0"/>
                <a:endCxn id="9" idx="0"/>
              </p:cNvCxnSpPr>
              <p:nvPr/>
            </p:nvCxnSpPr>
            <p:spPr>
              <a:xfrm rot="16200000" flipV="1">
                <a:off x="7617378" y="734549"/>
                <a:ext cx="12700" cy="3874482"/>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2"/>
              <p:cNvCxnSpPr>
                <a:stCxn id="12" idx="0"/>
                <a:endCxn id="10" idx="0"/>
              </p:cNvCxnSpPr>
              <p:nvPr/>
            </p:nvCxnSpPr>
            <p:spPr>
              <a:xfrm rot="16200000" flipV="1">
                <a:off x="8263125" y="1380296"/>
                <a:ext cx="12700" cy="2582988"/>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右箭头 13"/>
              <p:cNvSpPr/>
              <p:nvPr/>
            </p:nvSpPr>
            <p:spPr>
              <a:xfrm>
                <a:off x="3391580" y="2986278"/>
                <a:ext cx="336234" cy="762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endParaRPr kumimoji="1" lang="zh-CN" altLang="en-US" sz="1400">
                  <a:solidFill>
                    <a:schemeClr val="tx1"/>
                  </a:solidFill>
                  <a:latin typeface="微软雅黑" panose="020B0503020204020204" pitchFamily="34" charset="-122"/>
                  <a:ea typeface="微软雅黑" panose="020B0503020204020204" pitchFamily="34" charset="-122"/>
                </a:endParaRPr>
              </a:p>
            </p:txBody>
          </p:sp>
          <p:sp>
            <p:nvSpPr>
              <p:cNvPr id="16" name="右箭头 14"/>
              <p:cNvSpPr/>
              <p:nvPr/>
            </p:nvSpPr>
            <p:spPr>
              <a:xfrm>
                <a:off x="4865976" y="2986278"/>
                <a:ext cx="336834" cy="762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endParaRPr kumimoji="1" lang="zh-CN" altLang="en-US" sz="1400">
                  <a:solidFill>
                    <a:schemeClr val="tx1"/>
                  </a:solidFill>
                  <a:latin typeface="微软雅黑" panose="020B0503020204020204" pitchFamily="34" charset="-122"/>
                  <a:ea typeface="微软雅黑" panose="020B0503020204020204" pitchFamily="34" charset="-122"/>
                </a:endParaRPr>
              </a:p>
            </p:txBody>
          </p:sp>
          <p:sp>
            <p:nvSpPr>
              <p:cNvPr id="17" name="右箭头 15"/>
              <p:cNvSpPr/>
              <p:nvPr/>
            </p:nvSpPr>
            <p:spPr>
              <a:xfrm>
                <a:off x="6172555" y="2986278"/>
                <a:ext cx="336833" cy="762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endParaRPr kumimoji="1" lang="zh-CN" altLang="en-US" sz="1400">
                  <a:solidFill>
                    <a:schemeClr val="tx1"/>
                  </a:solidFill>
                  <a:latin typeface="微软雅黑" panose="020B0503020204020204" pitchFamily="34" charset="-122"/>
                  <a:ea typeface="微软雅黑" panose="020B0503020204020204" pitchFamily="34" charset="-122"/>
                </a:endParaRPr>
              </a:p>
            </p:txBody>
          </p:sp>
          <p:sp>
            <p:nvSpPr>
              <p:cNvPr id="18" name="右箭头 16"/>
              <p:cNvSpPr/>
              <p:nvPr/>
            </p:nvSpPr>
            <p:spPr>
              <a:xfrm>
                <a:off x="7449166" y="2986278"/>
                <a:ext cx="336234" cy="762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endParaRPr kumimoji="1" lang="zh-CN" altLang="en-US" sz="1400">
                  <a:solidFill>
                    <a:schemeClr val="tx1"/>
                  </a:solidFill>
                  <a:latin typeface="微软雅黑" panose="020B0503020204020204" pitchFamily="34" charset="-122"/>
                  <a:ea typeface="微软雅黑" panose="020B0503020204020204" pitchFamily="34" charset="-122"/>
                </a:endParaRPr>
              </a:p>
            </p:txBody>
          </p:sp>
          <p:sp>
            <p:nvSpPr>
              <p:cNvPr id="19" name="右箭头 17"/>
              <p:cNvSpPr/>
              <p:nvPr/>
            </p:nvSpPr>
            <p:spPr>
              <a:xfrm>
                <a:off x="8747953" y="2986278"/>
                <a:ext cx="336834" cy="762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endParaRPr kumimoji="1" lang="zh-CN" altLang="en-US" sz="140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6401532" y="1955038"/>
                <a:ext cx="2755409" cy="471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二次销售</a:t>
                </a:r>
                <a:r>
                  <a:rPr kumimoji="1"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向上销售</a:t>
                </a:r>
              </a:p>
            </p:txBody>
          </p:sp>
        </p:grpSp>
        <p:sp>
          <p:nvSpPr>
            <p:cNvPr id="27" name="文本框 26"/>
            <p:cNvSpPr txBox="1"/>
            <p:nvPr/>
          </p:nvSpPr>
          <p:spPr>
            <a:xfrm>
              <a:off x="1957" y="4926"/>
              <a:ext cx="2348" cy="1161"/>
            </a:xfrm>
            <a:prstGeom prst="rect">
              <a:avLst/>
            </a:prstGeom>
            <a:noFill/>
          </p:spPr>
          <p:txBody>
            <a:bodyPr wrap="square" rtlCol="0">
              <a:spAutoFit/>
            </a:bodyPr>
            <a:lstStyle/>
            <a:p>
              <a:pPr defTabSz="1218443" fontAlgn="base">
                <a:spcBef>
                  <a:spcPct val="0"/>
                </a:spcBef>
                <a:spcAft>
                  <a:spcPct val="0"/>
                </a:spcAft>
              </a:pPr>
              <a:r>
                <a:rPr kumimoji="1" lang="en-US" altLang="en-US" sz="1400" dirty="0">
                  <a:latin typeface="微软雅黑" panose="020B0503020204020204" pitchFamily="34" charset="-122"/>
                  <a:ea typeface="微软雅黑" panose="020B0503020204020204" pitchFamily="34" charset="-122"/>
                </a:rPr>
                <a:t>多渠道线索获取</a:t>
              </a:r>
            </a:p>
            <a:p>
              <a:pPr defTabSz="1218443" fontAlgn="base">
                <a:spcBef>
                  <a:spcPct val="0"/>
                </a:spcBef>
                <a:spcAft>
                  <a:spcPct val="0"/>
                </a:spcAft>
              </a:pPr>
              <a:r>
                <a:rPr kumimoji="1" lang="en-US" altLang="en-US" sz="1400" dirty="0">
                  <a:latin typeface="微软雅黑" panose="020B0503020204020204" pitchFamily="34" charset="-122"/>
                  <a:ea typeface="微软雅黑" panose="020B0503020204020204" pitchFamily="34" charset="-122"/>
                </a:rPr>
                <a:t>多渠道线索归集</a:t>
              </a:r>
            </a:p>
            <a:p>
              <a:pPr defTabSz="1218443" fontAlgn="base">
                <a:spcBef>
                  <a:spcPct val="0"/>
                </a:spcBef>
                <a:spcAft>
                  <a:spcPct val="0"/>
                </a:spcAft>
              </a:pPr>
              <a:endParaRPr kumimoji="1" lang="en-US" altLang="en-US" sz="14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380" y="4928"/>
              <a:ext cx="2556" cy="1840"/>
            </a:xfrm>
            <a:prstGeom prst="rect">
              <a:avLst/>
            </a:prstGeom>
            <a:noFill/>
          </p:spPr>
          <p:txBody>
            <a:bodyPr wrap="square" rtlCol="0">
              <a:spAutoFit/>
            </a:bodyPr>
            <a:lstStyle/>
            <a:p>
              <a:pPr defTabSz="1218443" fontAlgn="base">
                <a:spcBef>
                  <a:spcPct val="0"/>
                </a:spcBef>
                <a:spcAft>
                  <a:spcPct val="0"/>
                </a:spcAft>
              </a:pPr>
              <a:r>
                <a:rPr kumimoji="1" lang="en-US" altLang="en-US" sz="1400" dirty="0">
                  <a:latin typeface="微软雅黑" panose="020B0503020204020204" pitchFamily="34" charset="-122"/>
                  <a:ea typeface="微软雅黑" panose="020B0503020204020204" pitchFamily="34" charset="-122"/>
                </a:rPr>
                <a:t>收集客户重要信息</a:t>
              </a:r>
            </a:p>
            <a:p>
              <a:pPr defTabSz="1218443" fontAlgn="base">
                <a:spcBef>
                  <a:spcPct val="0"/>
                </a:spcBef>
                <a:spcAft>
                  <a:spcPct val="0"/>
                </a:spcAft>
              </a:pPr>
              <a:r>
                <a:rPr kumimoji="1" lang="en-US" altLang="en-US" sz="1400" dirty="0">
                  <a:latin typeface="微软雅黑" panose="020B0503020204020204" pitchFamily="34" charset="-122"/>
                  <a:ea typeface="微软雅黑" panose="020B0503020204020204" pitchFamily="34" charset="-122"/>
                </a:rPr>
                <a:t>关键人员信息</a:t>
              </a:r>
            </a:p>
            <a:p>
              <a:pPr defTabSz="1218443" fontAlgn="base">
                <a:spcBef>
                  <a:spcPct val="0"/>
                </a:spcBef>
                <a:spcAft>
                  <a:spcPct val="0"/>
                </a:spcAft>
              </a:pPr>
              <a:r>
                <a:rPr kumimoji="1" lang="zh-CN" altLang="en-US" sz="1400" dirty="0">
                  <a:latin typeface="微软雅黑" panose="020B0503020204020204" pitchFamily="34" charset="-122"/>
                  <a:ea typeface="微软雅黑" panose="020B0503020204020204" pitchFamily="34" charset="-122"/>
                </a:rPr>
                <a:t>线索分配</a:t>
              </a:r>
            </a:p>
            <a:p>
              <a:pPr defTabSz="1218443" fontAlgn="base">
                <a:spcBef>
                  <a:spcPct val="0"/>
                </a:spcBef>
                <a:spcAft>
                  <a:spcPct val="0"/>
                </a:spcAft>
              </a:pPr>
              <a:r>
                <a:rPr kumimoji="1" lang="zh-CN" altLang="en-US" sz="1400" dirty="0">
                  <a:latin typeface="微软雅黑" panose="020B0503020204020204" pitchFamily="34" charset="-122"/>
                  <a:ea typeface="微软雅黑" panose="020B0503020204020204" pitchFamily="34" charset="-122"/>
                </a:rPr>
                <a:t>电话销售转移线索</a:t>
              </a:r>
              <a:endParaRPr kumimoji="1" lang="en-US" altLang="en-US" sz="1400" dirty="0">
                <a:latin typeface="微软雅黑" panose="020B0503020204020204" pitchFamily="34" charset="-122"/>
                <a:ea typeface="微软雅黑" panose="020B0503020204020204" pitchFamily="34" charset="-122"/>
              </a:endParaRPr>
            </a:p>
            <a:p>
              <a:pPr defTabSz="1218443" fontAlgn="base">
                <a:spcBef>
                  <a:spcPct val="0"/>
                </a:spcBef>
                <a:spcAft>
                  <a:spcPct val="0"/>
                </a:spcAft>
              </a:pPr>
              <a:r>
                <a:rPr kumimoji="1" lang="zh-CN" altLang="en-US" sz="1400" dirty="0">
                  <a:latin typeface="微软雅黑" panose="020B0503020204020204" pitchFamily="34" charset="-122"/>
                  <a:ea typeface="微软雅黑" panose="020B0503020204020204" pitchFamily="34" charset="-122"/>
                </a:rPr>
                <a:t>线索跟进提醒</a:t>
              </a:r>
            </a:p>
          </p:txBody>
        </p:sp>
        <p:sp>
          <p:nvSpPr>
            <p:cNvPr id="29" name="文本框 28"/>
            <p:cNvSpPr txBox="1"/>
            <p:nvPr/>
          </p:nvSpPr>
          <p:spPr>
            <a:xfrm>
              <a:off x="6878" y="4883"/>
              <a:ext cx="2282" cy="2179"/>
            </a:xfrm>
            <a:prstGeom prst="rect">
              <a:avLst/>
            </a:prstGeom>
            <a:noFill/>
          </p:spPr>
          <p:txBody>
            <a:bodyPr wrap="square" rtlCol="0">
              <a:spAutoFit/>
            </a:bodyPr>
            <a:lstStyle/>
            <a:p>
              <a:pPr defTabSz="1218443" fontAlgn="base">
                <a:spcBef>
                  <a:spcPct val="0"/>
                </a:spcBef>
                <a:spcAft>
                  <a:spcPct val="0"/>
                </a:spcAft>
              </a:pPr>
              <a:r>
                <a:rPr kumimoji="1" lang="en-US" altLang="en-US" sz="1400" dirty="0">
                  <a:latin typeface="微软雅黑" panose="020B0503020204020204" pitchFamily="34" charset="-122"/>
                  <a:ea typeface="微软雅黑" panose="020B0503020204020204" pitchFamily="34" charset="-122"/>
                </a:rPr>
                <a:t>客户画像</a:t>
              </a:r>
            </a:p>
            <a:p>
              <a:pPr defTabSz="1218443" fontAlgn="base">
                <a:spcBef>
                  <a:spcPct val="0"/>
                </a:spcBef>
                <a:spcAft>
                  <a:spcPct val="0"/>
                </a:spcAft>
              </a:pPr>
              <a:r>
                <a:rPr kumimoji="1" lang="zh-CN" altLang="en-US" sz="1400" dirty="0">
                  <a:latin typeface="微软雅黑" panose="020B0503020204020204" pitchFamily="34" charset="-122"/>
                  <a:ea typeface="微软雅黑" panose="020B0503020204020204" pitchFamily="34" charset="-122"/>
                </a:rPr>
                <a:t>受限实体列表</a:t>
              </a:r>
              <a:endParaRPr kumimoji="1" lang="en-US" altLang="en-US" sz="1400" dirty="0">
                <a:latin typeface="微软雅黑" panose="020B0503020204020204" pitchFamily="34" charset="-122"/>
                <a:ea typeface="微软雅黑" panose="020B0503020204020204" pitchFamily="34" charset="-122"/>
              </a:endParaRPr>
            </a:p>
            <a:p>
              <a:pPr defTabSz="1218443" fontAlgn="base">
                <a:spcBef>
                  <a:spcPct val="0"/>
                </a:spcBef>
                <a:spcAft>
                  <a:spcPct val="0"/>
                </a:spcAft>
              </a:pPr>
              <a:r>
                <a:rPr kumimoji="1" lang="en-US" altLang="en-US" sz="1400" dirty="0">
                  <a:latin typeface="微软雅黑" panose="020B0503020204020204" pitchFamily="34" charset="-122"/>
                  <a:ea typeface="微软雅黑" panose="020B0503020204020204" pitchFamily="34" charset="-122"/>
                </a:rPr>
                <a:t>标准化商机</a:t>
              </a:r>
            </a:p>
            <a:p>
              <a:pPr defTabSz="1218443" fontAlgn="base">
                <a:spcBef>
                  <a:spcPct val="0"/>
                </a:spcBef>
                <a:spcAft>
                  <a:spcPct val="0"/>
                </a:spcAft>
              </a:pPr>
              <a:r>
                <a:rPr kumimoji="1" lang="zh-CN" altLang="en-US" sz="1400" dirty="0">
                  <a:latin typeface="微软雅黑" panose="020B0503020204020204" pitchFamily="34" charset="-122"/>
                  <a:ea typeface="微软雅黑" panose="020B0503020204020204" pitchFamily="34" charset="-122"/>
                </a:rPr>
                <a:t>解决方案商机</a:t>
              </a:r>
              <a:endParaRPr kumimoji="1" lang="en-US" altLang="en-US" sz="1400" dirty="0">
                <a:latin typeface="微软雅黑" panose="020B0503020204020204" pitchFamily="34" charset="-122"/>
                <a:ea typeface="微软雅黑" panose="020B0503020204020204" pitchFamily="34" charset="-122"/>
              </a:endParaRPr>
            </a:p>
            <a:p>
              <a:pPr defTabSz="1218443" fontAlgn="base">
                <a:spcBef>
                  <a:spcPct val="0"/>
                </a:spcBef>
                <a:spcAft>
                  <a:spcPct val="0"/>
                </a:spcAft>
              </a:pPr>
              <a:r>
                <a:rPr kumimoji="1" lang="en-US" altLang="en-US" sz="1400" dirty="0">
                  <a:latin typeface="微软雅黑" panose="020B0503020204020204" pitchFamily="34" charset="-122"/>
                  <a:ea typeface="微软雅黑" panose="020B0503020204020204" pitchFamily="34" charset="-122"/>
                </a:rPr>
                <a:t>销售过程拜访</a:t>
              </a:r>
            </a:p>
            <a:p>
              <a:pPr defTabSz="1218443" fontAlgn="base">
                <a:spcBef>
                  <a:spcPct val="0"/>
                </a:spcBef>
                <a:spcAft>
                  <a:spcPct val="0"/>
                </a:spcAft>
              </a:pPr>
              <a:r>
                <a:rPr kumimoji="1" lang="zh-CN" altLang="en-US" sz="1400" dirty="0" err="1">
                  <a:latin typeface="微软雅黑" panose="020B0503020204020204" pitchFamily="34" charset="-122"/>
                  <a:ea typeface="微软雅黑" panose="020B0503020204020204" pitchFamily="34" charset="-122"/>
                </a:rPr>
                <a:t>方案设计</a:t>
              </a:r>
            </a:p>
          </p:txBody>
        </p:sp>
        <p:sp>
          <p:nvSpPr>
            <p:cNvPr id="30" name="文本框 29"/>
            <p:cNvSpPr txBox="1"/>
            <p:nvPr/>
          </p:nvSpPr>
          <p:spPr>
            <a:xfrm>
              <a:off x="9101" y="4939"/>
              <a:ext cx="2089" cy="2179"/>
            </a:xfrm>
            <a:prstGeom prst="rect">
              <a:avLst/>
            </a:prstGeom>
            <a:noFill/>
          </p:spPr>
          <p:txBody>
            <a:bodyPr wrap="square" rtlCol="0">
              <a:spAutoFit/>
            </a:bodyPr>
            <a:lstStyle/>
            <a:p>
              <a:pPr defTabSz="1218443" fontAlgn="base">
                <a:spcBef>
                  <a:spcPct val="0"/>
                </a:spcBef>
                <a:spcAft>
                  <a:spcPct val="0"/>
                </a:spcAft>
              </a:pP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报价审批</a:t>
              </a:r>
              <a:endParaRPr kumimoji="1"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defTabSz="1218443" fontAlgn="base">
                <a:spcBef>
                  <a:spcPct val="0"/>
                </a:spcBef>
                <a:spcAft>
                  <a:spcPct val="0"/>
                </a:spcAft>
              </a:pPr>
              <a:r>
                <a:rPr lang="en-US" altLang="zh-CN" sz="1400" dirty="0">
                  <a:latin typeface="微软雅黑" panose="020B0503020204020204" pitchFamily="34" charset="-122"/>
                  <a:ea typeface="微软雅黑" panose="020B0503020204020204" pitchFamily="34" charset="-122"/>
                  <a:sym typeface="+mn-ea"/>
                </a:rPr>
                <a:t>FaceID报价合同审批</a:t>
              </a:r>
            </a:p>
            <a:p>
              <a:pPr defTabSz="1218443" fontAlgn="base">
                <a:spcBef>
                  <a:spcPct val="0"/>
                </a:spcBef>
                <a:spcAft>
                  <a:spcPct val="0"/>
                </a:spcAft>
              </a:pPr>
              <a:r>
                <a:rPr lang="zh-CN" altLang="en-US" sz="1400" dirty="0">
                  <a:latin typeface="微软雅黑" panose="020B0503020204020204" pitchFamily="34" charset="-122"/>
                  <a:ea typeface="微软雅黑" panose="020B0503020204020204" pitchFamily="34" charset="-122"/>
                  <a:sym typeface="+mn-ea"/>
                </a:rPr>
                <a:t>产品同步</a:t>
              </a:r>
              <a:r>
                <a:rPr lang="en-US" altLang="zh-CN" sz="1400" dirty="0">
                  <a:latin typeface="微软雅黑" panose="020B0503020204020204" pitchFamily="34" charset="-122"/>
                  <a:ea typeface="微软雅黑" panose="020B0503020204020204" pitchFamily="34" charset="-122"/>
                  <a:sym typeface="+mn-ea"/>
                </a:rPr>
                <a:t>,ERP</a:t>
              </a:r>
              <a:r>
                <a:rPr lang="zh-CN" altLang="en-US" sz="1400" dirty="0">
                  <a:latin typeface="微软雅黑" panose="020B0503020204020204" pitchFamily="34" charset="-122"/>
                  <a:ea typeface="微软雅黑" panose="020B0503020204020204" pitchFamily="34" charset="-122"/>
                  <a:sym typeface="+mn-ea"/>
                </a:rPr>
                <a:t>将产品信息同步给</a:t>
              </a:r>
              <a:r>
                <a:rPr lang="en-US" altLang="zh-CN" sz="1400" dirty="0">
                  <a:latin typeface="微软雅黑" panose="020B0503020204020204" pitchFamily="34" charset="-122"/>
                  <a:ea typeface="微软雅黑" panose="020B0503020204020204" pitchFamily="34" charset="-122"/>
                  <a:sym typeface="+mn-ea"/>
                </a:rPr>
                <a:t>CRM</a:t>
              </a:r>
              <a:endParaRPr kumimoji="1"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文本框 42"/>
            <p:cNvSpPr txBox="1"/>
            <p:nvPr/>
          </p:nvSpPr>
          <p:spPr>
            <a:xfrm>
              <a:off x="11179" y="4969"/>
              <a:ext cx="2154" cy="1840"/>
            </a:xfrm>
            <a:prstGeom prst="rect">
              <a:avLst/>
            </a:prstGeom>
            <a:noFill/>
          </p:spPr>
          <p:txBody>
            <a:bodyPr wrap="square" rtlCol="0">
              <a:spAutoFit/>
            </a:bodyPr>
            <a:lstStyle/>
            <a:p>
              <a:r>
                <a:rPr kumimoji="1" lang="en-US" altLang="zh-CN" sz="1400" dirty="0">
                  <a:latin typeface="微软雅黑" panose="020B0503020204020204" pitchFamily="34" charset="-122"/>
                  <a:ea typeface="微软雅黑" panose="020B0503020204020204" pitchFamily="34" charset="-122"/>
                </a:rPr>
                <a:t>OA</a:t>
              </a:r>
              <a:r>
                <a:rPr kumimoji="1" lang="zh-CN" altLang="en-US" sz="1400" dirty="0">
                  <a:latin typeface="微软雅黑" panose="020B0503020204020204" pitchFamily="34" charset="-122"/>
                  <a:ea typeface="微软雅黑" panose="020B0503020204020204" pitchFamily="34" charset="-122"/>
                </a:rPr>
                <a:t>合同审批单</a:t>
              </a:r>
            </a:p>
            <a:p>
              <a:r>
                <a:rPr kumimoji="1" lang="zh-CN" altLang="en-US" sz="1400" dirty="0">
                  <a:latin typeface="微软雅黑" panose="020B0503020204020204" pitchFamily="34" charset="-122"/>
                  <a:ea typeface="微软雅黑" panose="020B0503020204020204" pitchFamily="34" charset="-122"/>
                </a:rPr>
                <a:t>普通销售合同审批</a:t>
              </a:r>
            </a:p>
            <a:p>
              <a:r>
                <a:rPr kumimoji="1" lang="en-US" altLang="zh-CN" sz="1400" dirty="0">
                  <a:latin typeface="微软雅黑" panose="020B0503020204020204" pitchFamily="34" charset="-122"/>
                  <a:ea typeface="微软雅黑" panose="020B0503020204020204" pitchFamily="34" charset="-122"/>
                </a:rPr>
                <a:t>FACEID</a:t>
              </a:r>
              <a:r>
                <a:rPr kumimoji="1" lang="zh-CN" altLang="en-US" sz="1400" dirty="0">
                  <a:latin typeface="微软雅黑" panose="020B0503020204020204" pitchFamily="34" charset="-122"/>
                  <a:ea typeface="微软雅黑" panose="020B0503020204020204" pitchFamily="34" charset="-122"/>
                </a:rPr>
                <a:t>报价合同审批</a:t>
              </a:r>
            </a:p>
          </p:txBody>
        </p:sp>
        <p:sp>
          <p:nvSpPr>
            <p:cNvPr id="44" name="文本框 43"/>
            <p:cNvSpPr txBox="1"/>
            <p:nvPr/>
          </p:nvSpPr>
          <p:spPr>
            <a:xfrm>
              <a:off x="13358" y="4999"/>
              <a:ext cx="3117" cy="1840"/>
            </a:xfrm>
            <a:prstGeom prst="rect">
              <a:avLst/>
            </a:prstGeom>
            <a:noFill/>
          </p:spPr>
          <p:txBody>
            <a:bodyPr wrap="square" rtlCol="0">
              <a:spAutoFit/>
            </a:bodyPr>
            <a:lstStyle/>
            <a:p>
              <a:pPr defTabSz="1218443" fontAlgn="base">
                <a:spcBef>
                  <a:spcPct val="0"/>
                </a:spcBef>
                <a:spcAft>
                  <a:spcPct val="0"/>
                </a:spcAft>
              </a:pPr>
              <a:r>
                <a:rPr kumimoji="1" lang="zh-CN" altLang="en-US" sz="1400" dirty="0">
                  <a:latin typeface="微软雅黑" panose="020B0503020204020204" pitchFamily="34" charset="-122"/>
                  <a:ea typeface="微软雅黑" panose="020B0503020204020204" pitchFamily="34" charset="-122"/>
                </a:rPr>
                <a:t>业务指标进度</a:t>
              </a:r>
            </a:p>
            <a:p>
              <a:pPr defTabSz="1218443" fontAlgn="base">
                <a:spcBef>
                  <a:spcPct val="0"/>
                </a:spcBef>
                <a:spcAft>
                  <a:spcPct val="0"/>
                </a:spcAft>
              </a:pPr>
              <a:r>
                <a:rPr kumimoji="1" lang="zh-CN" altLang="en-US" sz="1400" dirty="0">
                  <a:latin typeface="微软雅黑" panose="020B0503020204020204" pitchFamily="34" charset="-122"/>
                  <a:ea typeface="微软雅黑" panose="020B0503020204020204" pitchFamily="34" charset="-122"/>
                </a:rPr>
                <a:t>维护预计收入确认</a:t>
              </a:r>
            </a:p>
            <a:p>
              <a:pPr defTabSz="1218443" fontAlgn="base">
                <a:spcBef>
                  <a:spcPct val="0"/>
                </a:spcBef>
                <a:spcAft>
                  <a:spcPct val="0"/>
                </a:spcAft>
              </a:pPr>
              <a:r>
                <a:rPr kumimoji="1" lang="zh-CN" altLang="en-US" sz="1400" dirty="0">
                  <a:latin typeface="微软雅黑" panose="020B0503020204020204" pitchFamily="34" charset="-122"/>
                  <a:ea typeface="微软雅黑" panose="020B0503020204020204" pitchFamily="34" charset="-122"/>
                </a:rPr>
                <a:t>维护预计回款</a:t>
              </a:r>
            </a:p>
            <a:p>
              <a:pPr defTabSz="1218443" fontAlgn="base">
                <a:spcBef>
                  <a:spcPct val="0"/>
                </a:spcBef>
                <a:spcAft>
                  <a:spcPct val="0"/>
                </a:spcAft>
              </a:pPr>
              <a:r>
                <a:rPr kumimoji="1" lang="en-US" altLang="zh-CN" sz="1400" dirty="0">
                  <a:latin typeface="微软雅黑" panose="020B0503020204020204" pitchFamily="34" charset="-122"/>
                  <a:ea typeface="微软雅黑" panose="020B0503020204020204" pitchFamily="34" charset="-122"/>
                </a:rPr>
                <a:t>EBG</a:t>
              </a:r>
              <a:r>
                <a:rPr kumimoji="1" lang="zh-CN" altLang="en-US" sz="1400" dirty="0">
                  <a:latin typeface="微软雅黑" panose="020B0503020204020204" pitchFamily="34" charset="-122"/>
                  <a:ea typeface="微软雅黑" panose="020B0503020204020204" pitchFamily="34" charset="-122"/>
                </a:rPr>
                <a:t>内控目标管理</a:t>
              </a:r>
            </a:p>
            <a:p>
              <a:pPr defTabSz="1218443" fontAlgn="base">
                <a:spcBef>
                  <a:spcPct val="0"/>
                </a:spcBef>
                <a:spcAft>
                  <a:spcPct val="0"/>
                </a:spcAft>
              </a:pPr>
              <a:r>
                <a:rPr kumimoji="1" lang="en-US" altLang="zh-CN" sz="1400" dirty="0">
                  <a:latin typeface="微软雅黑" panose="020B0503020204020204" pitchFamily="34" charset="-122"/>
                  <a:ea typeface="微软雅黑" panose="020B0503020204020204" pitchFamily="34" charset="-122"/>
                </a:rPr>
                <a:t>LBG</a:t>
              </a:r>
              <a:r>
                <a:rPr kumimoji="1" lang="zh-CN" altLang="en-US" sz="1400" dirty="0">
                  <a:latin typeface="微软雅黑" panose="020B0503020204020204" pitchFamily="34" charset="-122"/>
                  <a:ea typeface="微软雅黑" panose="020B0503020204020204" pitchFamily="34" charset="-122"/>
                </a:rPr>
                <a:t>合同状态预测</a:t>
              </a:r>
            </a:p>
          </p:txBody>
        </p:sp>
      </p:grpSp>
      <p:grpSp>
        <p:nvGrpSpPr>
          <p:cNvPr id="3" name="组合 2"/>
          <p:cNvGrpSpPr/>
          <p:nvPr/>
        </p:nvGrpSpPr>
        <p:grpSpPr>
          <a:xfrm>
            <a:off x="626029" y="5088833"/>
            <a:ext cx="10996133" cy="1483802"/>
            <a:chOff x="986" y="8013"/>
            <a:chExt cx="17319" cy="2337"/>
          </a:xfrm>
        </p:grpSpPr>
        <p:sp>
          <p:nvSpPr>
            <p:cNvPr id="23" name="文本框 22"/>
            <p:cNvSpPr txBox="1"/>
            <p:nvPr/>
          </p:nvSpPr>
          <p:spPr>
            <a:xfrm>
              <a:off x="1194" y="9439"/>
              <a:ext cx="2279" cy="483"/>
            </a:xfrm>
            <a:prstGeom prst="rect">
              <a:avLst/>
            </a:prstGeom>
            <a:noFill/>
          </p:spPr>
          <p:txBody>
            <a:bodyPr wrap="square" rtlCol="0">
              <a:spAutoFit/>
            </a:bodyPr>
            <a:lstStyle/>
            <a:p>
              <a:pPr defTabSz="1218443" fontAlgn="base">
                <a:spcBef>
                  <a:spcPct val="0"/>
                </a:spcBef>
                <a:spcAft>
                  <a:spcPct val="0"/>
                </a:spcAft>
              </a:pPr>
              <a:r>
                <a:rPr kumimoji="1" lang="en-US" altLang="en-US" sz="1400" dirty="0">
                  <a:latin typeface="微软雅黑" panose="020B0503020204020204" pitchFamily="34" charset="-122"/>
                  <a:ea typeface="微软雅黑" panose="020B0503020204020204" pitchFamily="34" charset="-122"/>
                </a:rPr>
                <a:t>基础业务支撑</a:t>
              </a:r>
            </a:p>
          </p:txBody>
        </p:sp>
        <p:sp>
          <p:nvSpPr>
            <p:cNvPr id="24" name="矩形 23"/>
            <p:cNvSpPr/>
            <p:nvPr/>
          </p:nvSpPr>
          <p:spPr>
            <a:xfrm>
              <a:off x="3305" y="9502"/>
              <a:ext cx="2083" cy="566"/>
            </a:xfrm>
            <a:prstGeom prst="rect">
              <a:avLst/>
            </a:prstGeom>
            <a:noFill/>
            <a:ln>
              <a:solidFill>
                <a:srgbClr val="92D050"/>
              </a:solidFill>
            </a:ln>
            <a:extLst>
              <a:ext uri="{909E8E84-426E-40DD-AFC4-6F175D3DCCD1}">
                <a14:hiddenFill xmlns:a14="http://schemas.microsoft.com/office/drawing/2010/main">
                  <a:solidFill>
                    <a:srgbClr val="92D0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en-US" altLang="en-US" sz="1400" dirty="0">
                  <a:solidFill>
                    <a:schemeClr val="tx1"/>
                  </a:solidFill>
                  <a:latin typeface="微软雅黑" panose="020B0503020204020204" pitchFamily="34" charset="-122"/>
                  <a:ea typeface="微软雅黑" panose="020B0503020204020204" pitchFamily="34" charset="-122"/>
                </a:rPr>
                <a:t>组织架构</a:t>
              </a:r>
            </a:p>
          </p:txBody>
        </p:sp>
        <p:sp>
          <p:nvSpPr>
            <p:cNvPr id="25" name="矩形 24"/>
            <p:cNvSpPr/>
            <p:nvPr/>
          </p:nvSpPr>
          <p:spPr>
            <a:xfrm>
              <a:off x="8048" y="9508"/>
              <a:ext cx="2129" cy="566"/>
            </a:xfrm>
            <a:prstGeom prst="rect">
              <a:avLst/>
            </a:prstGeom>
            <a:noFill/>
            <a:ln>
              <a:solidFill>
                <a:srgbClr val="92D050"/>
              </a:solidFill>
            </a:ln>
            <a:extLst>
              <a:ext uri="{909E8E84-426E-40DD-AFC4-6F175D3DCCD1}">
                <a14:hiddenFill xmlns:a14="http://schemas.microsoft.com/office/drawing/2010/main">
                  <a:solidFill>
                    <a:srgbClr val="92D0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zh-CN" altLang="en-US" sz="1400" dirty="0">
                  <a:solidFill>
                    <a:schemeClr val="tx1"/>
                  </a:solidFill>
                  <a:latin typeface="微软雅黑" panose="020B0503020204020204" pitchFamily="34" charset="-122"/>
                  <a:ea typeface="微软雅黑" panose="020B0503020204020204" pitchFamily="34" charset="-122"/>
                </a:rPr>
                <a:t>即时通讯</a:t>
              </a:r>
            </a:p>
          </p:txBody>
        </p:sp>
        <p:sp>
          <p:nvSpPr>
            <p:cNvPr id="26" name="矩形 25"/>
            <p:cNvSpPr/>
            <p:nvPr/>
          </p:nvSpPr>
          <p:spPr>
            <a:xfrm>
              <a:off x="10416" y="9502"/>
              <a:ext cx="1639" cy="566"/>
            </a:xfrm>
            <a:prstGeom prst="rect">
              <a:avLst/>
            </a:prstGeom>
            <a:noFill/>
            <a:ln>
              <a:solidFill>
                <a:srgbClr val="92D050"/>
              </a:solidFill>
            </a:ln>
            <a:extLst>
              <a:ext uri="{909E8E84-426E-40DD-AFC4-6F175D3DCCD1}">
                <a14:hiddenFill xmlns:a14="http://schemas.microsoft.com/office/drawing/2010/main">
                  <a:solidFill>
                    <a:srgbClr val="92D0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zh-CN" altLang="en-US" sz="1400" dirty="0">
                  <a:solidFill>
                    <a:schemeClr val="tx1"/>
                  </a:solidFill>
                  <a:latin typeface="微软雅黑" panose="020B0503020204020204" pitchFamily="34" charset="-122"/>
                  <a:ea typeface="微软雅黑" panose="020B0503020204020204" pitchFamily="34" charset="-122"/>
                </a:rPr>
                <a:t>信息流</a:t>
              </a:r>
            </a:p>
          </p:txBody>
        </p:sp>
        <p:sp>
          <p:nvSpPr>
            <p:cNvPr id="42" name="文本框 41"/>
            <p:cNvSpPr txBox="1"/>
            <p:nvPr/>
          </p:nvSpPr>
          <p:spPr>
            <a:xfrm>
              <a:off x="1192" y="8183"/>
              <a:ext cx="1422" cy="485"/>
            </a:xfrm>
            <a:prstGeom prst="rect">
              <a:avLst/>
            </a:prstGeom>
            <a:noFill/>
          </p:spPr>
          <p:txBody>
            <a:bodyPr wrap="none" rtlCol="0">
              <a:spAutoFit/>
            </a:bodyPr>
            <a:lstStyle/>
            <a:p>
              <a:pPr defTabSz="1218443" fontAlgn="base">
                <a:spcBef>
                  <a:spcPct val="0"/>
                </a:spcBef>
                <a:spcAft>
                  <a:spcPct val="0"/>
                </a:spcAft>
              </a:pPr>
              <a:r>
                <a:rPr kumimoji="1" lang="en-US" altLang="en-US" sz="1400" dirty="0">
                  <a:latin typeface="微软雅黑" panose="020B0503020204020204" pitchFamily="34" charset="-122"/>
                  <a:ea typeface="微软雅黑" panose="020B0503020204020204" pitchFamily="34" charset="-122"/>
                </a:rPr>
                <a:t>数据驱动</a:t>
              </a:r>
            </a:p>
          </p:txBody>
        </p:sp>
        <p:grpSp>
          <p:nvGrpSpPr>
            <p:cNvPr id="54" name="组合 53"/>
            <p:cNvGrpSpPr/>
            <p:nvPr/>
          </p:nvGrpSpPr>
          <p:grpSpPr>
            <a:xfrm>
              <a:off x="3267" y="8248"/>
              <a:ext cx="14811" cy="558"/>
              <a:chOff x="3027" y="8968"/>
              <a:chExt cx="14811" cy="558"/>
            </a:xfrm>
          </p:grpSpPr>
          <p:sp>
            <p:nvSpPr>
              <p:cNvPr id="47" name="矩形 46"/>
              <p:cNvSpPr/>
              <p:nvPr/>
            </p:nvSpPr>
            <p:spPr>
              <a:xfrm>
                <a:off x="12087" y="8968"/>
                <a:ext cx="1713" cy="559"/>
              </a:xfrm>
              <a:prstGeom prst="rect">
                <a:avLst/>
              </a:prstGeom>
              <a:noFill/>
              <a:ln>
                <a:solidFill>
                  <a:srgbClr val="00B050"/>
                </a:solidFill>
              </a:ln>
              <a:extLst>
                <a:ext uri="{909E8E84-426E-40DD-AFC4-6F175D3DCCD1}">
                  <a14:hiddenFill xmlns:a14="http://schemas.microsoft.com/office/drawing/2010/main">
                    <a:solidFill>
                      <a:srgbClr val="7030A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en-US" altLang="en-US" sz="1400" dirty="0">
                    <a:solidFill>
                      <a:schemeClr val="tx1"/>
                    </a:solidFill>
                    <a:latin typeface="微软雅黑" panose="020B0503020204020204" pitchFamily="34" charset="-122"/>
                    <a:ea typeface="微软雅黑" panose="020B0503020204020204" pitchFamily="34" charset="-122"/>
                  </a:rPr>
                  <a:t>绩效分析</a:t>
                </a:r>
              </a:p>
            </p:txBody>
          </p:sp>
          <p:sp>
            <p:nvSpPr>
              <p:cNvPr id="48" name="矩形 47"/>
              <p:cNvSpPr/>
              <p:nvPr/>
            </p:nvSpPr>
            <p:spPr>
              <a:xfrm>
                <a:off x="7769" y="8968"/>
                <a:ext cx="2137" cy="559"/>
              </a:xfrm>
              <a:prstGeom prst="rect">
                <a:avLst/>
              </a:prstGeom>
              <a:noFill/>
              <a:ln>
                <a:solidFill>
                  <a:srgbClr val="00B050"/>
                </a:solidFill>
              </a:ln>
              <a:extLst>
                <a:ext uri="{909E8E84-426E-40DD-AFC4-6F175D3DCCD1}">
                  <a14:hiddenFill xmlns:a14="http://schemas.microsoft.com/office/drawing/2010/main">
                    <a:solidFill>
                      <a:srgbClr val="7030A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en-US" altLang="en-US" sz="1400" dirty="0">
                    <a:solidFill>
                      <a:schemeClr val="tx1"/>
                    </a:solidFill>
                    <a:latin typeface="微软雅黑" panose="020B0503020204020204" pitchFamily="34" charset="-122"/>
                    <a:ea typeface="微软雅黑" panose="020B0503020204020204" pitchFamily="34" charset="-122"/>
                  </a:rPr>
                  <a:t>销售效率分析</a:t>
                </a:r>
              </a:p>
            </p:txBody>
          </p:sp>
          <p:sp>
            <p:nvSpPr>
              <p:cNvPr id="49" name="矩形 48"/>
              <p:cNvSpPr/>
              <p:nvPr/>
            </p:nvSpPr>
            <p:spPr>
              <a:xfrm>
                <a:off x="10139" y="8968"/>
                <a:ext cx="1713" cy="559"/>
              </a:xfrm>
              <a:prstGeom prst="rect">
                <a:avLst/>
              </a:prstGeom>
              <a:noFill/>
              <a:ln>
                <a:solidFill>
                  <a:srgbClr val="00B050"/>
                </a:solidFill>
              </a:ln>
              <a:extLst>
                <a:ext uri="{909E8E84-426E-40DD-AFC4-6F175D3DCCD1}">
                  <a14:hiddenFill xmlns:a14="http://schemas.microsoft.com/office/drawing/2010/main">
                    <a:solidFill>
                      <a:srgbClr val="7030A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en-US" altLang="en-US" sz="1400" dirty="0">
                    <a:solidFill>
                      <a:schemeClr val="tx1"/>
                    </a:solidFill>
                    <a:latin typeface="微软雅黑" panose="020B0503020204020204" pitchFamily="34" charset="-122"/>
                    <a:ea typeface="微软雅黑" panose="020B0503020204020204" pitchFamily="34" charset="-122"/>
                  </a:rPr>
                  <a:t>行为分析</a:t>
                </a:r>
              </a:p>
            </p:txBody>
          </p:sp>
          <p:sp>
            <p:nvSpPr>
              <p:cNvPr id="50" name="矩形 49"/>
              <p:cNvSpPr/>
              <p:nvPr/>
            </p:nvSpPr>
            <p:spPr>
              <a:xfrm>
                <a:off x="3027" y="8968"/>
                <a:ext cx="2137" cy="559"/>
              </a:xfrm>
              <a:prstGeom prst="rect">
                <a:avLst/>
              </a:prstGeom>
              <a:noFill/>
              <a:ln>
                <a:solidFill>
                  <a:srgbClr val="00B050"/>
                </a:solidFill>
              </a:ln>
              <a:extLst>
                <a:ext uri="{909E8E84-426E-40DD-AFC4-6F175D3DCCD1}">
                  <a14:hiddenFill xmlns:a14="http://schemas.microsoft.com/office/drawing/2010/main">
                    <a:solidFill>
                      <a:srgbClr val="7030A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endParaRPr kumimoji="1"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1" name="矩形 50"/>
              <p:cNvSpPr/>
              <p:nvPr/>
            </p:nvSpPr>
            <p:spPr>
              <a:xfrm>
                <a:off x="14034" y="8968"/>
                <a:ext cx="1713" cy="559"/>
              </a:xfrm>
              <a:prstGeom prst="rect">
                <a:avLst/>
              </a:prstGeom>
              <a:noFill/>
              <a:ln>
                <a:solidFill>
                  <a:srgbClr val="00B050"/>
                </a:solidFill>
              </a:ln>
              <a:extLst>
                <a:ext uri="{909E8E84-426E-40DD-AFC4-6F175D3DCCD1}">
                  <a14:hiddenFill xmlns:a14="http://schemas.microsoft.com/office/drawing/2010/main">
                    <a:solidFill>
                      <a:srgbClr val="7030A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en-US" altLang="en-US" sz="1400" dirty="0">
                    <a:solidFill>
                      <a:schemeClr val="tx1"/>
                    </a:solidFill>
                    <a:latin typeface="微软雅黑" panose="020B0503020204020204" pitchFamily="34" charset="-122"/>
                    <a:ea typeface="微软雅黑" panose="020B0503020204020204" pitchFamily="34" charset="-122"/>
                  </a:rPr>
                  <a:t>ROI</a:t>
                </a:r>
              </a:p>
            </p:txBody>
          </p:sp>
          <p:sp>
            <p:nvSpPr>
              <p:cNvPr id="52" name="矩形 51"/>
              <p:cNvSpPr/>
              <p:nvPr/>
            </p:nvSpPr>
            <p:spPr>
              <a:xfrm>
                <a:off x="15982" y="8968"/>
                <a:ext cx="1856" cy="559"/>
              </a:xfrm>
              <a:prstGeom prst="rect">
                <a:avLst/>
              </a:prstGeom>
              <a:noFill/>
              <a:ln>
                <a:solidFill>
                  <a:srgbClr val="00B050"/>
                </a:solidFill>
              </a:ln>
              <a:extLst>
                <a:ext uri="{909E8E84-426E-40DD-AFC4-6F175D3DCCD1}">
                  <a14:hiddenFill xmlns:a14="http://schemas.microsoft.com/office/drawing/2010/main">
                    <a:solidFill>
                      <a:srgbClr val="7030A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en-US" altLang="en-US" sz="1400" dirty="0">
                    <a:solidFill>
                      <a:schemeClr val="tx1"/>
                    </a:solidFill>
                    <a:latin typeface="微软雅黑" panose="020B0503020204020204" pitchFamily="34" charset="-122"/>
                    <a:ea typeface="微软雅黑" panose="020B0503020204020204" pitchFamily="34" charset="-122"/>
                  </a:rPr>
                  <a:t>组织与人员</a:t>
                </a:r>
              </a:p>
            </p:txBody>
          </p:sp>
          <p:sp>
            <p:nvSpPr>
              <p:cNvPr id="53" name="矩形 52"/>
              <p:cNvSpPr/>
              <p:nvPr/>
            </p:nvSpPr>
            <p:spPr>
              <a:xfrm>
                <a:off x="5398" y="8968"/>
                <a:ext cx="2137" cy="559"/>
              </a:xfrm>
              <a:prstGeom prst="rect">
                <a:avLst/>
              </a:prstGeom>
              <a:noFill/>
              <a:ln>
                <a:solidFill>
                  <a:srgbClr val="00B050"/>
                </a:solidFill>
              </a:ln>
              <a:extLst>
                <a:ext uri="{909E8E84-426E-40DD-AFC4-6F175D3DCCD1}">
                  <a14:hiddenFill xmlns:a14="http://schemas.microsoft.com/office/drawing/2010/main">
                    <a:solidFill>
                      <a:srgbClr val="7030A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en-US" altLang="en-US" sz="1400" dirty="0">
                    <a:solidFill>
                      <a:schemeClr val="tx1"/>
                    </a:solidFill>
                    <a:latin typeface="微软雅黑" panose="020B0503020204020204" pitchFamily="34" charset="-122"/>
                    <a:ea typeface="微软雅黑" panose="020B0503020204020204" pitchFamily="34" charset="-122"/>
                  </a:rPr>
                  <a:t>销售预测</a:t>
                </a:r>
              </a:p>
            </p:txBody>
          </p:sp>
        </p:grpSp>
        <p:sp>
          <p:nvSpPr>
            <p:cNvPr id="59" name="矩形 58"/>
            <p:cNvSpPr/>
            <p:nvPr/>
          </p:nvSpPr>
          <p:spPr>
            <a:xfrm>
              <a:off x="2841" y="8295"/>
              <a:ext cx="2880" cy="483"/>
            </a:xfrm>
            <a:prstGeom prst="rect">
              <a:avLst/>
            </a:prstGeom>
            <a:noFill/>
            <a:extLst>
              <a:ext uri="{909E8E84-426E-40DD-AFC4-6F175D3DCCD1}">
                <a14:hiddenFill xmlns:a14="http://schemas.microsoft.com/office/drawing/2010/main">
                  <a:solidFill>
                    <a:srgbClr val="7030A0"/>
                  </a:solidFill>
                </a14:hiddenFill>
              </a:ext>
            </a:extLst>
          </p:spPr>
          <p:txBody>
            <a:bodyPr wrap="square">
              <a:spAutoFit/>
            </a:bodyPr>
            <a:lstStyle/>
            <a:p>
              <a:pPr algn="ctr" defTabSz="1218443" fontAlgn="base">
                <a:spcBef>
                  <a:spcPct val="0"/>
                </a:spcBef>
                <a:spcAft>
                  <a:spcPct val="0"/>
                </a:spcAft>
              </a:pPr>
              <a:r>
                <a:rPr lang="en-US" altLang="en-US" sz="1400" dirty="0">
                  <a:latin typeface="微软雅黑" panose="020B0503020204020204" pitchFamily="34" charset="-122"/>
                  <a:ea typeface="微软雅黑" panose="020B0503020204020204" pitchFamily="34" charset="-122"/>
                  <a:cs typeface="微软雅黑" panose="020B0503020204020204" pitchFamily="34" charset="-122"/>
                </a:rPr>
                <a:t>线索/客户洞察</a:t>
              </a:r>
            </a:p>
          </p:txBody>
        </p:sp>
        <p:sp>
          <p:nvSpPr>
            <p:cNvPr id="60" name="矩形 59"/>
            <p:cNvSpPr/>
            <p:nvPr/>
          </p:nvSpPr>
          <p:spPr>
            <a:xfrm>
              <a:off x="12402" y="9494"/>
              <a:ext cx="1699" cy="566"/>
            </a:xfrm>
            <a:prstGeom prst="rect">
              <a:avLst/>
            </a:prstGeom>
            <a:noFill/>
            <a:ln>
              <a:solidFill>
                <a:srgbClr val="92D050"/>
              </a:solidFill>
            </a:ln>
            <a:extLst>
              <a:ext uri="{909E8E84-426E-40DD-AFC4-6F175D3DCCD1}">
                <a14:hiddenFill xmlns:a14="http://schemas.microsoft.com/office/drawing/2010/main">
                  <a:solidFill>
                    <a:srgbClr val="92D0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任务</a:t>
              </a:r>
              <a:r>
                <a:rPr kumimoji="1"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日程</a:t>
              </a:r>
            </a:p>
          </p:txBody>
        </p:sp>
        <p:sp>
          <p:nvSpPr>
            <p:cNvPr id="55" name="圆角矩形 54"/>
            <p:cNvSpPr/>
            <p:nvPr/>
          </p:nvSpPr>
          <p:spPr>
            <a:xfrm flipV="1">
              <a:off x="995" y="8013"/>
              <a:ext cx="17310" cy="1057"/>
            </a:xfrm>
            <a:prstGeom prst="roundRect">
              <a:avLst/>
            </a:prstGeom>
            <a:noFill/>
            <a:ln>
              <a:solidFill>
                <a:srgbClr val="00B050"/>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6" name="圆角矩形 55"/>
            <p:cNvSpPr/>
            <p:nvPr/>
          </p:nvSpPr>
          <p:spPr>
            <a:xfrm flipV="1">
              <a:off x="986" y="9293"/>
              <a:ext cx="17310" cy="1057"/>
            </a:xfrm>
            <a:prstGeom prst="roundRect">
              <a:avLst/>
            </a:prstGeom>
            <a:noFill/>
            <a:ln>
              <a:solidFill>
                <a:srgbClr val="92D050"/>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 name="矩形 1"/>
            <p:cNvSpPr/>
            <p:nvPr/>
          </p:nvSpPr>
          <p:spPr>
            <a:xfrm>
              <a:off x="5595" y="9501"/>
              <a:ext cx="2262" cy="566"/>
            </a:xfrm>
            <a:prstGeom prst="rect">
              <a:avLst/>
            </a:prstGeom>
            <a:noFill/>
            <a:ln>
              <a:solidFill>
                <a:srgbClr val="92D050"/>
              </a:solidFill>
            </a:ln>
            <a:extLst>
              <a:ext uri="{909E8E84-426E-40DD-AFC4-6F175D3DCCD1}">
                <a14:hiddenFill xmlns:a14="http://schemas.microsoft.com/office/drawing/2010/main">
                  <a:solidFill>
                    <a:srgbClr val="92D0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43" fontAlgn="base">
                <a:spcBef>
                  <a:spcPct val="0"/>
                </a:spcBef>
                <a:spcAft>
                  <a:spcPct val="0"/>
                </a:spcAft>
              </a:pPr>
              <a:r>
                <a:rPr kumimoji="1" lang="zh-CN" altLang="en-US" sz="1400" dirty="0">
                  <a:solidFill>
                    <a:schemeClr val="tx1"/>
                  </a:solidFill>
                  <a:latin typeface="微软雅黑" panose="020B0503020204020204" pitchFamily="34" charset="-122"/>
                  <a:ea typeface="微软雅黑" panose="020B0503020204020204" pitchFamily="34" charset="-122"/>
                </a:rPr>
                <a:t>流程引擎</a:t>
              </a:r>
            </a:p>
          </p:txBody>
        </p:sp>
      </p:grpSp>
      <p:sp>
        <p:nvSpPr>
          <p:cNvPr id="33" name="文本框 32"/>
          <p:cNvSpPr txBox="1"/>
          <p:nvPr/>
        </p:nvSpPr>
        <p:spPr>
          <a:xfrm>
            <a:off x="630473" y="273620"/>
            <a:ext cx="6772663" cy="553549"/>
          </a:xfrm>
          <a:prstGeom prst="rect">
            <a:avLst/>
          </a:prstGeom>
          <a:noFill/>
          <a:ln>
            <a:noFill/>
          </a:ln>
          <a:effectLst/>
        </p:spPr>
        <p:txBody>
          <a:bodyPr vert="horz" wrap="square" lIns="45714" tIns="60958" rIns="45714" bIns="60958" rtlCol="0" anchor="ctr">
            <a:spAutoFit/>
          </a:bodyPr>
          <a:lstStyle>
            <a:lvl1pPr>
              <a:spcBef>
                <a:spcPts val="0"/>
              </a:spcBef>
              <a:buNone/>
              <a:defRPr sz="3200">
                <a:solidFill>
                  <a:srgbClr val="FFB200"/>
                </a:solidFill>
                <a:latin typeface="微软雅黑 Light"/>
                <a:ea typeface="微软雅黑"/>
                <a:cs typeface="+mn-ea"/>
              </a:defRPr>
            </a:lvl1pPr>
          </a:lstStyle>
          <a:p>
            <a:r>
              <a:rPr lang="zh-CN" altLang="en-US" dirty="0"/>
              <a:t>整体业务蓝图</a:t>
            </a:r>
          </a:p>
        </p:txBody>
      </p:sp>
      <p:grpSp>
        <p:nvGrpSpPr>
          <p:cNvPr id="34" name="组合 33"/>
          <p:cNvGrpSpPr/>
          <p:nvPr/>
        </p:nvGrpSpPr>
        <p:grpSpPr>
          <a:xfrm>
            <a:off x="638726" y="4029791"/>
            <a:ext cx="10990419" cy="913011"/>
            <a:chOff x="1006" y="6465"/>
            <a:chExt cx="17310" cy="1438"/>
          </a:xfrm>
        </p:grpSpPr>
        <p:sp>
          <p:nvSpPr>
            <p:cNvPr id="38" name="文本框 37"/>
            <p:cNvSpPr txBox="1"/>
            <p:nvPr/>
          </p:nvSpPr>
          <p:spPr>
            <a:xfrm>
              <a:off x="1042" y="6465"/>
              <a:ext cx="1970" cy="822"/>
            </a:xfrm>
            <a:prstGeom prst="rect">
              <a:avLst/>
            </a:prstGeom>
            <a:noFill/>
          </p:spPr>
          <p:txBody>
            <a:bodyPr wrap="square" rtlCol="0">
              <a:spAutoFit/>
            </a:bodyPr>
            <a:lstStyle/>
            <a:p>
              <a:pPr defTabSz="1218443" fontAlgn="base">
                <a:spcBef>
                  <a:spcPct val="0"/>
                </a:spcBef>
                <a:spcAft>
                  <a:spcPct val="0"/>
                </a:spcAft>
              </a:pPr>
              <a:r>
                <a:rPr kumimoji="1" lang="en-US" altLang="en-US" sz="1400" dirty="0" err="1">
                  <a:latin typeface="微软雅黑" panose="020B0503020204020204" pitchFamily="34" charset="-122"/>
                  <a:ea typeface="微软雅黑" panose="020B0503020204020204" pitchFamily="34" charset="-122"/>
                  <a:cs typeface="微软雅黑" panose="020B0503020204020204" pitchFamily="34" charset="-122"/>
                </a:rPr>
                <a:t>伙伴支撑</a:t>
              </a:r>
              <a:r>
                <a:rPr kumimoji="1" lang="en-US" altLang="en-US" sz="1400" dirty="0">
                  <a:latin typeface="微软雅黑" panose="020B0503020204020204" pitchFamily="34" charset="-122"/>
                  <a:ea typeface="微软雅黑" panose="020B0503020204020204" pitchFamily="34" charset="-122"/>
                  <a:cs typeface="微软雅黑" panose="020B0503020204020204" pitchFamily="34" charset="-122"/>
                </a:rPr>
                <a:t>PRM</a:t>
              </a:r>
            </a:p>
          </p:txBody>
        </p:sp>
        <p:grpSp>
          <p:nvGrpSpPr>
            <p:cNvPr id="35" name="组合 34"/>
            <p:cNvGrpSpPr/>
            <p:nvPr/>
          </p:nvGrpSpPr>
          <p:grpSpPr>
            <a:xfrm>
              <a:off x="3103" y="6796"/>
              <a:ext cx="14984" cy="812"/>
              <a:chOff x="2983" y="7396"/>
              <a:chExt cx="14984" cy="812"/>
            </a:xfrm>
          </p:grpSpPr>
          <p:sp>
            <p:nvSpPr>
              <p:cNvPr id="36" name="圆角矩形 30"/>
              <p:cNvSpPr/>
              <p:nvPr/>
            </p:nvSpPr>
            <p:spPr>
              <a:xfrm>
                <a:off x="2983" y="7396"/>
                <a:ext cx="2019" cy="812"/>
              </a:xfrm>
              <a:prstGeom prst="roundRect">
                <a:avLst/>
              </a:prstGeom>
              <a:noFill/>
              <a:ln>
                <a:solidFill>
                  <a:srgbClr val="00B0F0"/>
                </a:solidFill>
              </a:ln>
              <a:extLst>
                <a:ext uri="{909E8E84-426E-40DD-AFC4-6F175D3DCCD1}">
                  <a14:hiddenFill xmlns:a14="http://schemas.microsoft.com/office/drawing/2010/main">
                    <a:solidFill>
                      <a:srgbClr val="00B0F0"/>
                    </a:solidFill>
                  </a14:hiddenFill>
                </a:ext>
              </a:extLst>
            </p:spPr>
            <p:style>
              <a:lnRef idx="2">
                <a:schemeClr val="accent1"/>
              </a:lnRef>
              <a:fillRef idx="1">
                <a:schemeClr val="lt1"/>
              </a:fillRef>
              <a:effectRef idx="0">
                <a:schemeClr val="accent1"/>
              </a:effectRef>
              <a:fontRef idx="minor">
                <a:schemeClr val="dk1"/>
              </a:fontRef>
            </p:style>
            <p:txBody>
              <a:bodyPr lIns="53943" rtlCol="0" anchor="ctr"/>
              <a:lstStyle/>
              <a:p>
                <a:pPr algn="ctr" defTabSz="1218443" fontAlgn="base">
                  <a:spcBef>
                    <a:spcPct val="0"/>
                  </a:spcBef>
                  <a:spcAft>
                    <a:spcPct val="0"/>
                  </a:spcAft>
                </a:pPr>
                <a:r>
                  <a:rPr lang="zh-CN" altLang="en-US"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伙伴注册</a:t>
                </a:r>
                <a:endParaRPr lang="en-US" altLang="zh-CN"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218443" fontAlgn="base">
                  <a:spcBef>
                    <a:spcPct val="0"/>
                  </a:spcBef>
                  <a:spcAft>
                    <a:spcPct val="0"/>
                  </a:spcAft>
                </a:pPr>
                <a:r>
                  <a:rPr lang="zh-CN" altLang="en-US"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资质审核</a:t>
                </a:r>
              </a:p>
            </p:txBody>
          </p:sp>
          <p:sp>
            <p:nvSpPr>
              <p:cNvPr id="37" name="右箭头 31"/>
              <p:cNvSpPr/>
              <p:nvPr/>
            </p:nvSpPr>
            <p:spPr>
              <a:xfrm>
                <a:off x="5039" y="7554"/>
                <a:ext cx="532" cy="496"/>
              </a:xfrm>
              <a:prstGeom prst="rightArrow">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443" fontAlgn="base">
                  <a:spcBef>
                    <a:spcPct val="0"/>
                  </a:spcBef>
                  <a:spcAft>
                    <a:spcPct val="0"/>
                  </a:spcAft>
                </a:pPr>
                <a:endParaRPr lang="zh-CN" altLang="en-US" sz="1335" b="1" dirty="0">
                  <a:solidFill>
                    <a:schemeClr val="tx1"/>
                  </a:solidFill>
                  <a:latin typeface="微软雅黑" panose="020B0503020204020204" pitchFamily="34" charset="-122"/>
                  <a:ea typeface="微软雅黑" panose="020B0503020204020204" pitchFamily="34" charset="-122"/>
                </a:endParaRPr>
              </a:p>
            </p:txBody>
          </p:sp>
          <p:sp>
            <p:nvSpPr>
              <p:cNvPr id="39" name="圆角矩形 32"/>
              <p:cNvSpPr/>
              <p:nvPr/>
            </p:nvSpPr>
            <p:spPr>
              <a:xfrm>
                <a:off x="5622" y="7396"/>
                <a:ext cx="2019" cy="812"/>
              </a:xfrm>
              <a:prstGeom prst="roundRect">
                <a:avLst/>
              </a:prstGeom>
              <a:noFill/>
              <a:ln>
                <a:solidFill>
                  <a:srgbClr val="00B0F0"/>
                </a:solidFill>
              </a:ln>
              <a:extLst>
                <a:ext uri="{909E8E84-426E-40DD-AFC4-6F175D3DCCD1}">
                  <a14:hiddenFill xmlns:a14="http://schemas.microsoft.com/office/drawing/2010/main">
                    <a:solidFill>
                      <a:srgbClr val="00B0F0"/>
                    </a:solidFill>
                  </a14:hiddenFill>
                </a:ext>
              </a:extLst>
            </p:spPr>
            <p:style>
              <a:lnRef idx="2">
                <a:schemeClr val="accent1"/>
              </a:lnRef>
              <a:fillRef idx="1">
                <a:schemeClr val="lt1"/>
              </a:fillRef>
              <a:effectRef idx="0">
                <a:schemeClr val="accent1"/>
              </a:effectRef>
              <a:fontRef idx="minor">
                <a:schemeClr val="dk1"/>
              </a:fontRef>
            </p:style>
            <p:txBody>
              <a:bodyPr lIns="53943" rtlCol="0" anchor="ctr"/>
              <a:lstStyle/>
              <a:p>
                <a:pPr algn="ctr" defTabSz="1218443" fontAlgn="base">
                  <a:spcBef>
                    <a:spcPct val="0"/>
                  </a:spcBef>
                  <a:spcAft>
                    <a:spcPct val="0"/>
                  </a:spcAft>
                </a:pPr>
                <a:r>
                  <a:rPr lang="zh-CN" altLang="en-US"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客户商机报备</a:t>
                </a:r>
              </a:p>
            </p:txBody>
          </p:sp>
          <p:sp>
            <p:nvSpPr>
              <p:cNvPr id="40" name="圆角矩形 33"/>
              <p:cNvSpPr/>
              <p:nvPr/>
            </p:nvSpPr>
            <p:spPr>
              <a:xfrm>
                <a:off x="8262" y="7396"/>
                <a:ext cx="2019" cy="812"/>
              </a:xfrm>
              <a:prstGeom prst="roundRect">
                <a:avLst/>
              </a:prstGeom>
              <a:noFill/>
              <a:ln>
                <a:solidFill>
                  <a:srgbClr val="00B0F0"/>
                </a:solidFill>
              </a:ln>
              <a:extLst>
                <a:ext uri="{909E8E84-426E-40DD-AFC4-6F175D3DCCD1}">
                  <a14:hiddenFill xmlns:a14="http://schemas.microsoft.com/office/drawing/2010/main">
                    <a:solidFill>
                      <a:srgbClr val="00B0F0"/>
                    </a:solidFill>
                  </a14:hiddenFill>
                </a:ext>
              </a:extLst>
            </p:spPr>
            <p:style>
              <a:lnRef idx="2">
                <a:schemeClr val="accent1"/>
              </a:lnRef>
              <a:fillRef idx="1">
                <a:schemeClr val="lt1"/>
              </a:fillRef>
              <a:effectRef idx="0">
                <a:schemeClr val="accent1"/>
              </a:effectRef>
              <a:fontRef idx="minor">
                <a:schemeClr val="dk1"/>
              </a:fontRef>
            </p:style>
            <p:txBody>
              <a:bodyPr lIns="53943" rtlCol="0" anchor="ctr"/>
              <a:lstStyle/>
              <a:p>
                <a:pPr algn="ctr" defTabSz="1218443" fontAlgn="base">
                  <a:spcBef>
                    <a:spcPct val="0"/>
                  </a:spcBef>
                  <a:spcAft>
                    <a:spcPct val="0"/>
                  </a:spcAft>
                </a:pPr>
                <a:r>
                  <a:rPr lang="zh-CN" altLang="en-US"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商机跟进</a:t>
                </a:r>
              </a:p>
            </p:txBody>
          </p:sp>
          <p:sp>
            <p:nvSpPr>
              <p:cNvPr id="41" name="圆角矩形 34"/>
              <p:cNvSpPr/>
              <p:nvPr/>
            </p:nvSpPr>
            <p:spPr>
              <a:xfrm>
                <a:off x="10901" y="7396"/>
                <a:ext cx="2019" cy="812"/>
              </a:xfrm>
              <a:prstGeom prst="roundRect">
                <a:avLst/>
              </a:prstGeom>
              <a:noFill/>
              <a:ln>
                <a:solidFill>
                  <a:srgbClr val="00B0F0"/>
                </a:solidFill>
              </a:ln>
              <a:extLst>
                <a:ext uri="{909E8E84-426E-40DD-AFC4-6F175D3DCCD1}">
                  <a14:hiddenFill xmlns:a14="http://schemas.microsoft.com/office/drawing/2010/main">
                    <a:solidFill>
                      <a:srgbClr val="00B0F0"/>
                    </a:solidFill>
                  </a14:hiddenFill>
                </a:ext>
              </a:extLst>
            </p:spPr>
            <p:style>
              <a:lnRef idx="2">
                <a:schemeClr val="accent1"/>
              </a:lnRef>
              <a:fillRef idx="1">
                <a:schemeClr val="lt1"/>
              </a:fillRef>
              <a:effectRef idx="0">
                <a:schemeClr val="accent1"/>
              </a:effectRef>
              <a:fontRef idx="minor">
                <a:schemeClr val="dk1"/>
              </a:fontRef>
            </p:style>
            <p:txBody>
              <a:bodyPr lIns="53943" rtlCol="0" anchor="ctr"/>
              <a:lstStyle/>
              <a:p>
                <a:pPr algn="ctr" defTabSz="1218443" fontAlgn="base">
                  <a:spcBef>
                    <a:spcPct val="0"/>
                  </a:spcBef>
                  <a:spcAft>
                    <a:spcPct val="0"/>
                  </a:spcAft>
                </a:pPr>
                <a:r>
                  <a:rPr lang="zh-CN" altLang="en-US"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报价</a:t>
                </a:r>
                <a:endParaRPr lang="en-US" altLang="zh-CN"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218443" fontAlgn="base">
                  <a:spcBef>
                    <a:spcPct val="0"/>
                  </a:spcBef>
                  <a:spcAft>
                    <a:spcPct val="0"/>
                  </a:spcAft>
                </a:pPr>
                <a:r>
                  <a:rPr lang="zh-CN" altLang="en-US"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特价申请</a:t>
                </a:r>
              </a:p>
            </p:txBody>
          </p:sp>
          <p:sp>
            <p:nvSpPr>
              <p:cNvPr id="45" name="圆角矩形 35"/>
              <p:cNvSpPr/>
              <p:nvPr/>
            </p:nvSpPr>
            <p:spPr>
              <a:xfrm>
                <a:off x="16009" y="7396"/>
                <a:ext cx="1958" cy="812"/>
              </a:xfrm>
              <a:prstGeom prst="roundRect">
                <a:avLst/>
              </a:prstGeom>
              <a:noFill/>
              <a:ln>
                <a:solidFill>
                  <a:srgbClr val="00B0F0"/>
                </a:solidFill>
              </a:ln>
              <a:extLst>
                <a:ext uri="{909E8E84-426E-40DD-AFC4-6F175D3DCCD1}">
                  <a14:hiddenFill xmlns:a14="http://schemas.microsoft.com/office/drawing/2010/main">
                    <a:solidFill>
                      <a:srgbClr val="00B0F0"/>
                    </a:solidFill>
                  </a14:hiddenFill>
                </a:ext>
              </a:extLst>
            </p:spPr>
            <p:style>
              <a:lnRef idx="2">
                <a:schemeClr val="accent1"/>
              </a:lnRef>
              <a:fillRef idx="1">
                <a:schemeClr val="lt1"/>
              </a:fillRef>
              <a:effectRef idx="0">
                <a:schemeClr val="accent1"/>
              </a:effectRef>
              <a:fontRef idx="minor">
                <a:schemeClr val="dk1"/>
              </a:fontRef>
            </p:style>
            <p:txBody>
              <a:bodyPr lIns="53943" rtlCol="0" anchor="ctr"/>
              <a:lstStyle/>
              <a:p>
                <a:pPr algn="ctr" defTabSz="1218443" fontAlgn="base">
                  <a:spcBef>
                    <a:spcPct val="0"/>
                  </a:spcBef>
                  <a:spcAft>
                    <a:spcPct val="0"/>
                  </a:spcAft>
                </a:pPr>
                <a:r>
                  <a:rPr lang="zh-CN" altLang="en-US"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渠道社区</a:t>
                </a:r>
              </a:p>
            </p:txBody>
          </p:sp>
          <p:sp>
            <p:nvSpPr>
              <p:cNvPr id="46" name="右箭头 37"/>
              <p:cNvSpPr/>
              <p:nvPr/>
            </p:nvSpPr>
            <p:spPr>
              <a:xfrm>
                <a:off x="7736" y="7554"/>
                <a:ext cx="532" cy="496"/>
              </a:xfrm>
              <a:prstGeom prst="rightArrow">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443" fontAlgn="base">
                  <a:spcBef>
                    <a:spcPct val="0"/>
                  </a:spcBef>
                  <a:spcAft>
                    <a:spcPct val="0"/>
                  </a:spcAft>
                </a:pPr>
                <a:endParaRPr lang="zh-CN" altLang="en-US" sz="1335" b="1" dirty="0">
                  <a:solidFill>
                    <a:schemeClr val="tx1"/>
                  </a:solidFill>
                  <a:latin typeface="微软雅黑" panose="020B0503020204020204" pitchFamily="34" charset="-122"/>
                  <a:ea typeface="微软雅黑" panose="020B0503020204020204" pitchFamily="34" charset="-122"/>
                </a:endParaRPr>
              </a:p>
            </p:txBody>
          </p:sp>
          <p:sp>
            <p:nvSpPr>
              <p:cNvPr id="58" name="右箭头 38"/>
              <p:cNvSpPr/>
              <p:nvPr/>
            </p:nvSpPr>
            <p:spPr>
              <a:xfrm>
                <a:off x="10372" y="7554"/>
                <a:ext cx="532" cy="496"/>
              </a:xfrm>
              <a:prstGeom prst="rightArrow">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443" fontAlgn="base">
                  <a:spcBef>
                    <a:spcPct val="0"/>
                  </a:spcBef>
                  <a:spcAft>
                    <a:spcPct val="0"/>
                  </a:spcAft>
                </a:pPr>
                <a:endParaRPr lang="zh-CN" altLang="en-US" sz="1335" b="1" dirty="0">
                  <a:solidFill>
                    <a:schemeClr val="tx1"/>
                  </a:solidFill>
                  <a:latin typeface="微软雅黑" panose="020B0503020204020204" pitchFamily="34" charset="-122"/>
                  <a:ea typeface="微软雅黑" panose="020B0503020204020204" pitchFamily="34" charset="-122"/>
                </a:endParaRPr>
              </a:p>
            </p:txBody>
          </p:sp>
          <p:sp>
            <p:nvSpPr>
              <p:cNvPr id="61" name="圆角矩形 43"/>
              <p:cNvSpPr/>
              <p:nvPr/>
            </p:nvSpPr>
            <p:spPr>
              <a:xfrm>
                <a:off x="13541" y="7396"/>
                <a:ext cx="2019" cy="812"/>
              </a:xfrm>
              <a:prstGeom prst="roundRect">
                <a:avLst/>
              </a:prstGeom>
              <a:noFill/>
              <a:ln>
                <a:solidFill>
                  <a:srgbClr val="00B0F0"/>
                </a:solidFill>
              </a:ln>
              <a:extLst>
                <a:ext uri="{909E8E84-426E-40DD-AFC4-6F175D3DCCD1}">
                  <a14:hiddenFill xmlns:a14="http://schemas.microsoft.com/office/drawing/2010/main">
                    <a:solidFill>
                      <a:srgbClr val="00B0F0"/>
                    </a:solidFill>
                  </a14:hiddenFill>
                </a:ext>
              </a:extLst>
            </p:spPr>
            <p:style>
              <a:lnRef idx="2">
                <a:schemeClr val="accent1"/>
              </a:lnRef>
              <a:fillRef idx="1">
                <a:schemeClr val="lt1"/>
              </a:fillRef>
              <a:effectRef idx="0">
                <a:schemeClr val="accent1"/>
              </a:effectRef>
              <a:fontRef idx="minor">
                <a:schemeClr val="dk1"/>
              </a:fontRef>
            </p:style>
            <p:txBody>
              <a:bodyPr lIns="53943" rtlCol="0" anchor="ctr"/>
              <a:lstStyle/>
              <a:p>
                <a:pPr algn="ctr" defTabSz="1218443" fontAlgn="base">
                  <a:spcBef>
                    <a:spcPct val="0"/>
                  </a:spcBef>
                  <a:spcAft>
                    <a:spcPct val="0"/>
                  </a:spcAft>
                </a:pPr>
                <a:r>
                  <a:rPr lang="zh-CN" altLang="en-US"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销售订单</a:t>
                </a:r>
                <a:endParaRPr lang="en-US" altLang="zh-CN"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218443" fontAlgn="base">
                  <a:spcBef>
                    <a:spcPct val="0"/>
                  </a:spcBef>
                  <a:spcAft>
                    <a:spcPct val="0"/>
                  </a:spcAft>
                </a:pPr>
                <a:r>
                  <a:rPr lang="zh-CN" altLang="en-US"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ERP</a:t>
                </a:r>
                <a:r>
                  <a:rPr lang="zh-CN" altLang="en-US" sz="13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62" name="右箭头 44"/>
              <p:cNvSpPr/>
              <p:nvPr/>
            </p:nvSpPr>
            <p:spPr>
              <a:xfrm>
                <a:off x="13012" y="7554"/>
                <a:ext cx="532" cy="496"/>
              </a:xfrm>
              <a:prstGeom prst="rightArrow">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443" fontAlgn="base">
                  <a:spcBef>
                    <a:spcPct val="0"/>
                  </a:spcBef>
                  <a:spcAft>
                    <a:spcPct val="0"/>
                  </a:spcAft>
                </a:pPr>
                <a:endParaRPr lang="zh-CN" altLang="en-US" sz="1335" b="1" dirty="0">
                  <a:solidFill>
                    <a:schemeClr val="tx1"/>
                  </a:solidFill>
                  <a:latin typeface="微软雅黑" panose="020B0503020204020204" pitchFamily="34" charset="-122"/>
                  <a:ea typeface="微软雅黑" panose="020B0503020204020204" pitchFamily="34" charset="-122"/>
                </a:endParaRPr>
              </a:p>
            </p:txBody>
          </p:sp>
        </p:grpSp>
        <p:sp>
          <p:nvSpPr>
            <p:cNvPr id="63" name="圆角矩形 62"/>
            <p:cNvSpPr/>
            <p:nvPr/>
          </p:nvSpPr>
          <p:spPr>
            <a:xfrm flipV="1">
              <a:off x="1006" y="6493"/>
              <a:ext cx="17310" cy="1411"/>
            </a:xfrm>
            <a:prstGeom prst="roundRect">
              <a:avLst/>
            </a:prstGeom>
            <a:noFill/>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圆角 9"/>
          <p:cNvSpPr/>
          <p:nvPr/>
        </p:nvSpPr>
        <p:spPr>
          <a:xfrm>
            <a:off x="763805" y="1125538"/>
            <a:ext cx="10727563" cy="3902837"/>
          </a:xfrm>
          <a:prstGeom prst="roundRect">
            <a:avLst>
              <a:gd name="adj" fmla="val 715"/>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圆角 10"/>
          <p:cNvSpPr/>
          <p:nvPr/>
        </p:nvSpPr>
        <p:spPr>
          <a:xfrm>
            <a:off x="763805" y="5111549"/>
            <a:ext cx="5448860" cy="1579674"/>
          </a:xfrm>
          <a:prstGeom prst="roundRect">
            <a:avLst>
              <a:gd name="adj" fmla="val 715"/>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矩形: 圆角 12"/>
          <p:cNvSpPr/>
          <p:nvPr/>
        </p:nvSpPr>
        <p:spPr>
          <a:xfrm>
            <a:off x="6254571" y="5103295"/>
            <a:ext cx="5247592" cy="1598722"/>
          </a:xfrm>
          <a:prstGeom prst="roundRect">
            <a:avLst>
              <a:gd name="adj" fmla="val 715"/>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1151590" y="1135138"/>
            <a:ext cx="0" cy="3902685"/>
          </a:xfrm>
          <a:prstGeom prst="line">
            <a:avLst/>
          </a:prstGeom>
        </p:spPr>
        <p:style>
          <a:lnRef idx="1">
            <a:schemeClr val="accent1"/>
          </a:lnRef>
          <a:fillRef idx="0">
            <a:schemeClr val="accent1"/>
          </a:fillRef>
          <a:effectRef idx="0">
            <a:schemeClr val="accent1"/>
          </a:effectRef>
          <a:fontRef idx="minor">
            <a:schemeClr val="tx1"/>
          </a:fontRef>
        </p:style>
      </p:cxnSp>
      <p:sp>
        <p:nvSpPr>
          <p:cNvPr id="21" name="矩形: 圆角 20"/>
          <p:cNvSpPr/>
          <p:nvPr/>
        </p:nvSpPr>
        <p:spPr>
          <a:xfrm>
            <a:off x="1239359" y="1208280"/>
            <a:ext cx="1638390" cy="1653020"/>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圆角 21"/>
          <p:cNvSpPr/>
          <p:nvPr/>
        </p:nvSpPr>
        <p:spPr>
          <a:xfrm>
            <a:off x="2958079" y="1198553"/>
            <a:ext cx="1638087" cy="2425384"/>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文本框 26"/>
          <p:cNvSpPr txBox="1"/>
          <p:nvPr/>
        </p:nvSpPr>
        <p:spPr>
          <a:xfrm>
            <a:off x="1651186" y="1215589"/>
            <a:ext cx="800219"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营销获客</a:t>
            </a:r>
          </a:p>
        </p:txBody>
      </p:sp>
      <p:grpSp>
        <p:nvGrpSpPr>
          <p:cNvPr id="9" name="组合 8"/>
          <p:cNvGrpSpPr/>
          <p:nvPr/>
        </p:nvGrpSpPr>
        <p:grpSpPr>
          <a:xfrm>
            <a:off x="1312505" y="1528830"/>
            <a:ext cx="731422" cy="416506"/>
            <a:chOff x="804675" y="1352035"/>
            <a:chExt cx="731517" cy="416560"/>
          </a:xfrm>
        </p:grpSpPr>
        <p:sp>
          <p:nvSpPr>
            <p:cNvPr id="28" name="矩形: 圆角 27"/>
            <p:cNvSpPr/>
            <p:nvPr/>
          </p:nvSpPr>
          <p:spPr>
            <a:xfrm>
              <a:off x="804675" y="1388906"/>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28"/>
            <p:cNvSpPr txBox="1"/>
            <p:nvPr/>
          </p:nvSpPr>
          <p:spPr>
            <a:xfrm>
              <a:off x="805633" y="1352035"/>
              <a:ext cx="721360" cy="41656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官网</a:t>
              </a:r>
              <a:endParaRPr lang="en-US" altLang="zh-CN" sz="1055" dirty="0">
                <a:latin typeface="微软雅黑" panose="020B0503020204020204" pitchFamily="34" charset="-122"/>
                <a:ea typeface="微软雅黑" panose="020B0503020204020204" pitchFamily="34" charset="-122"/>
              </a:endParaRPr>
            </a:p>
            <a:p>
              <a:pPr algn="ctr"/>
              <a:r>
                <a:rPr lang="zh-CN" altLang="en-US" sz="1055" dirty="0">
                  <a:latin typeface="微软雅黑" panose="020B0503020204020204" pitchFamily="34" charset="-122"/>
                  <a:ea typeface="微软雅黑" panose="020B0503020204020204" pitchFamily="34" charset="-122"/>
                </a:rPr>
                <a:t>嵌入页面</a:t>
              </a:r>
            </a:p>
          </p:txBody>
        </p:sp>
      </p:grpSp>
      <p:grpSp>
        <p:nvGrpSpPr>
          <p:cNvPr id="25" name="组合 24"/>
          <p:cNvGrpSpPr/>
          <p:nvPr/>
        </p:nvGrpSpPr>
        <p:grpSpPr>
          <a:xfrm>
            <a:off x="2089710" y="1528830"/>
            <a:ext cx="731422" cy="416506"/>
            <a:chOff x="1581982" y="1352035"/>
            <a:chExt cx="731517" cy="416560"/>
          </a:xfrm>
        </p:grpSpPr>
        <p:sp>
          <p:nvSpPr>
            <p:cNvPr id="31" name="矩形: 圆角 30"/>
            <p:cNvSpPr/>
            <p:nvPr/>
          </p:nvSpPr>
          <p:spPr>
            <a:xfrm>
              <a:off x="1581982" y="1388906"/>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文本框 31"/>
            <p:cNvSpPr txBox="1"/>
            <p:nvPr/>
          </p:nvSpPr>
          <p:spPr>
            <a:xfrm>
              <a:off x="1582939" y="1352035"/>
              <a:ext cx="721360" cy="41656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微信</a:t>
              </a:r>
              <a:endParaRPr lang="en-US" altLang="zh-CN" sz="1055" dirty="0">
                <a:latin typeface="微软雅黑" panose="020B0503020204020204" pitchFamily="34" charset="-122"/>
                <a:ea typeface="微软雅黑" panose="020B0503020204020204" pitchFamily="34" charset="-122"/>
              </a:endParaRPr>
            </a:p>
            <a:p>
              <a:pPr algn="ctr"/>
              <a:r>
                <a:rPr lang="zh-CN" altLang="en-US" sz="1055" dirty="0">
                  <a:latin typeface="微软雅黑" panose="020B0503020204020204" pitchFamily="34" charset="-122"/>
                  <a:ea typeface="微软雅黑" panose="020B0503020204020204" pitchFamily="34" charset="-122"/>
                </a:rPr>
                <a:t>内容营销</a:t>
              </a:r>
            </a:p>
          </p:txBody>
        </p:sp>
      </p:grpSp>
      <p:grpSp>
        <p:nvGrpSpPr>
          <p:cNvPr id="15" name="组合 14"/>
          <p:cNvGrpSpPr/>
          <p:nvPr/>
        </p:nvGrpSpPr>
        <p:grpSpPr>
          <a:xfrm>
            <a:off x="1312504" y="1977826"/>
            <a:ext cx="731422" cy="352066"/>
            <a:chOff x="804675" y="1801089"/>
            <a:chExt cx="731517" cy="352112"/>
          </a:xfrm>
        </p:grpSpPr>
        <p:sp>
          <p:nvSpPr>
            <p:cNvPr id="37" name="矩形: 圆角 36"/>
            <p:cNvSpPr/>
            <p:nvPr/>
          </p:nvSpPr>
          <p:spPr>
            <a:xfrm>
              <a:off x="804675" y="1801089"/>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文本框 37"/>
            <p:cNvSpPr txBox="1"/>
            <p:nvPr/>
          </p:nvSpPr>
          <p:spPr>
            <a:xfrm>
              <a:off x="805631" y="1850187"/>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会议营销</a:t>
              </a:r>
            </a:p>
          </p:txBody>
        </p:sp>
      </p:grpSp>
      <p:grpSp>
        <p:nvGrpSpPr>
          <p:cNvPr id="24" name="组合 23"/>
          <p:cNvGrpSpPr/>
          <p:nvPr/>
        </p:nvGrpSpPr>
        <p:grpSpPr>
          <a:xfrm>
            <a:off x="2093271" y="1944274"/>
            <a:ext cx="731422" cy="416506"/>
            <a:chOff x="1585543" y="1767533"/>
            <a:chExt cx="731517" cy="416560"/>
          </a:xfrm>
        </p:grpSpPr>
        <p:sp>
          <p:nvSpPr>
            <p:cNvPr id="39" name="矩形: 圆角 38"/>
            <p:cNvSpPr/>
            <p:nvPr/>
          </p:nvSpPr>
          <p:spPr>
            <a:xfrm>
              <a:off x="1585543" y="1801089"/>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文本框 39"/>
            <p:cNvSpPr txBox="1"/>
            <p:nvPr/>
          </p:nvSpPr>
          <p:spPr>
            <a:xfrm>
              <a:off x="1591184" y="1767533"/>
              <a:ext cx="721360" cy="41656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市场活动</a:t>
              </a:r>
              <a:br>
                <a:rPr lang="zh-CN" altLang="en-US" sz="1055" dirty="0">
                  <a:solidFill>
                    <a:srgbClr val="7030A0"/>
                  </a:solidFill>
                  <a:latin typeface="微软雅黑" panose="020B0503020204020204" pitchFamily="34" charset="-122"/>
                  <a:ea typeface="微软雅黑" panose="020B0503020204020204" pitchFamily="34" charset="-122"/>
                </a:rPr>
              </a:br>
              <a:r>
                <a:rPr lang="zh-CN" altLang="en-US" sz="1055" dirty="0">
                  <a:solidFill>
                    <a:srgbClr val="7030A0"/>
                  </a:solidFill>
                  <a:latin typeface="微软雅黑" panose="020B0503020204020204" pitchFamily="34" charset="-122"/>
                  <a:ea typeface="微软雅黑" panose="020B0503020204020204" pitchFamily="34" charset="-122"/>
                </a:rPr>
                <a:t>采购管理</a:t>
              </a:r>
            </a:p>
          </p:txBody>
        </p:sp>
      </p:grpSp>
      <p:grpSp>
        <p:nvGrpSpPr>
          <p:cNvPr id="19" name="组合 18"/>
          <p:cNvGrpSpPr/>
          <p:nvPr/>
        </p:nvGrpSpPr>
        <p:grpSpPr>
          <a:xfrm>
            <a:off x="1321719" y="2389296"/>
            <a:ext cx="731422" cy="352066"/>
            <a:chOff x="813891" y="2212613"/>
            <a:chExt cx="731517" cy="352112"/>
          </a:xfrm>
        </p:grpSpPr>
        <p:sp>
          <p:nvSpPr>
            <p:cNvPr id="41" name="矩形: 圆角 40"/>
            <p:cNvSpPr/>
            <p:nvPr/>
          </p:nvSpPr>
          <p:spPr>
            <a:xfrm>
              <a:off x="813891" y="2212613"/>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文本框 41"/>
            <p:cNvSpPr txBox="1"/>
            <p:nvPr/>
          </p:nvSpPr>
          <p:spPr>
            <a:xfrm>
              <a:off x="821192" y="2249438"/>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智能表单</a:t>
              </a:r>
              <a:endParaRPr lang="en-US" altLang="zh-CN" sz="1055" dirty="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097951" y="2352887"/>
            <a:ext cx="731422" cy="416506"/>
            <a:chOff x="1590224" y="2176199"/>
            <a:chExt cx="731517" cy="416560"/>
          </a:xfrm>
        </p:grpSpPr>
        <p:sp>
          <p:nvSpPr>
            <p:cNvPr id="43" name="矩形: 圆角 42"/>
            <p:cNvSpPr/>
            <p:nvPr/>
          </p:nvSpPr>
          <p:spPr>
            <a:xfrm>
              <a:off x="1590224" y="2217550"/>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 name="文本框 43"/>
            <p:cNvSpPr txBox="1"/>
            <p:nvPr/>
          </p:nvSpPr>
          <p:spPr>
            <a:xfrm>
              <a:off x="1598500" y="2176199"/>
              <a:ext cx="721360" cy="41656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已有</a:t>
              </a:r>
              <a:endParaRPr lang="en-US" altLang="zh-CN" sz="1055" dirty="0">
                <a:latin typeface="微软雅黑" panose="020B0503020204020204" pitchFamily="34" charset="-122"/>
                <a:ea typeface="微软雅黑" panose="020B0503020204020204" pitchFamily="34" charset="-122"/>
              </a:endParaRPr>
            </a:p>
            <a:p>
              <a:pPr algn="ctr"/>
              <a:r>
                <a:rPr lang="zh-CN" altLang="en-US" sz="1055" dirty="0">
                  <a:latin typeface="微软雅黑" panose="020B0503020204020204" pitchFamily="34" charset="-122"/>
                  <a:ea typeface="微软雅黑" panose="020B0503020204020204" pitchFamily="34" charset="-122"/>
                </a:rPr>
                <a:t>渠道对接</a:t>
              </a:r>
              <a:endParaRPr lang="en-US" altLang="zh-CN" sz="1055" dirty="0">
                <a:latin typeface="微软雅黑" panose="020B0503020204020204" pitchFamily="34" charset="-122"/>
                <a:ea typeface="微软雅黑" panose="020B0503020204020204" pitchFamily="34" charset="-122"/>
              </a:endParaRPr>
            </a:p>
          </p:txBody>
        </p:sp>
      </p:grpSp>
      <p:sp>
        <p:nvSpPr>
          <p:cNvPr id="45" name="矩形: 圆角 44"/>
          <p:cNvSpPr/>
          <p:nvPr/>
        </p:nvSpPr>
        <p:spPr>
          <a:xfrm>
            <a:off x="1239359" y="2969796"/>
            <a:ext cx="1638390" cy="1998685"/>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文本框 45"/>
          <p:cNvSpPr txBox="1"/>
          <p:nvPr/>
        </p:nvSpPr>
        <p:spPr>
          <a:xfrm>
            <a:off x="1651186" y="2977106"/>
            <a:ext cx="800219"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线索管理</a:t>
            </a:r>
          </a:p>
        </p:txBody>
      </p:sp>
      <p:grpSp>
        <p:nvGrpSpPr>
          <p:cNvPr id="4" name="组合 3"/>
          <p:cNvGrpSpPr/>
          <p:nvPr/>
        </p:nvGrpSpPr>
        <p:grpSpPr>
          <a:xfrm>
            <a:off x="1312504" y="3318746"/>
            <a:ext cx="731422" cy="352066"/>
            <a:chOff x="804675" y="3150651"/>
            <a:chExt cx="731517" cy="352112"/>
          </a:xfrm>
        </p:grpSpPr>
        <p:sp>
          <p:nvSpPr>
            <p:cNvPr id="47" name="矩形: 圆角 46"/>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文本框 47"/>
            <p:cNvSpPr txBox="1"/>
            <p:nvPr/>
          </p:nvSpPr>
          <p:spPr>
            <a:xfrm>
              <a:off x="813874"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信息管理</a:t>
              </a:r>
            </a:p>
          </p:txBody>
        </p:sp>
      </p:grpSp>
      <p:grpSp>
        <p:nvGrpSpPr>
          <p:cNvPr id="3" name="组合 2"/>
          <p:cNvGrpSpPr/>
          <p:nvPr/>
        </p:nvGrpSpPr>
        <p:grpSpPr>
          <a:xfrm>
            <a:off x="2087901" y="4136391"/>
            <a:ext cx="731422" cy="352066"/>
            <a:chOff x="1581982" y="3150651"/>
            <a:chExt cx="731517" cy="352112"/>
          </a:xfrm>
        </p:grpSpPr>
        <p:sp>
          <p:nvSpPr>
            <p:cNvPr id="49" name="矩形: 圆角 48"/>
            <p:cNvSpPr/>
            <p:nvPr/>
          </p:nvSpPr>
          <p:spPr>
            <a:xfrm>
              <a:off x="1581982"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文本框 49"/>
            <p:cNvSpPr txBox="1"/>
            <p:nvPr/>
          </p:nvSpPr>
          <p:spPr>
            <a:xfrm>
              <a:off x="1582939" y="319390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数据导入</a:t>
              </a:r>
            </a:p>
          </p:txBody>
        </p:sp>
      </p:grpSp>
      <p:grpSp>
        <p:nvGrpSpPr>
          <p:cNvPr id="5" name="组合 4"/>
          <p:cNvGrpSpPr/>
          <p:nvPr/>
        </p:nvGrpSpPr>
        <p:grpSpPr>
          <a:xfrm>
            <a:off x="1312504" y="3730876"/>
            <a:ext cx="731422" cy="352066"/>
            <a:chOff x="804675" y="3562834"/>
            <a:chExt cx="731517" cy="352112"/>
          </a:xfrm>
        </p:grpSpPr>
        <p:sp>
          <p:nvSpPr>
            <p:cNvPr id="51" name="矩形: 圆角 50"/>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p:cNvSpPr txBox="1"/>
            <p:nvPr/>
          </p:nvSpPr>
          <p:spPr>
            <a:xfrm>
              <a:off x="805631" y="361193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线索评分</a:t>
              </a:r>
            </a:p>
          </p:txBody>
        </p:sp>
      </p:grpSp>
      <p:grpSp>
        <p:nvGrpSpPr>
          <p:cNvPr id="6" name="组合 5"/>
          <p:cNvGrpSpPr/>
          <p:nvPr/>
        </p:nvGrpSpPr>
        <p:grpSpPr>
          <a:xfrm>
            <a:off x="1302122" y="4138115"/>
            <a:ext cx="734025" cy="352066"/>
            <a:chOff x="1582939" y="3562834"/>
            <a:chExt cx="734121" cy="352112"/>
          </a:xfrm>
        </p:grpSpPr>
        <p:sp>
          <p:nvSpPr>
            <p:cNvPr id="53" name="矩形: 圆角 52"/>
            <p:cNvSpPr/>
            <p:nvPr/>
          </p:nvSpPr>
          <p:spPr>
            <a:xfrm>
              <a:off x="1585543"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文本框 53"/>
            <p:cNvSpPr txBox="1"/>
            <p:nvPr/>
          </p:nvSpPr>
          <p:spPr>
            <a:xfrm>
              <a:off x="1582939" y="3604844"/>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数据对接</a:t>
              </a:r>
              <a:endParaRPr lang="en-US" altLang="zh-CN" sz="1055"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093270" y="3322631"/>
            <a:ext cx="731422" cy="352066"/>
            <a:chOff x="813891" y="3974358"/>
            <a:chExt cx="731517" cy="352112"/>
          </a:xfrm>
        </p:grpSpPr>
        <p:sp>
          <p:nvSpPr>
            <p:cNvPr id="55" name="矩形: 圆角 54"/>
            <p:cNvSpPr/>
            <p:nvPr/>
          </p:nvSpPr>
          <p:spPr>
            <a:xfrm>
              <a:off x="813891" y="3974358"/>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6" name="文本框 55"/>
            <p:cNvSpPr txBox="1"/>
            <p:nvPr/>
          </p:nvSpPr>
          <p:spPr>
            <a:xfrm>
              <a:off x="821191" y="4011183"/>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跟进记录</a:t>
              </a:r>
              <a:endParaRPr lang="en-US" altLang="zh-CN" sz="1055"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2089710" y="3730821"/>
            <a:ext cx="731422" cy="352066"/>
            <a:chOff x="1590224" y="3979295"/>
            <a:chExt cx="731517" cy="352112"/>
          </a:xfrm>
        </p:grpSpPr>
        <p:sp>
          <p:nvSpPr>
            <p:cNvPr id="57" name="矩形: 圆角 56"/>
            <p:cNvSpPr/>
            <p:nvPr/>
          </p:nvSpPr>
          <p:spPr>
            <a:xfrm>
              <a:off x="1590224" y="3979295"/>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文本框 57"/>
            <p:cNvSpPr txBox="1"/>
            <p:nvPr/>
          </p:nvSpPr>
          <p:spPr>
            <a:xfrm>
              <a:off x="1598500" y="4023456"/>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自动分配</a:t>
              </a:r>
              <a:endParaRPr lang="en-US" altLang="zh-CN" sz="1055" dirty="0">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1309901" y="4554162"/>
            <a:ext cx="734025" cy="352066"/>
            <a:chOff x="1582939" y="3562834"/>
            <a:chExt cx="734121" cy="352112"/>
          </a:xfrm>
        </p:grpSpPr>
        <p:sp>
          <p:nvSpPr>
            <p:cNvPr id="60" name="矩形: 圆角 59"/>
            <p:cNvSpPr/>
            <p:nvPr/>
          </p:nvSpPr>
          <p:spPr>
            <a:xfrm>
              <a:off x="1585543"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1" name="文本框 60"/>
            <p:cNvSpPr txBox="1"/>
            <p:nvPr/>
          </p:nvSpPr>
          <p:spPr>
            <a:xfrm>
              <a:off x="1582939" y="3604844"/>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转换客户</a:t>
              </a:r>
              <a:endParaRPr lang="en-US" altLang="zh-CN" sz="1055" dirty="0">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2088858" y="4554162"/>
            <a:ext cx="734026" cy="352066"/>
            <a:chOff x="1582938" y="3562834"/>
            <a:chExt cx="734122" cy="352112"/>
          </a:xfrm>
        </p:grpSpPr>
        <p:sp>
          <p:nvSpPr>
            <p:cNvPr id="63" name="矩形: 圆角 62"/>
            <p:cNvSpPr/>
            <p:nvPr/>
          </p:nvSpPr>
          <p:spPr>
            <a:xfrm>
              <a:off x="1585543"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文本框 63"/>
            <p:cNvSpPr txBox="1"/>
            <p:nvPr/>
          </p:nvSpPr>
          <p:spPr>
            <a:xfrm>
              <a:off x="1582938" y="3604844"/>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公海回收</a:t>
              </a:r>
              <a:endParaRPr lang="en-US" altLang="zh-CN" sz="1055" dirty="0">
                <a:latin typeface="微软雅黑" panose="020B0503020204020204" pitchFamily="34" charset="-122"/>
                <a:ea typeface="微软雅黑" panose="020B0503020204020204" pitchFamily="34" charset="-122"/>
              </a:endParaRPr>
            </a:p>
          </p:txBody>
        </p:sp>
      </p:grpSp>
      <p:sp>
        <p:nvSpPr>
          <p:cNvPr id="65" name="文本框 64"/>
          <p:cNvSpPr txBox="1"/>
          <p:nvPr/>
        </p:nvSpPr>
        <p:spPr>
          <a:xfrm>
            <a:off x="3377343" y="1215589"/>
            <a:ext cx="800219"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客户管理</a:t>
            </a:r>
          </a:p>
        </p:txBody>
      </p:sp>
      <p:grpSp>
        <p:nvGrpSpPr>
          <p:cNvPr id="66" name="组合 65"/>
          <p:cNvGrpSpPr/>
          <p:nvPr/>
        </p:nvGrpSpPr>
        <p:grpSpPr>
          <a:xfrm>
            <a:off x="3022515" y="1567711"/>
            <a:ext cx="731422" cy="352066"/>
            <a:chOff x="804675" y="3150651"/>
            <a:chExt cx="731517" cy="352112"/>
          </a:xfrm>
        </p:grpSpPr>
        <p:sp>
          <p:nvSpPr>
            <p:cNvPr id="67" name="矩形: 圆角 66"/>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文本框 67"/>
            <p:cNvSpPr txBox="1"/>
            <p:nvPr/>
          </p:nvSpPr>
          <p:spPr>
            <a:xfrm>
              <a:off x="813874"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信息管理</a:t>
              </a:r>
            </a:p>
          </p:txBody>
        </p:sp>
      </p:grpSp>
      <p:grpSp>
        <p:nvGrpSpPr>
          <p:cNvPr id="69" name="组合 68"/>
          <p:cNvGrpSpPr/>
          <p:nvPr/>
        </p:nvGrpSpPr>
        <p:grpSpPr>
          <a:xfrm>
            <a:off x="3811008" y="2787723"/>
            <a:ext cx="731422" cy="352066"/>
            <a:chOff x="813891" y="3974358"/>
            <a:chExt cx="731517" cy="352112"/>
          </a:xfrm>
        </p:grpSpPr>
        <p:sp>
          <p:nvSpPr>
            <p:cNvPr id="70" name="矩形: 圆角 69"/>
            <p:cNvSpPr/>
            <p:nvPr/>
          </p:nvSpPr>
          <p:spPr>
            <a:xfrm>
              <a:off x="813891" y="3974358"/>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文本框 70"/>
            <p:cNvSpPr txBox="1"/>
            <p:nvPr/>
          </p:nvSpPr>
          <p:spPr>
            <a:xfrm>
              <a:off x="821191" y="4011183"/>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跟进记录</a:t>
              </a:r>
              <a:endParaRPr lang="en-US" altLang="zh-CN" sz="1055" dirty="0">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3011246" y="2391488"/>
            <a:ext cx="731422" cy="352066"/>
            <a:chOff x="804675" y="3562834"/>
            <a:chExt cx="731517" cy="352112"/>
          </a:xfrm>
        </p:grpSpPr>
        <p:sp>
          <p:nvSpPr>
            <p:cNvPr id="73" name="矩形: 圆角 72"/>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文本框 73"/>
            <p:cNvSpPr txBox="1"/>
            <p:nvPr/>
          </p:nvSpPr>
          <p:spPr>
            <a:xfrm>
              <a:off x="805631" y="361193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客户评分</a:t>
              </a:r>
            </a:p>
          </p:txBody>
        </p:sp>
      </p:grpSp>
      <p:grpSp>
        <p:nvGrpSpPr>
          <p:cNvPr id="75" name="组合 74"/>
          <p:cNvGrpSpPr/>
          <p:nvPr/>
        </p:nvGrpSpPr>
        <p:grpSpPr>
          <a:xfrm>
            <a:off x="3815132" y="1983024"/>
            <a:ext cx="731422" cy="352066"/>
            <a:chOff x="804675" y="3562834"/>
            <a:chExt cx="731517" cy="352112"/>
          </a:xfrm>
        </p:grpSpPr>
        <p:sp>
          <p:nvSpPr>
            <p:cNvPr id="76" name="矩形: 圆角 75"/>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文本框 76"/>
            <p:cNvSpPr txBox="1"/>
            <p:nvPr/>
          </p:nvSpPr>
          <p:spPr>
            <a:xfrm>
              <a:off x="805634" y="3611932"/>
              <a:ext cx="721360" cy="25400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受限实体</a:t>
              </a:r>
            </a:p>
          </p:txBody>
        </p:sp>
      </p:grpSp>
      <p:grpSp>
        <p:nvGrpSpPr>
          <p:cNvPr id="78" name="组合 77"/>
          <p:cNvGrpSpPr/>
          <p:nvPr/>
        </p:nvGrpSpPr>
        <p:grpSpPr>
          <a:xfrm>
            <a:off x="3019487" y="1975964"/>
            <a:ext cx="731422" cy="352066"/>
            <a:chOff x="804675" y="3562834"/>
            <a:chExt cx="731517" cy="352112"/>
          </a:xfrm>
        </p:grpSpPr>
        <p:sp>
          <p:nvSpPr>
            <p:cNvPr id="79" name="矩形: 圆角 78"/>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0" name="文本框 79"/>
            <p:cNvSpPr txBox="1"/>
            <p:nvPr/>
          </p:nvSpPr>
          <p:spPr>
            <a:xfrm>
              <a:off x="805631" y="361193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工商查询</a:t>
              </a:r>
            </a:p>
          </p:txBody>
        </p:sp>
      </p:grpSp>
      <p:grpSp>
        <p:nvGrpSpPr>
          <p:cNvPr id="81" name="组合 80"/>
          <p:cNvGrpSpPr/>
          <p:nvPr/>
        </p:nvGrpSpPr>
        <p:grpSpPr>
          <a:xfrm>
            <a:off x="3011245" y="3195019"/>
            <a:ext cx="731422" cy="352066"/>
            <a:chOff x="804675" y="3562834"/>
            <a:chExt cx="731517" cy="352112"/>
          </a:xfrm>
        </p:grpSpPr>
        <p:sp>
          <p:nvSpPr>
            <p:cNvPr id="82" name="矩形: 圆角 81"/>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3" name="文本框 82"/>
            <p:cNvSpPr txBox="1"/>
            <p:nvPr/>
          </p:nvSpPr>
          <p:spPr>
            <a:xfrm>
              <a:off x="805633" y="3611932"/>
              <a:ext cx="721360" cy="25400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客户共享</a:t>
              </a:r>
            </a:p>
          </p:txBody>
        </p:sp>
      </p:grpSp>
      <p:grpSp>
        <p:nvGrpSpPr>
          <p:cNvPr id="84" name="组合 83"/>
          <p:cNvGrpSpPr/>
          <p:nvPr/>
        </p:nvGrpSpPr>
        <p:grpSpPr>
          <a:xfrm>
            <a:off x="3805296" y="2384183"/>
            <a:ext cx="742853" cy="352066"/>
            <a:chOff x="794838" y="3562834"/>
            <a:chExt cx="742951" cy="352112"/>
          </a:xfrm>
        </p:grpSpPr>
        <p:sp>
          <p:nvSpPr>
            <p:cNvPr id="85" name="矩形: 圆角 84"/>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6" name="文本框 85"/>
            <p:cNvSpPr txBox="1"/>
            <p:nvPr/>
          </p:nvSpPr>
          <p:spPr>
            <a:xfrm>
              <a:off x="794838" y="3611933"/>
              <a:ext cx="742951" cy="254000"/>
            </a:xfrm>
            <a:prstGeom prst="rect">
              <a:avLst/>
            </a:prstGeom>
            <a:noFill/>
          </p:spPr>
          <p:txBody>
            <a:bodyPr wrap="none" rtlCol="0">
              <a:spAutoFit/>
            </a:bodyPr>
            <a:lstStyle/>
            <a:p>
              <a:pPr algn="ctr"/>
              <a:r>
                <a:rPr lang="en-US" altLang="zh-CN" sz="1055" dirty="0">
                  <a:latin typeface="微软雅黑" panose="020B0503020204020204" pitchFamily="34" charset="-122"/>
                  <a:ea typeface="微软雅黑" panose="020B0503020204020204" pitchFamily="34" charset="-122"/>
                </a:rPr>
                <a:t>360°</a:t>
              </a:r>
              <a:r>
                <a:rPr lang="zh-CN" altLang="en-US" sz="1055" dirty="0">
                  <a:latin typeface="微软雅黑" panose="020B0503020204020204" pitchFamily="34" charset="-122"/>
                  <a:ea typeface="微软雅黑" panose="020B0503020204020204" pitchFamily="34" charset="-122"/>
                </a:rPr>
                <a:t>视图</a:t>
              </a:r>
            </a:p>
          </p:txBody>
        </p:sp>
      </p:grpSp>
      <p:grpSp>
        <p:nvGrpSpPr>
          <p:cNvPr id="87" name="组合 86"/>
          <p:cNvGrpSpPr/>
          <p:nvPr/>
        </p:nvGrpSpPr>
        <p:grpSpPr>
          <a:xfrm>
            <a:off x="3019487" y="2780479"/>
            <a:ext cx="731422" cy="352066"/>
            <a:chOff x="804675" y="3562834"/>
            <a:chExt cx="731517" cy="352112"/>
          </a:xfrm>
        </p:grpSpPr>
        <p:sp>
          <p:nvSpPr>
            <p:cNvPr id="88" name="矩形: 圆角 87"/>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9" name="文本框 88"/>
            <p:cNvSpPr txBox="1"/>
            <p:nvPr/>
          </p:nvSpPr>
          <p:spPr>
            <a:xfrm>
              <a:off x="872942" y="3611932"/>
              <a:ext cx="58674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客户群</a:t>
              </a:r>
            </a:p>
          </p:txBody>
        </p:sp>
      </p:grpSp>
      <p:grpSp>
        <p:nvGrpSpPr>
          <p:cNvPr id="90" name="组合 89"/>
          <p:cNvGrpSpPr/>
          <p:nvPr/>
        </p:nvGrpSpPr>
        <p:grpSpPr>
          <a:xfrm>
            <a:off x="3747993" y="1574508"/>
            <a:ext cx="855869" cy="352066"/>
            <a:chOff x="738321" y="3562834"/>
            <a:chExt cx="855980" cy="352112"/>
          </a:xfrm>
        </p:grpSpPr>
        <p:sp>
          <p:nvSpPr>
            <p:cNvPr id="91" name="矩形: 圆角 90"/>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2" name="文本框 91"/>
            <p:cNvSpPr txBox="1"/>
            <p:nvPr/>
          </p:nvSpPr>
          <p:spPr>
            <a:xfrm>
              <a:off x="738321" y="3611932"/>
              <a:ext cx="85598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联系人管理</a:t>
              </a:r>
            </a:p>
          </p:txBody>
        </p:sp>
      </p:grpSp>
      <p:grpSp>
        <p:nvGrpSpPr>
          <p:cNvPr id="93" name="组合 92"/>
          <p:cNvGrpSpPr/>
          <p:nvPr/>
        </p:nvGrpSpPr>
        <p:grpSpPr>
          <a:xfrm>
            <a:off x="3807725" y="3195019"/>
            <a:ext cx="731422" cy="352066"/>
            <a:chOff x="804675" y="3562834"/>
            <a:chExt cx="731517" cy="352112"/>
          </a:xfrm>
        </p:grpSpPr>
        <p:sp>
          <p:nvSpPr>
            <p:cNvPr id="94" name="矩形: 圆角 93"/>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5" name="文本框 94"/>
            <p:cNvSpPr txBox="1"/>
            <p:nvPr/>
          </p:nvSpPr>
          <p:spPr>
            <a:xfrm>
              <a:off x="805629" y="361193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翻动预警</a:t>
              </a:r>
            </a:p>
          </p:txBody>
        </p:sp>
      </p:grpSp>
      <p:sp>
        <p:nvSpPr>
          <p:cNvPr id="128" name="矩形: 圆角 127"/>
          <p:cNvSpPr/>
          <p:nvPr/>
        </p:nvSpPr>
        <p:spPr>
          <a:xfrm>
            <a:off x="4638706" y="1198554"/>
            <a:ext cx="1638087" cy="3242523"/>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9" name="文本框 128"/>
          <p:cNvSpPr txBox="1"/>
          <p:nvPr/>
        </p:nvSpPr>
        <p:spPr>
          <a:xfrm>
            <a:off x="5057578" y="1215589"/>
            <a:ext cx="800219"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商机管理</a:t>
            </a:r>
          </a:p>
        </p:txBody>
      </p:sp>
      <p:grpSp>
        <p:nvGrpSpPr>
          <p:cNvPr id="130" name="组合 129"/>
          <p:cNvGrpSpPr/>
          <p:nvPr/>
        </p:nvGrpSpPr>
        <p:grpSpPr>
          <a:xfrm>
            <a:off x="4702751" y="1567711"/>
            <a:ext cx="731422" cy="352066"/>
            <a:chOff x="804675" y="3150651"/>
            <a:chExt cx="731517" cy="352112"/>
          </a:xfrm>
        </p:grpSpPr>
        <p:sp>
          <p:nvSpPr>
            <p:cNvPr id="131" name="矩形: 圆角 13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2" name="文本框 131"/>
            <p:cNvSpPr txBox="1"/>
            <p:nvPr/>
          </p:nvSpPr>
          <p:spPr>
            <a:xfrm>
              <a:off x="813874"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商机报备</a:t>
              </a:r>
            </a:p>
          </p:txBody>
        </p:sp>
      </p:grpSp>
      <p:grpSp>
        <p:nvGrpSpPr>
          <p:cNvPr id="133" name="组合 132"/>
          <p:cNvGrpSpPr/>
          <p:nvPr/>
        </p:nvGrpSpPr>
        <p:grpSpPr>
          <a:xfrm>
            <a:off x="5491244" y="2787723"/>
            <a:ext cx="731422" cy="352066"/>
            <a:chOff x="813891" y="3974358"/>
            <a:chExt cx="731517" cy="352112"/>
          </a:xfrm>
        </p:grpSpPr>
        <p:sp>
          <p:nvSpPr>
            <p:cNvPr id="134" name="矩形: 圆角 133"/>
            <p:cNvSpPr/>
            <p:nvPr/>
          </p:nvSpPr>
          <p:spPr>
            <a:xfrm>
              <a:off x="813891" y="3974358"/>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5" name="文本框 134"/>
            <p:cNvSpPr txBox="1"/>
            <p:nvPr/>
          </p:nvSpPr>
          <p:spPr>
            <a:xfrm>
              <a:off x="821191" y="4011183"/>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报价管理</a:t>
              </a:r>
              <a:endParaRPr lang="en-US" altLang="zh-CN" sz="1055" dirty="0">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4691481" y="2381964"/>
            <a:ext cx="731422" cy="352066"/>
            <a:chOff x="804675" y="3562834"/>
            <a:chExt cx="731517" cy="352112"/>
          </a:xfrm>
        </p:grpSpPr>
        <p:sp>
          <p:nvSpPr>
            <p:cNvPr id="137" name="矩形: 圆角 136"/>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8" name="文本框 137"/>
            <p:cNvSpPr txBox="1"/>
            <p:nvPr/>
          </p:nvSpPr>
          <p:spPr>
            <a:xfrm>
              <a:off x="805629" y="361193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销售行为</a:t>
              </a:r>
            </a:p>
          </p:txBody>
        </p:sp>
      </p:grpSp>
      <p:grpSp>
        <p:nvGrpSpPr>
          <p:cNvPr id="139" name="组合 138"/>
          <p:cNvGrpSpPr/>
          <p:nvPr/>
        </p:nvGrpSpPr>
        <p:grpSpPr>
          <a:xfrm>
            <a:off x="5495368" y="1983024"/>
            <a:ext cx="731422" cy="352066"/>
            <a:chOff x="804675" y="3562834"/>
            <a:chExt cx="731517" cy="352112"/>
          </a:xfrm>
        </p:grpSpPr>
        <p:sp>
          <p:nvSpPr>
            <p:cNvPr id="140" name="矩形: 圆角 139"/>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1" name="文本框 140"/>
            <p:cNvSpPr txBox="1"/>
            <p:nvPr/>
          </p:nvSpPr>
          <p:spPr>
            <a:xfrm>
              <a:off x="805629" y="361193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阶段任务</a:t>
              </a:r>
            </a:p>
          </p:txBody>
        </p:sp>
      </p:grpSp>
      <p:grpSp>
        <p:nvGrpSpPr>
          <p:cNvPr id="142" name="组合 141"/>
          <p:cNvGrpSpPr/>
          <p:nvPr/>
        </p:nvGrpSpPr>
        <p:grpSpPr>
          <a:xfrm>
            <a:off x="4699723" y="1975964"/>
            <a:ext cx="731422" cy="352066"/>
            <a:chOff x="804675" y="3562834"/>
            <a:chExt cx="731517" cy="352112"/>
          </a:xfrm>
        </p:grpSpPr>
        <p:sp>
          <p:nvSpPr>
            <p:cNvPr id="143" name="矩形: 圆角 142"/>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4" name="文本框 143"/>
            <p:cNvSpPr txBox="1"/>
            <p:nvPr/>
          </p:nvSpPr>
          <p:spPr>
            <a:xfrm>
              <a:off x="805631" y="361193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商机流程</a:t>
              </a:r>
            </a:p>
          </p:txBody>
        </p:sp>
      </p:grpSp>
      <p:grpSp>
        <p:nvGrpSpPr>
          <p:cNvPr id="145" name="组合 144"/>
          <p:cNvGrpSpPr/>
          <p:nvPr/>
        </p:nvGrpSpPr>
        <p:grpSpPr>
          <a:xfrm>
            <a:off x="4625133" y="2785498"/>
            <a:ext cx="855869" cy="352066"/>
            <a:chOff x="738319" y="3562834"/>
            <a:chExt cx="855980" cy="352112"/>
          </a:xfrm>
        </p:grpSpPr>
        <p:sp>
          <p:nvSpPr>
            <p:cNvPr id="146" name="矩形: 圆角 145"/>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7" name="文本框 146"/>
            <p:cNvSpPr txBox="1"/>
            <p:nvPr/>
          </p:nvSpPr>
          <p:spPr>
            <a:xfrm>
              <a:off x="738319" y="3611932"/>
              <a:ext cx="85598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招投标流程</a:t>
              </a:r>
            </a:p>
          </p:txBody>
        </p:sp>
      </p:grpSp>
      <p:grpSp>
        <p:nvGrpSpPr>
          <p:cNvPr id="148" name="组合 147"/>
          <p:cNvGrpSpPr/>
          <p:nvPr/>
        </p:nvGrpSpPr>
        <p:grpSpPr>
          <a:xfrm>
            <a:off x="5495368" y="2384183"/>
            <a:ext cx="731422" cy="352066"/>
            <a:chOff x="804675" y="3562834"/>
            <a:chExt cx="731517" cy="352112"/>
          </a:xfrm>
        </p:grpSpPr>
        <p:sp>
          <p:nvSpPr>
            <p:cNvPr id="149" name="矩形: 圆角 148"/>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0" name="文本框 149"/>
            <p:cNvSpPr txBox="1"/>
            <p:nvPr/>
          </p:nvSpPr>
          <p:spPr>
            <a:xfrm>
              <a:off x="805631" y="361193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需求评审</a:t>
              </a:r>
            </a:p>
          </p:txBody>
        </p:sp>
      </p:grpSp>
      <p:grpSp>
        <p:nvGrpSpPr>
          <p:cNvPr id="154" name="组合 153"/>
          <p:cNvGrpSpPr/>
          <p:nvPr/>
        </p:nvGrpSpPr>
        <p:grpSpPr>
          <a:xfrm>
            <a:off x="5494575" y="1574508"/>
            <a:ext cx="731422" cy="352066"/>
            <a:chOff x="804675" y="3562834"/>
            <a:chExt cx="731517" cy="352112"/>
          </a:xfrm>
        </p:grpSpPr>
        <p:sp>
          <p:nvSpPr>
            <p:cNvPr id="155" name="矩形: 圆角 154"/>
            <p:cNvSpPr/>
            <p:nvPr/>
          </p:nvSpPr>
          <p:spPr>
            <a:xfrm>
              <a:off x="804675" y="3562834"/>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6" name="文本框 155"/>
            <p:cNvSpPr txBox="1"/>
            <p:nvPr/>
          </p:nvSpPr>
          <p:spPr>
            <a:xfrm>
              <a:off x="805631" y="361193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信息管理</a:t>
              </a:r>
            </a:p>
          </p:txBody>
        </p:sp>
      </p:grpSp>
      <p:grpSp>
        <p:nvGrpSpPr>
          <p:cNvPr id="157" name="组合 156"/>
          <p:cNvGrpSpPr/>
          <p:nvPr/>
        </p:nvGrpSpPr>
        <p:grpSpPr>
          <a:xfrm>
            <a:off x="4680161" y="3176089"/>
            <a:ext cx="779044" cy="416506"/>
            <a:chOff x="15819" y="3553423"/>
            <a:chExt cx="779145" cy="416560"/>
          </a:xfrm>
        </p:grpSpPr>
        <p:sp>
          <p:nvSpPr>
            <p:cNvPr id="158" name="矩形: 圆角 157"/>
            <p:cNvSpPr/>
            <p:nvPr/>
          </p:nvSpPr>
          <p:spPr>
            <a:xfrm>
              <a:off x="42675" y="3572359"/>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15819" y="3553423"/>
              <a:ext cx="779145" cy="41656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签约</a:t>
              </a:r>
              <a:r>
                <a:rPr lang="en-US" altLang="zh-CN" sz="1055" dirty="0">
                  <a:latin typeface="微软雅黑" panose="020B0503020204020204" pitchFamily="34" charset="-122"/>
                  <a:ea typeface="微软雅黑" panose="020B0503020204020204" pitchFamily="34" charset="-122"/>
                </a:rPr>
                <a:t>/</a:t>
              </a:r>
              <a:r>
                <a:rPr lang="zh-CN" altLang="en-US" sz="1055" dirty="0">
                  <a:latin typeface="微软雅黑" panose="020B0503020204020204" pitchFamily="34" charset="-122"/>
                  <a:ea typeface="微软雅黑" panose="020B0503020204020204" pitchFamily="34" charset="-122"/>
                </a:rPr>
                <a:t>丢单</a:t>
              </a:r>
              <a:endParaRPr lang="en-US" altLang="zh-CN" sz="1055" dirty="0">
                <a:latin typeface="微软雅黑" panose="020B0503020204020204" pitchFamily="34" charset="-122"/>
                <a:ea typeface="微软雅黑" panose="020B0503020204020204" pitchFamily="34" charset="-122"/>
              </a:endParaRPr>
            </a:p>
            <a:p>
              <a:pPr algn="ctr"/>
              <a:r>
                <a:rPr lang="zh-CN" altLang="en-US" sz="1055" dirty="0">
                  <a:latin typeface="微软雅黑" panose="020B0503020204020204" pitchFamily="34" charset="-122"/>
                  <a:ea typeface="微软雅黑" panose="020B0503020204020204" pitchFamily="34" charset="-122"/>
                </a:rPr>
                <a:t>管理</a:t>
              </a:r>
            </a:p>
          </p:txBody>
        </p:sp>
      </p:grpSp>
      <p:cxnSp>
        <p:nvCxnSpPr>
          <p:cNvPr id="30" name="直接连接符 29"/>
          <p:cNvCxnSpPr/>
          <p:nvPr/>
        </p:nvCxnSpPr>
        <p:spPr>
          <a:xfrm>
            <a:off x="1151593" y="5111568"/>
            <a:ext cx="0" cy="1429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6618937" y="5103010"/>
            <a:ext cx="0" cy="1429523"/>
          </a:xfrm>
          <a:prstGeom prst="line">
            <a:avLst/>
          </a:prstGeom>
        </p:spPr>
        <p:style>
          <a:lnRef idx="1">
            <a:schemeClr val="accent1"/>
          </a:lnRef>
          <a:fillRef idx="0">
            <a:schemeClr val="accent1"/>
          </a:fillRef>
          <a:effectRef idx="0">
            <a:schemeClr val="accent1"/>
          </a:effectRef>
          <a:fontRef idx="minor">
            <a:schemeClr val="tx1"/>
          </a:fontRef>
        </p:style>
      </p:cxnSp>
      <p:sp>
        <p:nvSpPr>
          <p:cNvPr id="178" name="矩形: 圆角 177"/>
          <p:cNvSpPr/>
          <p:nvPr/>
        </p:nvSpPr>
        <p:spPr>
          <a:xfrm>
            <a:off x="6317427" y="1200458"/>
            <a:ext cx="1676817" cy="2857128"/>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9" name="文本框 178"/>
          <p:cNvSpPr txBox="1"/>
          <p:nvPr/>
        </p:nvSpPr>
        <p:spPr>
          <a:xfrm>
            <a:off x="6544799" y="1216891"/>
            <a:ext cx="1107996"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合同交付管理</a:t>
            </a:r>
          </a:p>
        </p:txBody>
      </p:sp>
      <p:grpSp>
        <p:nvGrpSpPr>
          <p:cNvPr id="180" name="组合 179"/>
          <p:cNvGrpSpPr/>
          <p:nvPr/>
        </p:nvGrpSpPr>
        <p:grpSpPr>
          <a:xfrm>
            <a:off x="6369806" y="1574508"/>
            <a:ext cx="731422" cy="352066"/>
            <a:chOff x="804675" y="3150651"/>
            <a:chExt cx="731517" cy="352112"/>
          </a:xfrm>
        </p:grpSpPr>
        <p:sp>
          <p:nvSpPr>
            <p:cNvPr id="181" name="矩形: 圆角 18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2" name="文本框 181"/>
            <p:cNvSpPr txBox="1"/>
            <p:nvPr/>
          </p:nvSpPr>
          <p:spPr>
            <a:xfrm>
              <a:off x="813872"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合同管理</a:t>
              </a:r>
            </a:p>
          </p:txBody>
        </p:sp>
      </p:grpSp>
      <p:grpSp>
        <p:nvGrpSpPr>
          <p:cNvPr id="183" name="组合 182"/>
          <p:cNvGrpSpPr/>
          <p:nvPr/>
        </p:nvGrpSpPr>
        <p:grpSpPr>
          <a:xfrm>
            <a:off x="7177153" y="1574508"/>
            <a:ext cx="731422" cy="352066"/>
            <a:chOff x="804675" y="3150651"/>
            <a:chExt cx="731517" cy="352112"/>
          </a:xfrm>
        </p:grpSpPr>
        <p:sp>
          <p:nvSpPr>
            <p:cNvPr id="184" name="矩形: 圆角 183"/>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5" name="文本框 184"/>
            <p:cNvSpPr txBox="1"/>
            <p:nvPr/>
          </p:nvSpPr>
          <p:spPr>
            <a:xfrm>
              <a:off x="813871"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合同审核</a:t>
              </a:r>
            </a:p>
          </p:txBody>
        </p:sp>
      </p:grpSp>
      <p:grpSp>
        <p:nvGrpSpPr>
          <p:cNvPr id="186" name="组合 185"/>
          <p:cNvGrpSpPr/>
          <p:nvPr/>
        </p:nvGrpSpPr>
        <p:grpSpPr>
          <a:xfrm>
            <a:off x="6366653" y="1992355"/>
            <a:ext cx="731422" cy="352066"/>
            <a:chOff x="804675" y="3150651"/>
            <a:chExt cx="731517" cy="352112"/>
          </a:xfrm>
        </p:grpSpPr>
        <p:sp>
          <p:nvSpPr>
            <p:cNvPr id="187" name="矩形: 圆角 186"/>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8" name="文本框 187"/>
            <p:cNvSpPr txBox="1"/>
            <p:nvPr/>
          </p:nvSpPr>
          <p:spPr>
            <a:xfrm>
              <a:off x="813871"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订单提报</a:t>
              </a:r>
            </a:p>
          </p:txBody>
        </p:sp>
      </p:grpSp>
      <p:grpSp>
        <p:nvGrpSpPr>
          <p:cNvPr id="189" name="组合 188"/>
          <p:cNvGrpSpPr/>
          <p:nvPr/>
        </p:nvGrpSpPr>
        <p:grpSpPr>
          <a:xfrm>
            <a:off x="7180852" y="1992355"/>
            <a:ext cx="731422" cy="352066"/>
            <a:chOff x="804675" y="3150651"/>
            <a:chExt cx="731517" cy="352112"/>
          </a:xfrm>
        </p:grpSpPr>
        <p:sp>
          <p:nvSpPr>
            <p:cNvPr id="190" name="矩形: 圆角 189"/>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1" name="文本框 190"/>
            <p:cNvSpPr txBox="1"/>
            <p:nvPr/>
          </p:nvSpPr>
          <p:spPr>
            <a:xfrm>
              <a:off x="813871"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订单审核</a:t>
              </a:r>
            </a:p>
          </p:txBody>
        </p:sp>
      </p:grpSp>
      <p:grpSp>
        <p:nvGrpSpPr>
          <p:cNvPr id="192" name="组合 191"/>
          <p:cNvGrpSpPr/>
          <p:nvPr/>
        </p:nvGrpSpPr>
        <p:grpSpPr>
          <a:xfrm>
            <a:off x="6375309" y="2794780"/>
            <a:ext cx="746735" cy="416506"/>
            <a:chOff x="804675" y="3134742"/>
            <a:chExt cx="746832" cy="416560"/>
          </a:xfrm>
        </p:grpSpPr>
        <p:sp>
          <p:nvSpPr>
            <p:cNvPr id="193" name="矩形: 圆角 192"/>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4" name="文本框 193"/>
            <p:cNvSpPr txBox="1"/>
            <p:nvPr/>
          </p:nvSpPr>
          <p:spPr>
            <a:xfrm>
              <a:off x="830147" y="3134742"/>
              <a:ext cx="721360" cy="416560"/>
            </a:xfrm>
            <a:prstGeom prst="rect">
              <a:avLst/>
            </a:prstGeom>
            <a:noFill/>
          </p:spPr>
          <p:txBody>
            <a:bodyPr wrap="none" rtlCol="0">
              <a:spAutoFit/>
            </a:bodyPr>
            <a:lstStyle/>
            <a:p>
              <a:pPr algn="ctr"/>
              <a:r>
                <a:rPr lang="en-US" altLang="zh-CN" sz="1055" dirty="0">
                  <a:latin typeface="微软雅黑" panose="020B0503020204020204" pitchFamily="34" charset="-122"/>
                  <a:ea typeface="微软雅黑" panose="020B0503020204020204" pitchFamily="34" charset="-122"/>
                </a:rPr>
                <a:t>FACEID</a:t>
              </a:r>
            </a:p>
            <a:p>
              <a:pPr algn="ctr"/>
              <a:r>
                <a:rPr lang="zh-CN" altLang="en-US" sz="1055" dirty="0">
                  <a:latin typeface="微软雅黑" panose="020B0503020204020204" pitchFamily="34" charset="-122"/>
                  <a:ea typeface="微软雅黑" panose="020B0503020204020204" pitchFamily="34" charset="-122"/>
                </a:rPr>
                <a:t>合同审批</a:t>
              </a:r>
            </a:p>
          </p:txBody>
        </p:sp>
      </p:grpSp>
      <p:grpSp>
        <p:nvGrpSpPr>
          <p:cNvPr id="195" name="组合 194"/>
          <p:cNvGrpSpPr/>
          <p:nvPr/>
        </p:nvGrpSpPr>
        <p:grpSpPr>
          <a:xfrm>
            <a:off x="7117321" y="2772416"/>
            <a:ext cx="831107" cy="416506"/>
            <a:chOff x="748445" y="3119622"/>
            <a:chExt cx="831215" cy="416560"/>
          </a:xfrm>
        </p:grpSpPr>
        <p:sp>
          <p:nvSpPr>
            <p:cNvPr id="196" name="矩形: 圆角 195"/>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7" name="文本框 196"/>
            <p:cNvSpPr txBox="1"/>
            <p:nvPr/>
          </p:nvSpPr>
          <p:spPr>
            <a:xfrm>
              <a:off x="748445" y="3119622"/>
              <a:ext cx="831215" cy="416560"/>
            </a:xfrm>
            <a:prstGeom prst="rect">
              <a:avLst/>
            </a:prstGeom>
            <a:noFill/>
          </p:spPr>
          <p:txBody>
            <a:bodyPr wrap="square" rtlCol="0">
              <a:spAutoFit/>
            </a:bodyPr>
            <a:lstStyle/>
            <a:p>
              <a:pPr algn="ctr"/>
              <a:r>
                <a:rPr lang="zh-CN" altLang="en-US" sz="1055" dirty="0">
                  <a:latin typeface="微软雅黑" panose="020B0503020204020204" pitchFamily="34" charset="-122"/>
                  <a:ea typeface="微软雅黑" panose="020B0503020204020204" pitchFamily="34" charset="-122"/>
                </a:rPr>
                <a:t>合同号</a:t>
              </a:r>
              <a:br>
                <a:rPr lang="zh-CN" altLang="en-US" sz="1055" dirty="0">
                  <a:latin typeface="微软雅黑" panose="020B0503020204020204" pitchFamily="34" charset="-122"/>
                  <a:ea typeface="微软雅黑" panose="020B0503020204020204" pitchFamily="34" charset="-122"/>
                </a:rPr>
              </a:br>
              <a:r>
                <a:rPr lang="en-US" altLang="zh-CN" sz="1055" dirty="0">
                  <a:latin typeface="微软雅黑" panose="020B0503020204020204" pitchFamily="34" charset="-122"/>
                  <a:ea typeface="微软雅黑" panose="020B0503020204020204" pitchFamily="34" charset="-122"/>
                </a:rPr>
                <a:t>ERP</a:t>
              </a:r>
              <a:r>
                <a:rPr lang="zh-CN" altLang="en-US" sz="1055" dirty="0">
                  <a:latin typeface="微软雅黑" panose="020B0503020204020204" pitchFamily="34" charset="-122"/>
                  <a:ea typeface="微软雅黑" panose="020B0503020204020204" pitchFamily="34" charset="-122"/>
                </a:rPr>
                <a:t>同步</a:t>
              </a:r>
            </a:p>
          </p:txBody>
        </p:sp>
      </p:grpSp>
      <p:grpSp>
        <p:nvGrpSpPr>
          <p:cNvPr id="198" name="组合 197"/>
          <p:cNvGrpSpPr/>
          <p:nvPr/>
        </p:nvGrpSpPr>
        <p:grpSpPr>
          <a:xfrm>
            <a:off x="6369951" y="2382648"/>
            <a:ext cx="731422" cy="416506"/>
            <a:chOff x="804675" y="3133688"/>
            <a:chExt cx="731517" cy="416560"/>
          </a:xfrm>
        </p:grpSpPr>
        <p:sp>
          <p:nvSpPr>
            <p:cNvPr id="199" name="矩形: 圆角 198"/>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0" name="文本框 199"/>
            <p:cNvSpPr txBox="1"/>
            <p:nvPr/>
          </p:nvSpPr>
          <p:spPr>
            <a:xfrm>
              <a:off x="810769" y="3133688"/>
              <a:ext cx="721360" cy="41656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交付项目</a:t>
              </a:r>
              <a:endParaRPr lang="en-US" altLang="zh-CN" sz="1055" dirty="0">
                <a:latin typeface="微软雅黑" panose="020B0503020204020204" pitchFamily="34" charset="-122"/>
                <a:ea typeface="微软雅黑" panose="020B0503020204020204" pitchFamily="34" charset="-122"/>
              </a:endParaRPr>
            </a:p>
            <a:p>
              <a:pPr algn="ctr"/>
              <a:r>
                <a:rPr lang="zh-CN" altLang="en-US" sz="1055" dirty="0">
                  <a:latin typeface="微软雅黑" panose="020B0503020204020204" pitchFamily="34" charset="-122"/>
                  <a:ea typeface="微软雅黑" panose="020B0503020204020204" pitchFamily="34" charset="-122"/>
                </a:rPr>
                <a:t>进度管理</a:t>
              </a:r>
            </a:p>
          </p:txBody>
        </p:sp>
      </p:grpSp>
      <p:grpSp>
        <p:nvGrpSpPr>
          <p:cNvPr id="201" name="组合 200"/>
          <p:cNvGrpSpPr/>
          <p:nvPr/>
        </p:nvGrpSpPr>
        <p:grpSpPr>
          <a:xfrm>
            <a:off x="7173941" y="2382648"/>
            <a:ext cx="731422" cy="416506"/>
            <a:chOff x="804675" y="3133688"/>
            <a:chExt cx="731517" cy="416560"/>
          </a:xfrm>
        </p:grpSpPr>
        <p:sp>
          <p:nvSpPr>
            <p:cNvPr id="202" name="矩形: 圆角 201"/>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3" name="文本框 202"/>
            <p:cNvSpPr txBox="1"/>
            <p:nvPr/>
          </p:nvSpPr>
          <p:spPr>
            <a:xfrm>
              <a:off x="810772" y="3133688"/>
              <a:ext cx="721360" cy="416560"/>
            </a:xfrm>
            <a:prstGeom prst="rect">
              <a:avLst/>
            </a:prstGeom>
            <a:noFill/>
          </p:spPr>
          <p:txBody>
            <a:bodyPr wrap="none" rtlCol="0">
              <a:spAutoFit/>
            </a:bodyPr>
            <a:lstStyle/>
            <a:p>
              <a:pPr algn="ctr"/>
              <a:r>
                <a:rPr lang="en-US" altLang="zh-CN" sz="1055" dirty="0">
                  <a:latin typeface="微软雅黑" panose="020B0503020204020204" pitchFamily="34" charset="-122"/>
                  <a:ea typeface="微软雅黑" panose="020B0503020204020204" pitchFamily="34" charset="-122"/>
                </a:rPr>
                <a:t>FACEID</a:t>
              </a:r>
            </a:p>
            <a:p>
              <a:pPr algn="ctr"/>
              <a:r>
                <a:rPr lang="zh-CN" altLang="en-US" sz="1055" dirty="0">
                  <a:latin typeface="微软雅黑" panose="020B0503020204020204" pitchFamily="34" charset="-122"/>
                  <a:ea typeface="微软雅黑" panose="020B0503020204020204" pitchFamily="34" charset="-122"/>
                </a:rPr>
                <a:t>报价合同</a:t>
              </a:r>
            </a:p>
          </p:txBody>
        </p:sp>
      </p:grpSp>
      <p:grpSp>
        <p:nvGrpSpPr>
          <p:cNvPr id="204" name="组合 203"/>
          <p:cNvGrpSpPr/>
          <p:nvPr/>
        </p:nvGrpSpPr>
        <p:grpSpPr>
          <a:xfrm>
            <a:off x="6377758" y="3228733"/>
            <a:ext cx="731422" cy="352066"/>
            <a:chOff x="804675" y="3150651"/>
            <a:chExt cx="731517" cy="352112"/>
          </a:xfrm>
        </p:grpSpPr>
        <p:sp>
          <p:nvSpPr>
            <p:cNvPr id="205" name="矩形: 圆角 204"/>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6" name="文本框 205"/>
            <p:cNvSpPr txBox="1"/>
            <p:nvPr/>
          </p:nvSpPr>
          <p:spPr>
            <a:xfrm>
              <a:off x="812262" y="3185027"/>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产品同步</a:t>
              </a:r>
            </a:p>
          </p:txBody>
        </p:sp>
      </p:grpSp>
      <p:grpSp>
        <p:nvGrpSpPr>
          <p:cNvPr id="207" name="组合 206"/>
          <p:cNvGrpSpPr/>
          <p:nvPr/>
        </p:nvGrpSpPr>
        <p:grpSpPr>
          <a:xfrm>
            <a:off x="7173543" y="3197073"/>
            <a:ext cx="731422" cy="416506"/>
            <a:chOff x="804675" y="3128512"/>
            <a:chExt cx="731517" cy="416560"/>
          </a:xfrm>
        </p:grpSpPr>
        <p:sp>
          <p:nvSpPr>
            <p:cNvPr id="208" name="矩形: 圆角 207"/>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9" name="文本框 208"/>
            <p:cNvSpPr txBox="1"/>
            <p:nvPr/>
          </p:nvSpPr>
          <p:spPr>
            <a:xfrm>
              <a:off x="812262" y="3128512"/>
              <a:ext cx="721360" cy="41656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合同选择</a:t>
              </a:r>
              <a:br>
                <a:rPr lang="zh-CN" altLang="en-US" sz="1055" dirty="0">
                  <a:latin typeface="微软雅黑" panose="020B0503020204020204" pitchFamily="34" charset="-122"/>
                  <a:ea typeface="微软雅黑" panose="020B0503020204020204" pitchFamily="34" charset="-122"/>
                </a:rPr>
              </a:br>
              <a:r>
                <a:rPr lang="zh-CN" altLang="en-US" sz="1055" dirty="0">
                  <a:latin typeface="微软雅黑" panose="020B0503020204020204" pitchFamily="34" charset="-122"/>
                  <a:ea typeface="微软雅黑" panose="020B0503020204020204" pitchFamily="34" charset="-122"/>
                </a:rPr>
                <a:t>产品</a:t>
              </a:r>
            </a:p>
          </p:txBody>
        </p:sp>
      </p:grpSp>
      <p:grpSp>
        <p:nvGrpSpPr>
          <p:cNvPr id="210" name="组合 209"/>
          <p:cNvGrpSpPr/>
          <p:nvPr/>
        </p:nvGrpSpPr>
        <p:grpSpPr>
          <a:xfrm>
            <a:off x="6381736" y="3595099"/>
            <a:ext cx="734065" cy="416506"/>
            <a:chOff x="802031" y="3122531"/>
            <a:chExt cx="734161" cy="416560"/>
          </a:xfrm>
        </p:grpSpPr>
        <p:sp>
          <p:nvSpPr>
            <p:cNvPr id="211" name="矩形: 圆角 21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2" name="文本框 211"/>
            <p:cNvSpPr txBox="1"/>
            <p:nvPr/>
          </p:nvSpPr>
          <p:spPr>
            <a:xfrm>
              <a:off x="802031" y="3122531"/>
              <a:ext cx="721360" cy="41656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合同物料</a:t>
              </a:r>
            </a:p>
            <a:p>
              <a:pPr algn="ctr"/>
              <a:r>
                <a:rPr lang="zh-CN" altLang="en-US" sz="1055" dirty="0">
                  <a:latin typeface="微软雅黑" panose="020B0503020204020204" pitchFamily="34" charset="-122"/>
                  <a:ea typeface="微软雅黑" panose="020B0503020204020204" pitchFamily="34" charset="-122"/>
                </a:rPr>
                <a:t>同步</a:t>
              </a:r>
              <a:r>
                <a:rPr lang="en-US" altLang="zh-CN" sz="1055" dirty="0">
                  <a:latin typeface="微软雅黑" panose="020B0503020204020204" pitchFamily="34" charset="-122"/>
                  <a:ea typeface="微软雅黑" panose="020B0503020204020204" pitchFamily="34" charset="-122"/>
                </a:rPr>
                <a:t>ERP</a:t>
              </a:r>
            </a:p>
          </p:txBody>
        </p:sp>
      </p:grpSp>
      <p:grpSp>
        <p:nvGrpSpPr>
          <p:cNvPr id="213" name="组合 212"/>
          <p:cNvGrpSpPr/>
          <p:nvPr/>
        </p:nvGrpSpPr>
        <p:grpSpPr>
          <a:xfrm>
            <a:off x="7178625" y="3608835"/>
            <a:ext cx="733420" cy="416506"/>
            <a:chOff x="802676" y="3126918"/>
            <a:chExt cx="733516" cy="416560"/>
          </a:xfrm>
        </p:grpSpPr>
        <p:sp>
          <p:nvSpPr>
            <p:cNvPr id="214" name="矩形: 圆角 213"/>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5" name="文本框 214"/>
            <p:cNvSpPr txBox="1"/>
            <p:nvPr/>
          </p:nvSpPr>
          <p:spPr>
            <a:xfrm>
              <a:off x="802676" y="3126918"/>
              <a:ext cx="721360" cy="416560"/>
            </a:xfrm>
            <a:prstGeom prst="rect">
              <a:avLst/>
            </a:prstGeom>
            <a:noFill/>
          </p:spPr>
          <p:txBody>
            <a:bodyPr wrap="none" rtlCol="0">
              <a:spAutoFit/>
            </a:bodyPr>
            <a:lstStyle/>
            <a:p>
              <a:pPr algn="ctr"/>
              <a:r>
                <a:rPr lang="en-US" altLang="zh-CN" sz="1055" dirty="0">
                  <a:latin typeface="微软雅黑" panose="020B0503020204020204" pitchFamily="34" charset="-122"/>
                  <a:ea typeface="微软雅黑" panose="020B0503020204020204" pitchFamily="34" charset="-122"/>
                </a:rPr>
                <a:t>FACEID</a:t>
              </a:r>
            </a:p>
            <a:p>
              <a:pPr algn="ctr"/>
              <a:r>
                <a:rPr lang="zh-CN" altLang="en-US" sz="1055" dirty="0">
                  <a:latin typeface="微软雅黑" panose="020B0503020204020204" pitchFamily="34" charset="-122"/>
                  <a:ea typeface="微软雅黑" panose="020B0503020204020204" pitchFamily="34" charset="-122"/>
                </a:rPr>
                <a:t>账号同步</a:t>
              </a:r>
            </a:p>
          </p:txBody>
        </p:sp>
      </p:grpSp>
      <p:sp>
        <p:nvSpPr>
          <p:cNvPr id="216" name="矩形: 圆角 215"/>
          <p:cNvSpPr/>
          <p:nvPr/>
        </p:nvSpPr>
        <p:spPr>
          <a:xfrm>
            <a:off x="2926334" y="4488060"/>
            <a:ext cx="3325697" cy="498410"/>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7" name="文本框 216"/>
          <p:cNvSpPr txBox="1"/>
          <p:nvPr/>
        </p:nvSpPr>
        <p:spPr>
          <a:xfrm>
            <a:off x="2996421" y="4569148"/>
            <a:ext cx="800219"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产品管理</a:t>
            </a:r>
          </a:p>
        </p:txBody>
      </p:sp>
      <p:sp>
        <p:nvSpPr>
          <p:cNvPr id="218" name="矩形: 圆角 217"/>
          <p:cNvSpPr/>
          <p:nvPr/>
        </p:nvSpPr>
        <p:spPr>
          <a:xfrm>
            <a:off x="8078759" y="1172362"/>
            <a:ext cx="1638390" cy="2046848"/>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9" name="文本框 218"/>
          <p:cNvSpPr txBox="1"/>
          <p:nvPr/>
        </p:nvSpPr>
        <p:spPr>
          <a:xfrm>
            <a:off x="8267836" y="1198305"/>
            <a:ext cx="1107996"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绩效款项管理</a:t>
            </a:r>
          </a:p>
        </p:txBody>
      </p:sp>
      <p:grpSp>
        <p:nvGrpSpPr>
          <p:cNvPr id="220" name="组合 219"/>
          <p:cNvGrpSpPr/>
          <p:nvPr/>
        </p:nvGrpSpPr>
        <p:grpSpPr>
          <a:xfrm>
            <a:off x="8142539" y="1546648"/>
            <a:ext cx="731422" cy="352066"/>
            <a:chOff x="804675" y="3150651"/>
            <a:chExt cx="731517" cy="352112"/>
          </a:xfrm>
        </p:grpSpPr>
        <p:sp>
          <p:nvSpPr>
            <p:cNvPr id="221" name="矩形: 圆角 22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2" name="文本框 221"/>
            <p:cNvSpPr txBox="1"/>
            <p:nvPr/>
          </p:nvSpPr>
          <p:spPr>
            <a:xfrm>
              <a:off x="813872"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应收同步</a:t>
              </a:r>
            </a:p>
          </p:txBody>
        </p:sp>
      </p:grpSp>
      <p:grpSp>
        <p:nvGrpSpPr>
          <p:cNvPr id="223" name="组合 222"/>
          <p:cNvGrpSpPr/>
          <p:nvPr/>
        </p:nvGrpSpPr>
        <p:grpSpPr>
          <a:xfrm>
            <a:off x="8915519" y="1540901"/>
            <a:ext cx="731422" cy="352066"/>
            <a:chOff x="804675" y="3150651"/>
            <a:chExt cx="731517" cy="352112"/>
          </a:xfrm>
        </p:grpSpPr>
        <p:sp>
          <p:nvSpPr>
            <p:cNvPr id="224" name="矩形: 圆角 223"/>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5" name="文本框 224"/>
            <p:cNvSpPr txBox="1"/>
            <p:nvPr/>
          </p:nvSpPr>
          <p:spPr>
            <a:xfrm>
              <a:off x="813872"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回款计划</a:t>
              </a:r>
            </a:p>
          </p:txBody>
        </p:sp>
      </p:grpSp>
      <p:grpSp>
        <p:nvGrpSpPr>
          <p:cNvPr id="226" name="组合 225"/>
          <p:cNvGrpSpPr/>
          <p:nvPr/>
        </p:nvGrpSpPr>
        <p:grpSpPr>
          <a:xfrm>
            <a:off x="8122856" y="1928360"/>
            <a:ext cx="731422" cy="416506"/>
            <a:chOff x="804675" y="3109545"/>
            <a:chExt cx="731517" cy="416560"/>
          </a:xfrm>
        </p:grpSpPr>
        <p:sp>
          <p:nvSpPr>
            <p:cNvPr id="227" name="矩形: 圆角 226"/>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8" name="文本框 227"/>
            <p:cNvSpPr txBox="1"/>
            <p:nvPr/>
          </p:nvSpPr>
          <p:spPr>
            <a:xfrm>
              <a:off x="804988" y="3109545"/>
              <a:ext cx="721360" cy="41656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维护预计</a:t>
              </a:r>
              <a:br>
                <a:rPr lang="zh-CN" altLang="en-US" sz="1055" dirty="0">
                  <a:solidFill>
                    <a:srgbClr val="7030A0"/>
                  </a:solidFill>
                  <a:latin typeface="微软雅黑" panose="020B0503020204020204" pitchFamily="34" charset="-122"/>
                  <a:ea typeface="微软雅黑" panose="020B0503020204020204" pitchFamily="34" charset="-122"/>
                </a:rPr>
              </a:br>
              <a:r>
                <a:rPr lang="zh-CN" altLang="en-US" sz="1055" dirty="0">
                  <a:solidFill>
                    <a:srgbClr val="7030A0"/>
                  </a:solidFill>
                  <a:latin typeface="微软雅黑" panose="020B0503020204020204" pitchFamily="34" charset="-122"/>
                  <a:ea typeface="微软雅黑" panose="020B0503020204020204" pitchFamily="34" charset="-122"/>
                </a:rPr>
                <a:t>收入</a:t>
              </a:r>
            </a:p>
          </p:txBody>
        </p:sp>
      </p:grpSp>
      <p:grpSp>
        <p:nvGrpSpPr>
          <p:cNvPr id="230" name="组合 229"/>
          <p:cNvGrpSpPr/>
          <p:nvPr/>
        </p:nvGrpSpPr>
        <p:grpSpPr>
          <a:xfrm>
            <a:off x="8896470" y="1932207"/>
            <a:ext cx="739357" cy="416506"/>
            <a:chOff x="804675" y="3109545"/>
            <a:chExt cx="739453" cy="416560"/>
          </a:xfrm>
        </p:grpSpPr>
        <p:sp>
          <p:nvSpPr>
            <p:cNvPr id="231" name="矩形: 圆角 23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2" name="文本框 231"/>
            <p:cNvSpPr txBox="1"/>
            <p:nvPr/>
          </p:nvSpPr>
          <p:spPr>
            <a:xfrm>
              <a:off x="822768" y="3109545"/>
              <a:ext cx="721360" cy="41656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维护预计</a:t>
              </a:r>
              <a:br>
                <a:rPr lang="zh-CN" altLang="en-US" sz="1055" dirty="0">
                  <a:solidFill>
                    <a:srgbClr val="7030A0"/>
                  </a:solidFill>
                  <a:latin typeface="微软雅黑" panose="020B0503020204020204" pitchFamily="34" charset="-122"/>
                  <a:ea typeface="微软雅黑" panose="020B0503020204020204" pitchFamily="34" charset="-122"/>
                </a:rPr>
              </a:br>
              <a:r>
                <a:rPr lang="zh-CN" altLang="en-US" sz="1055" dirty="0">
                  <a:solidFill>
                    <a:srgbClr val="7030A0"/>
                  </a:solidFill>
                  <a:latin typeface="微软雅黑" panose="020B0503020204020204" pitchFamily="34" charset="-122"/>
                  <a:ea typeface="微软雅黑" panose="020B0503020204020204" pitchFamily="34" charset="-122"/>
                </a:rPr>
                <a:t>回款</a:t>
              </a:r>
            </a:p>
          </p:txBody>
        </p:sp>
      </p:grpSp>
      <p:grpSp>
        <p:nvGrpSpPr>
          <p:cNvPr id="233" name="组合 232"/>
          <p:cNvGrpSpPr/>
          <p:nvPr/>
        </p:nvGrpSpPr>
        <p:grpSpPr>
          <a:xfrm>
            <a:off x="8141584" y="2366862"/>
            <a:ext cx="734145" cy="416506"/>
            <a:chOff x="801951" y="3119234"/>
            <a:chExt cx="734241" cy="416560"/>
          </a:xfrm>
        </p:grpSpPr>
        <p:sp>
          <p:nvSpPr>
            <p:cNvPr id="234" name="矩形: 圆角 233"/>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5" name="文本框 234"/>
            <p:cNvSpPr txBox="1"/>
            <p:nvPr/>
          </p:nvSpPr>
          <p:spPr>
            <a:xfrm>
              <a:off x="801951" y="3119234"/>
              <a:ext cx="721360" cy="41656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内控目标</a:t>
              </a:r>
            </a:p>
            <a:p>
              <a:pPr algn="ctr"/>
              <a:r>
                <a:rPr lang="zh-CN" altLang="en-US" sz="1055" dirty="0">
                  <a:solidFill>
                    <a:srgbClr val="7030A0"/>
                  </a:solidFill>
                  <a:latin typeface="微软雅黑" panose="020B0503020204020204" pitchFamily="34" charset="-122"/>
                  <a:ea typeface="微软雅黑" panose="020B0503020204020204" pitchFamily="34" charset="-122"/>
                </a:rPr>
                <a:t>管理</a:t>
              </a:r>
            </a:p>
          </p:txBody>
        </p:sp>
      </p:grpSp>
      <p:grpSp>
        <p:nvGrpSpPr>
          <p:cNvPr id="236" name="组合 235"/>
          <p:cNvGrpSpPr/>
          <p:nvPr/>
        </p:nvGrpSpPr>
        <p:grpSpPr>
          <a:xfrm>
            <a:off x="8924390" y="2366064"/>
            <a:ext cx="731422" cy="416506"/>
            <a:chOff x="852935" y="3099385"/>
            <a:chExt cx="731517" cy="416560"/>
          </a:xfrm>
        </p:grpSpPr>
        <p:sp>
          <p:nvSpPr>
            <p:cNvPr id="237" name="矩形: 圆角 236"/>
            <p:cNvSpPr/>
            <p:nvPr/>
          </p:nvSpPr>
          <p:spPr>
            <a:xfrm>
              <a:off x="852935" y="3141126"/>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8" name="文本框 237"/>
            <p:cNvSpPr txBox="1"/>
            <p:nvPr/>
          </p:nvSpPr>
          <p:spPr>
            <a:xfrm>
              <a:off x="862776" y="3099385"/>
              <a:ext cx="721360" cy="41656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合同状态</a:t>
              </a:r>
              <a:br>
                <a:rPr lang="zh-CN" altLang="en-US" sz="1055" dirty="0">
                  <a:solidFill>
                    <a:srgbClr val="7030A0"/>
                  </a:solidFill>
                  <a:latin typeface="微软雅黑" panose="020B0503020204020204" pitchFamily="34" charset="-122"/>
                  <a:ea typeface="微软雅黑" panose="020B0503020204020204" pitchFamily="34" charset="-122"/>
                </a:rPr>
              </a:br>
              <a:r>
                <a:rPr lang="zh-CN" altLang="en-US" sz="1055" dirty="0">
                  <a:solidFill>
                    <a:srgbClr val="7030A0"/>
                  </a:solidFill>
                  <a:latin typeface="微软雅黑" panose="020B0503020204020204" pitchFamily="34" charset="-122"/>
                  <a:ea typeface="微软雅黑" panose="020B0503020204020204" pitchFamily="34" charset="-122"/>
                </a:rPr>
                <a:t>预测</a:t>
              </a:r>
            </a:p>
          </p:txBody>
        </p:sp>
      </p:grpSp>
      <p:grpSp>
        <p:nvGrpSpPr>
          <p:cNvPr id="239" name="组合 238"/>
          <p:cNvGrpSpPr/>
          <p:nvPr/>
        </p:nvGrpSpPr>
        <p:grpSpPr>
          <a:xfrm>
            <a:off x="8143983" y="2775953"/>
            <a:ext cx="731745" cy="416506"/>
            <a:chOff x="804352" y="3119070"/>
            <a:chExt cx="731840" cy="416560"/>
          </a:xfrm>
        </p:grpSpPr>
        <p:sp>
          <p:nvSpPr>
            <p:cNvPr id="240" name="矩形: 圆角 239"/>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1" name="文本框 240"/>
            <p:cNvSpPr txBox="1"/>
            <p:nvPr/>
          </p:nvSpPr>
          <p:spPr>
            <a:xfrm>
              <a:off x="804352" y="3119070"/>
              <a:ext cx="721360" cy="41656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业务指标</a:t>
              </a:r>
              <a:br>
                <a:rPr lang="zh-CN" altLang="en-US" sz="1055" dirty="0">
                  <a:solidFill>
                    <a:srgbClr val="7030A0"/>
                  </a:solidFill>
                  <a:latin typeface="微软雅黑" panose="020B0503020204020204" pitchFamily="34" charset="-122"/>
                  <a:ea typeface="微软雅黑" panose="020B0503020204020204" pitchFamily="34" charset="-122"/>
                </a:rPr>
              </a:br>
              <a:r>
                <a:rPr lang="zh-CN" altLang="en-US" sz="1055" dirty="0">
                  <a:solidFill>
                    <a:srgbClr val="7030A0"/>
                  </a:solidFill>
                  <a:latin typeface="微软雅黑" panose="020B0503020204020204" pitchFamily="34" charset="-122"/>
                  <a:ea typeface="微软雅黑" panose="020B0503020204020204" pitchFamily="34" charset="-122"/>
                </a:rPr>
                <a:t>进度</a:t>
              </a:r>
            </a:p>
          </p:txBody>
        </p:sp>
      </p:grpSp>
      <p:grpSp>
        <p:nvGrpSpPr>
          <p:cNvPr id="242" name="组合 241"/>
          <p:cNvGrpSpPr/>
          <p:nvPr/>
        </p:nvGrpSpPr>
        <p:grpSpPr>
          <a:xfrm>
            <a:off x="3814417" y="4556244"/>
            <a:ext cx="731422" cy="352066"/>
            <a:chOff x="804675" y="3150651"/>
            <a:chExt cx="731517" cy="352112"/>
          </a:xfrm>
        </p:grpSpPr>
        <p:sp>
          <p:nvSpPr>
            <p:cNvPr id="243" name="矩形: 圆角 242"/>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4" name="文本框 243"/>
            <p:cNvSpPr txBox="1"/>
            <p:nvPr/>
          </p:nvSpPr>
          <p:spPr>
            <a:xfrm>
              <a:off x="811546" y="3188571"/>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产品信息</a:t>
              </a:r>
            </a:p>
          </p:txBody>
        </p:sp>
      </p:grpSp>
      <p:grpSp>
        <p:nvGrpSpPr>
          <p:cNvPr id="245" name="组合 244"/>
          <p:cNvGrpSpPr/>
          <p:nvPr/>
        </p:nvGrpSpPr>
        <p:grpSpPr>
          <a:xfrm>
            <a:off x="5417113" y="4507107"/>
            <a:ext cx="838547" cy="416506"/>
            <a:chOff x="675492" y="3103285"/>
            <a:chExt cx="855980" cy="416560"/>
          </a:xfrm>
        </p:grpSpPr>
        <p:sp>
          <p:nvSpPr>
            <p:cNvPr id="246" name="矩形: 圆角 245"/>
            <p:cNvSpPr/>
            <p:nvPr/>
          </p:nvSpPr>
          <p:spPr>
            <a:xfrm>
              <a:off x="726901"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7" name="文本框 246"/>
            <p:cNvSpPr txBox="1"/>
            <p:nvPr/>
          </p:nvSpPr>
          <p:spPr>
            <a:xfrm>
              <a:off x="675492" y="3103285"/>
              <a:ext cx="855980" cy="416560"/>
            </a:xfrm>
            <a:prstGeom prst="rect">
              <a:avLst/>
            </a:prstGeom>
            <a:noFill/>
          </p:spPr>
          <p:txBody>
            <a:bodyPr wrap="square" rtlCol="0">
              <a:spAutoFit/>
            </a:bodyPr>
            <a:lstStyle/>
            <a:p>
              <a:pPr algn="ctr"/>
              <a:r>
                <a:rPr lang="zh-CN" altLang="en-US" sz="1055" dirty="0">
                  <a:latin typeface="微软雅黑" panose="020B0503020204020204" pitchFamily="34" charset="-122"/>
                  <a:ea typeface="微软雅黑" panose="020B0503020204020204" pitchFamily="34" charset="-122"/>
                </a:rPr>
                <a:t>成本及</a:t>
              </a:r>
              <a:br>
                <a:rPr lang="zh-CN" altLang="en-US" sz="1055" dirty="0">
                  <a:latin typeface="微软雅黑" panose="020B0503020204020204" pitchFamily="34" charset="-122"/>
                  <a:ea typeface="微软雅黑" panose="020B0503020204020204" pitchFamily="34" charset="-122"/>
                </a:rPr>
              </a:br>
              <a:r>
                <a:rPr lang="zh-CN" altLang="en-US" sz="1055" dirty="0">
                  <a:latin typeface="微软雅黑" panose="020B0503020204020204" pitchFamily="34" charset="-122"/>
                  <a:ea typeface="微软雅黑" panose="020B0503020204020204" pitchFamily="34" charset="-122"/>
                </a:rPr>
                <a:t>价格管理</a:t>
              </a:r>
            </a:p>
          </p:txBody>
        </p:sp>
      </p:grpSp>
      <p:sp>
        <p:nvSpPr>
          <p:cNvPr id="251" name="矩形: 圆角 250"/>
          <p:cNvSpPr/>
          <p:nvPr/>
        </p:nvSpPr>
        <p:spPr>
          <a:xfrm>
            <a:off x="9802488" y="1181410"/>
            <a:ext cx="1638087" cy="2020307"/>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文本框 251"/>
          <p:cNvSpPr txBox="1"/>
          <p:nvPr/>
        </p:nvSpPr>
        <p:spPr>
          <a:xfrm>
            <a:off x="9908764" y="1196542"/>
            <a:ext cx="1261884"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伙伴经销商管理</a:t>
            </a:r>
          </a:p>
        </p:txBody>
      </p:sp>
      <p:grpSp>
        <p:nvGrpSpPr>
          <p:cNvPr id="253" name="组合 252"/>
          <p:cNvGrpSpPr/>
          <p:nvPr/>
        </p:nvGrpSpPr>
        <p:grpSpPr>
          <a:xfrm>
            <a:off x="9849788" y="1559948"/>
            <a:ext cx="731422" cy="352066"/>
            <a:chOff x="804675" y="3150651"/>
            <a:chExt cx="731517" cy="352112"/>
          </a:xfrm>
        </p:grpSpPr>
        <p:sp>
          <p:nvSpPr>
            <p:cNvPr id="254" name="矩形: 圆角 253"/>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5" name="文本框 254"/>
            <p:cNvSpPr txBox="1"/>
            <p:nvPr/>
          </p:nvSpPr>
          <p:spPr>
            <a:xfrm>
              <a:off x="813876"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信息管理</a:t>
              </a:r>
            </a:p>
          </p:txBody>
        </p:sp>
      </p:grpSp>
      <p:grpSp>
        <p:nvGrpSpPr>
          <p:cNvPr id="256" name="组合 255"/>
          <p:cNvGrpSpPr/>
          <p:nvPr/>
        </p:nvGrpSpPr>
        <p:grpSpPr>
          <a:xfrm>
            <a:off x="9849789" y="1983024"/>
            <a:ext cx="731422" cy="352066"/>
            <a:chOff x="804675" y="3150651"/>
            <a:chExt cx="731517" cy="352112"/>
          </a:xfrm>
        </p:grpSpPr>
        <p:sp>
          <p:nvSpPr>
            <p:cNvPr id="257" name="矩形: 圆角 256"/>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8" name="文本框 257"/>
            <p:cNvSpPr txBox="1"/>
            <p:nvPr/>
          </p:nvSpPr>
          <p:spPr>
            <a:xfrm>
              <a:off x="811888" y="320187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客户报备</a:t>
              </a:r>
            </a:p>
          </p:txBody>
        </p:sp>
      </p:grpSp>
      <p:sp>
        <p:nvSpPr>
          <p:cNvPr id="259" name="矩形: 圆角 258"/>
          <p:cNvSpPr/>
          <p:nvPr/>
        </p:nvSpPr>
        <p:spPr>
          <a:xfrm>
            <a:off x="8064084" y="3281717"/>
            <a:ext cx="3365062" cy="852694"/>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0" name="文本框 259"/>
          <p:cNvSpPr txBox="1"/>
          <p:nvPr/>
        </p:nvSpPr>
        <p:spPr>
          <a:xfrm>
            <a:off x="3383059" y="3688595"/>
            <a:ext cx="800219"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信用管理</a:t>
            </a:r>
          </a:p>
        </p:txBody>
      </p:sp>
      <p:grpSp>
        <p:nvGrpSpPr>
          <p:cNvPr id="261" name="组合 260"/>
          <p:cNvGrpSpPr/>
          <p:nvPr/>
        </p:nvGrpSpPr>
        <p:grpSpPr>
          <a:xfrm>
            <a:off x="2998192" y="4042429"/>
            <a:ext cx="731422" cy="352066"/>
            <a:chOff x="804675" y="3150651"/>
            <a:chExt cx="731517" cy="352112"/>
          </a:xfrm>
        </p:grpSpPr>
        <p:sp>
          <p:nvSpPr>
            <p:cNvPr id="262" name="矩形: 圆角 261"/>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3" name="文本框 262"/>
            <p:cNvSpPr txBox="1"/>
            <p:nvPr/>
          </p:nvSpPr>
          <p:spPr>
            <a:xfrm>
              <a:off x="813872"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逾期统计</a:t>
              </a:r>
            </a:p>
          </p:txBody>
        </p:sp>
      </p:grpSp>
      <p:grpSp>
        <p:nvGrpSpPr>
          <p:cNvPr id="264" name="组合 263"/>
          <p:cNvGrpSpPr/>
          <p:nvPr/>
        </p:nvGrpSpPr>
        <p:grpSpPr>
          <a:xfrm>
            <a:off x="3787273" y="4015210"/>
            <a:ext cx="731422" cy="352066"/>
            <a:chOff x="804675" y="3150651"/>
            <a:chExt cx="731517" cy="352112"/>
          </a:xfrm>
        </p:grpSpPr>
        <p:sp>
          <p:nvSpPr>
            <p:cNvPr id="265" name="矩形: 圆角 264"/>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6" name="文本框 265"/>
            <p:cNvSpPr txBox="1"/>
            <p:nvPr/>
          </p:nvSpPr>
          <p:spPr>
            <a:xfrm>
              <a:off x="813872" y="3194000"/>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账期控制</a:t>
              </a:r>
            </a:p>
          </p:txBody>
        </p:sp>
      </p:grpSp>
      <p:grpSp>
        <p:nvGrpSpPr>
          <p:cNvPr id="267" name="组合 266"/>
          <p:cNvGrpSpPr/>
          <p:nvPr/>
        </p:nvGrpSpPr>
        <p:grpSpPr>
          <a:xfrm>
            <a:off x="4617473" y="4557100"/>
            <a:ext cx="731422" cy="352066"/>
            <a:chOff x="804675" y="3150651"/>
            <a:chExt cx="731517" cy="352112"/>
          </a:xfrm>
        </p:grpSpPr>
        <p:sp>
          <p:nvSpPr>
            <p:cNvPr id="268" name="矩形: 圆角 267"/>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9" name="文本框 268"/>
            <p:cNvSpPr txBox="1"/>
            <p:nvPr/>
          </p:nvSpPr>
          <p:spPr>
            <a:xfrm>
              <a:off x="939500" y="3188571"/>
              <a:ext cx="465455" cy="254000"/>
            </a:xfrm>
            <a:prstGeom prst="rect">
              <a:avLst/>
            </a:prstGeom>
            <a:noFill/>
          </p:spPr>
          <p:txBody>
            <a:bodyPr wrap="none" rtlCol="0">
              <a:spAutoFit/>
            </a:bodyPr>
            <a:lstStyle/>
            <a:p>
              <a:pPr algn="ctr"/>
              <a:r>
                <a:rPr lang="en-US" altLang="zh-CN" sz="1055" dirty="0">
                  <a:latin typeface="微软雅黑" panose="020B0503020204020204" pitchFamily="34" charset="-122"/>
                  <a:ea typeface="微软雅黑" panose="020B0503020204020204" pitchFamily="34" charset="-122"/>
                </a:rPr>
                <a:t>CPQ</a:t>
              </a:r>
              <a:endParaRPr lang="zh-CN" altLang="en-US" sz="1055" dirty="0">
                <a:latin typeface="微软雅黑" panose="020B0503020204020204" pitchFamily="34" charset="-122"/>
                <a:ea typeface="微软雅黑" panose="020B0503020204020204" pitchFamily="34" charset="-122"/>
              </a:endParaRPr>
            </a:p>
          </p:txBody>
        </p:sp>
      </p:grpSp>
      <p:grpSp>
        <p:nvGrpSpPr>
          <p:cNvPr id="270" name="组合 269"/>
          <p:cNvGrpSpPr/>
          <p:nvPr/>
        </p:nvGrpSpPr>
        <p:grpSpPr>
          <a:xfrm>
            <a:off x="10615165" y="1554200"/>
            <a:ext cx="753118" cy="352066"/>
            <a:chOff x="782976" y="3150651"/>
            <a:chExt cx="753216" cy="352112"/>
          </a:xfrm>
        </p:grpSpPr>
        <p:sp>
          <p:nvSpPr>
            <p:cNvPr id="271" name="矩形: 圆角 27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2" name="文本框 271"/>
            <p:cNvSpPr txBox="1"/>
            <p:nvPr/>
          </p:nvSpPr>
          <p:spPr>
            <a:xfrm>
              <a:off x="782976" y="3201652"/>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开户管理</a:t>
              </a:r>
            </a:p>
          </p:txBody>
        </p:sp>
      </p:grpSp>
      <p:grpSp>
        <p:nvGrpSpPr>
          <p:cNvPr id="273" name="组合 272"/>
          <p:cNvGrpSpPr/>
          <p:nvPr/>
        </p:nvGrpSpPr>
        <p:grpSpPr>
          <a:xfrm>
            <a:off x="10636861" y="1974558"/>
            <a:ext cx="731422" cy="352066"/>
            <a:chOff x="804675" y="3150651"/>
            <a:chExt cx="731517" cy="352112"/>
          </a:xfrm>
        </p:grpSpPr>
        <p:sp>
          <p:nvSpPr>
            <p:cNvPr id="274" name="矩形: 圆角 273"/>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5" name="文本框 274"/>
            <p:cNvSpPr txBox="1"/>
            <p:nvPr/>
          </p:nvSpPr>
          <p:spPr>
            <a:xfrm>
              <a:off x="813172" y="3191507"/>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商机报备</a:t>
              </a:r>
            </a:p>
          </p:txBody>
        </p:sp>
      </p:grpSp>
      <p:grpSp>
        <p:nvGrpSpPr>
          <p:cNvPr id="276" name="组合 275"/>
          <p:cNvGrpSpPr/>
          <p:nvPr/>
        </p:nvGrpSpPr>
        <p:grpSpPr>
          <a:xfrm>
            <a:off x="10636157" y="2372190"/>
            <a:ext cx="731422" cy="352066"/>
            <a:chOff x="804675" y="3150651"/>
            <a:chExt cx="731517" cy="352112"/>
          </a:xfrm>
        </p:grpSpPr>
        <p:sp>
          <p:nvSpPr>
            <p:cNvPr id="277" name="矩形: 圆角 276"/>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8" name="文本框 277"/>
            <p:cNvSpPr txBox="1"/>
            <p:nvPr/>
          </p:nvSpPr>
          <p:spPr>
            <a:xfrm>
              <a:off x="813879" y="3198444"/>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订单提报</a:t>
              </a:r>
            </a:p>
          </p:txBody>
        </p:sp>
      </p:grpSp>
      <p:grpSp>
        <p:nvGrpSpPr>
          <p:cNvPr id="279" name="组合 278"/>
          <p:cNvGrpSpPr/>
          <p:nvPr/>
        </p:nvGrpSpPr>
        <p:grpSpPr>
          <a:xfrm>
            <a:off x="9849081" y="2398130"/>
            <a:ext cx="737242" cy="352066"/>
            <a:chOff x="804675" y="3150651"/>
            <a:chExt cx="737338" cy="352112"/>
          </a:xfrm>
        </p:grpSpPr>
        <p:sp>
          <p:nvSpPr>
            <p:cNvPr id="280" name="矩形: 圆角 279"/>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1" name="文本框 280"/>
            <p:cNvSpPr txBox="1"/>
            <p:nvPr/>
          </p:nvSpPr>
          <p:spPr>
            <a:xfrm>
              <a:off x="820653" y="3189326"/>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特价申请</a:t>
              </a:r>
            </a:p>
          </p:txBody>
        </p:sp>
      </p:grpSp>
      <p:grpSp>
        <p:nvGrpSpPr>
          <p:cNvPr id="282" name="组合 281"/>
          <p:cNvGrpSpPr/>
          <p:nvPr/>
        </p:nvGrpSpPr>
        <p:grpSpPr>
          <a:xfrm>
            <a:off x="9849081" y="2812359"/>
            <a:ext cx="731422" cy="352066"/>
            <a:chOff x="804675" y="3150651"/>
            <a:chExt cx="731517" cy="352112"/>
          </a:xfrm>
        </p:grpSpPr>
        <p:sp>
          <p:nvSpPr>
            <p:cNvPr id="283" name="矩形: 圆角 282"/>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4" name="文本框 283"/>
            <p:cNvSpPr txBox="1"/>
            <p:nvPr/>
          </p:nvSpPr>
          <p:spPr>
            <a:xfrm>
              <a:off x="813877" y="3198444"/>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折让提报</a:t>
              </a:r>
            </a:p>
          </p:txBody>
        </p:sp>
      </p:grpSp>
      <p:grpSp>
        <p:nvGrpSpPr>
          <p:cNvPr id="285" name="组合 284"/>
          <p:cNvGrpSpPr/>
          <p:nvPr/>
        </p:nvGrpSpPr>
        <p:grpSpPr>
          <a:xfrm>
            <a:off x="10579495" y="2778328"/>
            <a:ext cx="855869" cy="416506"/>
            <a:chOff x="738835" y="3144556"/>
            <a:chExt cx="855980" cy="416560"/>
          </a:xfrm>
        </p:grpSpPr>
        <p:sp>
          <p:nvSpPr>
            <p:cNvPr id="286" name="矩形: 圆角 285"/>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7" name="文本框 286"/>
            <p:cNvSpPr txBox="1"/>
            <p:nvPr/>
          </p:nvSpPr>
          <p:spPr>
            <a:xfrm>
              <a:off x="738835" y="3144556"/>
              <a:ext cx="855980" cy="41656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sym typeface="+mn-ea"/>
                </a:rPr>
                <a:t>提报</a:t>
              </a:r>
              <a:endParaRPr lang="en-US" altLang="zh-CN" sz="1055" dirty="0">
                <a:latin typeface="微软雅黑" panose="020B0503020204020204" pitchFamily="34" charset="-122"/>
                <a:ea typeface="微软雅黑" panose="020B0503020204020204" pitchFamily="34" charset="-122"/>
              </a:endParaRPr>
            </a:p>
            <a:p>
              <a:pPr algn="ctr"/>
              <a:r>
                <a:rPr lang="zh-CN" altLang="en-US" sz="1055" dirty="0">
                  <a:latin typeface="微软雅黑" panose="020B0503020204020204" pitchFamily="34" charset="-122"/>
                  <a:ea typeface="微软雅黑" panose="020B0503020204020204" pitchFamily="34" charset="-122"/>
                  <a:sym typeface="+mn-ea"/>
                </a:rPr>
                <a:t>库存与出库</a:t>
              </a:r>
              <a:endParaRPr lang="zh-CN" altLang="en-US" sz="1055" dirty="0">
                <a:latin typeface="微软雅黑" panose="020B0503020204020204" pitchFamily="34" charset="-122"/>
                <a:ea typeface="微软雅黑" panose="020B0503020204020204" pitchFamily="34" charset="-122"/>
              </a:endParaRPr>
            </a:p>
          </p:txBody>
        </p:sp>
      </p:grpSp>
      <p:sp>
        <p:nvSpPr>
          <p:cNvPr id="300" name="矩形: 圆角 299"/>
          <p:cNvSpPr/>
          <p:nvPr/>
        </p:nvSpPr>
        <p:spPr>
          <a:xfrm>
            <a:off x="6353617" y="4124887"/>
            <a:ext cx="1653325" cy="845710"/>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1" name="文本框 300"/>
          <p:cNvSpPr txBox="1"/>
          <p:nvPr/>
        </p:nvSpPr>
        <p:spPr>
          <a:xfrm>
            <a:off x="6362851" y="4157467"/>
            <a:ext cx="800219"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预测提报</a:t>
            </a:r>
          </a:p>
        </p:txBody>
      </p:sp>
      <p:grpSp>
        <p:nvGrpSpPr>
          <p:cNvPr id="302" name="组合 301"/>
          <p:cNvGrpSpPr/>
          <p:nvPr/>
        </p:nvGrpSpPr>
        <p:grpSpPr>
          <a:xfrm>
            <a:off x="6389596" y="4495737"/>
            <a:ext cx="734094" cy="416506"/>
            <a:chOff x="-1757048" y="3196673"/>
            <a:chExt cx="734190" cy="416560"/>
          </a:xfrm>
        </p:grpSpPr>
        <p:sp>
          <p:nvSpPr>
            <p:cNvPr id="303" name="矩形: 圆角 302"/>
            <p:cNvSpPr/>
            <p:nvPr/>
          </p:nvSpPr>
          <p:spPr>
            <a:xfrm>
              <a:off x="-1754375" y="324463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4" name="文本框 303"/>
            <p:cNvSpPr txBox="1"/>
            <p:nvPr/>
          </p:nvSpPr>
          <p:spPr>
            <a:xfrm>
              <a:off x="-1757048" y="3196673"/>
              <a:ext cx="721360" cy="41656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销售预测</a:t>
              </a:r>
              <a:endParaRPr lang="en-US" altLang="zh-CN" sz="1055" dirty="0">
                <a:latin typeface="微软雅黑" panose="020B0503020204020204" pitchFamily="34" charset="-122"/>
                <a:ea typeface="微软雅黑" panose="020B0503020204020204" pitchFamily="34" charset="-122"/>
              </a:endParaRPr>
            </a:p>
            <a:p>
              <a:pPr algn="ctr"/>
              <a:r>
                <a:rPr lang="zh-CN" altLang="en-US" sz="1055" dirty="0">
                  <a:latin typeface="微软雅黑" panose="020B0503020204020204" pitchFamily="34" charset="-122"/>
                  <a:ea typeface="微软雅黑" panose="020B0503020204020204" pitchFamily="34" charset="-122"/>
                </a:rPr>
                <a:t>提报</a:t>
              </a:r>
            </a:p>
          </p:txBody>
        </p:sp>
      </p:grpSp>
      <p:grpSp>
        <p:nvGrpSpPr>
          <p:cNvPr id="305" name="组合 304"/>
          <p:cNvGrpSpPr/>
          <p:nvPr/>
        </p:nvGrpSpPr>
        <p:grpSpPr>
          <a:xfrm>
            <a:off x="7204976" y="4531681"/>
            <a:ext cx="743091" cy="416506"/>
            <a:chOff x="-1718421" y="3204275"/>
            <a:chExt cx="743188" cy="416560"/>
          </a:xfrm>
        </p:grpSpPr>
        <p:sp>
          <p:nvSpPr>
            <p:cNvPr id="306" name="矩形: 圆角 305"/>
            <p:cNvSpPr/>
            <p:nvPr/>
          </p:nvSpPr>
          <p:spPr>
            <a:xfrm>
              <a:off x="-1706750" y="322558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7" name="文本框 306"/>
            <p:cNvSpPr txBox="1"/>
            <p:nvPr/>
          </p:nvSpPr>
          <p:spPr>
            <a:xfrm>
              <a:off x="-1718421" y="3204275"/>
              <a:ext cx="721360" cy="41656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经营预测</a:t>
              </a:r>
              <a:endParaRPr lang="en-US" altLang="zh-CN" sz="1055" dirty="0">
                <a:latin typeface="微软雅黑" panose="020B0503020204020204" pitchFamily="34" charset="-122"/>
                <a:ea typeface="微软雅黑" panose="020B0503020204020204" pitchFamily="34" charset="-122"/>
              </a:endParaRPr>
            </a:p>
            <a:p>
              <a:pPr algn="ctr"/>
              <a:r>
                <a:rPr lang="zh-CN" altLang="en-US" sz="1055" dirty="0">
                  <a:latin typeface="微软雅黑" panose="020B0503020204020204" pitchFamily="34" charset="-122"/>
                  <a:ea typeface="微软雅黑" panose="020B0503020204020204" pitchFamily="34" charset="-122"/>
                </a:rPr>
                <a:t>提报</a:t>
              </a:r>
            </a:p>
          </p:txBody>
        </p:sp>
      </p:grpSp>
      <p:grpSp>
        <p:nvGrpSpPr>
          <p:cNvPr id="308" name="组合 307"/>
          <p:cNvGrpSpPr/>
          <p:nvPr/>
        </p:nvGrpSpPr>
        <p:grpSpPr>
          <a:xfrm>
            <a:off x="7202870" y="4107809"/>
            <a:ext cx="739861" cy="416506"/>
            <a:chOff x="-2534790" y="2820100"/>
            <a:chExt cx="739957" cy="416560"/>
          </a:xfrm>
        </p:grpSpPr>
        <p:sp>
          <p:nvSpPr>
            <p:cNvPr id="309" name="矩形: 圆角 308"/>
            <p:cNvSpPr/>
            <p:nvPr/>
          </p:nvSpPr>
          <p:spPr>
            <a:xfrm>
              <a:off x="-2534790" y="284966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0" name="文本框 309"/>
            <p:cNvSpPr txBox="1"/>
            <p:nvPr/>
          </p:nvSpPr>
          <p:spPr>
            <a:xfrm>
              <a:off x="-2516193" y="2820100"/>
              <a:ext cx="721360" cy="41656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销售备货</a:t>
              </a:r>
              <a:endParaRPr lang="en-US" altLang="zh-CN" sz="1055" dirty="0">
                <a:latin typeface="微软雅黑" panose="020B0503020204020204" pitchFamily="34" charset="-122"/>
                <a:ea typeface="微软雅黑" panose="020B0503020204020204" pitchFamily="34" charset="-122"/>
              </a:endParaRPr>
            </a:p>
            <a:p>
              <a:pPr algn="ctr"/>
              <a:r>
                <a:rPr lang="zh-CN" altLang="en-US" sz="1055" dirty="0">
                  <a:latin typeface="微软雅黑" panose="020B0503020204020204" pitchFamily="34" charset="-122"/>
                  <a:ea typeface="微软雅黑" panose="020B0503020204020204" pitchFamily="34" charset="-122"/>
                </a:rPr>
                <a:t>预测提报</a:t>
              </a:r>
            </a:p>
          </p:txBody>
        </p:sp>
      </p:grpSp>
      <p:grpSp>
        <p:nvGrpSpPr>
          <p:cNvPr id="311" name="组合 310"/>
          <p:cNvGrpSpPr/>
          <p:nvPr/>
        </p:nvGrpSpPr>
        <p:grpSpPr>
          <a:xfrm>
            <a:off x="1676895" y="5158746"/>
            <a:ext cx="855869" cy="290965"/>
            <a:chOff x="746565" y="3150651"/>
            <a:chExt cx="855980" cy="352112"/>
          </a:xfrm>
        </p:grpSpPr>
        <p:sp>
          <p:nvSpPr>
            <p:cNvPr id="312" name="矩形: 圆角 311"/>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3" name="文本框 312"/>
            <p:cNvSpPr txBox="1"/>
            <p:nvPr/>
          </p:nvSpPr>
          <p:spPr>
            <a:xfrm>
              <a:off x="746565" y="3173510"/>
              <a:ext cx="855980" cy="307339"/>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自定义对象</a:t>
              </a:r>
            </a:p>
          </p:txBody>
        </p:sp>
      </p:grpSp>
      <p:grpSp>
        <p:nvGrpSpPr>
          <p:cNvPr id="314" name="组合 313"/>
          <p:cNvGrpSpPr/>
          <p:nvPr/>
        </p:nvGrpSpPr>
        <p:grpSpPr>
          <a:xfrm>
            <a:off x="2585414" y="5155565"/>
            <a:ext cx="855869" cy="290965"/>
            <a:chOff x="746565" y="3150651"/>
            <a:chExt cx="855980" cy="352112"/>
          </a:xfrm>
        </p:grpSpPr>
        <p:sp>
          <p:nvSpPr>
            <p:cNvPr id="315" name="矩形: 圆角 314"/>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6" name="文本框 315"/>
            <p:cNvSpPr txBox="1"/>
            <p:nvPr/>
          </p:nvSpPr>
          <p:spPr>
            <a:xfrm>
              <a:off x="746565" y="3173510"/>
              <a:ext cx="855980" cy="307339"/>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自定义流程</a:t>
              </a:r>
            </a:p>
          </p:txBody>
        </p:sp>
      </p:grpSp>
      <p:sp>
        <p:nvSpPr>
          <p:cNvPr id="317" name="文本框 316"/>
          <p:cNvSpPr txBox="1"/>
          <p:nvPr/>
        </p:nvSpPr>
        <p:spPr>
          <a:xfrm>
            <a:off x="1197523" y="5098554"/>
            <a:ext cx="496880" cy="416506"/>
          </a:xfrm>
          <a:prstGeom prst="rect">
            <a:avLst/>
          </a:prstGeom>
          <a:noFill/>
        </p:spPr>
        <p:txBody>
          <a:bodyPr wrap="square" rtlCol="0">
            <a:spAutoFit/>
          </a:bodyPr>
          <a:lstStyle/>
          <a:p>
            <a:pPr algn="ctr"/>
            <a:r>
              <a:rPr lang="zh-CN" altLang="en-US" sz="1055" b="1" dirty="0">
                <a:latin typeface="微软雅黑" panose="020B0503020204020204" pitchFamily="34" charset="-122"/>
                <a:ea typeface="微软雅黑" panose="020B0503020204020204" pitchFamily="34" charset="-122"/>
              </a:rPr>
              <a:t>业务平台</a:t>
            </a:r>
          </a:p>
        </p:txBody>
      </p:sp>
      <p:sp>
        <p:nvSpPr>
          <p:cNvPr id="318" name="文本框 317"/>
          <p:cNvSpPr txBox="1"/>
          <p:nvPr/>
        </p:nvSpPr>
        <p:spPr>
          <a:xfrm>
            <a:off x="1216510" y="5814861"/>
            <a:ext cx="496890" cy="416506"/>
          </a:xfrm>
          <a:prstGeom prst="rect">
            <a:avLst/>
          </a:prstGeom>
          <a:noFill/>
        </p:spPr>
        <p:txBody>
          <a:bodyPr wrap="square" rtlCol="0">
            <a:spAutoFit/>
          </a:bodyPr>
          <a:lstStyle/>
          <a:p>
            <a:pPr algn="ctr"/>
            <a:r>
              <a:rPr lang="zh-CN" altLang="en-US" sz="1055" b="1" dirty="0">
                <a:latin typeface="微软雅黑" panose="020B0503020204020204" pitchFamily="34" charset="-122"/>
                <a:ea typeface="微软雅黑" panose="020B0503020204020204" pitchFamily="34" charset="-122"/>
              </a:rPr>
              <a:t>基础平台</a:t>
            </a:r>
          </a:p>
        </p:txBody>
      </p:sp>
      <p:grpSp>
        <p:nvGrpSpPr>
          <p:cNvPr id="319" name="组合 318"/>
          <p:cNvGrpSpPr/>
          <p:nvPr/>
        </p:nvGrpSpPr>
        <p:grpSpPr>
          <a:xfrm>
            <a:off x="3543752" y="5146840"/>
            <a:ext cx="733005" cy="290965"/>
            <a:chOff x="804675" y="3150651"/>
            <a:chExt cx="733100" cy="352112"/>
          </a:xfrm>
        </p:grpSpPr>
        <p:sp>
          <p:nvSpPr>
            <p:cNvPr id="320" name="矩形: 圆角 319"/>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1" name="文本框 320"/>
            <p:cNvSpPr txBox="1"/>
            <p:nvPr/>
          </p:nvSpPr>
          <p:spPr>
            <a:xfrm>
              <a:off x="811335" y="3173510"/>
              <a:ext cx="726440" cy="307339"/>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自定义</a:t>
              </a:r>
              <a:r>
                <a:rPr lang="en-US" altLang="zh-CN" sz="1055" dirty="0">
                  <a:latin typeface="微软雅黑" panose="020B0503020204020204" pitchFamily="34" charset="-122"/>
                  <a:ea typeface="微软雅黑" panose="020B0503020204020204" pitchFamily="34" charset="-122"/>
                </a:rPr>
                <a:t>UI</a:t>
              </a:r>
              <a:endParaRPr lang="zh-CN" altLang="en-US" sz="1055" dirty="0">
                <a:latin typeface="微软雅黑" panose="020B0503020204020204" pitchFamily="34" charset="-122"/>
                <a:ea typeface="微软雅黑" panose="020B0503020204020204" pitchFamily="34" charset="-122"/>
              </a:endParaRPr>
            </a:p>
          </p:txBody>
        </p:sp>
      </p:grpSp>
      <p:grpSp>
        <p:nvGrpSpPr>
          <p:cNvPr id="322" name="组合 321"/>
          <p:cNvGrpSpPr/>
          <p:nvPr/>
        </p:nvGrpSpPr>
        <p:grpSpPr>
          <a:xfrm>
            <a:off x="4452866" y="5155567"/>
            <a:ext cx="731422" cy="290965"/>
            <a:chOff x="804675" y="3150651"/>
            <a:chExt cx="731517" cy="352112"/>
          </a:xfrm>
        </p:grpSpPr>
        <p:sp>
          <p:nvSpPr>
            <p:cNvPr id="323" name="矩形: 圆角 322"/>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4" name="文本框 323"/>
            <p:cNvSpPr txBox="1"/>
            <p:nvPr/>
          </p:nvSpPr>
          <p:spPr>
            <a:xfrm>
              <a:off x="819273" y="3173510"/>
              <a:ext cx="710565" cy="307339"/>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自定义</a:t>
              </a:r>
              <a:r>
                <a:rPr lang="en-US" altLang="zh-CN" sz="1055" dirty="0">
                  <a:latin typeface="微软雅黑" panose="020B0503020204020204" pitchFamily="34" charset="-122"/>
                  <a:ea typeface="微软雅黑" panose="020B0503020204020204" pitchFamily="34" charset="-122"/>
                </a:rPr>
                <a:t>BI</a:t>
              </a:r>
              <a:endParaRPr lang="zh-CN" altLang="en-US" sz="1055" dirty="0">
                <a:latin typeface="微软雅黑" panose="020B0503020204020204" pitchFamily="34" charset="-122"/>
                <a:ea typeface="微软雅黑" panose="020B0503020204020204" pitchFamily="34" charset="-122"/>
              </a:endParaRPr>
            </a:p>
          </p:txBody>
        </p:sp>
      </p:grpSp>
      <p:grpSp>
        <p:nvGrpSpPr>
          <p:cNvPr id="325" name="组合 324"/>
          <p:cNvGrpSpPr/>
          <p:nvPr/>
        </p:nvGrpSpPr>
        <p:grpSpPr>
          <a:xfrm>
            <a:off x="5295228" y="5155565"/>
            <a:ext cx="855869" cy="290965"/>
            <a:chOff x="746564" y="3150651"/>
            <a:chExt cx="855980" cy="352112"/>
          </a:xfrm>
        </p:grpSpPr>
        <p:sp>
          <p:nvSpPr>
            <p:cNvPr id="326" name="矩形: 圆角 325"/>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7" name="文本框 326"/>
            <p:cNvSpPr txBox="1"/>
            <p:nvPr/>
          </p:nvSpPr>
          <p:spPr>
            <a:xfrm>
              <a:off x="746564" y="3173510"/>
              <a:ext cx="855980" cy="307339"/>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自定义函数</a:t>
              </a:r>
            </a:p>
          </p:txBody>
        </p:sp>
      </p:grpSp>
      <p:grpSp>
        <p:nvGrpSpPr>
          <p:cNvPr id="328" name="组合 327"/>
          <p:cNvGrpSpPr/>
          <p:nvPr/>
        </p:nvGrpSpPr>
        <p:grpSpPr>
          <a:xfrm>
            <a:off x="1754911" y="5914085"/>
            <a:ext cx="731425" cy="305395"/>
            <a:chOff x="804675" y="3150651"/>
            <a:chExt cx="731517" cy="352112"/>
          </a:xfrm>
        </p:grpSpPr>
        <p:sp>
          <p:nvSpPr>
            <p:cNvPr id="329" name="矩形: 圆角 328"/>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0" name="文本框 329"/>
            <p:cNvSpPr txBox="1"/>
            <p:nvPr/>
          </p:nvSpPr>
          <p:spPr>
            <a:xfrm>
              <a:off x="813874" y="3194000"/>
              <a:ext cx="721360" cy="292817"/>
            </a:xfrm>
            <a:prstGeom prst="rect">
              <a:avLst/>
            </a:prstGeom>
            <a:noFill/>
          </p:spPr>
          <p:txBody>
            <a:bodyPr wrap="square" rtlCol="0">
              <a:spAutoFit/>
            </a:bodyPr>
            <a:lstStyle/>
            <a:p>
              <a:pPr algn="ctr"/>
              <a:r>
                <a:rPr lang="zh-CN" altLang="en-US" sz="1055" dirty="0">
                  <a:latin typeface="微软雅黑" panose="020B0503020204020204" pitchFamily="34" charset="-122"/>
                  <a:ea typeface="微软雅黑" panose="020B0503020204020204" pitchFamily="34" charset="-122"/>
                </a:rPr>
                <a:t>用户管理</a:t>
              </a:r>
            </a:p>
          </p:txBody>
        </p:sp>
      </p:grpSp>
      <p:cxnSp>
        <p:nvCxnSpPr>
          <p:cNvPr id="35" name="直接连接符 34"/>
          <p:cNvCxnSpPr/>
          <p:nvPr/>
        </p:nvCxnSpPr>
        <p:spPr>
          <a:xfrm flipV="1">
            <a:off x="1160056" y="5847277"/>
            <a:ext cx="5043951"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331" name="组合 330"/>
          <p:cNvGrpSpPr/>
          <p:nvPr/>
        </p:nvGrpSpPr>
        <p:grpSpPr>
          <a:xfrm>
            <a:off x="1734998" y="5513521"/>
            <a:ext cx="731422" cy="290965"/>
            <a:chOff x="804675" y="3150651"/>
            <a:chExt cx="731517" cy="352112"/>
          </a:xfrm>
        </p:grpSpPr>
        <p:sp>
          <p:nvSpPr>
            <p:cNvPr id="332" name="矩形: 圆角 331"/>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3" name="文本框 332"/>
            <p:cNvSpPr txBox="1"/>
            <p:nvPr/>
          </p:nvSpPr>
          <p:spPr>
            <a:xfrm>
              <a:off x="881185" y="3173510"/>
              <a:ext cx="586740" cy="307339"/>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原数据</a:t>
              </a:r>
            </a:p>
          </p:txBody>
        </p:sp>
      </p:grpSp>
      <p:grpSp>
        <p:nvGrpSpPr>
          <p:cNvPr id="334" name="组合 333"/>
          <p:cNvGrpSpPr/>
          <p:nvPr/>
        </p:nvGrpSpPr>
        <p:grpSpPr>
          <a:xfrm>
            <a:off x="2643516" y="5510340"/>
            <a:ext cx="731422" cy="290965"/>
            <a:chOff x="804675" y="3150651"/>
            <a:chExt cx="731517" cy="352112"/>
          </a:xfrm>
        </p:grpSpPr>
        <p:sp>
          <p:nvSpPr>
            <p:cNvPr id="335" name="矩形: 圆角 334"/>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6" name="文本框 335"/>
            <p:cNvSpPr txBox="1"/>
            <p:nvPr/>
          </p:nvSpPr>
          <p:spPr>
            <a:xfrm>
              <a:off x="813875" y="3173510"/>
              <a:ext cx="721360" cy="307339"/>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流程引擎</a:t>
              </a:r>
            </a:p>
          </p:txBody>
        </p:sp>
      </p:grpSp>
      <p:grpSp>
        <p:nvGrpSpPr>
          <p:cNvPr id="337" name="组合 336"/>
          <p:cNvGrpSpPr/>
          <p:nvPr/>
        </p:nvGrpSpPr>
        <p:grpSpPr>
          <a:xfrm>
            <a:off x="3543754" y="5501613"/>
            <a:ext cx="731422" cy="290965"/>
            <a:chOff x="804675" y="3150651"/>
            <a:chExt cx="731517" cy="352112"/>
          </a:xfrm>
        </p:grpSpPr>
        <p:sp>
          <p:nvSpPr>
            <p:cNvPr id="338" name="矩形: 圆角 337"/>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9" name="文本框 338"/>
            <p:cNvSpPr txBox="1"/>
            <p:nvPr/>
          </p:nvSpPr>
          <p:spPr>
            <a:xfrm>
              <a:off x="813875" y="3173510"/>
              <a:ext cx="721360" cy="307339"/>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规则引擎</a:t>
              </a:r>
            </a:p>
          </p:txBody>
        </p:sp>
      </p:grpSp>
      <p:grpSp>
        <p:nvGrpSpPr>
          <p:cNvPr id="340" name="组合 339"/>
          <p:cNvGrpSpPr/>
          <p:nvPr/>
        </p:nvGrpSpPr>
        <p:grpSpPr>
          <a:xfrm>
            <a:off x="4452867" y="5510340"/>
            <a:ext cx="731422" cy="290965"/>
            <a:chOff x="804675" y="3150651"/>
            <a:chExt cx="731517" cy="352112"/>
          </a:xfrm>
        </p:grpSpPr>
        <p:sp>
          <p:nvSpPr>
            <p:cNvPr id="341" name="矩形: 圆角 34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2" name="文本框 341"/>
            <p:cNvSpPr txBox="1"/>
            <p:nvPr/>
          </p:nvSpPr>
          <p:spPr>
            <a:xfrm>
              <a:off x="813875" y="3173510"/>
              <a:ext cx="721360" cy="307339"/>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消息引擎</a:t>
              </a:r>
            </a:p>
          </p:txBody>
        </p:sp>
      </p:grpSp>
      <p:grpSp>
        <p:nvGrpSpPr>
          <p:cNvPr id="343" name="组合 342"/>
          <p:cNvGrpSpPr/>
          <p:nvPr/>
        </p:nvGrpSpPr>
        <p:grpSpPr>
          <a:xfrm>
            <a:off x="5274592" y="5510341"/>
            <a:ext cx="897138" cy="290965"/>
            <a:chOff x="725927" y="3150651"/>
            <a:chExt cx="897255" cy="352112"/>
          </a:xfrm>
        </p:grpSpPr>
        <p:sp>
          <p:nvSpPr>
            <p:cNvPr id="344" name="矩形: 圆角 343"/>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5" name="文本框 344"/>
            <p:cNvSpPr txBox="1"/>
            <p:nvPr/>
          </p:nvSpPr>
          <p:spPr>
            <a:xfrm>
              <a:off x="725927" y="3173510"/>
              <a:ext cx="897255" cy="307339"/>
            </a:xfrm>
            <a:prstGeom prst="rect">
              <a:avLst/>
            </a:prstGeom>
            <a:noFill/>
          </p:spPr>
          <p:txBody>
            <a:bodyPr wrap="none" rtlCol="0">
              <a:spAutoFit/>
            </a:bodyPr>
            <a:lstStyle/>
            <a:p>
              <a:pPr algn="ctr"/>
              <a:r>
                <a:rPr lang="en-US" altLang="zh-CN" sz="1055" dirty="0">
                  <a:latin typeface="微软雅黑" panose="020B0503020204020204" pitchFamily="34" charset="-122"/>
                  <a:ea typeface="微软雅黑" panose="020B0503020204020204" pitchFamily="34" charset="-122"/>
                </a:rPr>
                <a:t>Feed</a:t>
              </a:r>
              <a:r>
                <a:rPr lang="zh-CN" altLang="en-US" sz="1055" dirty="0">
                  <a:latin typeface="微软雅黑" panose="020B0503020204020204" pitchFamily="34" charset="-122"/>
                  <a:ea typeface="微软雅黑" panose="020B0503020204020204" pitchFamily="34" charset="-122"/>
                </a:rPr>
                <a:t>流引擎</a:t>
              </a:r>
            </a:p>
          </p:txBody>
        </p:sp>
      </p:grpSp>
      <p:grpSp>
        <p:nvGrpSpPr>
          <p:cNvPr id="349" name="组合 348"/>
          <p:cNvGrpSpPr/>
          <p:nvPr/>
        </p:nvGrpSpPr>
        <p:grpSpPr>
          <a:xfrm>
            <a:off x="3551092" y="5895037"/>
            <a:ext cx="731425" cy="334601"/>
            <a:chOff x="804675" y="3150651"/>
            <a:chExt cx="731517" cy="352112"/>
          </a:xfrm>
        </p:grpSpPr>
        <p:sp>
          <p:nvSpPr>
            <p:cNvPr id="350" name="矩形: 圆角 349"/>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1" name="文本框 350"/>
            <p:cNvSpPr txBox="1"/>
            <p:nvPr/>
          </p:nvSpPr>
          <p:spPr>
            <a:xfrm>
              <a:off x="813874" y="3194000"/>
              <a:ext cx="721360" cy="267258"/>
            </a:xfrm>
            <a:prstGeom prst="rect">
              <a:avLst/>
            </a:prstGeom>
            <a:noFill/>
          </p:spPr>
          <p:txBody>
            <a:bodyPr wrap="square" rtlCol="0">
              <a:spAutoFit/>
            </a:bodyPr>
            <a:lstStyle/>
            <a:p>
              <a:pPr algn="ctr"/>
              <a:r>
                <a:rPr lang="zh-CN" altLang="en-US" sz="1055" dirty="0">
                  <a:latin typeface="微软雅黑" panose="020B0503020204020204" pitchFamily="34" charset="-122"/>
                  <a:ea typeface="微软雅黑" panose="020B0503020204020204" pitchFamily="34" charset="-122"/>
                </a:rPr>
                <a:t>功能权限</a:t>
              </a:r>
            </a:p>
          </p:txBody>
        </p:sp>
      </p:grpSp>
      <p:grpSp>
        <p:nvGrpSpPr>
          <p:cNvPr id="352" name="组合 351"/>
          <p:cNvGrpSpPr/>
          <p:nvPr/>
        </p:nvGrpSpPr>
        <p:grpSpPr>
          <a:xfrm>
            <a:off x="2643160" y="5909640"/>
            <a:ext cx="731425" cy="324443"/>
            <a:chOff x="804675" y="3150651"/>
            <a:chExt cx="731517" cy="352112"/>
          </a:xfrm>
        </p:grpSpPr>
        <p:sp>
          <p:nvSpPr>
            <p:cNvPr id="353" name="矩形: 圆角 352"/>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4" name="文本框 353"/>
            <p:cNvSpPr txBox="1"/>
            <p:nvPr/>
          </p:nvSpPr>
          <p:spPr>
            <a:xfrm>
              <a:off x="813874" y="3194000"/>
              <a:ext cx="721360" cy="275626"/>
            </a:xfrm>
            <a:prstGeom prst="rect">
              <a:avLst/>
            </a:prstGeom>
            <a:noFill/>
          </p:spPr>
          <p:txBody>
            <a:bodyPr wrap="square" rtlCol="0">
              <a:spAutoFit/>
            </a:bodyPr>
            <a:lstStyle/>
            <a:p>
              <a:pPr algn="ctr"/>
              <a:r>
                <a:rPr lang="zh-CN" altLang="en-US" sz="1055" dirty="0">
                  <a:latin typeface="微软雅黑" panose="020B0503020204020204" pitchFamily="34" charset="-122"/>
                  <a:ea typeface="微软雅黑" panose="020B0503020204020204" pitchFamily="34" charset="-122"/>
                </a:rPr>
                <a:t>部门架构</a:t>
              </a:r>
            </a:p>
          </p:txBody>
        </p:sp>
      </p:grpSp>
      <p:grpSp>
        <p:nvGrpSpPr>
          <p:cNvPr id="355" name="组合 354"/>
          <p:cNvGrpSpPr/>
          <p:nvPr/>
        </p:nvGrpSpPr>
        <p:grpSpPr>
          <a:xfrm>
            <a:off x="4467278" y="5906466"/>
            <a:ext cx="731425" cy="324443"/>
            <a:chOff x="804675" y="3150651"/>
            <a:chExt cx="731517" cy="352112"/>
          </a:xfrm>
        </p:grpSpPr>
        <p:sp>
          <p:nvSpPr>
            <p:cNvPr id="356" name="矩形: 圆角 355"/>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7" name="文本框 356"/>
            <p:cNvSpPr txBox="1"/>
            <p:nvPr/>
          </p:nvSpPr>
          <p:spPr>
            <a:xfrm>
              <a:off x="813874" y="3194000"/>
              <a:ext cx="721360" cy="275626"/>
            </a:xfrm>
            <a:prstGeom prst="rect">
              <a:avLst/>
            </a:prstGeom>
            <a:noFill/>
          </p:spPr>
          <p:txBody>
            <a:bodyPr wrap="square" rtlCol="0">
              <a:spAutoFit/>
            </a:bodyPr>
            <a:lstStyle/>
            <a:p>
              <a:pPr algn="ctr"/>
              <a:r>
                <a:rPr lang="zh-CN" altLang="en-US" sz="1055" dirty="0">
                  <a:latin typeface="微软雅黑" panose="020B0503020204020204" pitchFamily="34" charset="-122"/>
                  <a:ea typeface="微软雅黑" panose="020B0503020204020204" pitchFamily="34" charset="-122"/>
                </a:rPr>
                <a:t>数据权限</a:t>
              </a:r>
            </a:p>
          </p:txBody>
        </p:sp>
      </p:grpSp>
      <p:grpSp>
        <p:nvGrpSpPr>
          <p:cNvPr id="358" name="组合 357"/>
          <p:cNvGrpSpPr/>
          <p:nvPr/>
        </p:nvGrpSpPr>
        <p:grpSpPr>
          <a:xfrm>
            <a:off x="5373940" y="5911545"/>
            <a:ext cx="731425" cy="324443"/>
            <a:chOff x="804675" y="3150651"/>
            <a:chExt cx="731517" cy="352112"/>
          </a:xfrm>
        </p:grpSpPr>
        <p:sp>
          <p:nvSpPr>
            <p:cNvPr id="359" name="矩形: 圆角 358"/>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0" name="文本框 359"/>
            <p:cNvSpPr txBox="1"/>
            <p:nvPr/>
          </p:nvSpPr>
          <p:spPr>
            <a:xfrm>
              <a:off x="813873" y="3194000"/>
              <a:ext cx="721360" cy="275626"/>
            </a:xfrm>
            <a:prstGeom prst="rect">
              <a:avLst/>
            </a:prstGeom>
            <a:noFill/>
          </p:spPr>
          <p:txBody>
            <a:bodyPr wrap="square" rtlCol="0">
              <a:spAutoFit/>
            </a:bodyPr>
            <a:lstStyle/>
            <a:p>
              <a:pPr algn="ctr"/>
              <a:r>
                <a:rPr lang="zh-CN" altLang="en-US" sz="1055" dirty="0">
                  <a:latin typeface="微软雅黑" panose="020B0503020204020204" pitchFamily="34" charset="-122"/>
                  <a:ea typeface="微软雅黑" panose="020B0503020204020204" pitchFamily="34" charset="-122"/>
                </a:rPr>
                <a:t>数据维护</a:t>
              </a:r>
            </a:p>
          </p:txBody>
        </p:sp>
      </p:grpSp>
      <p:sp>
        <p:nvSpPr>
          <p:cNvPr id="36" name="文本框 35"/>
          <p:cNvSpPr txBox="1"/>
          <p:nvPr/>
        </p:nvSpPr>
        <p:spPr>
          <a:xfrm>
            <a:off x="6619739" y="5236880"/>
            <a:ext cx="1259676" cy="253967"/>
          </a:xfrm>
          <a:prstGeom prst="rect">
            <a:avLst/>
          </a:prstGeom>
          <a:noFill/>
        </p:spPr>
        <p:txBody>
          <a:bodyPr wrap="none" rtlCol="0">
            <a:spAutoFit/>
          </a:bodyPr>
          <a:lstStyle/>
          <a:p>
            <a:r>
              <a:rPr lang="zh-CN" altLang="en-US" sz="1055" dirty="0">
                <a:latin typeface="微软雅黑" panose="020B0503020204020204" pitchFamily="34" charset="-122"/>
                <a:ea typeface="微软雅黑" panose="020B0503020204020204" pitchFamily="34" charset="-122"/>
              </a:rPr>
              <a:t>业务数据接口开放</a:t>
            </a:r>
          </a:p>
        </p:txBody>
      </p:sp>
      <p:sp>
        <p:nvSpPr>
          <p:cNvPr id="379" name="矩形 378"/>
          <p:cNvSpPr/>
          <p:nvPr/>
        </p:nvSpPr>
        <p:spPr>
          <a:xfrm>
            <a:off x="7822938" y="5221835"/>
            <a:ext cx="754282" cy="253967"/>
          </a:xfrm>
          <a:prstGeom prst="rect">
            <a:avLst/>
          </a:prstGeom>
        </p:spPr>
        <p:txBody>
          <a:bodyPr wrap="none">
            <a:spAutoFit/>
          </a:bodyPr>
          <a:lstStyle/>
          <a:p>
            <a:r>
              <a:rPr lang="en-US" altLang="zh-CN" sz="1055" dirty="0" err="1">
                <a:latin typeface="微软雅黑" panose="020B0503020204020204" pitchFamily="34" charset="-122"/>
                <a:ea typeface="微软雅黑" panose="020B0503020204020204" pitchFamily="34" charset="-122"/>
              </a:rPr>
              <a:t>OpenAPI</a:t>
            </a:r>
            <a:endParaRPr lang="zh-CN" altLang="en-US" sz="1055" dirty="0">
              <a:latin typeface="微软雅黑" panose="020B0503020204020204" pitchFamily="34" charset="-122"/>
              <a:ea typeface="微软雅黑" panose="020B0503020204020204" pitchFamily="34" charset="-122"/>
            </a:endParaRPr>
          </a:p>
        </p:txBody>
      </p:sp>
      <p:sp>
        <p:nvSpPr>
          <p:cNvPr id="380" name="文本框 379"/>
          <p:cNvSpPr txBox="1"/>
          <p:nvPr/>
        </p:nvSpPr>
        <p:spPr>
          <a:xfrm>
            <a:off x="8860723" y="5220393"/>
            <a:ext cx="1663483" cy="253967"/>
          </a:xfrm>
          <a:prstGeom prst="rect">
            <a:avLst/>
          </a:prstGeom>
          <a:noFill/>
        </p:spPr>
        <p:txBody>
          <a:bodyPr wrap="none" rtlCol="0">
            <a:spAutoFit/>
          </a:bodyPr>
          <a:lstStyle/>
          <a:p>
            <a:r>
              <a:rPr lang="zh-CN" altLang="en-US" sz="1055" dirty="0">
                <a:latin typeface="微软雅黑" panose="020B0503020204020204" pitchFamily="34" charset="-122"/>
                <a:ea typeface="微软雅黑" panose="020B0503020204020204" pitchFamily="34" charset="-122"/>
              </a:rPr>
              <a:t>移动端应用开发能力开放</a:t>
            </a:r>
          </a:p>
        </p:txBody>
      </p:sp>
      <p:sp>
        <p:nvSpPr>
          <p:cNvPr id="381" name="矩形 380"/>
          <p:cNvSpPr/>
          <p:nvPr/>
        </p:nvSpPr>
        <p:spPr>
          <a:xfrm>
            <a:off x="10456799" y="5220393"/>
            <a:ext cx="530156" cy="253967"/>
          </a:xfrm>
          <a:prstGeom prst="rect">
            <a:avLst/>
          </a:prstGeom>
        </p:spPr>
        <p:txBody>
          <a:bodyPr wrap="none">
            <a:spAutoFit/>
          </a:bodyPr>
          <a:lstStyle/>
          <a:p>
            <a:r>
              <a:rPr lang="en-US" altLang="zh-CN" sz="1055" dirty="0">
                <a:latin typeface="微软雅黑" panose="020B0503020204020204" pitchFamily="34" charset="-122"/>
                <a:ea typeface="微软雅黑" panose="020B0503020204020204" pitchFamily="34" charset="-122"/>
              </a:rPr>
              <a:t>JSAPI</a:t>
            </a:r>
            <a:endParaRPr lang="zh-CN" altLang="en-US" sz="1055" dirty="0">
              <a:latin typeface="微软雅黑" panose="020B0503020204020204" pitchFamily="34" charset="-122"/>
              <a:ea typeface="微软雅黑" panose="020B0503020204020204" pitchFamily="34" charset="-122"/>
            </a:endParaRPr>
          </a:p>
        </p:txBody>
      </p:sp>
      <p:sp>
        <p:nvSpPr>
          <p:cNvPr id="382" name="文本框 381"/>
          <p:cNvSpPr txBox="1"/>
          <p:nvPr/>
        </p:nvSpPr>
        <p:spPr>
          <a:xfrm>
            <a:off x="6619741" y="5591994"/>
            <a:ext cx="990471" cy="253967"/>
          </a:xfrm>
          <a:prstGeom prst="rect">
            <a:avLst/>
          </a:prstGeom>
          <a:noFill/>
        </p:spPr>
        <p:txBody>
          <a:bodyPr wrap="none" rtlCol="0">
            <a:spAutoFit/>
          </a:bodyPr>
          <a:lstStyle/>
          <a:p>
            <a:r>
              <a:rPr lang="zh-CN" altLang="en-US" sz="1055" dirty="0">
                <a:latin typeface="微软雅黑" panose="020B0503020204020204" pitchFamily="34" charset="-122"/>
                <a:ea typeface="微软雅黑" panose="020B0503020204020204" pitchFamily="34" charset="-122"/>
              </a:rPr>
              <a:t>应用接入能力</a:t>
            </a:r>
          </a:p>
        </p:txBody>
      </p:sp>
      <p:sp>
        <p:nvSpPr>
          <p:cNvPr id="383" name="矩形 382"/>
          <p:cNvSpPr/>
          <p:nvPr/>
        </p:nvSpPr>
        <p:spPr>
          <a:xfrm>
            <a:off x="7782405" y="5578471"/>
            <a:ext cx="990471" cy="253967"/>
          </a:xfrm>
          <a:prstGeom prst="rect">
            <a:avLst/>
          </a:prstGeom>
        </p:spPr>
        <p:txBody>
          <a:bodyPr wrap="none">
            <a:spAutoFit/>
          </a:bodyPr>
          <a:lstStyle/>
          <a:p>
            <a:r>
              <a:rPr lang="zh-CN" altLang="en-US" sz="1055" dirty="0">
                <a:latin typeface="微软雅黑" panose="020B0503020204020204" pitchFamily="34" charset="-122"/>
                <a:ea typeface="微软雅黑" panose="020B0503020204020204" pitchFamily="34" charset="-122"/>
              </a:rPr>
              <a:t>应用鉴权机制</a:t>
            </a:r>
          </a:p>
        </p:txBody>
      </p:sp>
      <p:sp>
        <p:nvSpPr>
          <p:cNvPr id="384" name="矩形 383"/>
          <p:cNvSpPr/>
          <p:nvPr/>
        </p:nvSpPr>
        <p:spPr>
          <a:xfrm>
            <a:off x="8838342" y="5566952"/>
            <a:ext cx="990471" cy="253967"/>
          </a:xfrm>
          <a:prstGeom prst="rect">
            <a:avLst/>
          </a:prstGeom>
        </p:spPr>
        <p:txBody>
          <a:bodyPr wrap="none">
            <a:spAutoFit/>
          </a:bodyPr>
          <a:lstStyle/>
          <a:p>
            <a:r>
              <a:rPr lang="zh-CN" altLang="en-US" sz="1055" dirty="0">
                <a:latin typeface="微软雅黑" panose="020B0503020204020204" pitchFamily="34" charset="-122"/>
                <a:ea typeface="微软雅黑" panose="020B0503020204020204" pitchFamily="34" charset="-122"/>
              </a:rPr>
              <a:t>访问控制机制</a:t>
            </a:r>
          </a:p>
        </p:txBody>
      </p:sp>
      <p:sp>
        <p:nvSpPr>
          <p:cNvPr id="385" name="文本框 384"/>
          <p:cNvSpPr txBox="1"/>
          <p:nvPr/>
        </p:nvSpPr>
        <p:spPr>
          <a:xfrm>
            <a:off x="6619741" y="5947108"/>
            <a:ext cx="1161264" cy="253967"/>
          </a:xfrm>
          <a:prstGeom prst="rect">
            <a:avLst/>
          </a:prstGeom>
          <a:noFill/>
        </p:spPr>
        <p:txBody>
          <a:bodyPr wrap="none" rtlCol="0">
            <a:spAutoFit/>
          </a:bodyPr>
          <a:lstStyle/>
          <a:p>
            <a:r>
              <a:rPr lang="en-US" altLang="zh-CN" sz="1055" dirty="0">
                <a:latin typeface="微软雅黑" panose="020B0503020204020204" pitchFamily="34" charset="-122"/>
                <a:ea typeface="微软雅黑" panose="020B0503020204020204" pitchFamily="34" charset="-122"/>
              </a:rPr>
              <a:t>IM</a:t>
            </a:r>
            <a:r>
              <a:rPr lang="zh-CN" altLang="en-US" sz="1055" dirty="0">
                <a:latin typeface="微软雅黑" panose="020B0503020204020204" pitchFamily="34" charset="-122"/>
                <a:ea typeface="微软雅黑" panose="020B0503020204020204" pitchFamily="34" charset="-122"/>
              </a:rPr>
              <a:t>消息能力开放</a:t>
            </a:r>
          </a:p>
        </p:txBody>
      </p:sp>
      <p:sp>
        <p:nvSpPr>
          <p:cNvPr id="386" name="矩形 385"/>
          <p:cNvSpPr/>
          <p:nvPr/>
        </p:nvSpPr>
        <p:spPr>
          <a:xfrm>
            <a:off x="7831167" y="5924267"/>
            <a:ext cx="721266" cy="253967"/>
          </a:xfrm>
          <a:prstGeom prst="rect">
            <a:avLst/>
          </a:prstGeom>
        </p:spPr>
        <p:txBody>
          <a:bodyPr wrap="none">
            <a:spAutoFit/>
          </a:bodyPr>
          <a:lstStyle/>
          <a:p>
            <a:r>
              <a:rPr lang="zh-CN" altLang="en-US" sz="1055" dirty="0">
                <a:latin typeface="微软雅黑" panose="020B0503020204020204" pitchFamily="34" charset="-122"/>
                <a:ea typeface="微软雅黑" panose="020B0503020204020204" pitchFamily="34" charset="-122"/>
              </a:rPr>
              <a:t>模板消息</a:t>
            </a:r>
          </a:p>
        </p:txBody>
      </p:sp>
      <p:sp>
        <p:nvSpPr>
          <p:cNvPr id="387" name="矩形 386"/>
          <p:cNvSpPr/>
          <p:nvPr/>
        </p:nvSpPr>
        <p:spPr>
          <a:xfrm>
            <a:off x="8916186" y="5903224"/>
            <a:ext cx="721266" cy="253967"/>
          </a:xfrm>
          <a:prstGeom prst="rect">
            <a:avLst/>
          </a:prstGeom>
        </p:spPr>
        <p:txBody>
          <a:bodyPr wrap="none">
            <a:spAutoFit/>
          </a:bodyPr>
          <a:lstStyle/>
          <a:p>
            <a:r>
              <a:rPr lang="zh-CN" altLang="en-US" sz="1055" dirty="0">
                <a:latin typeface="微软雅黑" panose="020B0503020204020204" pitchFamily="34" charset="-122"/>
                <a:ea typeface="微软雅黑" panose="020B0503020204020204" pitchFamily="34" charset="-122"/>
              </a:rPr>
              <a:t>应用消息</a:t>
            </a:r>
          </a:p>
        </p:txBody>
      </p:sp>
      <p:sp>
        <p:nvSpPr>
          <p:cNvPr id="388" name="文本框 387"/>
          <p:cNvSpPr txBox="1"/>
          <p:nvPr/>
        </p:nvSpPr>
        <p:spPr>
          <a:xfrm>
            <a:off x="6619741" y="6302221"/>
            <a:ext cx="990471" cy="253967"/>
          </a:xfrm>
          <a:prstGeom prst="rect">
            <a:avLst/>
          </a:prstGeom>
          <a:noFill/>
        </p:spPr>
        <p:txBody>
          <a:bodyPr wrap="none" rtlCol="0">
            <a:spAutoFit/>
          </a:bodyPr>
          <a:lstStyle/>
          <a:p>
            <a:r>
              <a:rPr lang="zh-CN" altLang="en-US" sz="1055" dirty="0">
                <a:latin typeface="微软雅黑" panose="020B0503020204020204" pitchFamily="34" charset="-122"/>
                <a:ea typeface="微软雅黑" panose="020B0503020204020204" pitchFamily="34" charset="-122"/>
              </a:rPr>
              <a:t>账号体系开放</a:t>
            </a:r>
          </a:p>
        </p:txBody>
      </p:sp>
      <p:sp>
        <p:nvSpPr>
          <p:cNvPr id="389" name="矩形 388"/>
          <p:cNvSpPr/>
          <p:nvPr/>
        </p:nvSpPr>
        <p:spPr>
          <a:xfrm>
            <a:off x="7791952" y="6226894"/>
            <a:ext cx="2364432" cy="416506"/>
          </a:xfrm>
          <a:prstGeom prst="rect">
            <a:avLst/>
          </a:prstGeom>
        </p:spPr>
        <p:txBody>
          <a:bodyPr wrap="none">
            <a:spAutoFit/>
          </a:bodyPr>
          <a:lstStyle/>
          <a:p>
            <a:r>
              <a:rPr lang="zh-CN" altLang="en-US" sz="1055" dirty="0">
                <a:latin typeface="微软雅黑" panose="020B0503020204020204" pitchFamily="34" charset="-122"/>
                <a:ea typeface="微软雅黑" panose="020B0503020204020204" pitchFamily="34" charset="-122"/>
              </a:rPr>
              <a:t>纷享账号登陆第三方应用</a:t>
            </a:r>
            <a:r>
              <a:rPr lang="en-US" altLang="zh-CN" sz="1055" dirty="0">
                <a:latin typeface="微软雅黑" panose="020B0503020204020204" pitchFamily="34" charset="-122"/>
                <a:ea typeface="微软雅黑" panose="020B0503020204020204" pitchFamily="34" charset="-122"/>
              </a:rPr>
              <a:t>(OAuth2.0)</a:t>
            </a:r>
          </a:p>
          <a:p>
            <a:r>
              <a:rPr lang="zh-CN" altLang="en-US" sz="1055" dirty="0">
                <a:latin typeface="微软雅黑" panose="020B0503020204020204" pitchFamily="34" charset="-122"/>
                <a:ea typeface="微软雅黑" panose="020B0503020204020204" pitchFamily="34" charset="-122"/>
              </a:rPr>
              <a:t>企业</a:t>
            </a:r>
            <a:r>
              <a:rPr lang="en-US" altLang="zh-CN" sz="1055" dirty="0">
                <a:latin typeface="微软雅黑" panose="020B0503020204020204" pitchFamily="34" charset="-122"/>
                <a:ea typeface="微软雅黑" panose="020B0503020204020204" pitchFamily="34" charset="-122"/>
              </a:rPr>
              <a:t>SSO</a:t>
            </a:r>
            <a:r>
              <a:rPr lang="zh-CN" altLang="en-US" sz="1055" dirty="0">
                <a:latin typeface="微软雅黑" panose="020B0503020204020204" pitchFamily="34" charset="-122"/>
                <a:ea typeface="微软雅黑" panose="020B0503020204020204" pitchFamily="34" charset="-122"/>
              </a:rPr>
              <a:t>账号登陆纷享销客</a:t>
            </a:r>
          </a:p>
        </p:txBody>
      </p:sp>
      <p:sp>
        <p:nvSpPr>
          <p:cNvPr id="390" name="矩形: 圆角 389"/>
          <p:cNvSpPr/>
          <p:nvPr/>
        </p:nvSpPr>
        <p:spPr>
          <a:xfrm>
            <a:off x="7835514" y="5206151"/>
            <a:ext cx="893964" cy="29079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1" name="矩形: 圆角 390"/>
          <p:cNvSpPr/>
          <p:nvPr/>
        </p:nvSpPr>
        <p:spPr>
          <a:xfrm>
            <a:off x="10468517" y="5195233"/>
            <a:ext cx="549527" cy="290965"/>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2" name="矩形: 圆角 391"/>
          <p:cNvSpPr/>
          <p:nvPr/>
        </p:nvSpPr>
        <p:spPr>
          <a:xfrm>
            <a:off x="7835894" y="5562027"/>
            <a:ext cx="885021" cy="290965"/>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3" name="矩形: 圆角 392"/>
          <p:cNvSpPr/>
          <p:nvPr/>
        </p:nvSpPr>
        <p:spPr>
          <a:xfrm>
            <a:off x="8889213" y="5548319"/>
            <a:ext cx="885021" cy="290965"/>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4" name="矩形: 圆角 393"/>
          <p:cNvSpPr/>
          <p:nvPr/>
        </p:nvSpPr>
        <p:spPr>
          <a:xfrm>
            <a:off x="7829800" y="5908370"/>
            <a:ext cx="923805" cy="29079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6" name="矩形: 圆角 395"/>
          <p:cNvSpPr/>
          <p:nvPr/>
        </p:nvSpPr>
        <p:spPr>
          <a:xfrm>
            <a:off x="8888842" y="5899481"/>
            <a:ext cx="885075" cy="29079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7" name="矩形: 圆角 396"/>
          <p:cNvSpPr/>
          <p:nvPr/>
        </p:nvSpPr>
        <p:spPr>
          <a:xfrm>
            <a:off x="7819968" y="6247530"/>
            <a:ext cx="2245560" cy="354911"/>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8" name="矩形: 圆角 397"/>
          <p:cNvSpPr/>
          <p:nvPr/>
        </p:nvSpPr>
        <p:spPr>
          <a:xfrm>
            <a:off x="10162881" y="5613491"/>
            <a:ext cx="1214839" cy="998463"/>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0" name="文本框 399"/>
          <p:cNvSpPr txBox="1"/>
          <p:nvPr/>
        </p:nvSpPr>
        <p:spPr>
          <a:xfrm>
            <a:off x="10283687" y="5622232"/>
            <a:ext cx="990471" cy="253967"/>
          </a:xfrm>
          <a:prstGeom prst="rect">
            <a:avLst/>
          </a:prstGeom>
          <a:noFill/>
        </p:spPr>
        <p:txBody>
          <a:bodyPr wrap="none" rtlCol="0">
            <a:spAutoFit/>
          </a:bodyPr>
          <a:lstStyle/>
          <a:p>
            <a:r>
              <a:rPr lang="zh-CN" altLang="en-US" sz="1055" dirty="0">
                <a:latin typeface="微软雅黑" panose="020B0503020204020204" pitchFamily="34" charset="-122"/>
                <a:ea typeface="微软雅黑" panose="020B0503020204020204" pitchFamily="34" charset="-122"/>
              </a:rPr>
              <a:t>集团管控支撑</a:t>
            </a:r>
          </a:p>
        </p:txBody>
      </p:sp>
      <p:cxnSp>
        <p:nvCxnSpPr>
          <p:cNvPr id="402" name="直接连接符 401"/>
          <p:cNvCxnSpPr/>
          <p:nvPr/>
        </p:nvCxnSpPr>
        <p:spPr>
          <a:xfrm flipH="1">
            <a:off x="10807973" y="5838021"/>
            <a:ext cx="88" cy="733629"/>
          </a:xfrm>
          <a:prstGeom prst="line">
            <a:avLst/>
          </a:prstGeom>
        </p:spPr>
        <p:style>
          <a:lnRef idx="1">
            <a:schemeClr val="accent1"/>
          </a:lnRef>
          <a:fillRef idx="0">
            <a:schemeClr val="accent1"/>
          </a:fillRef>
          <a:effectRef idx="0">
            <a:schemeClr val="accent1"/>
          </a:effectRef>
          <a:fontRef idx="minor">
            <a:schemeClr val="tx1"/>
          </a:fontRef>
        </p:style>
      </p:cxnSp>
      <p:sp>
        <p:nvSpPr>
          <p:cNvPr id="404" name="文本框 403"/>
          <p:cNvSpPr txBox="1"/>
          <p:nvPr/>
        </p:nvSpPr>
        <p:spPr>
          <a:xfrm>
            <a:off x="10162278" y="5917709"/>
            <a:ext cx="662917" cy="253967"/>
          </a:xfrm>
          <a:prstGeom prst="rect">
            <a:avLst/>
          </a:prstGeom>
          <a:noFill/>
        </p:spPr>
        <p:txBody>
          <a:bodyPr wrap="square" rtlCol="0">
            <a:spAutoFit/>
          </a:bodyPr>
          <a:lstStyle/>
          <a:p>
            <a:pPr algn="ctr"/>
            <a:r>
              <a:rPr lang="zh-CN" altLang="en-US" sz="1055" dirty="0">
                <a:latin typeface="微软雅黑" panose="020B0503020204020204" pitchFamily="34" charset="-122"/>
                <a:ea typeface="微软雅黑" panose="020B0503020204020204" pitchFamily="34" charset="-122"/>
              </a:rPr>
              <a:t>非纷享</a:t>
            </a:r>
          </a:p>
        </p:txBody>
      </p:sp>
      <p:sp>
        <p:nvSpPr>
          <p:cNvPr id="405" name="文本框 404"/>
          <p:cNvSpPr txBox="1"/>
          <p:nvPr/>
        </p:nvSpPr>
        <p:spPr>
          <a:xfrm>
            <a:off x="10732817" y="6190639"/>
            <a:ext cx="662917" cy="416506"/>
          </a:xfrm>
          <a:prstGeom prst="rect">
            <a:avLst/>
          </a:prstGeom>
          <a:noFill/>
        </p:spPr>
        <p:txBody>
          <a:bodyPr wrap="square" rtlCol="0">
            <a:spAutoFit/>
          </a:bodyPr>
          <a:lstStyle/>
          <a:p>
            <a:pPr algn="ctr"/>
            <a:r>
              <a:rPr lang="en-US" altLang="zh-CN" sz="1055" dirty="0">
                <a:latin typeface="微软雅黑" panose="020B0503020204020204" pitchFamily="34" charset="-122"/>
                <a:ea typeface="微软雅黑" panose="020B0503020204020204" pitchFamily="34" charset="-122"/>
              </a:rPr>
              <a:t>DDS</a:t>
            </a:r>
            <a:r>
              <a:rPr lang="zh-CN" altLang="en-US" sz="1055" dirty="0">
                <a:latin typeface="微软雅黑" panose="020B0503020204020204" pitchFamily="34" charset="-122"/>
                <a:ea typeface="微软雅黑" panose="020B0503020204020204" pitchFamily="34" charset="-122"/>
              </a:rPr>
              <a:t>数据整合</a:t>
            </a:r>
          </a:p>
        </p:txBody>
      </p:sp>
      <p:sp>
        <p:nvSpPr>
          <p:cNvPr id="406" name="矩形 405"/>
          <p:cNvSpPr/>
          <p:nvPr/>
        </p:nvSpPr>
        <p:spPr>
          <a:xfrm>
            <a:off x="10266531" y="6203825"/>
            <a:ext cx="526975" cy="416506"/>
          </a:xfrm>
          <a:prstGeom prst="rect">
            <a:avLst/>
          </a:prstGeom>
        </p:spPr>
        <p:txBody>
          <a:bodyPr wrap="square">
            <a:spAutoFit/>
          </a:bodyPr>
          <a:lstStyle/>
          <a:p>
            <a:r>
              <a:rPr lang="zh-CN" altLang="en-US" sz="1055" dirty="0">
                <a:latin typeface="微软雅黑" panose="020B0503020204020204" pitchFamily="34" charset="-122"/>
                <a:ea typeface="微软雅黑" panose="020B0503020204020204" pitchFamily="34" charset="-122"/>
              </a:rPr>
              <a:t>接口集成</a:t>
            </a:r>
          </a:p>
        </p:txBody>
      </p:sp>
      <p:sp>
        <p:nvSpPr>
          <p:cNvPr id="407" name="文本框 406"/>
          <p:cNvSpPr txBox="1"/>
          <p:nvPr/>
        </p:nvSpPr>
        <p:spPr>
          <a:xfrm>
            <a:off x="10730586" y="5909811"/>
            <a:ext cx="717398" cy="253967"/>
          </a:xfrm>
          <a:prstGeom prst="rect">
            <a:avLst/>
          </a:prstGeom>
          <a:noFill/>
        </p:spPr>
        <p:txBody>
          <a:bodyPr wrap="square" rtlCol="0">
            <a:spAutoFit/>
          </a:bodyPr>
          <a:lstStyle/>
          <a:p>
            <a:pPr algn="ctr"/>
            <a:r>
              <a:rPr lang="zh-CN" altLang="en-US" sz="1055" dirty="0">
                <a:latin typeface="微软雅黑" panose="020B0503020204020204" pitchFamily="34" charset="-122"/>
                <a:ea typeface="微软雅黑" panose="020B0503020204020204" pitchFamily="34" charset="-122"/>
              </a:rPr>
              <a:t>全纷享</a:t>
            </a:r>
          </a:p>
        </p:txBody>
      </p:sp>
      <p:cxnSp>
        <p:nvCxnSpPr>
          <p:cNvPr id="409" name="直接连接符 408"/>
          <p:cNvCxnSpPr/>
          <p:nvPr/>
        </p:nvCxnSpPr>
        <p:spPr>
          <a:xfrm>
            <a:off x="10347525" y="6190639"/>
            <a:ext cx="1007621" cy="0"/>
          </a:xfrm>
          <a:prstGeom prst="line">
            <a:avLst/>
          </a:prstGeom>
        </p:spPr>
        <p:style>
          <a:lnRef idx="1">
            <a:schemeClr val="accent1"/>
          </a:lnRef>
          <a:fillRef idx="0">
            <a:schemeClr val="accent1"/>
          </a:fillRef>
          <a:effectRef idx="0">
            <a:schemeClr val="accent1"/>
          </a:effectRef>
          <a:fontRef idx="minor">
            <a:schemeClr val="tx1"/>
          </a:fontRef>
        </p:style>
      </p:cxnSp>
      <p:sp>
        <p:nvSpPr>
          <p:cNvPr id="361" name="文本框 360"/>
          <p:cNvSpPr txBox="1"/>
          <p:nvPr/>
        </p:nvSpPr>
        <p:spPr>
          <a:xfrm>
            <a:off x="823881" y="5393927"/>
            <a:ext cx="285799" cy="953011"/>
          </a:xfrm>
          <a:prstGeom prst="rect">
            <a:avLst/>
          </a:prstGeom>
          <a:noFill/>
        </p:spPr>
        <p:txBody>
          <a:bodyPr wrap="square" rtlCol="0">
            <a:spAutoFit/>
          </a:bodyPr>
          <a:lstStyle/>
          <a:p>
            <a:pPr algn="r"/>
            <a:r>
              <a:rPr lang="en-US" altLang="zh-CN" sz="1400" b="1" dirty="0">
                <a:latin typeface="微软雅黑" panose="020B0503020204020204" pitchFamily="34" charset="-122"/>
                <a:ea typeface="微软雅黑" panose="020B0503020204020204" pitchFamily="34" charset="-122"/>
              </a:rPr>
              <a:t>PaaS</a:t>
            </a:r>
            <a:endParaRPr lang="zh-CN" altLang="en-US" sz="1400" b="1" dirty="0">
              <a:latin typeface="微软雅黑" panose="020B0503020204020204" pitchFamily="34" charset="-122"/>
              <a:ea typeface="微软雅黑" panose="020B0503020204020204" pitchFamily="34" charset="-122"/>
            </a:endParaRPr>
          </a:p>
        </p:txBody>
      </p:sp>
      <p:sp>
        <p:nvSpPr>
          <p:cNvPr id="362" name="文本框 361"/>
          <p:cNvSpPr txBox="1"/>
          <p:nvPr/>
        </p:nvSpPr>
        <p:spPr>
          <a:xfrm>
            <a:off x="6254646" y="5355970"/>
            <a:ext cx="286072" cy="953011"/>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开放平台</a:t>
            </a:r>
          </a:p>
        </p:txBody>
      </p:sp>
      <p:sp>
        <p:nvSpPr>
          <p:cNvPr id="363" name="文本框 362"/>
          <p:cNvSpPr txBox="1"/>
          <p:nvPr/>
        </p:nvSpPr>
        <p:spPr>
          <a:xfrm>
            <a:off x="763932" y="2655784"/>
            <a:ext cx="394970" cy="737139"/>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应用层</a:t>
            </a:r>
          </a:p>
        </p:txBody>
      </p:sp>
      <p:sp>
        <p:nvSpPr>
          <p:cNvPr id="14" name="文本框 13"/>
          <p:cNvSpPr txBox="1"/>
          <p:nvPr/>
        </p:nvSpPr>
        <p:spPr>
          <a:xfrm>
            <a:off x="284204" y="223821"/>
            <a:ext cx="4497119" cy="553549"/>
          </a:xfrm>
          <a:prstGeom prst="rect">
            <a:avLst/>
          </a:prstGeom>
          <a:noFill/>
          <a:ln>
            <a:noFill/>
          </a:ln>
          <a:effectLst/>
        </p:spPr>
        <p:txBody>
          <a:bodyPr vert="horz" wrap="square" lIns="45714" tIns="60958" rIns="45714" bIns="60958" rtlCol="0" anchor="ctr">
            <a:spAutoFit/>
          </a:bodyPr>
          <a:lstStyle>
            <a:lvl1pPr>
              <a:spcBef>
                <a:spcPts val="0"/>
              </a:spcBef>
              <a:buNone/>
              <a:defRPr sz="3200">
                <a:solidFill>
                  <a:srgbClr val="FFB200"/>
                </a:solidFill>
                <a:latin typeface="微软雅黑 Light"/>
                <a:ea typeface="微软雅黑"/>
                <a:cs typeface="+mn-ea"/>
              </a:defRPr>
            </a:lvl1pPr>
          </a:lstStyle>
          <a:p>
            <a:r>
              <a:rPr lang="en-US" dirty="0"/>
              <a:t> </a:t>
            </a:r>
            <a:r>
              <a:rPr lang="zh-CN" altLang="en-US" dirty="0"/>
              <a:t>应用交付蓝图</a:t>
            </a:r>
            <a:endParaRPr lang="en-US" altLang="zh-CN" dirty="0"/>
          </a:p>
        </p:txBody>
      </p:sp>
      <p:grpSp>
        <p:nvGrpSpPr>
          <p:cNvPr id="17" name="组合 16"/>
          <p:cNvGrpSpPr/>
          <p:nvPr/>
        </p:nvGrpSpPr>
        <p:grpSpPr>
          <a:xfrm>
            <a:off x="5491771" y="3171644"/>
            <a:ext cx="731422" cy="416506"/>
            <a:chOff x="42675" y="3553423"/>
            <a:chExt cx="731517" cy="416560"/>
          </a:xfrm>
        </p:grpSpPr>
        <p:sp>
          <p:nvSpPr>
            <p:cNvPr id="18" name="矩形: 圆角 157"/>
            <p:cNvSpPr/>
            <p:nvPr/>
          </p:nvSpPr>
          <p:spPr>
            <a:xfrm>
              <a:off x="42675" y="3572359"/>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文本框 25"/>
            <p:cNvSpPr txBox="1"/>
            <p:nvPr/>
          </p:nvSpPr>
          <p:spPr>
            <a:xfrm>
              <a:off x="44716" y="3553423"/>
              <a:ext cx="721360" cy="41656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产品产品</a:t>
              </a:r>
            </a:p>
            <a:p>
              <a:pPr algn="ctr"/>
              <a:r>
                <a:rPr lang="zh-CN" altLang="en-US" sz="1055" dirty="0">
                  <a:solidFill>
                    <a:srgbClr val="7030A0"/>
                  </a:solidFill>
                  <a:latin typeface="微软雅黑" panose="020B0503020204020204" pitchFamily="34" charset="-122"/>
                  <a:ea typeface="微软雅黑" panose="020B0503020204020204" pitchFamily="34" charset="-122"/>
                </a:rPr>
                <a:t>成本维护</a:t>
              </a:r>
            </a:p>
          </p:txBody>
        </p:sp>
      </p:grpSp>
      <p:grpSp>
        <p:nvGrpSpPr>
          <p:cNvPr id="34" name="组合 33"/>
          <p:cNvGrpSpPr/>
          <p:nvPr/>
        </p:nvGrpSpPr>
        <p:grpSpPr>
          <a:xfrm>
            <a:off x="4704473" y="3603388"/>
            <a:ext cx="731422" cy="416506"/>
            <a:chOff x="42675" y="3553423"/>
            <a:chExt cx="731517" cy="416560"/>
          </a:xfrm>
        </p:grpSpPr>
        <p:sp>
          <p:nvSpPr>
            <p:cNvPr id="98" name="矩形: 圆角 157"/>
            <p:cNvSpPr/>
            <p:nvPr/>
          </p:nvSpPr>
          <p:spPr>
            <a:xfrm>
              <a:off x="42675" y="3572359"/>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9" name="文本框 98"/>
            <p:cNvSpPr txBox="1"/>
            <p:nvPr/>
          </p:nvSpPr>
          <p:spPr>
            <a:xfrm>
              <a:off x="44718" y="3553423"/>
              <a:ext cx="721360" cy="41656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产品价格</a:t>
              </a:r>
            </a:p>
            <a:p>
              <a:pPr algn="ctr"/>
              <a:r>
                <a:rPr lang="zh-CN" altLang="en-US" sz="1055" dirty="0">
                  <a:solidFill>
                    <a:srgbClr val="7030A0"/>
                  </a:solidFill>
                  <a:latin typeface="微软雅黑" panose="020B0503020204020204" pitchFamily="34" charset="-122"/>
                  <a:ea typeface="微软雅黑" panose="020B0503020204020204" pitchFamily="34" charset="-122"/>
                </a:rPr>
                <a:t>手册维护</a:t>
              </a:r>
            </a:p>
          </p:txBody>
        </p:sp>
      </p:grpSp>
      <p:grpSp>
        <p:nvGrpSpPr>
          <p:cNvPr id="100" name="组合 99"/>
          <p:cNvGrpSpPr/>
          <p:nvPr/>
        </p:nvGrpSpPr>
        <p:grpSpPr>
          <a:xfrm>
            <a:off x="5498120" y="3587515"/>
            <a:ext cx="731422" cy="416506"/>
            <a:chOff x="42675" y="3553423"/>
            <a:chExt cx="731517" cy="416560"/>
          </a:xfrm>
        </p:grpSpPr>
        <p:sp>
          <p:nvSpPr>
            <p:cNvPr id="101" name="矩形: 圆角 157"/>
            <p:cNvSpPr/>
            <p:nvPr/>
          </p:nvSpPr>
          <p:spPr>
            <a:xfrm>
              <a:off x="42675" y="3572359"/>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2" name="文本框 101"/>
            <p:cNvSpPr txBox="1"/>
            <p:nvPr/>
          </p:nvSpPr>
          <p:spPr>
            <a:xfrm>
              <a:off x="44720" y="3553423"/>
              <a:ext cx="721360" cy="41656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物料信息</a:t>
              </a:r>
              <a:br>
                <a:rPr lang="zh-CN" altLang="en-US" sz="1055" dirty="0">
                  <a:solidFill>
                    <a:srgbClr val="7030A0"/>
                  </a:solidFill>
                  <a:latin typeface="微软雅黑" panose="020B0503020204020204" pitchFamily="34" charset="-122"/>
                  <a:ea typeface="微软雅黑" panose="020B0503020204020204" pitchFamily="34" charset="-122"/>
                </a:rPr>
              </a:br>
              <a:r>
                <a:rPr lang="zh-CN" altLang="en-US" sz="1055" dirty="0">
                  <a:solidFill>
                    <a:srgbClr val="7030A0"/>
                  </a:solidFill>
                  <a:latin typeface="微软雅黑" panose="020B0503020204020204" pitchFamily="34" charset="-122"/>
                  <a:ea typeface="微软雅黑" panose="020B0503020204020204" pitchFamily="34" charset="-122"/>
                </a:rPr>
                <a:t>同步</a:t>
              </a:r>
            </a:p>
          </p:txBody>
        </p:sp>
      </p:grpSp>
      <p:grpSp>
        <p:nvGrpSpPr>
          <p:cNvPr id="103" name="组合 102"/>
          <p:cNvGrpSpPr/>
          <p:nvPr/>
        </p:nvGrpSpPr>
        <p:grpSpPr>
          <a:xfrm>
            <a:off x="4707013" y="4026243"/>
            <a:ext cx="731422" cy="416506"/>
            <a:chOff x="42675" y="3553423"/>
            <a:chExt cx="731517" cy="416560"/>
          </a:xfrm>
        </p:grpSpPr>
        <p:sp>
          <p:nvSpPr>
            <p:cNvPr id="104" name="矩形: 圆角 157"/>
            <p:cNvSpPr/>
            <p:nvPr/>
          </p:nvSpPr>
          <p:spPr>
            <a:xfrm>
              <a:off x="42675" y="3572359"/>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5" name="文本框 104"/>
            <p:cNvSpPr txBox="1"/>
            <p:nvPr/>
          </p:nvSpPr>
          <p:spPr>
            <a:xfrm>
              <a:off x="44723" y="3553423"/>
              <a:ext cx="721360" cy="41656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商机毛利</a:t>
              </a:r>
            </a:p>
            <a:p>
              <a:pPr algn="ctr"/>
              <a:r>
                <a:rPr lang="zh-CN" altLang="en-US" sz="1055" dirty="0">
                  <a:solidFill>
                    <a:srgbClr val="7030A0"/>
                  </a:solidFill>
                  <a:latin typeface="微软雅黑" panose="020B0503020204020204" pitchFamily="34" charset="-122"/>
                  <a:ea typeface="微软雅黑" panose="020B0503020204020204" pitchFamily="34" charset="-122"/>
                </a:rPr>
                <a:t>计算管理</a:t>
              </a:r>
            </a:p>
          </p:txBody>
        </p:sp>
      </p:grpSp>
      <p:grpSp>
        <p:nvGrpSpPr>
          <p:cNvPr id="106" name="组合 105"/>
          <p:cNvGrpSpPr/>
          <p:nvPr/>
        </p:nvGrpSpPr>
        <p:grpSpPr>
          <a:xfrm>
            <a:off x="5508279" y="4035132"/>
            <a:ext cx="731422" cy="371000"/>
            <a:chOff x="42675" y="3553423"/>
            <a:chExt cx="731517" cy="371048"/>
          </a:xfrm>
        </p:grpSpPr>
        <p:sp>
          <p:nvSpPr>
            <p:cNvPr id="113" name="矩形: 圆角 157"/>
            <p:cNvSpPr/>
            <p:nvPr/>
          </p:nvSpPr>
          <p:spPr>
            <a:xfrm>
              <a:off x="42675" y="3572359"/>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4" name="文本框 113"/>
            <p:cNvSpPr txBox="1"/>
            <p:nvPr/>
          </p:nvSpPr>
          <p:spPr>
            <a:xfrm>
              <a:off x="44719" y="3553423"/>
              <a:ext cx="721360" cy="254000"/>
            </a:xfrm>
            <a:prstGeom prst="rect">
              <a:avLst/>
            </a:prstGeom>
            <a:noFill/>
          </p:spPr>
          <p:txBody>
            <a:bodyPr wrap="non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备货管理</a:t>
              </a:r>
            </a:p>
          </p:txBody>
        </p:sp>
      </p:grpSp>
      <p:grpSp>
        <p:nvGrpSpPr>
          <p:cNvPr id="115" name="组合 114"/>
          <p:cNvGrpSpPr/>
          <p:nvPr/>
        </p:nvGrpSpPr>
        <p:grpSpPr>
          <a:xfrm>
            <a:off x="1739039" y="6298209"/>
            <a:ext cx="749837" cy="327617"/>
            <a:chOff x="879004" y="3150651"/>
            <a:chExt cx="731517" cy="352112"/>
          </a:xfrm>
        </p:grpSpPr>
        <p:sp>
          <p:nvSpPr>
            <p:cNvPr id="116" name="矩形: 圆角 331"/>
            <p:cNvSpPr/>
            <p:nvPr/>
          </p:nvSpPr>
          <p:spPr>
            <a:xfrm>
              <a:off x="879004"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7" name="文本框 116"/>
            <p:cNvSpPr txBox="1"/>
            <p:nvPr/>
          </p:nvSpPr>
          <p:spPr>
            <a:xfrm>
              <a:off x="927640" y="3173510"/>
              <a:ext cx="586740" cy="272955"/>
            </a:xfrm>
            <a:prstGeom prst="rect">
              <a:avLst/>
            </a:prstGeom>
            <a:noFill/>
          </p:spPr>
          <p:txBody>
            <a:bodyPr wrap="square" rtlCol="0">
              <a:spAutoFit/>
            </a:bodyPr>
            <a:lstStyle/>
            <a:p>
              <a:pPr algn="ctr"/>
              <a:r>
                <a:rPr lang="zh-CN" altLang="en-US" sz="1055" dirty="0">
                  <a:latin typeface="微软雅黑" panose="020B0503020204020204" pitchFamily="34" charset="-122"/>
                  <a:ea typeface="微软雅黑" panose="020B0503020204020204" pitchFamily="34" charset="-122"/>
                </a:rPr>
                <a:t>汇率</a:t>
              </a:r>
            </a:p>
          </p:txBody>
        </p:sp>
      </p:grpSp>
      <p:grpSp>
        <p:nvGrpSpPr>
          <p:cNvPr id="118" name="组合 117"/>
          <p:cNvGrpSpPr/>
          <p:nvPr/>
        </p:nvGrpSpPr>
        <p:grpSpPr>
          <a:xfrm>
            <a:off x="2647606" y="6301384"/>
            <a:ext cx="749837" cy="327617"/>
            <a:chOff x="804675" y="3150651"/>
            <a:chExt cx="731517" cy="352112"/>
          </a:xfrm>
        </p:grpSpPr>
        <p:sp>
          <p:nvSpPr>
            <p:cNvPr id="119" name="矩形: 圆角 331"/>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0" name="文本框 119"/>
            <p:cNvSpPr txBox="1"/>
            <p:nvPr/>
          </p:nvSpPr>
          <p:spPr>
            <a:xfrm>
              <a:off x="881185" y="3173510"/>
              <a:ext cx="586740" cy="272955"/>
            </a:xfrm>
            <a:prstGeom prst="rect">
              <a:avLst/>
            </a:prstGeom>
            <a:noFill/>
          </p:spPr>
          <p:txBody>
            <a:bodyPr wrap="square" rtlCol="0">
              <a:spAutoFit/>
            </a:bodyPr>
            <a:lstStyle/>
            <a:p>
              <a:pPr algn="ctr"/>
              <a:r>
                <a:rPr lang="zh-CN" altLang="en-US" sz="1055" dirty="0">
                  <a:latin typeface="微软雅黑" panose="020B0503020204020204" pitchFamily="34" charset="-122"/>
                  <a:ea typeface="微软雅黑" panose="020B0503020204020204" pitchFamily="34" charset="-122"/>
                </a:rPr>
                <a:t>币种</a:t>
              </a:r>
            </a:p>
          </p:txBody>
        </p:sp>
      </p:grpSp>
      <p:grpSp>
        <p:nvGrpSpPr>
          <p:cNvPr id="121" name="组合 120"/>
          <p:cNvGrpSpPr/>
          <p:nvPr/>
        </p:nvGrpSpPr>
        <p:grpSpPr>
          <a:xfrm>
            <a:off x="3536490" y="6305193"/>
            <a:ext cx="749837" cy="327617"/>
            <a:chOff x="804675" y="3150651"/>
            <a:chExt cx="731517" cy="352112"/>
          </a:xfrm>
        </p:grpSpPr>
        <p:sp>
          <p:nvSpPr>
            <p:cNvPr id="125" name="矩形: 圆角 331"/>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6" name="文本框 125"/>
            <p:cNvSpPr txBox="1"/>
            <p:nvPr/>
          </p:nvSpPr>
          <p:spPr>
            <a:xfrm>
              <a:off x="881185" y="3173510"/>
              <a:ext cx="586740" cy="272955"/>
            </a:xfrm>
            <a:prstGeom prst="rect">
              <a:avLst/>
            </a:prstGeom>
            <a:noFill/>
          </p:spPr>
          <p:txBody>
            <a:bodyPr wrap="square" rtlCol="0">
              <a:spAutoFit/>
            </a:bodyPr>
            <a:lstStyle/>
            <a:p>
              <a:pPr algn="ctr"/>
              <a:r>
                <a:rPr lang="zh-CN" altLang="en-US" sz="1055" dirty="0">
                  <a:solidFill>
                    <a:srgbClr val="7030A0"/>
                  </a:solidFill>
                  <a:latin typeface="微软雅黑" panose="020B0503020204020204" pitchFamily="34" charset="-122"/>
                  <a:ea typeface="微软雅黑" panose="020B0503020204020204" pitchFamily="34" charset="-122"/>
                </a:rPr>
                <a:t>敏感词</a:t>
              </a:r>
            </a:p>
          </p:txBody>
        </p:sp>
      </p:grpSp>
      <p:sp>
        <p:nvSpPr>
          <p:cNvPr id="163" name="矩形: 圆角 258"/>
          <p:cNvSpPr/>
          <p:nvPr/>
        </p:nvSpPr>
        <p:spPr>
          <a:xfrm>
            <a:off x="2949826" y="3677271"/>
            <a:ext cx="1633642" cy="776504"/>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7" name="文本框 346"/>
          <p:cNvSpPr txBox="1"/>
          <p:nvPr/>
        </p:nvSpPr>
        <p:spPr>
          <a:xfrm>
            <a:off x="8162207" y="3341598"/>
            <a:ext cx="792377" cy="461665"/>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数据洞察</a:t>
            </a:r>
          </a:p>
        </p:txBody>
      </p:sp>
      <p:grpSp>
        <p:nvGrpSpPr>
          <p:cNvPr id="348" name="组合 347"/>
          <p:cNvGrpSpPr/>
          <p:nvPr/>
        </p:nvGrpSpPr>
        <p:grpSpPr>
          <a:xfrm>
            <a:off x="8993890" y="3305757"/>
            <a:ext cx="731422" cy="352066"/>
            <a:chOff x="804675" y="3150651"/>
            <a:chExt cx="731517" cy="352112"/>
          </a:xfrm>
        </p:grpSpPr>
        <p:sp>
          <p:nvSpPr>
            <p:cNvPr id="364" name="矩形: 圆角 21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5" name="文本框 364"/>
            <p:cNvSpPr txBox="1"/>
            <p:nvPr/>
          </p:nvSpPr>
          <p:spPr>
            <a:xfrm>
              <a:off x="827741" y="3188571"/>
              <a:ext cx="688975"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市场</a:t>
              </a:r>
              <a:r>
                <a:rPr lang="en-US" altLang="zh-CN" sz="1055" dirty="0">
                  <a:latin typeface="微软雅黑" panose="020B0503020204020204" pitchFamily="34" charset="-122"/>
                  <a:ea typeface="微软雅黑" panose="020B0503020204020204" pitchFamily="34" charset="-122"/>
                </a:rPr>
                <a:t>ROI</a:t>
              </a:r>
            </a:p>
          </p:txBody>
        </p:sp>
      </p:grpSp>
      <p:grpSp>
        <p:nvGrpSpPr>
          <p:cNvPr id="366" name="组合 365"/>
          <p:cNvGrpSpPr/>
          <p:nvPr/>
        </p:nvGrpSpPr>
        <p:grpSpPr>
          <a:xfrm>
            <a:off x="9849758" y="3314646"/>
            <a:ext cx="731422" cy="352066"/>
            <a:chOff x="804675" y="3150651"/>
            <a:chExt cx="731517" cy="352112"/>
          </a:xfrm>
        </p:grpSpPr>
        <p:sp>
          <p:nvSpPr>
            <p:cNvPr id="367" name="矩形: 圆角 21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8" name="文本框 367"/>
            <p:cNvSpPr txBox="1"/>
            <p:nvPr/>
          </p:nvSpPr>
          <p:spPr>
            <a:xfrm>
              <a:off x="811554" y="3188571"/>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线索质量</a:t>
              </a:r>
            </a:p>
          </p:txBody>
        </p:sp>
      </p:grpSp>
      <p:grpSp>
        <p:nvGrpSpPr>
          <p:cNvPr id="369" name="组合 368"/>
          <p:cNvGrpSpPr/>
          <p:nvPr/>
        </p:nvGrpSpPr>
        <p:grpSpPr>
          <a:xfrm>
            <a:off x="10666262" y="3324170"/>
            <a:ext cx="731422" cy="352066"/>
            <a:chOff x="804675" y="3150651"/>
            <a:chExt cx="731517" cy="352112"/>
          </a:xfrm>
        </p:grpSpPr>
        <p:sp>
          <p:nvSpPr>
            <p:cNvPr id="370" name="矩形: 圆角 21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1" name="文本框 370"/>
            <p:cNvSpPr txBox="1"/>
            <p:nvPr/>
          </p:nvSpPr>
          <p:spPr>
            <a:xfrm>
              <a:off x="811551" y="3188571"/>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商机转化</a:t>
              </a:r>
            </a:p>
          </p:txBody>
        </p:sp>
      </p:grpSp>
      <p:grpSp>
        <p:nvGrpSpPr>
          <p:cNvPr id="372" name="组合 371"/>
          <p:cNvGrpSpPr/>
          <p:nvPr/>
        </p:nvGrpSpPr>
        <p:grpSpPr>
          <a:xfrm>
            <a:off x="8173577" y="3709564"/>
            <a:ext cx="731422" cy="352066"/>
            <a:chOff x="804675" y="3150651"/>
            <a:chExt cx="731517" cy="352112"/>
          </a:xfrm>
        </p:grpSpPr>
        <p:sp>
          <p:nvSpPr>
            <p:cNvPr id="373" name="矩形: 圆角 21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4" name="文本框 373"/>
            <p:cNvSpPr txBox="1"/>
            <p:nvPr/>
          </p:nvSpPr>
          <p:spPr>
            <a:xfrm>
              <a:off x="811550" y="3188571"/>
              <a:ext cx="721360" cy="254000"/>
            </a:xfrm>
            <a:prstGeom prst="rect">
              <a:avLst/>
            </a:prstGeom>
            <a:noFill/>
          </p:spPr>
          <p:txBody>
            <a:bodyPr wrap="none" rtlCol="0">
              <a:spAutoFit/>
            </a:bodyPr>
            <a:lstStyle/>
            <a:p>
              <a:pPr algn="ctr"/>
              <a:r>
                <a:rPr lang="zh-CN" altLang="en-US" sz="1055" dirty="0">
                  <a:latin typeface="微软雅黑" panose="020B0503020204020204" pitchFamily="34" charset="-122"/>
                  <a:ea typeface="微软雅黑" panose="020B0503020204020204" pitchFamily="34" charset="-122"/>
                </a:rPr>
                <a:t>商机成交</a:t>
              </a:r>
            </a:p>
          </p:txBody>
        </p:sp>
      </p:grpSp>
      <p:grpSp>
        <p:nvGrpSpPr>
          <p:cNvPr id="375" name="组合 374"/>
          <p:cNvGrpSpPr/>
          <p:nvPr/>
        </p:nvGrpSpPr>
        <p:grpSpPr>
          <a:xfrm>
            <a:off x="8988176" y="3712739"/>
            <a:ext cx="731422" cy="352066"/>
            <a:chOff x="804675" y="3150651"/>
            <a:chExt cx="731517" cy="352112"/>
          </a:xfrm>
        </p:grpSpPr>
        <p:sp>
          <p:nvSpPr>
            <p:cNvPr id="376" name="矩形: 圆角 21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7" name="文本框 376"/>
            <p:cNvSpPr txBox="1"/>
            <p:nvPr/>
          </p:nvSpPr>
          <p:spPr>
            <a:xfrm>
              <a:off x="812185" y="3188571"/>
              <a:ext cx="720090" cy="254000"/>
            </a:xfrm>
            <a:prstGeom prst="rect">
              <a:avLst/>
            </a:prstGeom>
            <a:noFill/>
          </p:spPr>
          <p:txBody>
            <a:bodyPr wrap="none" rtlCol="0">
              <a:spAutoFit/>
            </a:bodyPr>
            <a:lstStyle/>
            <a:p>
              <a:pPr algn="ctr"/>
              <a:r>
                <a:rPr lang="en-US" altLang="zh-CN" sz="1055" dirty="0">
                  <a:solidFill>
                    <a:srgbClr val="7030A0"/>
                  </a:solidFill>
                  <a:latin typeface="微软雅黑" panose="020B0503020204020204" pitchFamily="34" charset="-122"/>
                  <a:ea typeface="微软雅黑" panose="020B0503020204020204" pitchFamily="34" charset="-122"/>
                </a:rPr>
                <a:t>CSG</a:t>
              </a:r>
              <a:r>
                <a:rPr lang="zh-CN" altLang="en-US" sz="1055" dirty="0">
                  <a:solidFill>
                    <a:srgbClr val="7030A0"/>
                  </a:solidFill>
                  <a:latin typeface="微软雅黑" panose="020B0503020204020204" pitchFamily="34" charset="-122"/>
                  <a:ea typeface="微软雅黑" panose="020B0503020204020204" pitchFamily="34" charset="-122"/>
                </a:rPr>
                <a:t>定制</a:t>
              </a:r>
            </a:p>
          </p:txBody>
        </p:sp>
      </p:grpSp>
      <p:grpSp>
        <p:nvGrpSpPr>
          <p:cNvPr id="378" name="组合 377"/>
          <p:cNvGrpSpPr/>
          <p:nvPr/>
        </p:nvGrpSpPr>
        <p:grpSpPr>
          <a:xfrm>
            <a:off x="9847109" y="3705120"/>
            <a:ext cx="768250" cy="352066"/>
            <a:chOff x="788056" y="3150651"/>
            <a:chExt cx="768350" cy="352112"/>
          </a:xfrm>
        </p:grpSpPr>
        <p:sp>
          <p:nvSpPr>
            <p:cNvPr id="395" name="矩形: 圆角 21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9" name="文本框 398"/>
            <p:cNvSpPr txBox="1"/>
            <p:nvPr/>
          </p:nvSpPr>
          <p:spPr>
            <a:xfrm>
              <a:off x="788056" y="3188571"/>
              <a:ext cx="768350" cy="254000"/>
            </a:xfrm>
            <a:prstGeom prst="rect">
              <a:avLst/>
            </a:prstGeom>
            <a:noFill/>
          </p:spPr>
          <p:txBody>
            <a:bodyPr wrap="none" rtlCol="0">
              <a:spAutoFit/>
            </a:bodyPr>
            <a:lstStyle/>
            <a:p>
              <a:pPr algn="ctr"/>
              <a:r>
                <a:rPr lang="en-US" altLang="zh-CN" sz="1055" dirty="0">
                  <a:solidFill>
                    <a:srgbClr val="7030A0"/>
                  </a:solidFill>
                  <a:latin typeface="微软雅黑" panose="020B0503020204020204" pitchFamily="34" charset="-122"/>
                  <a:ea typeface="微软雅黑" panose="020B0503020204020204" pitchFamily="34" charset="-122"/>
                </a:rPr>
                <a:t>MBG</a:t>
              </a:r>
              <a:r>
                <a:rPr lang="zh-CN" altLang="en-US" sz="1055" dirty="0">
                  <a:solidFill>
                    <a:srgbClr val="7030A0"/>
                  </a:solidFill>
                  <a:latin typeface="微软雅黑" panose="020B0503020204020204" pitchFamily="34" charset="-122"/>
                  <a:ea typeface="微软雅黑" panose="020B0503020204020204" pitchFamily="34" charset="-122"/>
                </a:rPr>
                <a:t>定制</a:t>
              </a:r>
            </a:p>
          </p:txBody>
        </p:sp>
      </p:grpSp>
      <p:grpSp>
        <p:nvGrpSpPr>
          <p:cNvPr id="401" name="组合 400"/>
          <p:cNvGrpSpPr/>
          <p:nvPr/>
        </p:nvGrpSpPr>
        <p:grpSpPr>
          <a:xfrm>
            <a:off x="10656103" y="3716548"/>
            <a:ext cx="731422" cy="352066"/>
            <a:chOff x="804675" y="3150651"/>
            <a:chExt cx="731517" cy="352112"/>
          </a:xfrm>
        </p:grpSpPr>
        <p:sp>
          <p:nvSpPr>
            <p:cNvPr id="403" name="矩形: 圆角 210"/>
            <p:cNvSpPr/>
            <p:nvPr/>
          </p:nvSpPr>
          <p:spPr>
            <a:xfrm>
              <a:off x="804675" y="3150651"/>
              <a:ext cx="731517" cy="352112"/>
            </a:xfrm>
            <a:prstGeom prst="roundRect">
              <a:avLst>
                <a:gd name="adj" fmla="val 166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8" name="文本框 407"/>
            <p:cNvSpPr txBox="1"/>
            <p:nvPr/>
          </p:nvSpPr>
          <p:spPr>
            <a:xfrm>
              <a:off x="816632" y="3188571"/>
              <a:ext cx="711200" cy="254000"/>
            </a:xfrm>
            <a:prstGeom prst="rect">
              <a:avLst/>
            </a:prstGeom>
            <a:noFill/>
          </p:spPr>
          <p:txBody>
            <a:bodyPr wrap="none" rtlCol="0">
              <a:spAutoFit/>
            </a:bodyPr>
            <a:lstStyle/>
            <a:p>
              <a:pPr algn="ctr"/>
              <a:r>
                <a:rPr lang="en-US" altLang="zh-CN" sz="1055" dirty="0">
                  <a:solidFill>
                    <a:srgbClr val="7030A0"/>
                  </a:solidFill>
                  <a:latin typeface="微软雅黑" panose="020B0503020204020204" pitchFamily="34" charset="-122"/>
                  <a:ea typeface="微软雅黑" panose="020B0503020204020204" pitchFamily="34" charset="-122"/>
                </a:rPr>
                <a:t>EBG</a:t>
              </a:r>
              <a:r>
                <a:rPr lang="zh-CN" altLang="en-US" sz="1055" dirty="0">
                  <a:solidFill>
                    <a:srgbClr val="7030A0"/>
                  </a:solidFill>
                  <a:latin typeface="微软雅黑" panose="020B0503020204020204" pitchFamily="34" charset="-122"/>
                  <a:ea typeface="微软雅黑" panose="020B0503020204020204" pitchFamily="34" charset="-122"/>
                </a:rPr>
                <a:t>定制</a:t>
              </a:r>
            </a:p>
          </p:txBody>
        </p:sp>
      </p:grpSp>
      <p:sp>
        <p:nvSpPr>
          <p:cNvPr id="346" name="文本框 345"/>
          <p:cNvSpPr txBox="1"/>
          <p:nvPr/>
        </p:nvSpPr>
        <p:spPr>
          <a:xfrm>
            <a:off x="8865985" y="4166792"/>
            <a:ext cx="1681261" cy="275554"/>
          </a:xfrm>
          <a:prstGeom prst="rect">
            <a:avLst/>
          </a:prstGeom>
          <a:solidFill>
            <a:srgbClr val="FFFFFF"/>
          </a:solidFill>
        </p:spPr>
        <p:txBody>
          <a:bodyPr wrap="square" rtlCol="0">
            <a:spAutoFit/>
          </a:bodyPr>
          <a:lstStyle/>
          <a:p>
            <a:pPr algn="ctr"/>
            <a:r>
              <a:rPr lang="en-US" altLang="zh-CN" sz="1200" b="1" dirty="0">
                <a:latin typeface="微软雅黑" panose="020B0503020204020204" pitchFamily="34" charset="-122"/>
                <a:ea typeface="微软雅黑" panose="020B0503020204020204" pitchFamily="34" charset="-122"/>
                <a:sym typeface="微软雅黑" panose="020B0503020204020204" pitchFamily="34" charset="-122"/>
              </a:rPr>
              <a:t>ERP+</a:t>
            </a: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供应链</a:t>
            </a:r>
            <a:r>
              <a:rPr lang="en-US" altLang="zh-CN" sz="12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财务</a:t>
            </a:r>
          </a:p>
        </p:txBody>
      </p:sp>
      <p:sp>
        <p:nvSpPr>
          <p:cNvPr id="12" name="矩形 11"/>
          <p:cNvSpPr/>
          <p:nvPr/>
        </p:nvSpPr>
        <p:spPr>
          <a:xfrm>
            <a:off x="8097101" y="4197268"/>
            <a:ext cx="3337125" cy="733964"/>
          </a:xfrm>
          <a:prstGeom prst="rect">
            <a:avLst/>
          </a:prstGeom>
          <a:noFill/>
          <a:ln w="12700" cap="flat" cmpd="sng" algn="ctr">
            <a:solidFill>
              <a:srgbClr val="7030A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nvSpPr>
        <p:spPr>
          <a:xfrm>
            <a:off x="8121228" y="4495044"/>
            <a:ext cx="1100312" cy="275554"/>
          </a:xfrm>
          <a:prstGeom prst="rect">
            <a:avLst/>
          </a:prstGeom>
          <a:noFill/>
        </p:spPr>
        <p:txBody>
          <a:bodyPr wrap="square" rtlCol="0">
            <a:spAutoFit/>
          </a:bodyPr>
          <a:lstStyle/>
          <a:p>
            <a:pPr algn="ctr"/>
            <a:r>
              <a:rPr lang="en-US" altLang="zh-CN" sz="1200" b="1" dirty="0">
                <a:latin typeface="微软雅黑" panose="020B0503020204020204" pitchFamily="34" charset="-122"/>
                <a:ea typeface="微软雅黑" panose="020B0503020204020204" pitchFamily="34" charset="-122"/>
                <a:sym typeface="微软雅黑" panose="020B0503020204020204" pitchFamily="34" charset="-122"/>
              </a:rPr>
              <a:t>ERP</a:t>
            </a:r>
            <a:endParaRPr lang="zh-CN" altLang="en-US" sz="12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文本框 32"/>
          <p:cNvSpPr txBox="1"/>
          <p:nvPr/>
        </p:nvSpPr>
        <p:spPr>
          <a:xfrm>
            <a:off x="9254555" y="4500123"/>
            <a:ext cx="1100312" cy="275554"/>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财务</a:t>
            </a:r>
          </a:p>
        </p:txBody>
      </p:sp>
      <p:sp>
        <p:nvSpPr>
          <p:cNvPr id="96" name="文本框 95"/>
          <p:cNvSpPr txBox="1"/>
          <p:nvPr/>
        </p:nvSpPr>
        <p:spPr>
          <a:xfrm>
            <a:off x="10271058" y="4481076"/>
            <a:ext cx="1100312" cy="275554"/>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sym typeface="微软雅黑" panose="020B0503020204020204" pitchFamily="34" charset="-122"/>
              </a:rPr>
              <a:t>供应链</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39"/>
          <p:cNvGrpSpPr/>
          <p:nvPr/>
        </p:nvGrpSpPr>
        <p:grpSpPr>
          <a:xfrm>
            <a:off x="498382" y="1072349"/>
            <a:ext cx="11215882" cy="5500308"/>
            <a:chOff x="373835" y="589122"/>
            <a:chExt cx="8585380" cy="4387691"/>
          </a:xfrm>
        </p:grpSpPr>
        <p:sp>
          <p:nvSpPr>
            <p:cNvPr id="27" name="矩形 26"/>
            <p:cNvSpPr/>
            <p:nvPr/>
          </p:nvSpPr>
          <p:spPr>
            <a:xfrm>
              <a:off x="6803216" y="1307177"/>
              <a:ext cx="2083097" cy="1751166"/>
            </a:xfrm>
            <a:prstGeom prst="rect">
              <a:avLst/>
            </a:prstGeom>
            <a:ln w="12700">
              <a:solidFill>
                <a:schemeClr val="bg1">
                  <a:lumMod val="75000"/>
                </a:schemeClr>
              </a:solidFill>
            </a:ln>
          </p:spPr>
          <p:txBody>
            <a:bodyPr wrap="square">
              <a:noAutofit/>
            </a:bodyPr>
            <a:lstStyle/>
            <a:p>
              <a:pPr>
                <a:lnSpc>
                  <a:spcPct val="150000"/>
                </a:lnSpc>
              </a:pPr>
              <a:r>
                <a:rPr lang="zh-CN" altLang="en-US" sz="1467" b="1" dirty="0">
                  <a:latin typeface="微软雅黑" pitchFamily="34" charset="-122"/>
                  <a:ea typeface="微软雅黑" pitchFamily="34" charset="-122"/>
                  <a:cs typeface="微软雅黑" pitchFamily="34" charset="-122"/>
                </a:rPr>
                <a:t>风险控制</a:t>
              </a:r>
              <a:r>
                <a:rPr lang="en-US" altLang="zh-CN" sz="1467" b="1" dirty="0">
                  <a:latin typeface="微软雅黑" pitchFamily="34" charset="-122"/>
                  <a:ea typeface="微软雅黑" pitchFamily="34" charset="-122"/>
                  <a:cs typeface="微软雅黑" pitchFamily="34" charset="-122"/>
                </a:rPr>
                <a:t>:</a:t>
              </a:r>
            </a:p>
            <a:p>
              <a:pPr>
                <a:lnSpc>
                  <a:spcPct val="150000"/>
                </a:lnSpc>
              </a:pPr>
              <a:r>
                <a:rPr lang="zh-CN" altLang="en-US" sz="1333" dirty="0">
                  <a:latin typeface="微软雅黑" pitchFamily="34" charset="-122"/>
                  <a:ea typeface="微软雅黑" pitchFamily="34" charset="-122"/>
                  <a:cs typeface="微软雅黑" pitchFamily="34" charset="-122"/>
                </a:rPr>
                <a:t>风险点：对接外部系统达</a:t>
              </a:r>
              <a:r>
                <a:rPr lang="en-US" altLang="zh-CN" sz="1333" dirty="0">
                  <a:latin typeface="微软雅黑" pitchFamily="34" charset="-122"/>
                  <a:ea typeface="微软雅黑" pitchFamily="34" charset="-122"/>
                  <a:cs typeface="微软雅黑" pitchFamily="34" charset="-122"/>
                </a:rPr>
                <a:t>17</a:t>
              </a:r>
              <a:r>
                <a:rPr lang="zh-CN" altLang="en-US" sz="1333" dirty="0">
                  <a:latin typeface="微软雅黑" pitchFamily="34" charset="-122"/>
                  <a:ea typeface="微软雅黑" pitchFamily="34" charset="-122"/>
                  <a:cs typeface="微软雅黑" pitchFamily="34" charset="-122"/>
                </a:rPr>
                <a:t>个，</a:t>
              </a:r>
              <a:r>
                <a:rPr lang="en-US" altLang="zh-CN" sz="1333" dirty="0">
                  <a:latin typeface="微软雅黑" pitchFamily="34" charset="-122"/>
                  <a:ea typeface="微软雅黑" pitchFamily="34" charset="-122"/>
                  <a:cs typeface="微软雅黑" pitchFamily="34" charset="-122"/>
                </a:rPr>
                <a:t>11</a:t>
              </a:r>
              <a:r>
                <a:rPr lang="zh-CN" altLang="en-US" sz="1333" dirty="0">
                  <a:latin typeface="微软雅黑" pitchFamily="34" charset="-122"/>
                  <a:ea typeface="微软雅黑" pitchFamily="34" charset="-122"/>
                  <a:cs typeface="微软雅黑" pitchFamily="34" charset="-122"/>
                </a:rPr>
                <a:t>个渠道、天眼查、</a:t>
              </a:r>
              <a:r>
                <a:rPr lang="en-US" altLang="zh-CN" sz="1333" dirty="0">
                  <a:latin typeface="微软雅黑" pitchFamily="34" charset="-122"/>
                  <a:ea typeface="微软雅黑" pitchFamily="34" charset="-122"/>
                  <a:cs typeface="微软雅黑" pitchFamily="34" charset="-122"/>
                </a:rPr>
                <a:t>OA</a:t>
              </a:r>
              <a:r>
                <a:rPr lang="zh-CN" altLang="en-US" sz="1333" dirty="0">
                  <a:latin typeface="微软雅黑" pitchFamily="34" charset="-122"/>
                  <a:ea typeface="微软雅黑" pitchFamily="34" charset="-122"/>
                  <a:cs typeface="微软雅黑" pitchFamily="34" charset="-122"/>
                </a:rPr>
                <a:t>、</a:t>
              </a:r>
              <a:r>
                <a:rPr lang="en-US" altLang="zh-CN" sz="1333" dirty="0">
                  <a:latin typeface="微软雅黑" pitchFamily="34" charset="-122"/>
                  <a:ea typeface="微软雅黑" pitchFamily="34" charset="-122"/>
                  <a:cs typeface="微软雅黑" pitchFamily="34" charset="-122"/>
                </a:rPr>
                <a:t>ERP</a:t>
              </a:r>
              <a:r>
                <a:rPr lang="zh-CN" altLang="en-US" sz="1333" dirty="0">
                  <a:latin typeface="微软雅黑" pitchFamily="34" charset="-122"/>
                  <a:ea typeface="微软雅黑" pitchFamily="34" charset="-122"/>
                  <a:cs typeface="微软雅黑" pitchFamily="34" charset="-122"/>
                </a:rPr>
                <a:t>、</a:t>
              </a:r>
              <a:r>
                <a:rPr lang="en-US" altLang="zh-CN" sz="1333" dirty="0">
                  <a:latin typeface="微软雅黑" pitchFamily="34" charset="-122"/>
                  <a:ea typeface="微软雅黑" pitchFamily="34" charset="-122"/>
                  <a:cs typeface="微软雅黑" pitchFamily="34" charset="-122"/>
                </a:rPr>
                <a:t>Trade.gov</a:t>
              </a:r>
              <a:r>
                <a:rPr lang="zh-CN" altLang="en-US" sz="1333" dirty="0">
                  <a:latin typeface="微软雅黑" pitchFamily="34" charset="-122"/>
                  <a:ea typeface="微软雅黑" pitchFamily="34" charset="-122"/>
                  <a:cs typeface="微软雅黑" pitchFamily="34" charset="-122"/>
                </a:rPr>
                <a:t>、钉钉、</a:t>
              </a:r>
              <a:r>
                <a:rPr lang="en-US" altLang="zh-CN" sz="1333" dirty="0" err="1">
                  <a:latin typeface="微软雅黑" pitchFamily="34" charset="-122"/>
                  <a:ea typeface="微软雅黑" pitchFamily="34" charset="-122"/>
                  <a:cs typeface="微软雅黑" pitchFamily="34" charset="-122"/>
                </a:rPr>
                <a:t>FaceID</a:t>
              </a:r>
              <a:r>
                <a:rPr lang="zh-CN" altLang="en-US" sz="1333" dirty="0">
                  <a:latin typeface="微软雅黑" pitchFamily="34" charset="-122"/>
                  <a:ea typeface="微软雅黑" pitchFamily="34" charset="-122"/>
                  <a:cs typeface="微软雅黑" pitchFamily="34" charset="-122"/>
                </a:rPr>
                <a:t>等</a:t>
              </a:r>
              <a:endParaRPr lang="en-US" altLang="zh-CN" sz="1333" dirty="0">
                <a:latin typeface="微软雅黑" pitchFamily="34" charset="-122"/>
                <a:ea typeface="微软雅黑" pitchFamily="34" charset="-122"/>
                <a:cs typeface="微软雅黑" pitchFamily="34" charset="-122"/>
              </a:endParaRPr>
            </a:p>
            <a:p>
              <a:pPr>
                <a:lnSpc>
                  <a:spcPct val="150000"/>
                </a:lnSpc>
              </a:pPr>
              <a:r>
                <a:rPr lang="zh-CN" altLang="en-US" sz="1333" dirty="0">
                  <a:latin typeface="微软雅黑" pitchFamily="34" charset="-122"/>
                  <a:ea typeface="微软雅黑" pitchFamily="34" charset="-122"/>
                  <a:cs typeface="微软雅黑" pitchFamily="34" charset="-122"/>
                </a:rPr>
                <a:t>策略：专人专职、接口人计划、</a:t>
              </a:r>
              <a:r>
                <a:rPr lang="en-US" altLang="zh-CN" sz="1333" dirty="0">
                  <a:latin typeface="微软雅黑" pitchFamily="34" charset="-122"/>
                  <a:ea typeface="微软雅黑" pitchFamily="34" charset="-122"/>
                  <a:cs typeface="微软雅黑" pitchFamily="34" charset="-122"/>
                </a:rPr>
                <a:t>Data</a:t>
              </a:r>
              <a:r>
                <a:rPr lang="zh-CN" altLang="en-US" sz="1333" dirty="0">
                  <a:latin typeface="微软雅黑" pitchFamily="34" charset="-122"/>
                  <a:ea typeface="微软雅黑" pitchFamily="34" charset="-122"/>
                  <a:cs typeface="微软雅黑" pitchFamily="34" charset="-122"/>
                </a:rPr>
                <a:t> </a:t>
              </a:r>
              <a:r>
                <a:rPr lang="en-US" altLang="zh-CN" sz="1333" dirty="0">
                  <a:latin typeface="微软雅黑" pitchFamily="34" charset="-122"/>
                  <a:ea typeface="微软雅黑" pitchFamily="34" charset="-122"/>
                  <a:cs typeface="微软雅黑" pitchFamily="34" charset="-122"/>
                </a:rPr>
                <a:t>Modeling</a:t>
              </a:r>
              <a:r>
                <a:rPr lang="zh-CN" altLang="en-US" sz="1333" dirty="0">
                  <a:latin typeface="微软雅黑" pitchFamily="34" charset="-122"/>
                  <a:ea typeface="微软雅黑" pitchFamily="34" charset="-122"/>
                  <a:cs typeface="微软雅黑" pitchFamily="34" charset="-122"/>
                </a:rPr>
                <a:t> 、数据备份、规则设定、应急预案。</a:t>
              </a:r>
            </a:p>
            <a:p>
              <a:pPr>
                <a:lnSpc>
                  <a:spcPct val="150000"/>
                </a:lnSpc>
              </a:pPr>
              <a:endParaRPr lang="zh-CN" altLang="en-US" sz="1333" dirty="0">
                <a:latin typeface="微软雅黑" pitchFamily="34" charset="-122"/>
                <a:ea typeface="微软雅黑" pitchFamily="34" charset="-122"/>
                <a:cs typeface="微软雅黑" pitchFamily="34" charset="-122"/>
              </a:endParaRPr>
            </a:p>
          </p:txBody>
        </p:sp>
        <p:sp>
          <p:nvSpPr>
            <p:cNvPr id="28" name="矩形 27"/>
            <p:cNvSpPr/>
            <p:nvPr/>
          </p:nvSpPr>
          <p:spPr>
            <a:xfrm>
              <a:off x="528694" y="1300033"/>
              <a:ext cx="1895866" cy="1751168"/>
            </a:xfrm>
            <a:prstGeom prst="rect">
              <a:avLst/>
            </a:prstGeom>
            <a:ln w="12700">
              <a:solidFill>
                <a:schemeClr val="bg1">
                  <a:lumMod val="75000"/>
                </a:schemeClr>
              </a:solidFill>
            </a:ln>
          </p:spPr>
          <p:txBody>
            <a:bodyPr wrap="square">
              <a:noAutofit/>
            </a:bodyPr>
            <a:lstStyle/>
            <a:p>
              <a:pPr>
                <a:lnSpc>
                  <a:spcPct val="150000"/>
                </a:lnSpc>
              </a:pPr>
              <a:r>
                <a:rPr lang="zh-CN" altLang="en-US" sz="1467" b="1" dirty="0">
                  <a:latin typeface="微软雅黑" pitchFamily="34" charset="-122"/>
                  <a:ea typeface="微软雅黑" pitchFamily="34" charset="-122"/>
                  <a:cs typeface="微软雅黑" pitchFamily="34" charset="-122"/>
                </a:rPr>
                <a:t>应用范围：</a:t>
              </a:r>
              <a:endParaRPr lang="en-US" altLang="zh-CN" sz="1467" b="1" dirty="0">
                <a:solidFill>
                  <a:srgbClr val="181C25"/>
                </a:solidFill>
                <a:latin typeface="微软雅黑" pitchFamily="34" charset="-122"/>
                <a:ea typeface="微软雅黑" pitchFamily="34" charset="-122"/>
                <a:cs typeface="微软雅黑" pitchFamily="34" charset="-122"/>
              </a:endParaRPr>
            </a:p>
            <a:p>
              <a:r>
                <a:rPr lang="zh-CN" altLang="en-US" sz="1333" dirty="0">
                  <a:latin typeface="微软雅黑" pitchFamily="34" charset="-122"/>
                  <a:ea typeface="微软雅黑" pitchFamily="34" charset="-122"/>
                  <a:cs typeface="微软雅黑" pitchFamily="34" charset="-122"/>
                </a:rPr>
                <a:t>旷视</a:t>
              </a:r>
              <a:r>
                <a:rPr lang="en-US" altLang="zh-CN" sz="1333" dirty="0">
                  <a:latin typeface="微软雅黑" pitchFamily="34" charset="-122"/>
                  <a:ea typeface="微软雅黑" pitchFamily="34" charset="-122"/>
                  <a:cs typeface="微软雅黑" pitchFamily="34" charset="-122"/>
                </a:rPr>
                <a:t>集团下7个BG/</a:t>
              </a:r>
              <a:r>
                <a:rPr lang="en-US" altLang="zh-CN" sz="1333" dirty="0" err="1">
                  <a:latin typeface="微软雅黑" pitchFamily="34" charset="-122"/>
                  <a:ea typeface="微软雅黑" pitchFamily="34" charset="-122"/>
                  <a:cs typeface="微软雅黑" pitchFamily="34" charset="-122"/>
                </a:rPr>
                <a:t>BU，包括</a:t>
              </a:r>
              <a:r>
                <a:rPr lang="en-US" altLang="zh-CN" sz="1333" dirty="0">
                  <a:latin typeface="微软雅黑" pitchFamily="34" charset="-122"/>
                  <a:ea typeface="微软雅黑" pitchFamily="34" charset="-122"/>
                  <a:cs typeface="微软雅黑" pitchFamily="34" charset="-122"/>
                </a:rPr>
                <a:t>：</a:t>
              </a:r>
              <a:r>
                <a:rPr lang="zh-CN" altLang="en-US" sz="1333" dirty="0"/>
                <a:t>市场部、</a:t>
              </a:r>
              <a:r>
                <a:rPr lang="en-US" sz="1333" dirty="0"/>
                <a:t>CBG、CSG、MBG、EBG、LBG、</a:t>
              </a:r>
              <a:r>
                <a:rPr lang="zh-CN" altLang="en-US" sz="1333" dirty="0"/>
                <a:t>研究院等</a:t>
              </a:r>
              <a:r>
                <a:rPr lang="en-US" altLang="zh-CN" sz="1333" dirty="0">
                  <a:latin typeface="微软雅黑" pitchFamily="34" charset="-122"/>
                  <a:ea typeface="微软雅黑" pitchFamily="34" charset="-122"/>
                  <a:cs typeface="微软雅黑" pitchFamily="34" charset="-122"/>
                </a:rPr>
                <a:t>。</a:t>
              </a:r>
            </a:p>
            <a:p>
              <a:endParaRPr lang="en-US" altLang="zh-CN" sz="1333" dirty="0">
                <a:latin typeface="微软雅黑" pitchFamily="34" charset="-122"/>
                <a:ea typeface="微软雅黑" pitchFamily="34" charset="-122"/>
                <a:cs typeface="微软雅黑" pitchFamily="34" charset="-122"/>
              </a:endParaRPr>
            </a:p>
            <a:p>
              <a:r>
                <a:rPr lang="en-US" altLang="zh-CN" sz="1333" dirty="0">
                  <a:latin typeface="微软雅黑" pitchFamily="34" charset="-122"/>
                  <a:ea typeface="微软雅黑" pitchFamily="34" charset="-122"/>
                  <a:cs typeface="微软雅黑" pitchFamily="34" charset="-122"/>
                </a:rPr>
                <a:t>使用CRM系统，涉及职能包括：销售体系、渠道管理及交付实施业务部门人员，总人数1000+。</a:t>
              </a:r>
            </a:p>
          </p:txBody>
        </p:sp>
        <p:sp>
          <p:nvSpPr>
            <p:cNvPr id="29" name="矩形 28"/>
            <p:cNvSpPr/>
            <p:nvPr/>
          </p:nvSpPr>
          <p:spPr>
            <a:xfrm>
              <a:off x="2625440" y="1307176"/>
              <a:ext cx="1895866" cy="1751168"/>
            </a:xfrm>
            <a:prstGeom prst="rect">
              <a:avLst/>
            </a:prstGeom>
            <a:ln w="12700">
              <a:solidFill>
                <a:schemeClr val="bg1">
                  <a:lumMod val="75000"/>
                </a:schemeClr>
              </a:solidFill>
            </a:ln>
          </p:spPr>
          <p:txBody>
            <a:bodyPr wrap="square">
              <a:noAutofit/>
            </a:bodyPr>
            <a:lstStyle/>
            <a:p>
              <a:pPr>
                <a:lnSpc>
                  <a:spcPct val="150000"/>
                </a:lnSpc>
              </a:pPr>
              <a:r>
                <a:rPr lang="zh-CN" altLang="en-US" sz="1467" b="1" dirty="0">
                  <a:latin typeface="微软雅黑" pitchFamily="34" charset="-122"/>
                  <a:ea typeface="微软雅黑" pitchFamily="34" charset="-122"/>
                  <a:cs typeface="微软雅黑" pitchFamily="34" charset="-122"/>
                </a:rPr>
                <a:t>应用迁移规模：</a:t>
              </a:r>
              <a:endParaRPr lang="en-US" altLang="zh-CN" sz="1467" b="1" dirty="0">
                <a:latin typeface="微软雅黑" pitchFamily="34" charset="-122"/>
                <a:ea typeface="微软雅黑" pitchFamily="34" charset="-122"/>
                <a:cs typeface="微软雅黑" pitchFamily="34" charset="-122"/>
              </a:endParaRPr>
            </a:p>
            <a:p>
              <a:pPr>
                <a:lnSpc>
                  <a:spcPct val="150000"/>
                </a:lnSpc>
              </a:pPr>
              <a:r>
                <a:rPr lang="zh-CN" altLang="en-US" sz="1333" dirty="0">
                  <a:latin typeface="微软雅黑" pitchFamily="34" charset="-122"/>
                  <a:ea typeface="微软雅黑" pitchFamily="34" charset="-122"/>
                  <a:cs typeface="微软雅黑" pitchFamily="34" charset="-122"/>
                </a:rPr>
                <a:t>签约客户上万家，并对已签约客户基本信息进行清洗。</a:t>
              </a:r>
              <a:br>
                <a:rPr lang="zh-CN" altLang="en-US" sz="1333" dirty="0">
                  <a:latin typeface="微软雅黑" pitchFamily="34" charset="-122"/>
                  <a:ea typeface="微软雅黑" pitchFamily="34" charset="-122"/>
                  <a:cs typeface="微软雅黑" pitchFamily="34" charset="-122"/>
                </a:rPr>
              </a:br>
              <a:r>
                <a:rPr lang="zh-CN" altLang="en-US" sz="1333" dirty="0">
                  <a:latin typeface="微软雅黑" pitchFamily="34" charset="-122"/>
                  <a:ea typeface="微软雅黑" pitchFamily="34" charset="-122"/>
                  <a:cs typeface="微软雅黑" pitchFamily="34" charset="-122"/>
                </a:rPr>
                <a:t>潜在客户始化数据导入，业务拓展与系统上线无缝衔接；</a:t>
              </a:r>
            </a:p>
            <a:p>
              <a:pPr>
                <a:lnSpc>
                  <a:spcPct val="150000"/>
                </a:lnSpc>
              </a:pPr>
              <a:r>
                <a:rPr lang="zh-CN" altLang="en-US" sz="1333" dirty="0">
                  <a:latin typeface="微软雅黑" pitchFamily="34" charset="-122"/>
                  <a:ea typeface="微软雅黑" pitchFamily="34" charset="-122"/>
                  <a:cs typeface="微软雅黑" pitchFamily="34" charset="-122"/>
                </a:rPr>
                <a:t>初始化代理商信息上千条，并与客户关联。</a:t>
              </a:r>
            </a:p>
          </p:txBody>
        </p:sp>
        <p:sp>
          <p:nvSpPr>
            <p:cNvPr id="30" name="矩形 29"/>
            <p:cNvSpPr/>
            <p:nvPr/>
          </p:nvSpPr>
          <p:spPr>
            <a:xfrm>
              <a:off x="4721233" y="1293841"/>
              <a:ext cx="1895866" cy="1751167"/>
            </a:xfrm>
            <a:prstGeom prst="rect">
              <a:avLst/>
            </a:prstGeom>
            <a:ln w="12700">
              <a:solidFill>
                <a:schemeClr val="bg1">
                  <a:lumMod val="75000"/>
                </a:schemeClr>
              </a:solidFill>
            </a:ln>
          </p:spPr>
          <p:txBody>
            <a:bodyPr wrap="square">
              <a:noAutofit/>
            </a:bodyPr>
            <a:lstStyle/>
            <a:p>
              <a:pPr>
                <a:lnSpc>
                  <a:spcPct val="150000"/>
                </a:lnSpc>
              </a:pPr>
              <a:r>
                <a:rPr lang="zh-CN" altLang="en-US" sz="1467" b="1" dirty="0">
                  <a:latin typeface="微软雅黑" pitchFamily="34" charset="-122"/>
                  <a:ea typeface="微软雅黑" pitchFamily="34" charset="-122"/>
                  <a:cs typeface="微软雅黑" pitchFamily="34" charset="-122"/>
                </a:rPr>
                <a:t>迁移时长：</a:t>
              </a:r>
              <a:endParaRPr lang="en-US" altLang="zh-CN" sz="1467" b="1" dirty="0">
                <a:latin typeface="微软雅黑" pitchFamily="34" charset="-122"/>
                <a:ea typeface="微软雅黑" pitchFamily="34" charset="-122"/>
                <a:cs typeface="微软雅黑" pitchFamily="34" charset="-122"/>
              </a:endParaRPr>
            </a:p>
            <a:p>
              <a:pPr>
                <a:lnSpc>
                  <a:spcPct val="150000"/>
                </a:lnSpc>
              </a:pPr>
              <a:r>
                <a:rPr lang="en-US" altLang="zh-CN" sz="1333" dirty="0">
                  <a:latin typeface="微软雅黑" pitchFamily="34" charset="-122"/>
                  <a:ea typeface="微软雅黑" pitchFamily="34" charset="-122"/>
                  <a:cs typeface="微软雅黑" pitchFamily="34" charset="-122"/>
                </a:rPr>
                <a:t>4</a:t>
              </a:r>
              <a:r>
                <a:rPr lang="zh-CN" altLang="en-US" sz="1333" dirty="0">
                  <a:latin typeface="微软雅黑" pitchFamily="34" charset="-122"/>
                  <a:ea typeface="微软雅黑" pitchFamily="34" charset="-122"/>
                  <a:cs typeface="微软雅黑" pitchFamily="34" charset="-122"/>
                </a:rPr>
                <a:t>周完成</a:t>
              </a:r>
              <a:r>
                <a:rPr lang="en-US" altLang="zh-CN" sz="1333" dirty="0">
                  <a:latin typeface="微软雅黑" pitchFamily="34" charset="-122"/>
                  <a:ea typeface="微软雅黑" pitchFamily="34" charset="-122"/>
                  <a:cs typeface="微软雅黑" pitchFamily="34" charset="-122"/>
                </a:rPr>
                <a:t>Salesforce</a:t>
              </a:r>
              <a:r>
                <a:rPr lang="zh-CN" altLang="en-US" sz="1333" dirty="0">
                  <a:latin typeface="微软雅黑" pitchFamily="34" charset="-122"/>
                  <a:ea typeface="微软雅黑" pitchFamily="34" charset="-122"/>
                  <a:cs typeface="微软雅黑" pitchFamily="34" charset="-122"/>
                </a:rPr>
                <a:t>客户数据的迁移。</a:t>
              </a:r>
            </a:p>
            <a:p>
              <a:pPr>
                <a:lnSpc>
                  <a:spcPct val="150000"/>
                </a:lnSpc>
              </a:pPr>
              <a:r>
                <a:rPr lang="zh-CN" altLang="en-US" sz="1333" dirty="0">
                  <a:latin typeface="微软雅黑" pitchFamily="34" charset="-122"/>
                  <a:ea typeface="微软雅黑" pitchFamily="34" charset="-122"/>
                  <a:cs typeface="微软雅黑" pitchFamily="34" charset="-122"/>
                </a:rPr>
                <a:t>数据收集、清洗、整理约</a:t>
              </a:r>
              <a:r>
                <a:rPr lang="en-US" altLang="zh-CN" sz="1333" dirty="0">
                  <a:latin typeface="微软雅黑" pitchFamily="34" charset="-122"/>
                  <a:ea typeface="微软雅黑" pitchFamily="34" charset="-122"/>
                  <a:cs typeface="微软雅黑" pitchFamily="34" charset="-122"/>
                </a:rPr>
                <a:t>3</a:t>
              </a:r>
              <a:r>
                <a:rPr lang="zh-CN" altLang="en-US" sz="1333" dirty="0">
                  <a:latin typeface="微软雅黑" pitchFamily="34" charset="-122"/>
                  <a:ea typeface="微软雅黑" pitchFamily="34" charset="-122"/>
                  <a:cs typeface="微软雅黑" pitchFamily="34" charset="-122"/>
                </a:rPr>
                <a:t>周时间（与系统建设同步进行）；</a:t>
              </a:r>
            </a:p>
            <a:p>
              <a:pPr>
                <a:lnSpc>
                  <a:spcPct val="150000"/>
                </a:lnSpc>
              </a:pPr>
              <a:r>
                <a:rPr lang="zh-CN" altLang="en-US" sz="1333" dirty="0">
                  <a:latin typeface="微软雅黑" pitchFamily="34" charset="-122"/>
                  <a:ea typeface="微软雅黑" pitchFamily="34" charset="-122"/>
                  <a:cs typeface="微软雅黑" pitchFamily="34" charset="-122"/>
                </a:rPr>
                <a:t>初始化导入约</a:t>
              </a:r>
              <a:r>
                <a:rPr lang="en-US" altLang="zh-CN" sz="1333" dirty="0">
                  <a:latin typeface="微软雅黑" pitchFamily="34" charset="-122"/>
                  <a:ea typeface="微软雅黑" pitchFamily="34" charset="-122"/>
                  <a:cs typeface="微软雅黑" pitchFamily="34" charset="-122"/>
                </a:rPr>
                <a:t>1</a:t>
              </a:r>
              <a:r>
                <a:rPr lang="zh-CN" altLang="en-US" sz="1333" dirty="0">
                  <a:latin typeface="微软雅黑" pitchFamily="34" charset="-122"/>
                  <a:ea typeface="微软雅黑" pitchFamily="34" charset="-122"/>
                  <a:cs typeface="微软雅黑" pitchFamily="34" charset="-122"/>
                </a:rPr>
                <a:t>周时间（系统测试通过后进行）</a:t>
              </a:r>
            </a:p>
          </p:txBody>
        </p:sp>
        <p:sp>
          <p:nvSpPr>
            <p:cNvPr id="31" name="object 6"/>
            <p:cNvSpPr/>
            <p:nvPr/>
          </p:nvSpPr>
          <p:spPr>
            <a:xfrm>
              <a:off x="383989" y="589122"/>
              <a:ext cx="8575226" cy="2510839"/>
            </a:xfrm>
            <a:custGeom>
              <a:avLst/>
              <a:gdLst/>
              <a:ahLst/>
              <a:cxnLst/>
              <a:rect l="l" t="t" r="r" b="b"/>
              <a:pathLst>
                <a:path w="3651885" h="4688205">
                  <a:moveTo>
                    <a:pt x="0" y="4687824"/>
                  </a:moveTo>
                  <a:lnTo>
                    <a:pt x="3651504" y="4687824"/>
                  </a:lnTo>
                  <a:lnTo>
                    <a:pt x="3651504" y="0"/>
                  </a:lnTo>
                  <a:lnTo>
                    <a:pt x="0" y="0"/>
                  </a:lnTo>
                  <a:lnTo>
                    <a:pt x="0" y="4687824"/>
                  </a:lnTo>
                  <a:close/>
                </a:path>
              </a:pathLst>
            </a:custGeom>
            <a:ln w="9144">
              <a:solidFill>
                <a:schemeClr val="bg1">
                  <a:lumMod val="75000"/>
                </a:schemeClr>
              </a:solidFill>
              <a:prstDash val="solid"/>
            </a:ln>
          </p:spPr>
          <p:txBody>
            <a:bodyPr wrap="square" lIns="0" tIns="0" rIns="0" bIns="0" rtlCol="0"/>
            <a:lstStyle/>
            <a:p>
              <a:endParaRPr sz="1800">
                <a:latin typeface="+mn-ea"/>
              </a:endParaRPr>
            </a:p>
          </p:txBody>
        </p:sp>
        <p:sp>
          <p:nvSpPr>
            <p:cNvPr id="32" name="五边形 31"/>
            <p:cNvSpPr/>
            <p:nvPr/>
          </p:nvSpPr>
          <p:spPr>
            <a:xfrm>
              <a:off x="457200" y="3231080"/>
              <a:ext cx="8334873" cy="372106"/>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微软雅黑" pitchFamily="34" charset="-122"/>
                  <a:ea typeface="微软雅黑" pitchFamily="34" charset="-122"/>
                  <a:cs typeface="微软雅黑" pitchFamily="34" charset="-122"/>
                </a:rPr>
                <a:t>2020.8.6</a:t>
              </a:r>
              <a:r>
                <a:rPr kumimoji="1" lang="zh-CN" altLang="en-US" sz="1600" dirty="0">
                  <a:solidFill>
                    <a:schemeClr val="bg1"/>
                  </a:solidFill>
                  <a:latin typeface="微软雅黑" pitchFamily="34" charset="-122"/>
                  <a:ea typeface="微软雅黑" pitchFamily="34" charset="-122"/>
                  <a:cs typeface="微软雅黑" pitchFamily="34" charset="-122"/>
                </a:rPr>
                <a:t>项目启动 </a:t>
              </a:r>
              <a:r>
                <a:rPr kumimoji="1" lang="en-US" altLang="zh-CN" sz="1600" dirty="0">
                  <a:solidFill>
                    <a:schemeClr val="bg1"/>
                  </a:solidFill>
                  <a:latin typeface="微软雅黑" pitchFamily="34" charset="-122"/>
                  <a:ea typeface="微软雅黑" pitchFamily="34" charset="-122"/>
                  <a:cs typeface="微软雅黑" pitchFamily="34" charset="-122"/>
                </a:rPr>
                <a:t>-&gt; 2020.8.28</a:t>
              </a:r>
              <a:r>
                <a:rPr kumimoji="1" lang="zh-CN" altLang="en-US" sz="1600" dirty="0">
                  <a:solidFill>
                    <a:schemeClr val="bg1"/>
                  </a:solidFill>
                  <a:latin typeface="微软雅黑" pitchFamily="34" charset="-122"/>
                  <a:ea typeface="微软雅黑" pitchFamily="34" charset="-122"/>
                  <a:cs typeface="微软雅黑" pitchFamily="34" charset="-122"/>
                </a:rPr>
                <a:t>完成主体功能交付 </a:t>
              </a:r>
              <a:r>
                <a:rPr kumimoji="1" lang="en-US" altLang="zh-CN" sz="1600" dirty="0">
                  <a:solidFill>
                    <a:schemeClr val="bg1"/>
                  </a:solidFill>
                  <a:latin typeface="微软雅黑" pitchFamily="34" charset="-122"/>
                  <a:ea typeface="微软雅黑" pitchFamily="34" charset="-122"/>
                  <a:cs typeface="微软雅黑" pitchFamily="34" charset="-122"/>
                </a:rPr>
                <a:t>-&gt;</a:t>
              </a:r>
              <a:r>
                <a:rPr kumimoji="1" lang="zh-CN" altLang="en-US" sz="1600" dirty="0">
                  <a:solidFill>
                    <a:schemeClr val="bg1"/>
                  </a:solidFill>
                  <a:latin typeface="微软雅黑" pitchFamily="34" charset="-122"/>
                  <a:ea typeface="微软雅黑" pitchFamily="34" charset="-122"/>
                  <a:cs typeface="微软雅黑" pitchFamily="34" charset="-122"/>
                </a:rPr>
                <a:t> </a:t>
              </a:r>
              <a:r>
                <a:rPr kumimoji="1" lang="en-US" altLang="zh-CN" sz="1600" dirty="0">
                  <a:solidFill>
                    <a:schemeClr val="bg1"/>
                  </a:solidFill>
                  <a:latin typeface="微软雅黑" pitchFamily="34" charset="-122"/>
                  <a:ea typeface="微软雅黑" pitchFamily="34" charset="-122"/>
                  <a:cs typeface="微软雅黑" pitchFamily="34" charset="-122"/>
                </a:rPr>
                <a:t>2020.9.15</a:t>
              </a:r>
              <a:r>
                <a:rPr kumimoji="1" lang="zh-CN" altLang="en-US" sz="1600" dirty="0">
                  <a:solidFill>
                    <a:schemeClr val="bg1"/>
                  </a:solidFill>
                  <a:latin typeface="微软雅黑" pitchFamily="34" charset="-122"/>
                  <a:ea typeface="微软雅黑" pitchFamily="34" charset="-122"/>
                  <a:cs typeface="微软雅黑" pitchFamily="34" charset="-122"/>
                </a:rPr>
                <a:t>系统验收</a:t>
              </a:r>
            </a:p>
          </p:txBody>
        </p:sp>
        <p:sp>
          <p:nvSpPr>
            <p:cNvPr id="33" name="object 6"/>
            <p:cNvSpPr/>
            <p:nvPr/>
          </p:nvSpPr>
          <p:spPr>
            <a:xfrm>
              <a:off x="373835" y="3197811"/>
              <a:ext cx="8563473" cy="1779002"/>
            </a:xfrm>
            <a:custGeom>
              <a:avLst/>
              <a:gdLst/>
              <a:ahLst/>
              <a:cxnLst/>
              <a:rect l="l" t="t" r="r" b="b"/>
              <a:pathLst>
                <a:path w="3651885" h="4688205">
                  <a:moveTo>
                    <a:pt x="0" y="4687824"/>
                  </a:moveTo>
                  <a:lnTo>
                    <a:pt x="3651504" y="4687824"/>
                  </a:lnTo>
                  <a:lnTo>
                    <a:pt x="3651504" y="0"/>
                  </a:lnTo>
                  <a:lnTo>
                    <a:pt x="0" y="0"/>
                  </a:lnTo>
                  <a:lnTo>
                    <a:pt x="0" y="4687824"/>
                  </a:lnTo>
                  <a:close/>
                </a:path>
              </a:pathLst>
            </a:custGeom>
            <a:ln w="9144">
              <a:solidFill>
                <a:schemeClr val="bg1">
                  <a:lumMod val="75000"/>
                </a:schemeClr>
              </a:solidFill>
              <a:prstDash val="solid"/>
            </a:ln>
          </p:spPr>
          <p:txBody>
            <a:bodyPr wrap="square" lIns="0" tIns="0" rIns="0" bIns="0" rtlCol="0"/>
            <a:lstStyle/>
            <a:p>
              <a:endParaRPr sz="1800">
                <a:latin typeface="+mn-ea"/>
              </a:endParaRPr>
            </a:p>
          </p:txBody>
        </p:sp>
      </p:grpSp>
      <p:pic>
        <p:nvPicPr>
          <p:cNvPr id="16" name="图片 15"/>
          <p:cNvPicPr>
            <a:picLocks noChangeAspect="1"/>
          </p:cNvPicPr>
          <p:nvPr/>
        </p:nvPicPr>
        <p:blipFill>
          <a:blip r:embed="rId3" cstate="print"/>
          <a:stretch>
            <a:fillRect/>
          </a:stretch>
        </p:blipFill>
        <p:spPr>
          <a:xfrm>
            <a:off x="607595" y="4953606"/>
            <a:ext cx="2666670" cy="1523812"/>
          </a:xfrm>
          <a:prstGeom prst="rect">
            <a:avLst/>
          </a:prstGeom>
        </p:spPr>
      </p:pic>
      <p:pic>
        <p:nvPicPr>
          <p:cNvPr id="1026" name="Picture 2" descr="C:\Users\chenwch8427\Desktop\logo_hover.png"/>
          <p:cNvPicPr>
            <a:picLocks noChangeAspect="1" noChangeArrowheads="1"/>
          </p:cNvPicPr>
          <p:nvPr/>
        </p:nvPicPr>
        <p:blipFill>
          <a:blip r:embed="rId4"/>
          <a:srcRect/>
          <a:stretch>
            <a:fillRect/>
          </a:stretch>
        </p:blipFill>
        <p:spPr bwMode="auto">
          <a:xfrm>
            <a:off x="666625" y="1239314"/>
            <a:ext cx="2539669" cy="609521"/>
          </a:xfrm>
          <a:prstGeom prst="rect">
            <a:avLst/>
          </a:prstGeom>
          <a:noFill/>
        </p:spPr>
      </p:pic>
      <p:sp>
        <p:nvSpPr>
          <p:cNvPr id="1028" name="AutoShape 4" descr="https://www.fxiaoke.com/FSC/EM/File/GetByPath?path=N_202008_24_82ae7ac79dc649409904f317a3322fa4.webp&amp;filetype=webp"/>
          <p:cNvSpPr>
            <a:spLocks noChangeAspect="1" noChangeArrowheads="1"/>
          </p:cNvSpPr>
          <p:nvPr/>
        </p:nvSpPr>
        <p:spPr bwMode="auto">
          <a:xfrm>
            <a:off x="207406" y="-191351"/>
            <a:ext cx="406347" cy="406348"/>
          </a:xfrm>
          <a:prstGeom prst="rect">
            <a:avLst/>
          </a:prstGeom>
          <a:noFill/>
        </p:spPr>
        <p:txBody>
          <a:bodyPr vert="horz" wrap="square" lIns="121904" tIns="60952" rIns="121904" bIns="60952" numCol="1" anchor="t" anchorCtr="0" compatLnSpc="1"/>
          <a:lstStyle/>
          <a:p>
            <a:endParaRPr lang="zh-CN" altLang="en-US" sz="3200"/>
          </a:p>
        </p:txBody>
      </p:sp>
      <p:sp>
        <p:nvSpPr>
          <p:cNvPr id="1030" name="AutoShape 6" descr="https://www.fxiaoke.com/FSC/EM/File/GetByPath?path=N_202008_24_82ae7ac79dc649409904f317a3322fa4.webp&amp;filetype=webp"/>
          <p:cNvSpPr>
            <a:spLocks noChangeAspect="1" noChangeArrowheads="1"/>
          </p:cNvSpPr>
          <p:nvPr/>
        </p:nvSpPr>
        <p:spPr bwMode="auto">
          <a:xfrm>
            <a:off x="207406" y="-191351"/>
            <a:ext cx="406347" cy="406348"/>
          </a:xfrm>
          <a:prstGeom prst="rect">
            <a:avLst/>
          </a:prstGeom>
          <a:noFill/>
        </p:spPr>
        <p:txBody>
          <a:bodyPr vert="horz" wrap="square" lIns="121904" tIns="60952" rIns="121904" bIns="60952" numCol="1" anchor="t" anchorCtr="0" compatLnSpc="1"/>
          <a:lstStyle/>
          <a:p>
            <a:endParaRPr lang="zh-CN" altLang="en-US" sz="3200"/>
          </a:p>
        </p:txBody>
      </p:sp>
      <p:sp>
        <p:nvSpPr>
          <p:cNvPr id="1032" name="AutoShape 8" descr="https://www.fxiaoke.com/FSC/EM/File/GetByPath?path=N_202008_24_82ae7ac79dc649409904f317a3322fa4.webp&amp;filetype=webp"/>
          <p:cNvSpPr>
            <a:spLocks noChangeAspect="1" noChangeArrowheads="1"/>
          </p:cNvSpPr>
          <p:nvPr/>
        </p:nvSpPr>
        <p:spPr bwMode="auto">
          <a:xfrm>
            <a:off x="207406" y="-191351"/>
            <a:ext cx="406347" cy="406348"/>
          </a:xfrm>
          <a:prstGeom prst="rect">
            <a:avLst/>
          </a:prstGeom>
          <a:noFill/>
        </p:spPr>
        <p:txBody>
          <a:bodyPr vert="horz" wrap="square" lIns="121904" tIns="60952" rIns="121904" bIns="60952" numCol="1" anchor="t" anchorCtr="0" compatLnSpc="1"/>
          <a:lstStyle/>
          <a:p>
            <a:endParaRPr lang="zh-CN" altLang="en-US" sz="3200"/>
          </a:p>
        </p:txBody>
      </p:sp>
      <p:pic>
        <p:nvPicPr>
          <p:cNvPr id="1033" name="Picture 9"/>
          <p:cNvPicPr>
            <a:picLocks noChangeAspect="1" noChangeArrowheads="1"/>
          </p:cNvPicPr>
          <p:nvPr/>
        </p:nvPicPr>
        <p:blipFill>
          <a:blip r:embed="rId5" cstate="print"/>
          <a:srcRect/>
          <a:stretch>
            <a:fillRect/>
          </a:stretch>
        </p:blipFill>
        <p:spPr bwMode="auto">
          <a:xfrm>
            <a:off x="5999968" y="4953608"/>
            <a:ext cx="2666671" cy="1523811"/>
          </a:xfrm>
          <a:prstGeom prst="rect">
            <a:avLst/>
          </a:prstGeom>
          <a:noFill/>
          <a:ln w="9525">
            <a:noFill/>
            <a:miter lim="800000"/>
            <a:headEnd/>
            <a:tailEnd/>
          </a:ln>
          <a:effectLst/>
        </p:spPr>
      </p:pic>
      <p:pic>
        <p:nvPicPr>
          <p:cNvPr id="1034" name="Picture 10"/>
          <p:cNvPicPr>
            <a:picLocks noChangeAspect="1" noChangeArrowheads="1"/>
          </p:cNvPicPr>
          <p:nvPr/>
        </p:nvPicPr>
        <p:blipFill>
          <a:blip r:embed="rId6" cstate="print"/>
          <a:srcRect/>
          <a:stretch>
            <a:fillRect/>
          </a:stretch>
        </p:blipFill>
        <p:spPr bwMode="auto">
          <a:xfrm>
            <a:off x="8857116" y="4953606"/>
            <a:ext cx="2666671" cy="1523812"/>
          </a:xfrm>
          <a:prstGeom prst="rect">
            <a:avLst/>
          </a:prstGeom>
          <a:noFill/>
          <a:ln w="9525">
            <a:noFill/>
            <a:miter lim="800000"/>
            <a:headEnd/>
            <a:tailEnd/>
          </a:ln>
          <a:effectLst/>
        </p:spPr>
      </p:pic>
      <p:pic>
        <p:nvPicPr>
          <p:cNvPr id="1036" name="Picture 12"/>
          <p:cNvPicPr>
            <a:picLocks noChangeAspect="1" noChangeArrowheads="1"/>
          </p:cNvPicPr>
          <p:nvPr/>
        </p:nvPicPr>
        <p:blipFill>
          <a:blip r:embed="rId7" cstate="print"/>
          <a:srcRect/>
          <a:stretch>
            <a:fillRect/>
          </a:stretch>
        </p:blipFill>
        <p:spPr bwMode="auto">
          <a:xfrm>
            <a:off x="3369503" y="4965677"/>
            <a:ext cx="2486949" cy="1523812"/>
          </a:xfrm>
          <a:prstGeom prst="rect">
            <a:avLst/>
          </a:prstGeom>
          <a:noFill/>
          <a:ln w="9525">
            <a:noFill/>
            <a:miter lim="800000"/>
            <a:headEnd/>
            <a:tailEnd/>
          </a:ln>
          <a:effectLst/>
        </p:spPr>
      </p:pic>
      <p:sp>
        <p:nvSpPr>
          <p:cNvPr id="3" name="文本框 2">
            <a:extLst>
              <a:ext uri="{FF2B5EF4-FFF2-40B4-BE49-F238E27FC236}">
                <a16:creationId xmlns:a16="http://schemas.microsoft.com/office/drawing/2014/main" id="{640B0B32-038B-41A8-8BEC-C680FCC0C794}"/>
              </a:ext>
            </a:extLst>
          </p:cNvPr>
          <p:cNvSpPr txBox="1"/>
          <p:nvPr/>
        </p:nvSpPr>
        <p:spPr>
          <a:xfrm>
            <a:off x="207406" y="250537"/>
            <a:ext cx="4497119" cy="553549"/>
          </a:xfrm>
          <a:prstGeom prst="rect">
            <a:avLst/>
          </a:prstGeom>
          <a:noFill/>
          <a:ln>
            <a:noFill/>
          </a:ln>
          <a:effectLst/>
        </p:spPr>
        <p:txBody>
          <a:bodyPr vert="horz" wrap="square" lIns="45714" tIns="60958" rIns="45714" bIns="60958" rtlCol="0" anchor="ctr">
            <a:spAutoFit/>
          </a:bodyPr>
          <a:lstStyle>
            <a:lvl1pPr>
              <a:spcBef>
                <a:spcPts val="0"/>
              </a:spcBef>
              <a:buNone/>
              <a:defRPr sz="3200">
                <a:solidFill>
                  <a:srgbClr val="FFB200"/>
                </a:solidFill>
                <a:latin typeface="微软雅黑 Light"/>
                <a:ea typeface="微软雅黑"/>
                <a:cs typeface="+mn-ea"/>
              </a:defRPr>
            </a:lvl1pPr>
          </a:lstStyle>
          <a:p>
            <a:r>
              <a:rPr lang="en-US" dirty="0"/>
              <a:t> </a:t>
            </a:r>
            <a:r>
              <a:rPr lang="zh-CN" altLang="en-US" dirty="0"/>
              <a:t>交付情况</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5614004" y="1689616"/>
            <a:ext cx="6103523" cy="1344780"/>
            <a:chOff x="5614289" y="1495044"/>
            <a:chExt cx="6109970" cy="1346200"/>
          </a:xfrm>
        </p:grpSpPr>
        <p:sp>
          <p:nvSpPr>
            <p:cNvPr id="3" name="object 3"/>
            <p:cNvSpPr/>
            <p:nvPr/>
          </p:nvSpPr>
          <p:spPr>
            <a:xfrm>
              <a:off x="5617464" y="1886712"/>
              <a:ext cx="3493135" cy="951230"/>
            </a:xfrm>
            <a:custGeom>
              <a:avLst/>
              <a:gdLst/>
              <a:ahLst/>
              <a:cxnLst/>
              <a:rect l="l" t="t" r="r" b="b"/>
              <a:pathLst>
                <a:path w="3493134" h="951230">
                  <a:moveTo>
                    <a:pt x="3493008" y="0"/>
                  </a:moveTo>
                  <a:lnTo>
                    <a:pt x="0" y="0"/>
                  </a:lnTo>
                  <a:lnTo>
                    <a:pt x="0" y="950976"/>
                  </a:lnTo>
                  <a:lnTo>
                    <a:pt x="3493008" y="950976"/>
                  </a:lnTo>
                  <a:lnTo>
                    <a:pt x="3493008" y="0"/>
                  </a:lnTo>
                  <a:close/>
                </a:path>
              </a:pathLst>
            </a:custGeom>
            <a:solidFill>
              <a:srgbClr val="C5EE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4" name="object 4"/>
            <p:cNvSpPr/>
            <p:nvPr/>
          </p:nvSpPr>
          <p:spPr>
            <a:xfrm>
              <a:off x="5617464" y="1886712"/>
              <a:ext cx="3493135" cy="951230"/>
            </a:xfrm>
            <a:custGeom>
              <a:avLst/>
              <a:gdLst/>
              <a:ahLst/>
              <a:cxnLst/>
              <a:rect l="l" t="t" r="r" b="b"/>
              <a:pathLst>
                <a:path w="3493134" h="951230">
                  <a:moveTo>
                    <a:pt x="0" y="950976"/>
                  </a:moveTo>
                  <a:lnTo>
                    <a:pt x="3493008" y="950976"/>
                  </a:lnTo>
                  <a:lnTo>
                    <a:pt x="3493008" y="0"/>
                  </a:lnTo>
                  <a:lnTo>
                    <a:pt x="0" y="0"/>
                  </a:lnTo>
                  <a:lnTo>
                    <a:pt x="0" y="950976"/>
                  </a:lnTo>
                  <a:close/>
                </a:path>
              </a:pathLst>
            </a:custGeom>
            <a:ln w="6096">
              <a:solidFill>
                <a:srgbClr val="C5EEFF"/>
              </a:solidFill>
              <a:prstDash val="sysDot"/>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5" name="object 5"/>
            <p:cNvSpPr/>
            <p:nvPr/>
          </p:nvSpPr>
          <p:spPr>
            <a:xfrm>
              <a:off x="5618988" y="1495044"/>
              <a:ext cx="6105525" cy="280670"/>
            </a:xfrm>
            <a:custGeom>
              <a:avLst/>
              <a:gdLst/>
              <a:ahLst/>
              <a:cxnLst/>
              <a:rect l="l" t="t" r="r" b="b"/>
              <a:pathLst>
                <a:path w="6105525" h="280669">
                  <a:moveTo>
                    <a:pt x="6105144" y="0"/>
                  </a:moveTo>
                  <a:lnTo>
                    <a:pt x="0" y="0"/>
                  </a:lnTo>
                  <a:lnTo>
                    <a:pt x="0" y="280415"/>
                  </a:lnTo>
                  <a:lnTo>
                    <a:pt x="6105144" y="280415"/>
                  </a:lnTo>
                  <a:lnTo>
                    <a:pt x="6105144" y="0"/>
                  </a:lnTo>
                  <a:close/>
                </a:path>
              </a:pathLst>
            </a:custGeom>
            <a:solidFill>
              <a:srgbClr val="52D0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grpSp>
        <p:nvGrpSpPr>
          <p:cNvPr id="6" name="object 6"/>
          <p:cNvGrpSpPr/>
          <p:nvPr/>
        </p:nvGrpSpPr>
        <p:grpSpPr>
          <a:xfrm>
            <a:off x="5614004" y="3097702"/>
            <a:ext cx="3495793" cy="1489407"/>
            <a:chOff x="5614289" y="2904617"/>
            <a:chExt cx="3499485" cy="1490980"/>
          </a:xfrm>
        </p:grpSpPr>
        <p:sp>
          <p:nvSpPr>
            <p:cNvPr id="7" name="object 7"/>
            <p:cNvSpPr/>
            <p:nvPr/>
          </p:nvSpPr>
          <p:spPr>
            <a:xfrm>
              <a:off x="5617464" y="2907792"/>
              <a:ext cx="3493135" cy="1484630"/>
            </a:xfrm>
            <a:custGeom>
              <a:avLst/>
              <a:gdLst/>
              <a:ahLst/>
              <a:cxnLst/>
              <a:rect l="l" t="t" r="r" b="b"/>
              <a:pathLst>
                <a:path w="3493134" h="1484629">
                  <a:moveTo>
                    <a:pt x="3493008" y="0"/>
                  </a:moveTo>
                  <a:lnTo>
                    <a:pt x="0" y="0"/>
                  </a:lnTo>
                  <a:lnTo>
                    <a:pt x="0" y="1484375"/>
                  </a:lnTo>
                  <a:lnTo>
                    <a:pt x="3493008" y="1484375"/>
                  </a:lnTo>
                  <a:lnTo>
                    <a:pt x="3493008" y="0"/>
                  </a:lnTo>
                  <a:close/>
                </a:path>
              </a:pathLst>
            </a:custGeom>
            <a:solidFill>
              <a:srgbClr val="C5EE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8" name="object 8"/>
            <p:cNvSpPr/>
            <p:nvPr/>
          </p:nvSpPr>
          <p:spPr>
            <a:xfrm>
              <a:off x="5617464" y="2907792"/>
              <a:ext cx="3493135" cy="1484630"/>
            </a:xfrm>
            <a:custGeom>
              <a:avLst/>
              <a:gdLst/>
              <a:ahLst/>
              <a:cxnLst/>
              <a:rect l="l" t="t" r="r" b="b"/>
              <a:pathLst>
                <a:path w="3493134" h="1484629">
                  <a:moveTo>
                    <a:pt x="0" y="1484375"/>
                  </a:moveTo>
                  <a:lnTo>
                    <a:pt x="3493008" y="1484375"/>
                  </a:lnTo>
                  <a:lnTo>
                    <a:pt x="3493008" y="0"/>
                  </a:lnTo>
                  <a:lnTo>
                    <a:pt x="0" y="0"/>
                  </a:lnTo>
                  <a:lnTo>
                    <a:pt x="0" y="1484375"/>
                  </a:lnTo>
                  <a:close/>
                </a:path>
              </a:pathLst>
            </a:custGeom>
            <a:ln w="6096">
              <a:solidFill>
                <a:srgbClr val="C5EEFF"/>
              </a:solidFill>
              <a:prstDash val="sysDot"/>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9" name="object 9"/>
            <p:cNvSpPr/>
            <p:nvPr/>
          </p:nvSpPr>
          <p:spPr>
            <a:xfrm>
              <a:off x="5815584" y="2968752"/>
              <a:ext cx="3096895" cy="287020"/>
            </a:xfrm>
            <a:custGeom>
              <a:avLst/>
              <a:gdLst/>
              <a:ahLst/>
              <a:cxnLst/>
              <a:rect l="l" t="t" r="r" b="b"/>
              <a:pathLst>
                <a:path w="3096895" h="287020">
                  <a:moveTo>
                    <a:pt x="3096767" y="0"/>
                  </a:moveTo>
                  <a:lnTo>
                    <a:pt x="0" y="0"/>
                  </a:lnTo>
                  <a:lnTo>
                    <a:pt x="0" y="286512"/>
                  </a:lnTo>
                  <a:lnTo>
                    <a:pt x="3096767" y="286512"/>
                  </a:lnTo>
                  <a:lnTo>
                    <a:pt x="3096767" y="0"/>
                  </a:lnTo>
                  <a:close/>
                </a:path>
              </a:pathLst>
            </a:custGeom>
            <a:solidFill>
              <a:srgbClr val="FFFF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grpSp>
        <p:nvGrpSpPr>
          <p:cNvPr id="10" name="object 10"/>
          <p:cNvGrpSpPr/>
          <p:nvPr/>
        </p:nvGrpSpPr>
        <p:grpSpPr>
          <a:xfrm>
            <a:off x="5614004" y="4650541"/>
            <a:ext cx="3495793" cy="956569"/>
            <a:chOff x="5614289" y="4459096"/>
            <a:chExt cx="3499485" cy="957580"/>
          </a:xfrm>
        </p:grpSpPr>
        <p:sp>
          <p:nvSpPr>
            <p:cNvPr id="11" name="object 11"/>
            <p:cNvSpPr/>
            <p:nvPr/>
          </p:nvSpPr>
          <p:spPr>
            <a:xfrm>
              <a:off x="5617464" y="4462271"/>
              <a:ext cx="3493135" cy="951230"/>
            </a:xfrm>
            <a:custGeom>
              <a:avLst/>
              <a:gdLst/>
              <a:ahLst/>
              <a:cxnLst/>
              <a:rect l="l" t="t" r="r" b="b"/>
              <a:pathLst>
                <a:path w="3493134" h="951229">
                  <a:moveTo>
                    <a:pt x="3493008" y="0"/>
                  </a:moveTo>
                  <a:lnTo>
                    <a:pt x="0" y="0"/>
                  </a:lnTo>
                  <a:lnTo>
                    <a:pt x="0" y="950975"/>
                  </a:lnTo>
                  <a:lnTo>
                    <a:pt x="3493008" y="950975"/>
                  </a:lnTo>
                  <a:lnTo>
                    <a:pt x="3493008" y="0"/>
                  </a:lnTo>
                  <a:close/>
                </a:path>
              </a:pathLst>
            </a:custGeom>
            <a:solidFill>
              <a:srgbClr val="C5EE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12" name="object 12"/>
            <p:cNvSpPr/>
            <p:nvPr/>
          </p:nvSpPr>
          <p:spPr>
            <a:xfrm>
              <a:off x="5617464" y="4462271"/>
              <a:ext cx="3493135" cy="951230"/>
            </a:xfrm>
            <a:custGeom>
              <a:avLst/>
              <a:gdLst/>
              <a:ahLst/>
              <a:cxnLst/>
              <a:rect l="l" t="t" r="r" b="b"/>
              <a:pathLst>
                <a:path w="3493134" h="951229">
                  <a:moveTo>
                    <a:pt x="0" y="950975"/>
                  </a:moveTo>
                  <a:lnTo>
                    <a:pt x="3493008" y="950975"/>
                  </a:lnTo>
                  <a:lnTo>
                    <a:pt x="3493008" y="0"/>
                  </a:lnTo>
                  <a:lnTo>
                    <a:pt x="0" y="0"/>
                  </a:lnTo>
                  <a:lnTo>
                    <a:pt x="0" y="950975"/>
                  </a:lnTo>
                  <a:close/>
                </a:path>
              </a:pathLst>
            </a:custGeom>
            <a:ln w="6096">
              <a:solidFill>
                <a:srgbClr val="C5EEFF"/>
              </a:solidFill>
              <a:prstDash val="sysDot"/>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13" name="object 13"/>
            <p:cNvSpPr/>
            <p:nvPr/>
          </p:nvSpPr>
          <p:spPr>
            <a:xfrm>
              <a:off x="5815584" y="4544567"/>
              <a:ext cx="3096895" cy="360045"/>
            </a:xfrm>
            <a:custGeom>
              <a:avLst/>
              <a:gdLst/>
              <a:ahLst/>
              <a:cxnLst/>
              <a:rect l="l" t="t" r="r" b="b"/>
              <a:pathLst>
                <a:path w="3096895" h="360045">
                  <a:moveTo>
                    <a:pt x="3096767" y="0"/>
                  </a:moveTo>
                  <a:lnTo>
                    <a:pt x="0" y="0"/>
                  </a:lnTo>
                  <a:lnTo>
                    <a:pt x="0" y="359663"/>
                  </a:lnTo>
                  <a:lnTo>
                    <a:pt x="3096767" y="359663"/>
                  </a:lnTo>
                  <a:lnTo>
                    <a:pt x="3096767" y="0"/>
                  </a:lnTo>
                  <a:close/>
                </a:path>
              </a:pathLst>
            </a:custGeom>
            <a:solidFill>
              <a:srgbClr val="FFFF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grpSp>
        <p:nvGrpSpPr>
          <p:cNvPr id="16" name="object 16"/>
          <p:cNvGrpSpPr/>
          <p:nvPr/>
        </p:nvGrpSpPr>
        <p:grpSpPr>
          <a:xfrm>
            <a:off x="2965168" y="1685050"/>
            <a:ext cx="2161796" cy="292427"/>
            <a:chOff x="2962655" y="1490472"/>
            <a:chExt cx="2164080" cy="292735"/>
          </a:xfrm>
        </p:grpSpPr>
        <p:sp>
          <p:nvSpPr>
            <p:cNvPr id="17" name="object 17"/>
            <p:cNvSpPr/>
            <p:nvPr/>
          </p:nvSpPr>
          <p:spPr>
            <a:xfrm>
              <a:off x="2967227" y="1495044"/>
              <a:ext cx="2155190" cy="283845"/>
            </a:xfrm>
            <a:custGeom>
              <a:avLst/>
              <a:gdLst/>
              <a:ahLst/>
              <a:cxnLst/>
              <a:rect l="l" t="t" r="r" b="b"/>
              <a:pathLst>
                <a:path w="2155190" h="283844">
                  <a:moveTo>
                    <a:pt x="2123059" y="0"/>
                  </a:moveTo>
                  <a:lnTo>
                    <a:pt x="0" y="0"/>
                  </a:lnTo>
                  <a:lnTo>
                    <a:pt x="0" y="283463"/>
                  </a:lnTo>
                  <a:lnTo>
                    <a:pt x="2154936" y="283463"/>
                  </a:lnTo>
                  <a:lnTo>
                    <a:pt x="2123059" y="0"/>
                  </a:lnTo>
                  <a:close/>
                </a:path>
              </a:pathLst>
            </a:custGeom>
            <a:solidFill>
              <a:srgbClr val="D9D9D9"/>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18" name="object 18"/>
            <p:cNvSpPr/>
            <p:nvPr/>
          </p:nvSpPr>
          <p:spPr>
            <a:xfrm>
              <a:off x="2967227" y="1495044"/>
              <a:ext cx="2155190" cy="283845"/>
            </a:xfrm>
            <a:custGeom>
              <a:avLst/>
              <a:gdLst/>
              <a:ahLst/>
              <a:cxnLst/>
              <a:rect l="l" t="t" r="r" b="b"/>
              <a:pathLst>
                <a:path w="2155190" h="283844">
                  <a:moveTo>
                    <a:pt x="0" y="0"/>
                  </a:moveTo>
                  <a:lnTo>
                    <a:pt x="2123059" y="0"/>
                  </a:lnTo>
                  <a:lnTo>
                    <a:pt x="2154936" y="283463"/>
                  </a:lnTo>
                  <a:lnTo>
                    <a:pt x="0" y="283463"/>
                  </a:lnTo>
                  <a:lnTo>
                    <a:pt x="0" y="0"/>
                  </a:lnTo>
                  <a:close/>
                </a:path>
              </a:pathLst>
            </a:custGeom>
            <a:ln w="9144">
              <a:solidFill>
                <a:srgbClr val="D9D9D9"/>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sp>
        <p:nvSpPr>
          <p:cNvPr id="19" name="object 19"/>
          <p:cNvSpPr txBox="1"/>
          <p:nvPr/>
        </p:nvSpPr>
        <p:spPr>
          <a:xfrm>
            <a:off x="3048139" y="1698192"/>
            <a:ext cx="1104903" cy="237874"/>
          </a:xfrm>
          <a:prstGeom prst="rect">
            <a:avLst/>
          </a:prstGeom>
        </p:spPr>
        <p:txBody>
          <a:bodyPr vert="horz" wrap="square" lIns="0" tIns="12052" rIns="0" bIns="0" rtlCol="0">
            <a:noAutofit/>
          </a:bodyPr>
          <a:lstStyle/>
          <a:p>
            <a:pPr marL="8457">
              <a:spcBef>
                <a:spcPts val="63"/>
              </a:spcBef>
            </a:pPr>
            <a:r>
              <a:rPr sz="1399" b="1" spc="7" dirty="0" err="1">
                <a:latin typeface="微软雅黑" panose="020B0503020204020204" pitchFamily="34" charset="-122"/>
                <a:ea typeface="微软雅黑" panose="020B0503020204020204" pitchFamily="34" charset="-122"/>
                <a:cs typeface="Microsoft YaHei UI" panose="020B0503020204020204" charset="-122"/>
              </a:rPr>
              <a:t>改善</a:t>
            </a:r>
            <a:r>
              <a:rPr lang="zh-CN" altLang="en-US" sz="1399" b="1" spc="7" dirty="0">
                <a:latin typeface="微软雅黑" panose="020B0503020204020204" pitchFamily="34" charset="-122"/>
                <a:ea typeface="微软雅黑" panose="020B0503020204020204" pitchFamily="34" charset="-122"/>
                <a:cs typeface="Microsoft YaHei UI" panose="020B0503020204020204" charset="-122"/>
              </a:rPr>
              <a:t>前</a:t>
            </a:r>
            <a:r>
              <a:rPr sz="1399" b="1" spc="-3" dirty="0">
                <a:latin typeface="微软雅黑" panose="020B0503020204020204" pitchFamily="34" charset="-122"/>
                <a:ea typeface="微软雅黑" panose="020B0503020204020204" pitchFamily="34" charset="-122"/>
                <a:cs typeface="Calibri" panose="020F0502020204030204"/>
              </a:rPr>
              <a:t>…</a:t>
            </a:r>
            <a:endParaRPr sz="1399" dirty="0">
              <a:latin typeface="微软雅黑" panose="020B0503020204020204" pitchFamily="34" charset="-122"/>
              <a:ea typeface="微软雅黑" panose="020B0503020204020204" pitchFamily="34" charset="-122"/>
              <a:cs typeface="Calibri" panose="020F0502020204030204"/>
            </a:endParaRPr>
          </a:p>
        </p:txBody>
      </p:sp>
      <p:sp>
        <p:nvSpPr>
          <p:cNvPr id="20" name="object 20"/>
          <p:cNvSpPr txBox="1"/>
          <p:nvPr/>
        </p:nvSpPr>
        <p:spPr>
          <a:xfrm>
            <a:off x="5618697" y="1689617"/>
            <a:ext cx="6099083" cy="280373"/>
          </a:xfrm>
          <a:prstGeom prst="rect">
            <a:avLst/>
          </a:prstGeom>
          <a:ln w="9144">
            <a:solidFill>
              <a:srgbClr val="9FDCFF"/>
            </a:solidFill>
          </a:ln>
        </p:spPr>
        <p:txBody>
          <a:bodyPr vert="horz" wrap="square" lIns="0" tIns="19030" rIns="0" bIns="0" rtlCol="0">
            <a:noAutofit/>
          </a:bodyPr>
          <a:lstStyle/>
          <a:p>
            <a:pPr marL="61739">
              <a:spcBef>
                <a:spcPts val="100"/>
              </a:spcBef>
            </a:pPr>
            <a:r>
              <a:rPr sz="1399" b="1" spc="7" dirty="0">
                <a:latin typeface="微软雅黑" panose="020B0503020204020204" pitchFamily="34" charset="-122"/>
                <a:ea typeface="微软雅黑" panose="020B0503020204020204" pitchFamily="34" charset="-122"/>
                <a:cs typeface="Microsoft YaHei UI" panose="020B0503020204020204" charset="-122"/>
              </a:rPr>
              <a:t>改善后</a:t>
            </a:r>
            <a:r>
              <a:rPr sz="1399" b="1" spc="-7" dirty="0">
                <a:latin typeface="微软雅黑" panose="020B0503020204020204" pitchFamily="34" charset="-122"/>
                <a:ea typeface="微软雅黑" panose="020B0503020204020204" pitchFamily="34" charset="-122"/>
                <a:cs typeface="Calibri" panose="020F0502020204030204"/>
              </a:rPr>
              <a:t>…</a:t>
            </a:r>
            <a:endParaRPr sz="1399">
              <a:latin typeface="微软雅黑" panose="020B0503020204020204" pitchFamily="34" charset="-122"/>
              <a:ea typeface="微软雅黑" panose="020B0503020204020204" pitchFamily="34" charset="-122"/>
              <a:cs typeface="Calibri" panose="020F0502020204030204"/>
            </a:endParaRPr>
          </a:p>
        </p:txBody>
      </p:sp>
      <p:grpSp>
        <p:nvGrpSpPr>
          <p:cNvPr id="21" name="object 21"/>
          <p:cNvGrpSpPr/>
          <p:nvPr/>
        </p:nvGrpSpPr>
        <p:grpSpPr>
          <a:xfrm>
            <a:off x="401461" y="1981902"/>
            <a:ext cx="1902354" cy="3828181"/>
            <a:chOff x="396240" y="1787638"/>
            <a:chExt cx="1904364" cy="3832225"/>
          </a:xfrm>
        </p:grpSpPr>
        <p:pic>
          <p:nvPicPr>
            <p:cNvPr id="22" name="object 22"/>
            <p:cNvPicPr/>
            <p:nvPr/>
          </p:nvPicPr>
          <p:blipFill>
            <a:blip r:embed="rId3" cstate="print"/>
            <a:stretch>
              <a:fillRect/>
            </a:stretch>
          </p:blipFill>
          <p:spPr>
            <a:xfrm>
              <a:off x="455659" y="1787638"/>
              <a:ext cx="1844835" cy="3832125"/>
            </a:xfrm>
            <a:prstGeom prst="rect">
              <a:avLst/>
            </a:prstGeom>
          </p:spPr>
        </p:pic>
        <p:pic>
          <p:nvPicPr>
            <p:cNvPr id="23" name="object 23"/>
            <p:cNvPicPr/>
            <p:nvPr/>
          </p:nvPicPr>
          <p:blipFill>
            <a:blip r:embed="rId4" cstate="print"/>
            <a:stretch>
              <a:fillRect/>
            </a:stretch>
          </p:blipFill>
          <p:spPr>
            <a:xfrm>
              <a:off x="396240" y="3066288"/>
              <a:ext cx="589026" cy="1268730"/>
            </a:xfrm>
            <a:prstGeom prst="rect">
              <a:avLst/>
            </a:prstGeom>
          </p:spPr>
        </p:pic>
        <p:sp>
          <p:nvSpPr>
            <p:cNvPr id="24" name="object 24"/>
            <p:cNvSpPr/>
            <p:nvPr/>
          </p:nvSpPr>
          <p:spPr>
            <a:xfrm>
              <a:off x="469392" y="1801368"/>
              <a:ext cx="1765300" cy="3752215"/>
            </a:xfrm>
            <a:custGeom>
              <a:avLst/>
              <a:gdLst/>
              <a:ahLst/>
              <a:cxnLst/>
              <a:rect l="l" t="t" r="r" b="b"/>
              <a:pathLst>
                <a:path w="1765300" h="3752215">
                  <a:moveTo>
                    <a:pt x="1764792" y="0"/>
                  </a:moveTo>
                  <a:lnTo>
                    <a:pt x="0" y="0"/>
                  </a:lnTo>
                  <a:lnTo>
                    <a:pt x="0" y="3752087"/>
                  </a:lnTo>
                  <a:lnTo>
                    <a:pt x="1764792" y="3752087"/>
                  </a:lnTo>
                  <a:lnTo>
                    <a:pt x="1764792" y="0"/>
                  </a:lnTo>
                  <a:close/>
                </a:path>
              </a:pathLst>
            </a:custGeom>
            <a:solidFill>
              <a:srgbClr val="E8F6C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sp>
        <p:nvSpPr>
          <p:cNvPr id="25" name="object 25"/>
          <p:cNvSpPr txBox="1"/>
          <p:nvPr/>
        </p:nvSpPr>
        <p:spPr>
          <a:xfrm>
            <a:off x="562935" y="3360949"/>
            <a:ext cx="253732" cy="911531"/>
          </a:xfrm>
          <a:prstGeom prst="rect">
            <a:avLst/>
          </a:prstGeom>
        </p:spPr>
        <p:txBody>
          <a:bodyPr vert="horz" wrap="square" lIns="0" tIns="12686" rIns="0" bIns="0" rtlCol="0">
            <a:noAutofit/>
          </a:bodyPr>
          <a:lstStyle/>
          <a:p>
            <a:pPr marL="8457" marR="3383" algn="just">
              <a:lnSpc>
                <a:spcPct val="108000"/>
              </a:lnSpc>
              <a:spcBef>
                <a:spcPts val="67"/>
              </a:spcBef>
            </a:pPr>
            <a:r>
              <a:rPr sz="1798" b="1" dirty="0">
                <a:solidFill>
                  <a:srgbClr val="252525"/>
                </a:solidFill>
                <a:latin typeface="微软雅黑" panose="020B0503020204020204" pitchFamily="34" charset="-122"/>
                <a:ea typeface="微软雅黑" panose="020B0503020204020204" pitchFamily="34" charset="-122"/>
                <a:cs typeface="Microsoft YaHei UI" panose="020B0503020204020204" charset="-122"/>
              </a:rPr>
              <a:t>业 务 层</a:t>
            </a:r>
            <a:endParaRPr sz="1798">
              <a:latin typeface="微软雅黑" panose="020B0503020204020204" pitchFamily="34" charset="-122"/>
              <a:ea typeface="微软雅黑" panose="020B0503020204020204" pitchFamily="34" charset="-122"/>
              <a:cs typeface="Microsoft YaHei UI" panose="020B0503020204020204" charset="-122"/>
            </a:endParaRPr>
          </a:p>
        </p:txBody>
      </p:sp>
      <p:grpSp>
        <p:nvGrpSpPr>
          <p:cNvPr id="26" name="object 26"/>
          <p:cNvGrpSpPr/>
          <p:nvPr/>
        </p:nvGrpSpPr>
        <p:grpSpPr>
          <a:xfrm>
            <a:off x="845999" y="2062601"/>
            <a:ext cx="1916311" cy="1060600"/>
            <a:chOff x="841247" y="1868423"/>
            <a:chExt cx="1918335" cy="1061720"/>
          </a:xfrm>
        </p:grpSpPr>
        <p:pic>
          <p:nvPicPr>
            <p:cNvPr id="27" name="object 27"/>
            <p:cNvPicPr/>
            <p:nvPr/>
          </p:nvPicPr>
          <p:blipFill>
            <a:blip r:embed="rId5" cstate="print"/>
            <a:stretch>
              <a:fillRect/>
            </a:stretch>
          </p:blipFill>
          <p:spPr>
            <a:xfrm>
              <a:off x="841247" y="1868423"/>
              <a:ext cx="1917953" cy="1061465"/>
            </a:xfrm>
            <a:prstGeom prst="rect">
              <a:avLst/>
            </a:prstGeom>
          </p:spPr>
        </p:pic>
        <p:sp>
          <p:nvSpPr>
            <p:cNvPr id="28" name="object 28"/>
            <p:cNvSpPr/>
            <p:nvPr/>
          </p:nvSpPr>
          <p:spPr>
            <a:xfrm>
              <a:off x="900683" y="1888235"/>
              <a:ext cx="1801495" cy="948055"/>
            </a:xfrm>
            <a:custGeom>
              <a:avLst/>
              <a:gdLst/>
              <a:ahLst/>
              <a:cxnLst/>
              <a:rect l="l" t="t" r="r" b="b"/>
              <a:pathLst>
                <a:path w="1801495" h="948055">
                  <a:moveTo>
                    <a:pt x="1478788" y="0"/>
                  </a:moveTo>
                  <a:lnTo>
                    <a:pt x="0" y="0"/>
                  </a:lnTo>
                  <a:lnTo>
                    <a:pt x="0" y="947927"/>
                  </a:lnTo>
                  <a:lnTo>
                    <a:pt x="1478788" y="947927"/>
                  </a:lnTo>
                  <a:lnTo>
                    <a:pt x="1801367" y="473963"/>
                  </a:lnTo>
                  <a:lnTo>
                    <a:pt x="1478788" y="0"/>
                  </a:lnTo>
                  <a:close/>
                </a:path>
              </a:pathLst>
            </a:custGeom>
            <a:solidFill>
              <a:srgbClr val="85BB24"/>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29" name="object 29"/>
            <p:cNvSpPr/>
            <p:nvPr/>
          </p:nvSpPr>
          <p:spPr>
            <a:xfrm>
              <a:off x="900683" y="1888235"/>
              <a:ext cx="1801495" cy="948055"/>
            </a:xfrm>
            <a:custGeom>
              <a:avLst/>
              <a:gdLst/>
              <a:ahLst/>
              <a:cxnLst/>
              <a:rect l="l" t="t" r="r" b="b"/>
              <a:pathLst>
                <a:path w="1801495" h="948055">
                  <a:moveTo>
                    <a:pt x="0" y="0"/>
                  </a:moveTo>
                  <a:lnTo>
                    <a:pt x="1478788" y="0"/>
                  </a:lnTo>
                  <a:lnTo>
                    <a:pt x="1801367" y="473963"/>
                  </a:lnTo>
                  <a:lnTo>
                    <a:pt x="1478788" y="947927"/>
                  </a:lnTo>
                  <a:lnTo>
                    <a:pt x="0" y="947927"/>
                  </a:lnTo>
                  <a:lnTo>
                    <a:pt x="0" y="0"/>
                  </a:lnTo>
                  <a:close/>
                </a:path>
              </a:pathLst>
            </a:custGeom>
            <a:ln w="9144">
              <a:solidFill>
                <a:srgbClr val="FFFFFF"/>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sp>
        <p:nvSpPr>
          <p:cNvPr id="30" name="object 30"/>
          <p:cNvSpPr txBox="1"/>
          <p:nvPr/>
        </p:nvSpPr>
        <p:spPr>
          <a:xfrm>
            <a:off x="966308" y="2422597"/>
            <a:ext cx="1376330" cy="237874"/>
          </a:xfrm>
          <a:prstGeom prst="rect">
            <a:avLst/>
          </a:prstGeom>
        </p:spPr>
        <p:txBody>
          <a:bodyPr vert="horz" wrap="square" lIns="0" tIns="12052" rIns="0" bIns="0" rtlCol="0">
            <a:noAutofit/>
          </a:bodyPr>
          <a:lstStyle/>
          <a:p>
            <a:pPr marL="8457">
              <a:spcBef>
                <a:spcPts val="63"/>
              </a:spcBef>
            </a:pPr>
            <a:r>
              <a:rPr sz="1399" b="1" spc="7" dirty="0">
                <a:solidFill>
                  <a:srgbClr val="FFFFFF"/>
                </a:solidFill>
                <a:latin typeface="微软雅黑" panose="020B0503020204020204" pitchFamily="34" charset="-122"/>
                <a:ea typeface="微软雅黑" panose="020B0503020204020204" pitchFamily="34" charset="-122"/>
                <a:cs typeface="Microsoft YaHei UI" panose="020B0503020204020204" charset="-122"/>
              </a:rPr>
              <a:t>市场端</a:t>
            </a:r>
            <a:r>
              <a:rPr sz="1399" b="1" dirty="0">
                <a:solidFill>
                  <a:srgbClr val="FFFFFF"/>
                </a:solidFill>
                <a:latin typeface="微软雅黑" panose="020B0503020204020204" pitchFamily="34" charset="-122"/>
                <a:ea typeface="微软雅黑" panose="020B0503020204020204" pitchFamily="34" charset="-122"/>
                <a:cs typeface="Microsoft YaHei UI" panose="020B0503020204020204" charset="-122"/>
              </a:rPr>
              <a:t>（</a:t>
            </a:r>
            <a:r>
              <a:rPr sz="1399" b="1" dirty="0">
                <a:solidFill>
                  <a:srgbClr val="FFFFFF"/>
                </a:solidFill>
                <a:latin typeface="微软雅黑" panose="020B0503020204020204" pitchFamily="34" charset="-122"/>
                <a:ea typeface="微软雅黑" panose="020B0503020204020204" pitchFamily="34" charset="-122"/>
                <a:cs typeface="Calibri" panose="020F0502020204030204"/>
              </a:rPr>
              <a:t>MTL</a:t>
            </a:r>
            <a:r>
              <a:rPr sz="1399" b="1" dirty="0">
                <a:solidFill>
                  <a:srgbClr val="FFFFFF"/>
                </a:solidFill>
                <a:latin typeface="微软雅黑" panose="020B0503020204020204" pitchFamily="34" charset="-122"/>
                <a:ea typeface="微软雅黑" panose="020B0503020204020204" pitchFamily="34" charset="-122"/>
                <a:cs typeface="Microsoft YaHei UI" panose="020B0503020204020204" charset="-122"/>
              </a:rPr>
              <a:t>）</a:t>
            </a:r>
            <a:endParaRPr sz="1399" dirty="0">
              <a:latin typeface="微软雅黑" panose="020B0503020204020204" pitchFamily="34" charset="-122"/>
              <a:ea typeface="微软雅黑" panose="020B0503020204020204" pitchFamily="34" charset="-122"/>
              <a:cs typeface="Microsoft YaHei UI" panose="020B0503020204020204" charset="-122"/>
            </a:endParaRPr>
          </a:p>
        </p:txBody>
      </p:sp>
      <p:grpSp>
        <p:nvGrpSpPr>
          <p:cNvPr id="31" name="object 31"/>
          <p:cNvGrpSpPr/>
          <p:nvPr/>
        </p:nvGrpSpPr>
        <p:grpSpPr>
          <a:xfrm>
            <a:off x="845999" y="3350544"/>
            <a:ext cx="1916311" cy="1060600"/>
            <a:chOff x="841247" y="3157727"/>
            <a:chExt cx="1918335" cy="1061720"/>
          </a:xfrm>
        </p:grpSpPr>
        <p:pic>
          <p:nvPicPr>
            <p:cNvPr id="32" name="object 32"/>
            <p:cNvPicPr/>
            <p:nvPr/>
          </p:nvPicPr>
          <p:blipFill>
            <a:blip r:embed="rId5" cstate="print"/>
            <a:stretch>
              <a:fillRect/>
            </a:stretch>
          </p:blipFill>
          <p:spPr>
            <a:xfrm>
              <a:off x="841247" y="3157727"/>
              <a:ext cx="1917953" cy="1061466"/>
            </a:xfrm>
            <a:prstGeom prst="rect">
              <a:avLst/>
            </a:prstGeom>
          </p:spPr>
        </p:pic>
        <p:sp>
          <p:nvSpPr>
            <p:cNvPr id="33" name="object 33"/>
            <p:cNvSpPr/>
            <p:nvPr/>
          </p:nvSpPr>
          <p:spPr>
            <a:xfrm>
              <a:off x="900683" y="3177539"/>
              <a:ext cx="1801495" cy="948055"/>
            </a:xfrm>
            <a:custGeom>
              <a:avLst/>
              <a:gdLst/>
              <a:ahLst/>
              <a:cxnLst/>
              <a:rect l="l" t="t" r="r" b="b"/>
              <a:pathLst>
                <a:path w="1801495" h="948054">
                  <a:moveTo>
                    <a:pt x="1478788" y="0"/>
                  </a:moveTo>
                  <a:lnTo>
                    <a:pt x="0" y="0"/>
                  </a:lnTo>
                  <a:lnTo>
                    <a:pt x="0" y="947928"/>
                  </a:lnTo>
                  <a:lnTo>
                    <a:pt x="1478788" y="947928"/>
                  </a:lnTo>
                  <a:lnTo>
                    <a:pt x="1801367" y="473964"/>
                  </a:lnTo>
                  <a:lnTo>
                    <a:pt x="1478788" y="0"/>
                  </a:lnTo>
                  <a:close/>
                </a:path>
              </a:pathLst>
            </a:custGeom>
            <a:solidFill>
              <a:srgbClr val="85BB24"/>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34" name="object 34"/>
            <p:cNvSpPr/>
            <p:nvPr/>
          </p:nvSpPr>
          <p:spPr>
            <a:xfrm>
              <a:off x="900683" y="3177539"/>
              <a:ext cx="1801495" cy="948055"/>
            </a:xfrm>
            <a:custGeom>
              <a:avLst/>
              <a:gdLst/>
              <a:ahLst/>
              <a:cxnLst/>
              <a:rect l="l" t="t" r="r" b="b"/>
              <a:pathLst>
                <a:path w="1801495" h="948054">
                  <a:moveTo>
                    <a:pt x="0" y="0"/>
                  </a:moveTo>
                  <a:lnTo>
                    <a:pt x="1478788" y="0"/>
                  </a:lnTo>
                  <a:lnTo>
                    <a:pt x="1801367" y="473964"/>
                  </a:lnTo>
                  <a:lnTo>
                    <a:pt x="1478788" y="947928"/>
                  </a:lnTo>
                  <a:lnTo>
                    <a:pt x="0" y="947928"/>
                  </a:lnTo>
                  <a:lnTo>
                    <a:pt x="0" y="0"/>
                  </a:lnTo>
                  <a:close/>
                </a:path>
              </a:pathLst>
            </a:custGeom>
            <a:ln w="9144">
              <a:solidFill>
                <a:srgbClr val="FFFFFF"/>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sp>
        <p:nvSpPr>
          <p:cNvPr id="35" name="object 35"/>
          <p:cNvSpPr txBox="1"/>
          <p:nvPr/>
        </p:nvSpPr>
        <p:spPr>
          <a:xfrm>
            <a:off x="1014579" y="3711479"/>
            <a:ext cx="1287716" cy="237874"/>
          </a:xfrm>
          <a:prstGeom prst="rect">
            <a:avLst/>
          </a:prstGeom>
        </p:spPr>
        <p:txBody>
          <a:bodyPr vert="horz" wrap="square" lIns="0" tIns="11418" rIns="0" bIns="0" rtlCol="0">
            <a:noAutofit/>
          </a:bodyPr>
          <a:lstStyle/>
          <a:p>
            <a:pPr marL="8457">
              <a:spcBef>
                <a:spcPts val="60"/>
              </a:spcBef>
            </a:pPr>
            <a:r>
              <a:rPr sz="1399" b="1" spc="10" dirty="0">
                <a:solidFill>
                  <a:srgbClr val="FFFFFF"/>
                </a:solidFill>
                <a:latin typeface="微软雅黑" panose="020B0503020204020204" pitchFamily="34" charset="-122"/>
                <a:ea typeface="微软雅黑" panose="020B0503020204020204" pitchFamily="34" charset="-122"/>
                <a:cs typeface="Microsoft YaHei UI" panose="020B0503020204020204" charset="-122"/>
              </a:rPr>
              <a:t>销售端</a:t>
            </a:r>
            <a:r>
              <a:rPr sz="1399" b="1" spc="3" dirty="0">
                <a:solidFill>
                  <a:srgbClr val="FFFFFF"/>
                </a:solidFill>
                <a:latin typeface="微软雅黑" panose="020B0503020204020204" pitchFamily="34" charset="-122"/>
                <a:ea typeface="微软雅黑" panose="020B0503020204020204" pitchFamily="34" charset="-122"/>
                <a:cs typeface="Microsoft YaHei UI" panose="020B0503020204020204" charset="-122"/>
              </a:rPr>
              <a:t>（</a:t>
            </a:r>
            <a:r>
              <a:rPr sz="1399" b="1" spc="-60" dirty="0">
                <a:solidFill>
                  <a:srgbClr val="FFFFFF"/>
                </a:solidFill>
                <a:latin typeface="微软雅黑" panose="020B0503020204020204" pitchFamily="34" charset="-122"/>
                <a:ea typeface="微软雅黑" panose="020B0503020204020204" pitchFamily="34" charset="-122"/>
                <a:cs typeface="Calibri" panose="020F0502020204030204"/>
              </a:rPr>
              <a:t>L</a:t>
            </a:r>
            <a:r>
              <a:rPr sz="1399" b="1" spc="-33" dirty="0">
                <a:solidFill>
                  <a:srgbClr val="FFFFFF"/>
                </a:solidFill>
                <a:latin typeface="微软雅黑" panose="020B0503020204020204" pitchFamily="34" charset="-122"/>
                <a:ea typeface="微软雅黑" panose="020B0503020204020204" pitchFamily="34" charset="-122"/>
                <a:cs typeface="Calibri" panose="020F0502020204030204"/>
              </a:rPr>
              <a:t>T</a:t>
            </a:r>
            <a:r>
              <a:rPr sz="1399" b="1" dirty="0">
                <a:solidFill>
                  <a:srgbClr val="FFFFFF"/>
                </a:solidFill>
                <a:latin typeface="微软雅黑" panose="020B0503020204020204" pitchFamily="34" charset="-122"/>
                <a:ea typeface="微软雅黑" panose="020B0503020204020204" pitchFamily="34" charset="-122"/>
                <a:cs typeface="Calibri" panose="020F0502020204030204"/>
              </a:rPr>
              <a:t>C</a:t>
            </a:r>
            <a:r>
              <a:rPr sz="1399" b="1" spc="-7" dirty="0">
                <a:solidFill>
                  <a:srgbClr val="FFFFFF"/>
                </a:solidFill>
                <a:latin typeface="微软雅黑" panose="020B0503020204020204" pitchFamily="34" charset="-122"/>
                <a:ea typeface="微软雅黑" panose="020B0503020204020204" pitchFamily="34" charset="-122"/>
                <a:cs typeface="Microsoft YaHei UI" panose="020B0503020204020204" charset="-122"/>
              </a:rPr>
              <a:t>）</a:t>
            </a:r>
            <a:endParaRPr sz="1399">
              <a:latin typeface="微软雅黑" panose="020B0503020204020204" pitchFamily="34" charset="-122"/>
              <a:ea typeface="微软雅黑" panose="020B0503020204020204" pitchFamily="34" charset="-122"/>
              <a:cs typeface="Microsoft YaHei UI" panose="020B0503020204020204" charset="-122"/>
            </a:endParaRPr>
          </a:p>
        </p:txBody>
      </p:sp>
      <p:grpSp>
        <p:nvGrpSpPr>
          <p:cNvPr id="36" name="object 36"/>
          <p:cNvGrpSpPr/>
          <p:nvPr/>
        </p:nvGrpSpPr>
        <p:grpSpPr>
          <a:xfrm>
            <a:off x="845999" y="4635445"/>
            <a:ext cx="1916311" cy="1063771"/>
            <a:chOff x="841247" y="4443984"/>
            <a:chExt cx="1918335" cy="1064895"/>
          </a:xfrm>
        </p:grpSpPr>
        <p:pic>
          <p:nvPicPr>
            <p:cNvPr id="37" name="object 37"/>
            <p:cNvPicPr/>
            <p:nvPr/>
          </p:nvPicPr>
          <p:blipFill>
            <a:blip r:embed="rId6" cstate="print"/>
            <a:stretch>
              <a:fillRect/>
            </a:stretch>
          </p:blipFill>
          <p:spPr>
            <a:xfrm>
              <a:off x="841247" y="4443984"/>
              <a:ext cx="1917953" cy="1064513"/>
            </a:xfrm>
            <a:prstGeom prst="rect">
              <a:avLst/>
            </a:prstGeom>
          </p:spPr>
        </p:pic>
        <p:sp>
          <p:nvSpPr>
            <p:cNvPr id="38" name="object 38"/>
            <p:cNvSpPr/>
            <p:nvPr/>
          </p:nvSpPr>
          <p:spPr>
            <a:xfrm>
              <a:off x="900683" y="4463796"/>
              <a:ext cx="1801495" cy="951230"/>
            </a:xfrm>
            <a:custGeom>
              <a:avLst/>
              <a:gdLst/>
              <a:ahLst/>
              <a:cxnLst/>
              <a:rect l="l" t="t" r="r" b="b"/>
              <a:pathLst>
                <a:path w="1801495" h="951229">
                  <a:moveTo>
                    <a:pt x="1477772" y="0"/>
                  </a:moveTo>
                  <a:lnTo>
                    <a:pt x="0" y="0"/>
                  </a:lnTo>
                  <a:lnTo>
                    <a:pt x="0" y="950975"/>
                  </a:lnTo>
                  <a:lnTo>
                    <a:pt x="1477772" y="950975"/>
                  </a:lnTo>
                  <a:lnTo>
                    <a:pt x="1801367" y="475487"/>
                  </a:lnTo>
                  <a:lnTo>
                    <a:pt x="1477772" y="0"/>
                  </a:lnTo>
                  <a:close/>
                </a:path>
              </a:pathLst>
            </a:custGeom>
            <a:solidFill>
              <a:srgbClr val="85BB24"/>
            </a:solidFill>
          </p:spPr>
          <p:txBody>
            <a:bodyPr wrap="square" lIns="0" tIns="0" rIns="0" bIns="0" rtlCol="0">
              <a:noAutofit/>
            </a:bodyPr>
            <a:lstStyle/>
            <a:p>
              <a:endParaRPr sz="1798" dirty="0">
                <a:latin typeface="微软雅黑" panose="020B0503020204020204" pitchFamily="34" charset="-122"/>
                <a:ea typeface="微软雅黑" panose="020B0503020204020204" pitchFamily="34" charset="-122"/>
              </a:endParaRPr>
            </a:p>
          </p:txBody>
        </p:sp>
        <p:sp>
          <p:nvSpPr>
            <p:cNvPr id="39" name="object 39"/>
            <p:cNvSpPr/>
            <p:nvPr/>
          </p:nvSpPr>
          <p:spPr>
            <a:xfrm>
              <a:off x="900683" y="4463796"/>
              <a:ext cx="1801495" cy="951230"/>
            </a:xfrm>
            <a:custGeom>
              <a:avLst/>
              <a:gdLst/>
              <a:ahLst/>
              <a:cxnLst/>
              <a:rect l="l" t="t" r="r" b="b"/>
              <a:pathLst>
                <a:path w="1801495" h="951229">
                  <a:moveTo>
                    <a:pt x="0" y="0"/>
                  </a:moveTo>
                  <a:lnTo>
                    <a:pt x="1477772" y="0"/>
                  </a:lnTo>
                  <a:lnTo>
                    <a:pt x="1801367" y="475487"/>
                  </a:lnTo>
                  <a:lnTo>
                    <a:pt x="1477772" y="950975"/>
                  </a:lnTo>
                  <a:lnTo>
                    <a:pt x="0" y="950975"/>
                  </a:lnTo>
                  <a:lnTo>
                    <a:pt x="0" y="0"/>
                  </a:lnTo>
                  <a:close/>
                </a:path>
              </a:pathLst>
            </a:custGeom>
            <a:ln w="9144">
              <a:solidFill>
                <a:srgbClr val="FFFFFF"/>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sp>
        <p:nvSpPr>
          <p:cNvPr id="40" name="object 40"/>
          <p:cNvSpPr txBox="1"/>
          <p:nvPr/>
        </p:nvSpPr>
        <p:spPr>
          <a:xfrm>
            <a:off x="1018244" y="4999041"/>
            <a:ext cx="1281386" cy="237874"/>
          </a:xfrm>
          <a:prstGeom prst="rect">
            <a:avLst/>
          </a:prstGeom>
        </p:spPr>
        <p:txBody>
          <a:bodyPr vert="horz" wrap="square" lIns="0" tIns="11418" rIns="0" bIns="0" rtlCol="0">
            <a:noAutofit/>
          </a:bodyPr>
          <a:lstStyle/>
          <a:p>
            <a:pPr marL="8457">
              <a:spcBef>
                <a:spcPts val="60"/>
              </a:spcBef>
            </a:pPr>
            <a:r>
              <a:rPr sz="1399" b="1" spc="10" dirty="0">
                <a:solidFill>
                  <a:srgbClr val="FFFFFF"/>
                </a:solidFill>
                <a:latin typeface="微软雅黑" panose="020B0503020204020204" pitchFamily="34" charset="-122"/>
                <a:ea typeface="微软雅黑" panose="020B0503020204020204" pitchFamily="34" charset="-122"/>
                <a:cs typeface="Microsoft YaHei UI" panose="020B0503020204020204" charset="-122"/>
              </a:rPr>
              <a:t>服务端</a:t>
            </a:r>
            <a:r>
              <a:rPr sz="1399" b="1" spc="3" dirty="0">
                <a:solidFill>
                  <a:srgbClr val="FFFFFF"/>
                </a:solidFill>
                <a:latin typeface="微软雅黑" panose="020B0503020204020204" pitchFamily="34" charset="-122"/>
                <a:ea typeface="微软雅黑" panose="020B0503020204020204" pitchFamily="34" charset="-122"/>
                <a:cs typeface="Microsoft YaHei UI" panose="020B0503020204020204" charset="-122"/>
              </a:rPr>
              <a:t>（</a:t>
            </a:r>
            <a:r>
              <a:rPr lang="en-US" altLang="zh-CN" sz="1399" b="1" spc="-13" dirty="0">
                <a:solidFill>
                  <a:srgbClr val="FFFFFF"/>
                </a:solidFill>
                <a:latin typeface="微软雅黑" panose="020B0503020204020204" pitchFamily="34" charset="-122"/>
                <a:ea typeface="微软雅黑" panose="020B0503020204020204" pitchFamily="34" charset="-122"/>
                <a:cs typeface="Calibri" panose="020F0502020204030204"/>
              </a:rPr>
              <a:t>CS</a:t>
            </a:r>
            <a:r>
              <a:rPr sz="1399" b="1" spc="-7" dirty="0">
                <a:solidFill>
                  <a:srgbClr val="FFFFFF"/>
                </a:solidFill>
                <a:latin typeface="微软雅黑" panose="020B0503020204020204" pitchFamily="34" charset="-122"/>
                <a:ea typeface="微软雅黑" panose="020B0503020204020204" pitchFamily="34" charset="-122"/>
                <a:cs typeface="Microsoft YaHei UI" panose="020B0503020204020204" charset="-122"/>
              </a:rPr>
              <a:t>）</a:t>
            </a:r>
            <a:endParaRPr sz="1399" dirty="0">
              <a:latin typeface="微软雅黑" panose="020B0503020204020204" pitchFamily="34" charset="-122"/>
              <a:ea typeface="微软雅黑" panose="020B0503020204020204" pitchFamily="34" charset="-122"/>
              <a:cs typeface="Microsoft YaHei UI" panose="020B0503020204020204" charset="-122"/>
            </a:endParaRPr>
          </a:p>
        </p:txBody>
      </p:sp>
      <p:grpSp>
        <p:nvGrpSpPr>
          <p:cNvPr id="41" name="object 41"/>
          <p:cNvGrpSpPr/>
          <p:nvPr/>
        </p:nvGrpSpPr>
        <p:grpSpPr>
          <a:xfrm>
            <a:off x="460820" y="5842656"/>
            <a:ext cx="2308961" cy="655898"/>
            <a:chOff x="455662" y="5652470"/>
            <a:chExt cx="2311400" cy="656590"/>
          </a:xfrm>
        </p:grpSpPr>
        <p:pic>
          <p:nvPicPr>
            <p:cNvPr id="42" name="object 42"/>
            <p:cNvPicPr/>
            <p:nvPr/>
          </p:nvPicPr>
          <p:blipFill>
            <a:blip r:embed="rId7" cstate="print"/>
            <a:stretch>
              <a:fillRect/>
            </a:stretch>
          </p:blipFill>
          <p:spPr>
            <a:xfrm>
              <a:off x="455662" y="5652470"/>
              <a:ext cx="2311172" cy="656173"/>
            </a:xfrm>
            <a:prstGeom prst="rect">
              <a:avLst/>
            </a:prstGeom>
          </p:spPr>
        </p:pic>
        <p:pic>
          <p:nvPicPr>
            <p:cNvPr id="43" name="object 43"/>
            <p:cNvPicPr/>
            <p:nvPr/>
          </p:nvPicPr>
          <p:blipFill>
            <a:blip r:embed="rId8" cstate="print"/>
            <a:stretch>
              <a:fillRect/>
            </a:stretch>
          </p:blipFill>
          <p:spPr>
            <a:xfrm>
              <a:off x="1072895" y="5718035"/>
              <a:ext cx="1076705" cy="589026"/>
            </a:xfrm>
            <a:prstGeom prst="rect">
              <a:avLst/>
            </a:prstGeom>
          </p:spPr>
        </p:pic>
      </p:grpSp>
      <p:sp>
        <p:nvSpPr>
          <p:cNvPr id="44" name="object 44"/>
          <p:cNvSpPr txBox="1"/>
          <p:nvPr/>
        </p:nvSpPr>
        <p:spPr>
          <a:xfrm>
            <a:off x="474535" y="5856403"/>
            <a:ext cx="2229036" cy="575972"/>
          </a:xfrm>
          <a:prstGeom prst="rect">
            <a:avLst/>
          </a:prstGeom>
          <a:solidFill>
            <a:srgbClr val="C5EEFF"/>
          </a:solidFill>
        </p:spPr>
        <p:txBody>
          <a:bodyPr vert="horz" wrap="square" lIns="0" tIns="133844" rIns="0" bIns="0" rtlCol="0">
            <a:noAutofit/>
          </a:bodyPr>
          <a:lstStyle/>
          <a:p>
            <a:pPr algn="ctr">
              <a:spcBef>
                <a:spcPts val="703"/>
              </a:spcBef>
            </a:pPr>
            <a:r>
              <a:rPr sz="1798" b="1" spc="13" dirty="0">
                <a:solidFill>
                  <a:srgbClr val="252525"/>
                </a:solidFill>
                <a:latin typeface="微软雅黑" panose="020B0503020204020204" pitchFamily="34" charset="-122"/>
                <a:ea typeface="微软雅黑" panose="020B0503020204020204" pitchFamily="34" charset="-122"/>
                <a:cs typeface="Microsoft YaHei UI" panose="020B0503020204020204" charset="-122"/>
              </a:rPr>
              <a:t>支撑</a:t>
            </a:r>
            <a:r>
              <a:rPr sz="1798" b="1" dirty="0">
                <a:solidFill>
                  <a:srgbClr val="252525"/>
                </a:solidFill>
                <a:latin typeface="微软雅黑" panose="020B0503020204020204" pitchFamily="34" charset="-122"/>
                <a:ea typeface="微软雅黑" panose="020B0503020204020204" pitchFamily="34" charset="-122"/>
                <a:cs typeface="Microsoft YaHei UI" panose="020B0503020204020204" charset="-122"/>
              </a:rPr>
              <a:t>层</a:t>
            </a:r>
            <a:endParaRPr sz="1798">
              <a:latin typeface="微软雅黑" panose="020B0503020204020204" pitchFamily="34" charset="-122"/>
              <a:ea typeface="微软雅黑" panose="020B0503020204020204" pitchFamily="34" charset="-122"/>
              <a:cs typeface="Microsoft YaHei UI" panose="020B0503020204020204" charset="-122"/>
            </a:endParaRPr>
          </a:p>
        </p:txBody>
      </p:sp>
      <p:grpSp>
        <p:nvGrpSpPr>
          <p:cNvPr id="45" name="object 45"/>
          <p:cNvGrpSpPr/>
          <p:nvPr/>
        </p:nvGrpSpPr>
        <p:grpSpPr>
          <a:xfrm>
            <a:off x="2965168" y="2074782"/>
            <a:ext cx="2164968" cy="956569"/>
            <a:chOff x="2962655" y="1880616"/>
            <a:chExt cx="2167255" cy="957580"/>
          </a:xfrm>
        </p:grpSpPr>
        <p:sp>
          <p:nvSpPr>
            <p:cNvPr id="46" name="object 46"/>
            <p:cNvSpPr/>
            <p:nvPr/>
          </p:nvSpPr>
          <p:spPr>
            <a:xfrm>
              <a:off x="2965703" y="1883664"/>
              <a:ext cx="2161540" cy="951230"/>
            </a:xfrm>
            <a:custGeom>
              <a:avLst/>
              <a:gdLst/>
              <a:ahLst/>
              <a:cxnLst/>
              <a:rect l="l" t="t" r="r" b="b"/>
              <a:pathLst>
                <a:path w="2161540" h="951230">
                  <a:moveTo>
                    <a:pt x="2161032" y="0"/>
                  </a:moveTo>
                  <a:lnTo>
                    <a:pt x="0" y="0"/>
                  </a:lnTo>
                  <a:lnTo>
                    <a:pt x="0" y="950976"/>
                  </a:lnTo>
                  <a:lnTo>
                    <a:pt x="2161032" y="950976"/>
                  </a:lnTo>
                  <a:lnTo>
                    <a:pt x="2161032" y="0"/>
                  </a:lnTo>
                  <a:close/>
                </a:path>
              </a:pathLst>
            </a:custGeom>
            <a:solidFill>
              <a:srgbClr val="E8F6C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47" name="object 47"/>
            <p:cNvSpPr/>
            <p:nvPr/>
          </p:nvSpPr>
          <p:spPr>
            <a:xfrm>
              <a:off x="2965703" y="1883664"/>
              <a:ext cx="2161540" cy="951230"/>
            </a:xfrm>
            <a:custGeom>
              <a:avLst/>
              <a:gdLst/>
              <a:ahLst/>
              <a:cxnLst/>
              <a:rect l="l" t="t" r="r" b="b"/>
              <a:pathLst>
                <a:path w="2161540" h="951230">
                  <a:moveTo>
                    <a:pt x="0" y="950976"/>
                  </a:moveTo>
                  <a:lnTo>
                    <a:pt x="2161032" y="950976"/>
                  </a:lnTo>
                  <a:lnTo>
                    <a:pt x="2161032" y="0"/>
                  </a:lnTo>
                  <a:lnTo>
                    <a:pt x="0" y="0"/>
                  </a:lnTo>
                  <a:lnTo>
                    <a:pt x="0" y="950976"/>
                  </a:lnTo>
                  <a:close/>
                </a:path>
              </a:pathLst>
            </a:custGeom>
            <a:ln w="6096">
              <a:solidFill>
                <a:srgbClr val="85BB24"/>
              </a:solidFill>
              <a:prstDash val="sysDot"/>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sp>
        <p:nvSpPr>
          <p:cNvPr id="48" name="object 48"/>
          <p:cNvSpPr txBox="1"/>
          <p:nvPr/>
        </p:nvSpPr>
        <p:spPr>
          <a:xfrm>
            <a:off x="3147855" y="2156989"/>
            <a:ext cx="1799595" cy="362837"/>
          </a:xfrm>
          <a:prstGeom prst="rect">
            <a:avLst/>
          </a:prstGeom>
          <a:solidFill>
            <a:srgbClr val="D9D9D9"/>
          </a:solidFill>
          <a:ln w="6096">
            <a:solidFill>
              <a:srgbClr val="FFFFFF"/>
            </a:solidFill>
          </a:ln>
        </p:spPr>
        <p:txBody>
          <a:bodyPr vert="horz" wrap="square" lIns="0" tIns="62163" rIns="0" bIns="0" rtlCol="0">
            <a:noAutofit/>
          </a:bodyPr>
          <a:lstStyle/>
          <a:p>
            <a:pPr marL="300236">
              <a:spcBef>
                <a:spcPts val="326"/>
              </a:spcBef>
            </a:pPr>
            <a:r>
              <a:rPr sz="1399" b="1" spc="7" dirty="0">
                <a:latin typeface="微软雅黑" panose="020B0503020204020204" pitchFamily="34" charset="-122"/>
                <a:ea typeface="微软雅黑" panose="020B0503020204020204" pitchFamily="34" charset="-122"/>
                <a:cs typeface="Microsoft YaHei UI" panose="020B0503020204020204" charset="-122"/>
              </a:rPr>
              <a:t>从随机收集</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49" name="object 49"/>
          <p:cNvSpPr txBox="1"/>
          <p:nvPr/>
        </p:nvSpPr>
        <p:spPr>
          <a:xfrm>
            <a:off x="3147855" y="2589349"/>
            <a:ext cx="1799595" cy="359665"/>
          </a:xfrm>
          <a:prstGeom prst="rect">
            <a:avLst/>
          </a:prstGeom>
          <a:solidFill>
            <a:srgbClr val="D9D9D9"/>
          </a:solidFill>
          <a:ln w="6096">
            <a:solidFill>
              <a:srgbClr val="FFFFFF"/>
            </a:solidFill>
          </a:ln>
        </p:spPr>
        <p:txBody>
          <a:bodyPr vert="horz" wrap="square" lIns="0" tIns="60261" rIns="0" bIns="0" rtlCol="0">
            <a:noAutofit/>
          </a:bodyPr>
          <a:lstStyle/>
          <a:p>
            <a:pPr marL="300236">
              <a:spcBef>
                <a:spcPts val="316"/>
              </a:spcBef>
            </a:pPr>
            <a:r>
              <a:rPr sz="1399" b="1" spc="7" dirty="0">
                <a:latin typeface="微软雅黑" panose="020B0503020204020204" pitchFamily="34" charset="-122"/>
                <a:ea typeface="微软雅黑" panose="020B0503020204020204" pitchFamily="34" charset="-122"/>
                <a:cs typeface="Microsoft YaHei UI" panose="020B0503020204020204" charset="-122"/>
              </a:rPr>
              <a:t>从计划广告</a:t>
            </a:r>
            <a:endParaRPr sz="1399">
              <a:latin typeface="微软雅黑" panose="020B0503020204020204" pitchFamily="34" charset="-122"/>
              <a:ea typeface="微软雅黑" panose="020B0503020204020204" pitchFamily="34" charset="-122"/>
              <a:cs typeface="Microsoft YaHei UI" panose="020B0503020204020204" charset="-122"/>
            </a:endParaRPr>
          </a:p>
        </p:txBody>
      </p:sp>
      <p:pic>
        <p:nvPicPr>
          <p:cNvPr id="50" name="object 50"/>
          <p:cNvPicPr/>
          <p:nvPr/>
        </p:nvPicPr>
        <p:blipFill>
          <a:blip r:embed="rId9" cstate="print"/>
          <a:stretch>
            <a:fillRect/>
          </a:stretch>
        </p:blipFill>
        <p:spPr>
          <a:xfrm>
            <a:off x="5260935" y="2403619"/>
            <a:ext cx="261851" cy="301433"/>
          </a:xfrm>
          <a:prstGeom prst="rect">
            <a:avLst/>
          </a:prstGeom>
        </p:spPr>
      </p:pic>
      <p:sp>
        <p:nvSpPr>
          <p:cNvPr id="51" name="object 51"/>
          <p:cNvSpPr/>
          <p:nvPr/>
        </p:nvSpPr>
        <p:spPr>
          <a:xfrm>
            <a:off x="5815087" y="2156989"/>
            <a:ext cx="3093627" cy="362837"/>
          </a:xfrm>
          <a:custGeom>
            <a:avLst/>
            <a:gdLst/>
            <a:ahLst/>
            <a:cxnLst/>
            <a:rect l="l" t="t" r="r" b="b"/>
            <a:pathLst>
              <a:path w="3096895" h="363219">
                <a:moveTo>
                  <a:pt x="3096767" y="0"/>
                </a:moveTo>
                <a:lnTo>
                  <a:pt x="0" y="0"/>
                </a:lnTo>
                <a:lnTo>
                  <a:pt x="0" y="362712"/>
                </a:lnTo>
                <a:lnTo>
                  <a:pt x="3096767" y="362712"/>
                </a:lnTo>
                <a:lnTo>
                  <a:pt x="3096767" y="0"/>
                </a:lnTo>
                <a:close/>
              </a:path>
            </a:pathLst>
          </a:custGeom>
          <a:solidFill>
            <a:srgbClr val="FFFF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52" name="object 52"/>
          <p:cNvSpPr txBox="1"/>
          <p:nvPr/>
        </p:nvSpPr>
        <p:spPr>
          <a:xfrm>
            <a:off x="5815087" y="2156989"/>
            <a:ext cx="3093627" cy="362837"/>
          </a:xfrm>
          <a:prstGeom prst="rect">
            <a:avLst/>
          </a:prstGeom>
          <a:ln w="6096">
            <a:solidFill>
              <a:srgbClr val="00A2DF"/>
            </a:solidFill>
          </a:ln>
        </p:spPr>
        <p:txBody>
          <a:bodyPr vert="horz" wrap="square" lIns="0" tIns="62163" rIns="0" bIns="0" rtlCol="0">
            <a:noAutofit/>
          </a:bodyPr>
          <a:lstStyle/>
          <a:p>
            <a:pPr marL="1692" algn="ctr">
              <a:spcBef>
                <a:spcPts val="326"/>
              </a:spcBef>
            </a:pPr>
            <a:r>
              <a:rPr sz="1399" b="1" spc="7" dirty="0">
                <a:latin typeface="微软雅黑" panose="020B0503020204020204" pitchFamily="34" charset="-122"/>
                <a:ea typeface="微软雅黑" panose="020B0503020204020204" pitchFamily="34" charset="-122"/>
                <a:cs typeface="Microsoft YaHei UI" panose="020B0503020204020204" charset="-122"/>
              </a:rPr>
              <a:t>到主动跟踪</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53" name="object 53"/>
          <p:cNvSpPr/>
          <p:nvPr/>
        </p:nvSpPr>
        <p:spPr>
          <a:xfrm>
            <a:off x="5815087" y="2589349"/>
            <a:ext cx="3093627" cy="359665"/>
          </a:xfrm>
          <a:custGeom>
            <a:avLst/>
            <a:gdLst/>
            <a:ahLst/>
            <a:cxnLst/>
            <a:rect l="l" t="t" r="r" b="b"/>
            <a:pathLst>
              <a:path w="3096895" h="360044">
                <a:moveTo>
                  <a:pt x="3096767" y="0"/>
                </a:moveTo>
                <a:lnTo>
                  <a:pt x="0" y="0"/>
                </a:lnTo>
                <a:lnTo>
                  <a:pt x="0" y="359663"/>
                </a:lnTo>
                <a:lnTo>
                  <a:pt x="3096767" y="359663"/>
                </a:lnTo>
                <a:lnTo>
                  <a:pt x="3096767" y="0"/>
                </a:lnTo>
                <a:close/>
              </a:path>
            </a:pathLst>
          </a:custGeom>
          <a:solidFill>
            <a:srgbClr val="FFFF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54" name="object 54"/>
          <p:cNvSpPr txBox="1"/>
          <p:nvPr/>
        </p:nvSpPr>
        <p:spPr>
          <a:xfrm>
            <a:off x="5815087" y="2589349"/>
            <a:ext cx="3093627" cy="359665"/>
          </a:xfrm>
          <a:prstGeom prst="rect">
            <a:avLst/>
          </a:prstGeom>
          <a:ln w="6096">
            <a:solidFill>
              <a:srgbClr val="00A2DF"/>
            </a:solidFill>
          </a:ln>
        </p:spPr>
        <p:txBody>
          <a:bodyPr vert="horz" wrap="square" lIns="0" tIns="60261" rIns="0" bIns="0" rtlCol="0">
            <a:noAutofit/>
          </a:bodyPr>
          <a:lstStyle/>
          <a:p>
            <a:pPr marL="1692" algn="ctr">
              <a:spcBef>
                <a:spcPts val="316"/>
              </a:spcBef>
            </a:pPr>
            <a:r>
              <a:rPr sz="1399" b="1" spc="7" dirty="0">
                <a:latin typeface="微软雅黑" panose="020B0503020204020204" pitchFamily="34" charset="-122"/>
                <a:ea typeface="微软雅黑" panose="020B0503020204020204" pitchFamily="34" charset="-122"/>
                <a:cs typeface="Microsoft YaHei UI" panose="020B0503020204020204" charset="-122"/>
              </a:rPr>
              <a:t>到精准营销</a:t>
            </a:r>
            <a:endParaRPr sz="1399">
              <a:latin typeface="微软雅黑" panose="020B0503020204020204" pitchFamily="34" charset="-122"/>
              <a:ea typeface="微软雅黑" panose="020B0503020204020204" pitchFamily="34" charset="-122"/>
              <a:cs typeface="Microsoft YaHei UI" panose="020B0503020204020204" charset="-122"/>
            </a:endParaRPr>
          </a:p>
        </p:txBody>
      </p:sp>
      <p:pic>
        <p:nvPicPr>
          <p:cNvPr id="55" name="object 55"/>
          <p:cNvPicPr/>
          <p:nvPr/>
        </p:nvPicPr>
        <p:blipFill>
          <a:blip r:embed="rId9" cstate="print"/>
          <a:stretch>
            <a:fillRect/>
          </a:stretch>
        </p:blipFill>
        <p:spPr>
          <a:xfrm>
            <a:off x="5260935" y="3773771"/>
            <a:ext cx="261851" cy="301433"/>
          </a:xfrm>
          <a:prstGeom prst="rect">
            <a:avLst/>
          </a:prstGeom>
        </p:spPr>
      </p:pic>
      <p:sp>
        <p:nvSpPr>
          <p:cNvPr id="56" name="object 56"/>
          <p:cNvSpPr txBox="1"/>
          <p:nvPr/>
        </p:nvSpPr>
        <p:spPr>
          <a:xfrm>
            <a:off x="5815087" y="3161768"/>
            <a:ext cx="3093627" cy="286717"/>
          </a:xfrm>
          <a:prstGeom prst="rect">
            <a:avLst/>
          </a:prstGeom>
          <a:ln w="6096">
            <a:solidFill>
              <a:srgbClr val="00A2DF"/>
            </a:solidFill>
          </a:ln>
        </p:spPr>
        <p:txBody>
          <a:bodyPr vert="horz" wrap="square" lIns="0" tIns="24105" rIns="0" bIns="0" rtlCol="0">
            <a:noAutofit/>
          </a:bodyPr>
          <a:lstStyle/>
          <a:p>
            <a:pPr marL="1692" algn="ctr">
              <a:spcBef>
                <a:spcPts val="127"/>
              </a:spcBef>
            </a:pPr>
            <a:r>
              <a:rPr sz="1399" b="1" spc="7" dirty="0">
                <a:latin typeface="微软雅黑" panose="020B0503020204020204" pitchFamily="34" charset="-122"/>
                <a:ea typeface="微软雅黑" panose="020B0503020204020204" pitchFamily="34" charset="-122"/>
                <a:cs typeface="Microsoft YaHei UI" panose="020B0503020204020204" charset="-122"/>
              </a:rPr>
              <a:t>到主动预防</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57" name="object 57"/>
          <p:cNvSpPr/>
          <p:nvPr/>
        </p:nvSpPr>
        <p:spPr>
          <a:xfrm>
            <a:off x="5815087" y="3518008"/>
            <a:ext cx="3093627" cy="289254"/>
          </a:xfrm>
          <a:custGeom>
            <a:avLst/>
            <a:gdLst/>
            <a:ahLst/>
            <a:cxnLst/>
            <a:rect l="l" t="t" r="r" b="b"/>
            <a:pathLst>
              <a:path w="3096895" h="289560">
                <a:moveTo>
                  <a:pt x="3096767" y="0"/>
                </a:moveTo>
                <a:lnTo>
                  <a:pt x="0" y="0"/>
                </a:lnTo>
                <a:lnTo>
                  <a:pt x="0" y="289560"/>
                </a:lnTo>
                <a:lnTo>
                  <a:pt x="3096767" y="289560"/>
                </a:lnTo>
                <a:lnTo>
                  <a:pt x="3096767" y="0"/>
                </a:lnTo>
                <a:close/>
              </a:path>
            </a:pathLst>
          </a:custGeom>
          <a:solidFill>
            <a:srgbClr val="FFFF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58" name="object 58"/>
          <p:cNvSpPr txBox="1"/>
          <p:nvPr/>
        </p:nvSpPr>
        <p:spPr>
          <a:xfrm>
            <a:off x="5815087" y="3518008"/>
            <a:ext cx="3093627" cy="289254"/>
          </a:xfrm>
          <a:prstGeom prst="rect">
            <a:avLst/>
          </a:prstGeom>
          <a:ln w="6096">
            <a:solidFill>
              <a:srgbClr val="00A2DF"/>
            </a:solidFill>
          </a:ln>
        </p:spPr>
        <p:txBody>
          <a:bodyPr vert="horz" wrap="square" lIns="0" tIns="26007" rIns="0" bIns="0" rtlCol="0">
            <a:noAutofit/>
          </a:bodyPr>
          <a:lstStyle/>
          <a:p>
            <a:pPr marL="1692" algn="ctr">
              <a:spcBef>
                <a:spcPts val="137"/>
              </a:spcBef>
            </a:pPr>
            <a:r>
              <a:rPr sz="1399" b="1" spc="7" dirty="0">
                <a:latin typeface="微软雅黑" panose="020B0503020204020204" pitchFamily="34" charset="-122"/>
                <a:ea typeface="微软雅黑" panose="020B0503020204020204" pitchFamily="34" charset="-122"/>
                <a:cs typeface="Microsoft YaHei UI" panose="020B0503020204020204" charset="-122"/>
              </a:rPr>
              <a:t>到过程管控</a:t>
            </a:r>
            <a:endParaRPr sz="1399">
              <a:latin typeface="微软雅黑" panose="020B0503020204020204" pitchFamily="34" charset="-122"/>
              <a:ea typeface="微软雅黑" panose="020B0503020204020204" pitchFamily="34" charset="-122"/>
              <a:cs typeface="Microsoft YaHei UI" panose="020B0503020204020204" charset="-122"/>
            </a:endParaRPr>
          </a:p>
        </p:txBody>
      </p:sp>
      <p:grpSp>
        <p:nvGrpSpPr>
          <p:cNvPr id="59" name="object 59"/>
          <p:cNvGrpSpPr/>
          <p:nvPr/>
        </p:nvGrpSpPr>
        <p:grpSpPr>
          <a:xfrm>
            <a:off x="2965168" y="3097829"/>
            <a:ext cx="2164968" cy="1486235"/>
            <a:chOff x="2962655" y="2904744"/>
            <a:chExt cx="2167255" cy="1487805"/>
          </a:xfrm>
        </p:grpSpPr>
        <p:sp>
          <p:nvSpPr>
            <p:cNvPr id="60" name="object 60"/>
            <p:cNvSpPr/>
            <p:nvPr/>
          </p:nvSpPr>
          <p:spPr>
            <a:xfrm>
              <a:off x="2965703" y="2907792"/>
              <a:ext cx="2161540" cy="1481455"/>
            </a:xfrm>
            <a:custGeom>
              <a:avLst/>
              <a:gdLst/>
              <a:ahLst/>
              <a:cxnLst/>
              <a:rect l="l" t="t" r="r" b="b"/>
              <a:pathLst>
                <a:path w="2161540" h="1481454">
                  <a:moveTo>
                    <a:pt x="2161032" y="0"/>
                  </a:moveTo>
                  <a:lnTo>
                    <a:pt x="0" y="0"/>
                  </a:lnTo>
                  <a:lnTo>
                    <a:pt x="0" y="1481328"/>
                  </a:lnTo>
                  <a:lnTo>
                    <a:pt x="2161032" y="1481328"/>
                  </a:lnTo>
                  <a:lnTo>
                    <a:pt x="2161032" y="0"/>
                  </a:lnTo>
                  <a:close/>
                </a:path>
              </a:pathLst>
            </a:custGeom>
            <a:solidFill>
              <a:srgbClr val="E8F6C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61" name="object 61"/>
            <p:cNvSpPr/>
            <p:nvPr/>
          </p:nvSpPr>
          <p:spPr>
            <a:xfrm>
              <a:off x="2965703" y="2907792"/>
              <a:ext cx="2161540" cy="1481455"/>
            </a:xfrm>
            <a:custGeom>
              <a:avLst/>
              <a:gdLst/>
              <a:ahLst/>
              <a:cxnLst/>
              <a:rect l="l" t="t" r="r" b="b"/>
              <a:pathLst>
                <a:path w="2161540" h="1481454">
                  <a:moveTo>
                    <a:pt x="0" y="1481328"/>
                  </a:moveTo>
                  <a:lnTo>
                    <a:pt x="2161032" y="1481328"/>
                  </a:lnTo>
                  <a:lnTo>
                    <a:pt x="2161032" y="0"/>
                  </a:lnTo>
                  <a:lnTo>
                    <a:pt x="0" y="0"/>
                  </a:lnTo>
                  <a:lnTo>
                    <a:pt x="0" y="1481328"/>
                  </a:lnTo>
                  <a:close/>
                </a:path>
              </a:pathLst>
            </a:custGeom>
            <a:ln w="6096">
              <a:solidFill>
                <a:srgbClr val="85BB24"/>
              </a:solidFill>
              <a:prstDash val="sysDot"/>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sp>
        <p:nvSpPr>
          <p:cNvPr id="62" name="object 62"/>
          <p:cNvSpPr txBox="1"/>
          <p:nvPr/>
        </p:nvSpPr>
        <p:spPr>
          <a:xfrm>
            <a:off x="3144811" y="3161768"/>
            <a:ext cx="1799595" cy="286717"/>
          </a:xfrm>
          <a:prstGeom prst="rect">
            <a:avLst/>
          </a:prstGeom>
          <a:solidFill>
            <a:srgbClr val="D9D9D9"/>
          </a:solidFill>
          <a:ln w="6096">
            <a:solidFill>
              <a:srgbClr val="FFFFFF"/>
            </a:solidFill>
          </a:ln>
        </p:spPr>
        <p:txBody>
          <a:bodyPr vert="horz" wrap="square" lIns="0" tIns="24105" rIns="0" bIns="0" rtlCol="0">
            <a:noAutofit/>
          </a:bodyPr>
          <a:lstStyle/>
          <a:p>
            <a:pPr marL="300236">
              <a:spcBef>
                <a:spcPts val="127"/>
              </a:spcBef>
            </a:pPr>
            <a:r>
              <a:rPr sz="1399" b="1" spc="7" dirty="0">
                <a:latin typeface="微软雅黑" panose="020B0503020204020204" pitchFamily="34" charset="-122"/>
                <a:ea typeface="微软雅黑" panose="020B0503020204020204" pitchFamily="34" charset="-122"/>
                <a:cs typeface="Microsoft YaHei UI" panose="020B0503020204020204" charset="-122"/>
              </a:rPr>
              <a:t>从被动追责</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63" name="object 63"/>
          <p:cNvSpPr txBox="1"/>
          <p:nvPr/>
        </p:nvSpPr>
        <p:spPr>
          <a:xfrm>
            <a:off x="3144811" y="3518008"/>
            <a:ext cx="1799595" cy="289254"/>
          </a:xfrm>
          <a:prstGeom prst="rect">
            <a:avLst/>
          </a:prstGeom>
          <a:solidFill>
            <a:srgbClr val="D9D9D9"/>
          </a:solidFill>
          <a:ln w="6096">
            <a:solidFill>
              <a:srgbClr val="FFFFFF"/>
            </a:solidFill>
          </a:ln>
        </p:spPr>
        <p:txBody>
          <a:bodyPr vert="horz" wrap="square" lIns="0" tIns="26007" rIns="0" bIns="0" rtlCol="0">
            <a:noAutofit/>
          </a:bodyPr>
          <a:lstStyle/>
          <a:p>
            <a:pPr marL="300236">
              <a:spcBef>
                <a:spcPts val="137"/>
              </a:spcBef>
            </a:pPr>
            <a:r>
              <a:rPr sz="1399" b="1" spc="7" dirty="0">
                <a:latin typeface="微软雅黑" panose="020B0503020204020204" pitchFamily="34" charset="-122"/>
                <a:ea typeface="微软雅黑" panose="020B0503020204020204" pitchFamily="34" charset="-122"/>
                <a:cs typeface="Microsoft YaHei UI" panose="020B0503020204020204" charset="-122"/>
              </a:rPr>
              <a:t>从结果指标</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64" name="object 64"/>
          <p:cNvSpPr txBox="1"/>
          <p:nvPr/>
        </p:nvSpPr>
        <p:spPr>
          <a:xfrm>
            <a:off x="3144811" y="3877294"/>
            <a:ext cx="1799595" cy="289254"/>
          </a:xfrm>
          <a:prstGeom prst="rect">
            <a:avLst/>
          </a:prstGeom>
          <a:solidFill>
            <a:srgbClr val="D9D9D9"/>
          </a:solidFill>
          <a:ln w="6096">
            <a:solidFill>
              <a:srgbClr val="FFFFFF"/>
            </a:solidFill>
          </a:ln>
        </p:spPr>
        <p:txBody>
          <a:bodyPr vert="horz" wrap="square" lIns="0" tIns="25374" rIns="0" bIns="0" rtlCol="0">
            <a:noAutofit/>
          </a:bodyPr>
          <a:lstStyle/>
          <a:p>
            <a:pPr marL="300236">
              <a:spcBef>
                <a:spcPts val="133"/>
              </a:spcBef>
            </a:pPr>
            <a:r>
              <a:rPr sz="1399" b="1" spc="7" dirty="0">
                <a:latin typeface="微软雅黑" panose="020B0503020204020204" pitchFamily="34" charset="-122"/>
                <a:ea typeface="微软雅黑" panose="020B0503020204020204" pitchFamily="34" charset="-122"/>
                <a:cs typeface="Microsoft YaHei UI" panose="020B0503020204020204" charset="-122"/>
              </a:rPr>
              <a:t>从个人突破</a:t>
            </a:r>
            <a:endParaRPr sz="1399">
              <a:latin typeface="微软雅黑" panose="020B0503020204020204" pitchFamily="34" charset="-122"/>
              <a:ea typeface="微软雅黑" panose="020B0503020204020204" pitchFamily="34" charset="-122"/>
              <a:cs typeface="Microsoft YaHei UI" panose="020B0503020204020204" charset="-122"/>
            </a:endParaRPr>
          </a:p>
        </p:txBody>
      </p:sp>
      <p:pic>
        <p:nvPicPr>
          <p:cNvPr id="65" name="object 65"/>
          <p:cNvPicPr/>
          <p:nvPr/>
        </p:nvPicPr>
        <p:blipFill>
          <a:blip r:embed="rId10" cstate="print"/>
          <a:stretch>
            <a:fillRect/>
          </a:stretch>
        </p:blipFill>
        <p:spPr>
          <a:xfrm>
            <a:off x="5260935" y="4979506"/>
            <a:ext cx="261851" cy="301434"/>
          </a:xfrm>
          <a:prstGeom prst="rect">
            <a:avLst/>
          </a:prstGeom>
        </p:spPr>
      </p:pic>
      <p:sp>
        <p:nvSpPr>
          <p:cNvPr id="66" name="object 66"/>
          <p:cNvSpPr/>
          <p:nvPr/>
        </p:nvSpPr>
        <p:spPr>
          <a:xfrm>
            <a:off x="5815087" y="3877294"/>
            <a:ext cx="3093627" cy="289254"/>
          </a:xfrm>
          <a:custGeom>
            <a:avLst/>
            <a:gdLst/>
            <a:ahLst/>
            <a:cxnLst/>
            <a:rect l="l" t="t" r="r" b="b"/>
            <a:pathLst>
              <a:path w="3096895" h="289560">
                <a:moveTo>
                  <a:pt x="3096767" y="0"/>
                </a:moveTo>
                <a:lnTo>
                  <a:pt x="0" y="0"/>
                </a:lnTo>
                <a:lnTo>
                  <a:pt x="0" y="289560"/>
                </a:lnTo>
                <a:lnTo>
                  <a:pt x="3096767" y="289560"/>
                </a:lnTo>
                <a:lnTo>
                  <a:pt x="3096767" y="0"/>
                </a:lnTo>
                <a:close/>
              </a:path>
            </a:pathLst>
          </a:custGeom>
          <a:solidFill>
            <a:srgbClr val="FFFF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67" name="object 67"/>
          <p:cNvSpPr txBox="1"/>
          <p:nvPr/>
        </p:nvSpPr>
        <p:spPr>
          <a:xfrm>
            <a:off x="5815087" y="3877294"/>
            <a:ext cx="3093627" cy="289254"/>
          </a:xfrm>
          <a:prstGeom prst="rect">
            <a:avLst/>
          </a:prstGeom>
          <a:ln w="6096">
            <a:solidFill>
              <a:srgbClr val="00A2DF"/>
            </a:solidFill>
          </a:ln>
        </p:spPr>
        <p:txBody>
          <a:bodyPr vert="horz" wrap="square" lIns="0" tIns="25374" rIns="0" bIns="0" rtlCol="0">
            <a:noAutofit/>
          </a:bodyPr>
          <a:lstStyle/>
          <a:p>
            <a:pPr marL="1692" algn="ctr">
              <a:spcBef>
                <a:spcPts val="133"/>
              </a:spcBef>
            </a:pPr>
            <a:r>
              <a:rPr sz="1399" b="1" spc="7" dirty="0">
                <a:latin typeface="微软雅黑" panose="020B0503020204020204" pitchFamily="34" charset="-122"/>
                <a:ea typeface="微软雅黑" panose="020B0503020204020204" pitchFamily="34" charset="-122"/>
                <a:cs typeface="Microsoft YaHei UI" panose="020B0503020204020204" charset="-122"/>
              </a:rPr>
              <a:t>到组织赋能</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68" name="object 68"/>
          <p:cNvSpPr txBox="1"/>
          <p:nvPr/>
        </p:nvSpPr>
        <p:spPr>
          <a:xfrm>
            <a:off x="5815087" y="4735921"/>
            <a:ext cx="3093627" cy="359665"/>
          </a:xfrm>
          <a:prstGeom prst="rect">
            <a:avLst/>
          </a:prstGeom>
          <a:ln w="6096">
            <a:solidFill>
              <a:srgbClr val="00A2DF"/>
            </a:solidFill>
          </a:ln>
        </p:spPr>
        <p:txBody>
          <a:bodyPr vert="horz" wrap="square" lIns="0" tIns="62164" rIns="0" bIns="0" rtlCol="0">
            <a:noAutofit/>
          </a:bodyPr>
          <a:lstStyle/>
          <a:p>
            <a:pPr marL="1692" algn="ctr">
              <a:spcBef>
                <a:spcPts val="326"/>
              </a:spcBef>
            </a:pPr>
            <a:r>
              <a:rPr sz="1399" b="1" spc="7" dirty="0">
                <a:latin typeface="微软雅黑" panose="020B0503020204020204" pitchFamily="34" charset="-122"/>
                <a:ea typeface="微软雅黑" panose="020B0503020204020204" pitchFamily="34" charset="-122"/>
                <a:cs typeface="Microsoft YaHei UI" panose="020B0503020204020204" charset="-122"/>
              </a:rPr>
              <a:t>到主动关怀</a:t>
            </a:r>
            <a:endParaRPr sz="1399">
              <a:latin typeface="微软雅黑" panose="020B0503020204020204" pitchFamily="34" charset="-122"/>
              <a:ea typeface="微软雅黑" panose="020B0503020204020204" pitchFamily="34" charset="-122"/>
              <a:cs typeface="Microsoft YaHei UI" panose="020B0503020204020204" charset="-122"/>
            </a:endParaRPr>
          </a:p>
        </p:txBody>
      </p:sp>
      <p:grpSp>
        <p:nvGrpSpPr>
          <p:cNvPr id="69" name="object 69"/>
          <p:cNvGrpSpPr/>
          <p:nvPr/>
        </p:nvGrpSpPr>
        <p:grpSpPr>
          <a:xfrm>
            <a:off x="2962123" y="4650667"/>
            <a:ext cx="2161796" cy="956569"/>
            <a:chOff x="2959607" y="4459223"/>
            <a:chExt cx="2164080" cy="957580"/>
          </a:xfrm>
        </p:grpSpPr>
        <p:sp>
          <p:nvSpPr>
            <p:cNvPr id="70" name="object 70"/>
            <p:cNvSpPr/>
            <p:nvPr/>
          </p:nvSpPr>
          <p:spPr>
            <a:xfrm>
              <a:off x="2962655" y="4462271"/>
              <a:ext cx="2158365" cy="951230"/>
            </a:xfrm>
            <a:custGeom>
              <a:avLst/>
              <a:gdLst/>
              <a:ahLst/>
              <a:cxnLst/>
              <a:rect l="l" t="t" r="r" b="b"/>
              <a:pathLst>
                <a:path w="2158365" h="951229">
                  <a:moveTo>
                    <a:pt x="2157984" y="0"/>
                  </a:moveTo>
                  <a:lnTo>
                    <a:pt x="0" y="0"/>
                  </a:lnTo>
                  <a:lnTo>
                    <a:pt x="0" y="950975"/>
                  </a:lnTo>
                  <a:lnTo>
                    <a:pt x="2157984" y="950975"/>
                  </a:lnTo>
                  <a:lnTo>
                    <a:pt x="2157984" y="0"/>
                  </a:lnTo>
                  <a:close/>
                </a:path>
              </a:pathLst>
            </a:custGeom>
            <a:solidFill>
              <a:srgbClr val="E8F6C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71" name="object 71"/>
            <p:cNvSpPr/>
            <p:nvPr/>
          </p:nvSpPr>
          <p:spPr>
            <a:xfrm>
              <a:off x="2962655" y="4462271"/>
              <a:ext cx="2158365" cy="951230"/>
            </a:xfrm>
            <a:custGeom>
              <a:avLst/>
              <a:gdLst/>
              <a:ahLst/>
              <a:cxnLst/>
              <a:rect l="l" t="t" r="r" b="b"/>
              <a:pathLst>
                <a:path w="2158365" h="951229">
                  <a:moveTo>
                    <a:pt x="0" y="950975"/>
                  </a:moveTo>
                  <a:lnTo>
                    <a:pt x="2157984" y="950975"/>
                  </a:lnTo>
                  <a:lnTo>
                    <a:pt x="2157984" y="0"/>
                  </a:lnTo>
                  <a:lnTo>
                    <a:pt x="0" y="0"/>
                  </a:lnTo>
                  <a:lnTo>
                    <a:pt x="0" y="950975"/>
                  </a:lnTo>
                  <a:close/>
                </a:path>
              </a:pathLst>
            </a:custGeom>
            <a:ln w="6095">
              <a:solidFill>
                <a:srgbClr val="85BB24"/>
              </a:solidFill>
              <a:prstDash val="sysDot"/>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sp>
        <p:nvSpPr>
          <p:cNvPr id="72" name="object 72"/>
          <p:cNvSpPr txBox="1"/>
          <p:nvPr/>
        </p:nvSpPr>
        <p:spPr>
          <a:xfrm>
            <a:off x="3144810" y="4735921"/>
            <a:ext cx="1796422" cy="359665"/>
          </a:xfrm>
          <a:prstGeom prst="rect">
            <a:avLst/>
          </a:prstGeom>
          <a:solidFill>
            <a:srgbClr val="D9D9D9"/>
          </a:solidFill>
          <a:ln w="6096">
            <a:solidFill>
              <a:srgbClr val="FFFFFF"/>
            </a:solidFill>
          </a:ln>
        </p:spPr>
        <p:txBody>
          <a:bodyPr vert="horz" wrap="square" lIns="0" tIns="62164" rIns="0" bIns="0" rtlCol="0">
            <a:noAutofit/>
          </a:bodyPr>
          <a:lstStyle/>
          <a:p>
            <a:pPr marL="298967">
              <a:spcBef>
                <a:spcPts val="326"/>
              </a:spcBef>
            </a:pPr>
            <a:r>
              <a:rPr sz="1399" b="1" spc="7" dirty="0">
                <a:latin typeface="微软雅黑" panose="020B0503020204020204" pitchFamily="34" charset="-122"/>
                <a:ea typeface="微软雅黑" panose="020B0503020204020204" pitchFamily="34" charset="-122"/>
                <a:cs typeface="Microsoft YaHei UI" panose="020B0503020204020204" charset="-122"/>
              </a:rPr>
              <a:t>从被动服务</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73" name="object 73"/>
          <p:cNvSpPr txBox="1"/>
          <p:nvPr/>
        </p:nvSpPr>
        <p:spPr>
          <a:xfrm>
            <a:off x="3144810" y="5162192"/>
            <a:ext cx="1796422" cy="359665"/>
          </a:xfrm>
          <a:prstGeom prst="rect">
            <a:avLst/>
          </a:prstGeom>
          <a:solidFill>
            <a:srgbClr val="D9D9D9"/>
          </a:solidFill>
          <a:ln w="6096">
            <a:solidFill>
              <a:srgbClr val="FFFFFF"/>
            </a:solidFill>
          </a:ln>
        </p:spPr>
        <p:txBody>
          <a:bodyPr vert="horz" wrap="square" lIns="0" tIns="62799" rIns="0" bIns="0" rtlCol="0">
            <a:noAutofit/>
          </a:bodyPr>
          <a:lstStyle/>
          <a:p>
            <a:pPr marL="298967">
              <a:spcBef>
                <a:spcPts val="330"/>
              </a:spcBef>
            </a:pPr>
            <a:r>
              <a:rPr sz="1399" b="1" spc="7" dirty="0">
                <a:latin typeface="微软雅黑" panose="020B0503020204020204" pitchFamily="34" charset="-122"/>
                <a:ea typeface="微软雅黑" panose="020B0503020204020204" pitchFamily="34" charset="-122"/>
                <a:cs typeface="Microsoft YaHei UI" panose="020B0503020204020204" charset="-122"/>
              </a:rPr>
              <a:t>从单一客服</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74" name="object 74"/>
          <p:cNvSpPr/>
          <p:nvPr/>
        </p:nvSpPr>
        <p:spPr>
          <a:xfrm>
            <a:off x="5815087" y="5162192"/>
            <a:ext cx="3093627" cy="359665"/>
          </a:xfrm>
          <a:custGeom>
            <a:avLst/>
            <a:gdLst/>
            <a:ahLst/>
            <a:cxnLst/>
            <a:rect l="l" t="t" r="r" b="b"/>
            <a:pathLst>
              <a:path w="3096895" h="360045">
                <a:moveTo>
                  <a:pt x="3096767" y="0"/>
                </a:moveTo>
                <a:lnTo>
                  <a:pt x="0" y="0"/>
                </a:lnTo>
                <a:lnTo>
                  <a:pt x="0" y="359664"/>
                </a:lnTo>
                <a:lnTo>
                  <a:pt x="3096767" y="359664"/>
                </a:lnTo>
                <a:lnTo>
                  <a:pt x="3096767" y="0"/>
                </a:lnTo>
                <a:close/>
              </a:path>
            </a:pathLst>
          </a:custGeom>
          <a:solidFill>
            <a:srgbClr val="FFFF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75" name="object 75"/>
          <p:cNvSpPr txBox="1"/>
          <p:nvPr/>
        </p:nvSpPr>
        <p:spPr>
          <a:xfrm>
            <a:off x="5815087" y="5162192"/>
            <a:ext cx="3093627" cy="359665"/>
          </a:xfrm>
          <a:prstGeom prst="rect">
            <a:avLst/>
          </a:prstGeom>
          <a:ln w="6096">
            <a:solidFill>
              <a:srgbClr val="00A2DF"/>
            </a:solidFill>
          </a:ln>
        </p:spPr>
        <p:txBody>
          <a:bodyPr vert="horz" wrap="square" lIns="0" tIns="62799" rIns="0" bIns="0" rtlCol="0">
            <a:noAutofit/>
          </a:bodyPr>
          <a:lstStyle/>
          <a:p>
            <a:pPr marL="1692" algn="ctr">
              <a:spcBef>
                <a:spcPts val="330"/>
              </a:spcBef>
            </a:pPr>
            <a:r>
              <a:rPr sz="1399" b="1" spc="7" dirty="0">
                <a:latin typeface="微软雅黑" panose="020B0503020204020204" pitchFamily="34" charset="-122"/>
                <a:ea typeface="微软雅黑" panose="020B0503020204020204" pitchFamily="34" charset="-122"/>
                <a:cs typeface="Microsoft YaHei UI" panose="020B0503020204020204" charset="-122"/>
              </a:rPr>
              <a:t>到价值创造</a:t>
            </a:r>
            <a:endParaRPr sz="1399">
              <a:latin typeface="微软雅黑" panose="020B0503020204020204" pitchFamily="34" charset="-122"/>
              <a:ea typeface="微软雅黑" panose="020B0503020204020204" pitchFamily="34" charset="-122"/>
              <a:cs typeface="Microsoft YaHei UI" panose="020B0503020204020204" charset="-122"/>
            </a:endParaRPr>
          </a:p>
        </p:txBody>
      </p:sp>
      <p:grpSp>
        <p:nvGrpSpPr>
          <p:cNvPr id="76" name="object 76"/>
          <p:cNvGrpSpPr/>
          <p:nvPr/>
        </p:nvGrpSpPr>
        <p:grpSpPr>
          <a:xfrm>
            <a:off x="6012997" y="2105467"/>
            <a:ext cx="5772161" cy="1036007"/>
            <a:chOff x="6013703" y="1872986"/>
            <a:chExt cx="5778258" cy="1037101"/>
          </a:xfrm>
        </p:grpSpPr>
        <p:pic>
          <p:nvPicPr>
            <p:cNvPr id="77" name="object 77"/>
            <p:cNvPicPr/>
            <p:nvPr/>
          </p:nvPicPr>
          <p:blipFill>
            <a:blip r:embed="rId11" cstate="print"/>
            <a:stretch>
              <a:fillRect/>
            </a:stretch>
          </p:blipFill>
          <p:spPr>
            <a:xfrm>
              <a:off x="9288767" y="1872986"/>
              <a:ext cx="2503194" cy="1037101"/>
            </a:xfrm>
            <a:prstGeom prst="rect">
              <a:avLst/>
            </a:prstGeom>
          </p:spPr>
        </p:pic>
        <p:sp>
          <p:nvSpPr>
            <p:cNvPr id="78" name="object 78"/>
            <p:cNvSpPr/>
            <p:nvPr/>
          </p:nvSpPr>
          <p:spPr>
            <a:xfrm>
              <a:off x="9305544" y="1889759"/>
              <a:ext cx="2417445" cy="951230"/>
            </a:xfrm>
            <a:custGeom>
              <a:avLst/>
              <a:gdLst/>
              <a:ahLst/>
              <a:cxnLst/>
              <a:rect l="l" t="t" r="r" b="b"/>
              <a:pathLst>
                <a:path w="2417445" h="951230">
                  <a:moveTo>
                    <a:pt x="2417063" y="0"/>
                  </a:moveTo>
                  <a:lnTo>
                    <a:pt x="0" y="0"/>
                  </a:lnTo>
                  <a:lnTo>
                    <a:pt x="0" y="950976"/>
                  </a:lnTo>
                  <a:lnTo>
                    <a:pt x="2417063" y="950976"/>
                  </a:lnTo>
                  <a:lnTo>
                    <a:pt x="2417063" y="0"/>
                  </a:lnTo>
                  <a:close/>
                </a:path>
              </a:pathLst>
            </a:custGeom>
            <a:solidFill>
              <a:srgbClr val="FFFF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79" name="object 79"/>
            <p:cNvSpPr/>
            <p:nvPr/>
          </p:nvSpPr>
          <p:spPr>
            <a:xfrm>
              <a:off x="9305544" y="1889759"/>
              <a:ext cx="2417445" cy="951230"/>
            </a:xfrm>
            <a:custGeom>
              <a:avLst/>
              <a:gdLst/>
              <a:ahLst/>
              <a:cxnLst/>
              <a:rect l="l" t="t" r="r" b="b"/>
              <a:pathLst>
                <a:path w="2417445" h="951230">
                  <a:moveTo>
                    <a:pt x="0" y="950976"/>
                  </a:moveTo>
                  <a:lnTo>
                    <a:pt x="2417063" y="950976"/>
                  </a:lnTo>
                  <a:lnTo>
                    <a:pt x="2417063" y="0"/>
                  </a:lnTo>
                  <a:lnTo>
                    <a:pt x="0" y="0"/>
                  </a:lnTo>
                  <a:lnTo>
                    <a:pt x="0" y="950976"/>
                  </a:lnTo>
                  <a:close/>
                </a:path>
              </a:pathLst>
            </a:custGeom>
            <a:ln w="6096">
              <a:solidFill>
                <a:srgbClr val="C5EEFF"/>
              </a:solidFill>
              <a:prstDash val="sysDot"/>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pic>
          <p:nvPicPr>
            <p:cNvPr id="81" name="object 81"/>
            <p:cNvPicPr/>
            <p:nvPr/>
          </p:nvPicPr>
          <p:blipFill>
            <a:blip r:embed="rId12" cstate="print"/>
            <a:stretch>
              <a:fillRect/>
            </a:stretch>
          </p:blipFill>
          <p:spPr>
            <a:xfrm>
              <a:off x="6013703" y="2468879"/>
              <a:ext cx="216408" cy="216408"/>
            </a:xfrm>
            <a:prstGeom prst="rect">
              <a:avLst/>
            </a:prstGeom>
          </p:spPr>
        </p:pic>
        <p:pic>
          <p:nvPicPr>
            <p:cNvPr id="82" name="object 82"/>
            <p:cNvPicPr/>
            <p:nvPr/>
          </p:nvPicPr>
          <p:blipFill>
            <a:blip r:embed="rId13" cstate="print"/>
            <a:stretch>
              <a:fillRect/>
            </a:stretch>
          </p:blipFill>
          <p:spPr>
            <a:xfrm>
              <a:off x="6016751" y="2036063"/>
              <a:ext cx="213360" cy="216408"/>
            </a:xfrm>
            <a:prstGeom prst="rect">
              <a:avLst/>
            </a:prstGeom>
          </p:spPr>
        </p:pic>
        <p:pic>
          <p:nvPicPr>
            <p:cNvPr id="83" name="object 83"/>
            <p:cNvPicPr/>
            <p:nvPr/>
          </p:nvPicPr>
          <p:blipFill>
            <a:blip r:embed="rId14" cstate="print"/>
            <a:stretch>
              <a:fillRect/>
            </a:stretch>
          </p:blipFill>
          <p:spPr>
            <a:xfrm>
              <a:off x="10539983" y="2167127"/>
              <a:ext cx="1122426" cy="723138"/>
            </a:xfrm>
            <a:prstGeom prst="rect">
              <a:avLst/>
            </a:prstGeom>
          </p:spPr>
        </p:pic>
        <p:pic>
          <p:nvPicPr>
            <p:cNvPr id="84" name="object 84"/>
            <p:cNvPicPr/>
            <p:nvPr/>
          </p:nvPicPr>
          <p:blipFill>
            <a:blip r:embed="rId15" cstate="print"/>
            <a:stretch>
              <a:fillRect/>
            </a:stretch>
          </p:blipFill>
          <p:spPr>
            <a:xfrm>
              <a:off x="10582655" y="2209800"/>
              <a:ext cx="984503" cy="585215"/>
            </a:xfrm>
            <a:prstGeom prst="rect">
              <a:avLst/>
            </a:prstGeom>
          </p:spPr>
        </p:pic>
        <p:sp>
          <p:nvSpPr>
            <p:cNvPr id="85" name="object 85"/>
            <p:cNvSpPr/>
            <p:nvPr/>
          </p:nvSpPr>
          <p:spPr>
            <a:xfrm>
              <a:off x="10575035" y="2202179"/>
              <a:ext cx="1000125" cy="600710"/>
            </a:xfrm>
            <a:custGeom>
              <a:avLst/>
              <a:gdLst/>
              <a:ahLst/>
              <a:cxnLst/>
              <a:rect l="l" t="t" r="r" b="b"/>
              <a:pathLst>
                <a:path w="1000125" h="600710">
                  <a:moveTo>
                    <a:pt x="0" y="600456"/>
                  </a:moveTo>
                  <a:lnTo>
                    <a:pt x="999744" y="600456"/>
                  </a:lnTo>
                  <a:lnTo>
                    <a:pt x="999744" y="0"/>
                  </a:lnTo>
                  <a:lnTo>
                    <a:pt x="0" y="0"/>
                  </a:lnTo>
                  <a:lnTo>
                    <a:pt x="0" y="600456"/>
                  </a:lnTo>
                  <a:close/>
                </a:path>
              </a:pathLst>
            </a:custGeom>
            <a:ln w="15240">
              <a:solidFill>
                <a:srgbClr val="BEBEBE"/>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pic>
          <p:nvPicPr>
            <p:cNvPr id="86" name="object 86"/>
            <p:cNvPicPr/>
            <p:nvPr/>
          </p:nvPicPr>
          <p:blipFill>
            <a:blip r:embed="rId16" cstate="print"/>
            <a:stretch>
              <a:fillRect/>
            </a:stretch>
          </p:blipFill>
          <p:spPr>
            <a:xfrm>
              <a:off x="9963911" y="2048255"/>
              <a:ext cx="1082802" cy="726186"/>
            </a:xfrm>
            <a:prstGeom prst="rect">
              <a:avLst/>
            </a:prstGeom>
          </p:spPr>
        </p:pic>
        <p:pic>
          <p:nvPicPr>
            <p:cNvPr id="87" name="object 87"/>
            <p:cNvPicPr/>
            <p:nvPr/>
          </p:nvPicPr>
          <p:blipFill>
            <a:blip r:embed="rId17" cstate="print"/>
            <a:stretch>
              <a:fillRect/>
            </a:stretch>
          </p:blipFill>
          <p:spPr>
            <a:xfrm>
              <a:off x="10006583" y="2090927"/>
              <a:ext cx="944879" cy="588263"/>
            </a:xfrm>
            <a:prstGeom prst="rect">
              <a:avLst/>
            </a:prstGeom>
          </p:spPr>
        </p:pic>
        <p:sp>
          <p:nvSpPr>
            <p:cNvPr id="88" name="object 88"/>
            <p:cNvSpPr/>
            <p:nvPr/>
          </p:nvSpPr>
          <p:spPr>
            <a:xfrm>
              <a:off x="9998963" y="2083307"/>
              <a:ext cx="960119" cy="603885"/>
            </a:xfrm>
            <a:custGeom>
              <a:avLst/>
              <a:gdLst/>
              <a:ahLst/>
              <a:cxnLst/>
              <a:rect l="l" t="t" r="r" b="b"/>
              <a:pathLst>
                <a:path w="960120" h="603885">
                  <a:moveTo>
                    <a:pt x="0" y="603503"/>
                  </a:moveTo>
                  <a:lnTo>
                    <a:pt x="960120" y="603503"/>
                  </a:lnTo>
                  <a:lnTo>
                    <a:pt x="960120" y="0"/>
                  </a:lnTo>
                  <a:lnTo>
                    <a:pt x="0" y="0"/>
                  </a:lnTo>
                  <a:lnTo>
                    <a:pt x="0" y="603503"/>
                  </a:lnTo>
                  <a:close/>
                </a:path>
              </a:pathLst>
            </a:custGeom>
            <a:ln w="15240">
              <a:solidFill>
                <a:srgbClr val="BEBEBE"/>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pic>
          <p:nvPicPr>
            <p:cNvPr id="89" name="object 89"/>
            <p:cNvPicPr/>
            <p:nvPr/>
          </p:nvPicPr>
          <p:blipFill>
            <a:blip r:embed="rId18" cstate="print"/>
            <a:stretch>
              <a:fillRect/>
            </a:stretch>
          </p:blipFill>
          <p:spPr>
            <a:xfrm>
              <a:off x="9403079" y="1932431"/>
              <a:ext cx="1070609" cy="726186"/>
            </a:xfrm>
            <a:prstGeom prst="rect">
              <a:avLst/>
            </a:prstGeom>
          </p:spPr>
        </p:pic>
        <p:pic>
          <p:nvPicPr>
            <p:cNvPr id="90" name="object 90"/>
            <p:cNvPicPr/>
            <p:nvPr/>
          </p:nvPicPr>
          <p:blipFill>
            <a:blip r:embed="rId19" cstate="print"/>
            <a:stretch>
              <a:fillRect/>
            </a:stretch>
          </p:blipFill>
          <p:spPr>
            <a:xfrm>
              <a:off x="9445751" y="1975103"/>
              <a:ext cx="932688" cy="588263"/>
            </a:xfrm>
            <a:prstGeom prst="rect">
              <a:avLst/>
            </a:prstGeom>
          </p:spPr>
        </p:pic>
        <p:sp>
          <p:nvSpPr>
            <p:cNvPr id="91" name="object 91"/>
            <p:cNvSpPr/>
            <p:nvPr/>
          </p:nvSpPr>
          <p:spPr>
            <a:xfrm>
              <a:off x="9438132" y="1967483"/>
              <a:ext cx="948055" cy="603885"/>
            </a:xfrm>
            <a:custGeom>
              <a:avLst/>
              <a:gdLst/>
              <a:ahLst/>
              <a:cxnLst/>
              <a:rect l="l" t="t" r="r" b="b"/>
              <a:pathLst>
                <a:path w="948054" h="603885">
                  <a:moveTo>
                    <a:pt x="0" y="603503"/>
                  </a:moveTo>
                  <a:lnTo>
                    <a:pt x="947927" y="603503"/>
                  </a:lnTo>
                  <a:lnTo>
                    <a:pt x="947927" y="0"/>
                  </a:lnTo>
                  <a:lnTo>
                    <a:pt x="0" y="0"/>
                  </a:lnTo>
                  <a:lnTo>
                    <a:pt x="0" y="603503"/>
                  </a:lnTo>
                  <a:close/>
                </a:path>
              </a:pathLst>
            </a:custGeom>
            <a:ln w="15240">
              <a:solidFill>
                <a:srgbClr val="BEBEBE"/>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grpSp>
        <p:nvGrpSpPr>
          <p:cNvPr id="92" name="object 92"/>
          <p:cNvGrpSpPr/>
          <p:nvPr/>
        </p:nvGrpSpPr>
        <p:grpSpPr>
          <a:xfrm>
            <a:off x="9270916" y="3257656"/>
            <a:ext cx="2528440" cy="2429484"/>
            <a:chOff x="9275064" y="3064741"/>
            <a:chExt cx="2531110" cy="2432050"/>
          </a:xfrm>
        </p:grpSpPr>
        <p:pic>
          <p:nvPicPr>
            <p:cNvPr id="93" name="object 93"/>
            <p:cNvPicPr/>
            <p:nvPr/>
          </p:nvPicPr>
          <p:blipFill>
            <a:blip r:embed="rId20" cstate="print"/>
            <a:stretch>
              <a:fillRect/>
            </a:stretch>
          </p:blipFill>
          <p:spPr>
            <a:xfrm>
              <a:off x="9288767" y="3064741"/>
              <a:ext cx="2503194" cy="1387646"/>
            </a:xfrm>
            <a:prstGeom prst="rect">
              <a:avLst/>
            </a:prstGeom>
          </p:spPr>
        </p:pic>
        <p:sp>
          <p:nvSpPr>
            <p:cNvPr id="94" name="object 94"/>
            <p:cNvSpPr/>
            <p:nvPr/>
          </p:nvSpPr>
          <p:spPr>
            <a:xfrm>
              <a:off x="9305544" y="3081527"/>
              <a:ext cx="2417445" cy="1301750"/>
            </a:xfrm>
            <a:custGeom>
              <a:avLst/>
              <a:gdLst/>
              <a:ahLst/>
              <a:cxnLst/>
              <a:rect l="l" t="t" r="r" b="b"/>
              <a:pathLst>
                <a:path w="2417445" h="1301750">
                  <a:moveTo>
                    <a:pt x="2417063" y="0"/>
                  </a:moveTo>
                  <a:lnTo>
                    <a:pt x="0" y="0"/>
                  </a:lnTo>
                  <a:lnTo>
                    <a:pt x="0" y="1301496"/>
                  </a:lnTo>
                  <a:lnTo>
                    <a:pt x="2417063" y="1301496"/>
                  </a:lnTo>
                  <a:lnTo>
                    <a:pt x="2417063" y="0"/>
                  </a:lnTo>
                  <a:close/>
                </a:path>
              </a:pathLst>
            </a:custGeom>
            <a:solidFill>
              <a:srgbClr val="FFFF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95" name="object 95"/>
            <p:cNvSpPr/>
            <p:nvPr/>
          </p:nvSpPr>
          <p:spPr>
            <a:xfrm>
              <a:off x="9305544" y="3081527"/>
              <a:ext cx="2417445" cy="1301750"/>
            </a:xfrm>
            <a:custGeom>
              <a:avLst/>
              <a:gdLst/>
              <a:ahLst/>
              <a:cxnLst/>
              <a:rect l="l" t="t" r="r" b="b"/>
              <a:pathLst>
                <a:path w="2417445" h="1301750">
                  <a:moveTo>
                    <a:pt x="0" y="1301496"/>
                  </a:moveTo>
                  <a:lnTo>
                    <a:pt x="2417063" y="1301496"/>
                  </a:lnTo>
                  <a:lnTo>
                    <a:pt x="2417063" y="0"/>
                  </a:lnTo>
                  <a:lnTo>
                    <a:pt x="0" y="0"/>
                  </a:lnTo>
                  <a:lnTo>
                    <a:pt x="0" y="1301496"/>
                  </a:lnTo>
                  <a:close/>
                </a:path>
              </a:pathLst>
            </a:custGeom>
            <a:ln w="6096">
              <a:solidFill>
                <a:srgbClr val="C5EEFF"/>
              </a:solidFill>
              <a:prstDash val="sysDot"/>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pic>
          <p:nvPicPr>
            <p:cNvPr id="96" name="object 96"/>
            <p:cNvPicPr/>
            <p:nvPr/>
          </p:nvPicPr>
          <p:blipFill>
            <a:blip r:embed="rId21" cstate="print"/>
            <a:stretch>
              <a:fillRect/>
            </a:stretch>
          </p:blipFill>
          <p:spPr>
            <a:xfrm>
              <a:off x="9275064" y="4431791"/>
              <a:ext cx="2530602" cy="1064514"/>
            </a:xfrm>
            <a:prstGeom prst="rect">
              <a:avLst/>
            </a:prstGeom>
          </p:spPr>
        </p:pic>
        <p:sp>
          <p:nvSpPr>
            <p:cNvPr id="97" name="object 97"/>
            <p:cNvSpPr/>
            <p:nvPr/>
          </p:nvSpPr>
          <p:spPr>
            <a:xfrm>
              <a:off x="9305544" y="4462271"/>
              <a:ext cx="2417445" cy="951230"/>
            </a:xfrm>
            <a:custGeom>
              <a:avLst/>
              <a:gdLst/>
              <a:ahLst/>
              <a:cxnLst/>
              <a:rect l="l" t="t" r="r" b="b"/>
              <a:pathLst>
                <a:path w="2417445" h="951229">
                  <a:moveTo>
                    <a:pt x="2417063" y="0"/>
                  </a:moveTo>
                  <a:lnTo>
                    <a:pt x="0" y="0"/>
                  </a:lnTo>
                  <a:lnTo>
                    <a:pt x="0" y="950975"/>
                  </a:lnTo>
                  <a:lnTo>
                    <a:pt x="2417063" y="950975"/>
                  </a:lnTo>
                  <a:lnTo>
                    <a:pt x="2417063" y="0"/>
                  </a:lnTo>
                  <a:close/>
                </a:path>
              </a:pathLst>
            </a:custGeom>
            <a:solidFill>
              <a:srgbClr val="FFFF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98" name="object 98"/>
            <p:cNvSpPr/>
            <p:nvPr/>
          </p:nvSpPr>
          <p:spPr>
            <a:xfrm>
              <a:off x="9305544" y="4462271"/>
              <a:ext cx="2417445" cy="951230"/>
            </a:xfrm>
            <a:custGeom>
              <a:avLst/>
              <a:gdLst/>
              <a:ahLst/>
              <a:cxnLst/>
              <a:rect l="l" t="t" r="r" b="b"/>
              <a:pathLst>
                <a:path w="2417445" h="951229">
                  <a:moveTo>
                    <a:pt x="0" y="950975"/>
                  </a:moveTo>
                  <a:lnTo>
                    <a:pt x="2417063" y="950975"/>
                  </a:lnTo>
                  <a:lnTo>
                    <a:pt x="2417063" y="0"/>
                  </a:lnTo>
                  <a:lnTo>
                    <a:pt x="0" y="0"/>
                  </a:lnTo>
                  <a:lnTo>
                    <a:pt x="0" y="950975"/>
                  </a:lnTo>
                  <a:close/>
                </a:path>
              </a:pathLst>
            </a:custGeom>
            <a:ln w="6096">
              <a:solidFill>
                <a:srgbClr val="C5EEFF"/>
              </a:solidFill>
              <a:prstDash val="sysDot"/>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pic>
          <p:nvPicPr>
            <p:cNvPr id="99" name="object 99"/>
            <p:cNvPicPr/>
            <p:nvPr/>
          </p:nvPicPr>
          <p:blipFill>
            <a:blip r:embed="rId22" cstate="print"/>
            <a:stretch>
              <a:fillRect/>
            </a:stretch>
          </p:blipFill>
          <p:spPr>
            <a:xfrm>
              <a:off x="10634472" y="3544823"/>
              <a:ext cx="1034033" cy="790194"/>
            </a:xfrm>
            <a:prstGeom prst="rect">
              <a:avLst/>
            </a:prstGeom>
          </p:spPr>
        </p:pic>
        <p:pic>
          <p:nvPicPr>
            <p:cNvPr id="100" name="object 100"/>
            <p:cNvPicPr/>
            <p:nvPr/>
          </p:nvPicPr>
          <p:blipFill>
            <a:blip r:embed="rId23" cstate="print"/>
            <a:stretch>
              <a:fillRect/>
            </a:stretch>
          </p:blipFill>
          <p:spPr>
            <a:xfrm>
              <a:off x="10677144" y="3587495"/>
              <a:ext cx="896111" cy="652271"/>
            </a:xfrm>
            <a:prstGeom prst="rect">
              <a:avLst/>
            </a:prstGeom>
          </p:spPr>
        </p:pic>
        <p:sp>
          <p:nvSpPr>
            <p:cNvPr id="101" name="object 101"/>
            <p:cNvSpPr/>
            <p:nvPr/>
          </p:nvSpPr>
          <p:spPr>
            <a:xfrm>
              <a:off x="10669524" y="3579875"/>
              <a:ext cx="911860" cy="668020"/>
            </a:xfrm>
            <a:custGeom>
              <a:avLst/>
              <a:gdLst/>
              <a:ahLst/>
              <a:cxnLst/>
              <a:rect l="l" t="t" r="r" b="b"/>
              <a:pathLst>
                <a:path w="911859" h="668020">
                  <a:moveTo>
                    <a:pt x="0" y="667512"/>
                  </a:moveTo>
                  <a:lnTo>
                    <a:pt x="911351" y="667512"/>
                  </a:lnTo>
                  <a:lnTo>
                    <a:pt x="911351" y="0"/>
                  </a:lnTo>
                  <a:lnTo>
                    <a:pt x="0" y="0"/>
                  </a:lnTo>
                  <a:lnTo>
                    <a:pt x="0" y="667512"/>
                  </a:lnTo>
                  <a:close/>
                </a:path>
              </a:pathLst>
            </a:custGeom>
            <a:ln w="15240">
              <a:solidFill>
                <a:srgbClr val="BEBEBE"/>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pic>
          <p:nvPicPr>
            <p:cNvPr id="102" name="object 102"/>
            <p:cNvPicPr/>
            <p:nvPr/>
          </p:nvPicPr>
          <p:blipFill>
            <a:blip r:embed="rId24" cstate="print"/>
            <a:stretch>
              <a:fillRect/>
            </a:stretch>
          </p:blipFill>
          <p:spPr>
            <a:xfrm>
              <a:off x="10015728" y="3346703"/>
              <a:ext cx="1113281" cy="723138"/>
            </a:xfrm>
            <a:prstGeom prst="rect">
              <a:avLst/>
            </a:prstGeom>
          </p:spPr>
        </p:pic>
        <p:pic>
          <p:nvPicPr>
            <p:cNvPr id="103" name="object 103"/>
            <p:cNvPicPr/>
            <p:nvPr/>
          </p:nvPicPr>
          <p:blipFill>
            <a:blip r:embed="rId25" cstate="print"/>
            <a:stretch>
              <a:fillRect/>
            </a:stretch>
          </p:blipFill>
          <p:spPr>
            <a:xfrm>
              <a:off x="10058400" y="3389375"/>
              <a:ext cx="975359" cy="585216"/>
            </a:xfrm>
            <a:prstGeom prst="rect">
              <a:avLst/>
            </a:prstGeom>
          </p:spPr>
        </p:pic>
        <p:sp>
          <p:nvSpPr>
            <p:cNvPr id="104" name="object 104"/>
            <p:cNvSpPr/>
            <p:nvPr/>
          </p:nvSpPr>
          <p:spPr>
            <a:xfrm>
              <a:off x="10050780" y="3381755"/>
              <a:ext cx="990600" cy="600710"/>
            </a:xfrm>
            <a:custGeom>
              <a:avLst/>
              <a:gdLst/>
              <a:ahLst/>
              <a:cxnLst/>
              <a:rect l="l" t="t" r="r" b="b"/>
              <a:pathLst>
                <a:path w="990600" h="600710">
                  <a:moveTo>
                    <a:pt x="0" y="600456"/>
                  </a:moveTo>
                  <a:lnTo>
                    <a:pt x="990600" y="600456"/>
                  </a:lnTo>
                  <a:lnTo>
                    <a:pt x="990600" y="0"/>
                  </a:lnTo>
                  <a:lnTo>
                    <a:pt x="0" y="0"/>
                  </a:lnTo>
                  <a:lnTo>
                    <a:pt x="0" y="600456"/>
                  </a:lnTo>
                  <a:close/>
                </a:path>
              </a:pathLst>
            </a:custGeom>
            <a:ln w="15240">
              <a:solidFill>
                <a:srgbClr val="BEBEBE"/>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pic>
          <p:nvPicPr>
            <p:cNvPr id="105" name="object 105"/>
            <p:cNvPicPr/>
            <p:nvPr/>
          </p:nvPicPr>
          <p:blipFill>
            <a:blip r:embed="rId24" cstate="print"/>
            <a:stretch>
              <a:fillRect/>
            </a:stretch>
          </p:blipFill>
          <p:spPr>
            <a:xfrm>
              <a:off x="9400032" y="3151631"/>
              <a:ext cx="1113281" cy="723138"/>
            </a:xfrm>
            <a:prstGeom prst="rect">
              <a:avLst/>
            </a:prstGeom>
          </p:spPr>
        </p:pic>
        <p:pic>
          <p:nvPicPr>
            <p:cNvPr id="106" name="object 106"/>
            <p:cNvPicPr/>
            <p:nvPr/>
          </p:nvPicPr>
          <p:blipFill>
            <a:blip r:embed="rId26" cstate="print"/>
            <a:stretch>
              <a:fillRect/>
            </a:stretch>
          </p:blipFill>
          <p:spPr>
            <a:xfrm>
              <a:off x="9442704" y="3194303"/>
              <a:ext cx="975359" cy="585216"/>
            </a:xfrm>
            <a:prstGeom prst="rect">
              <a:avLst/>
            </a:prstGeom>
          </p:spPr>
        </p:pic>
        <p:sp>
          <p:nvSpPr>
            <p:cNvPr id="107" name="object 107"/>
            <p:cNvSpPr/>
            <p:nvPr/>
          </p:nvSpPr>
          <p:spPr>
            <a:xfrm>
              <a:off x="9435084" y="3186683"/>
              <a:ext cx="990600" cy="600710"/>
            </a:xfrm>
            <a:custGeom>
              <a:avLst/>
              <a:gdLst/>
              <a:ahLst/>
              <a:cxnLst/>
              <a:rect l="l" t="t" r="r" b="b"/>
              <a:pathLst>
                <a:path w="990600" h="600710">
                  <a:moveTo>
                    <a:pt x="0" y="600456"/>
                  </a:moveTo>
                  <a:lnTo>
                    <a:pt x="990600" y="600456"/>
                  </a:lnTo>
                  <a:lnTo>
                    <a:pt x="990600" y="0"/>
                  </a:lnTo>
                  <a:lnTo>
                    <a:pt x="0" y="0"/>
                  </a:lnTo>
                  <a:lnTo>
                    <a:pt x="0" y="600456"/>
                  </a:lnTo>
                  <a:close/>
                </a:path>
              </a:pathLst>
            </a:custGeom>
            <a:ln w="15240">
              <a:solidFill>
                <a:srgbClr val="BEBEBE"/>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pic>
          <p:nvPicPr>
            <p:cNvPr id="108" name="object 108"/>
            <p:cNvPicPr/>
            <p:nvPr/>
          </p:nvPicPr>
          <p:blipFill>
            <a:blip r:embed="rId27" cstate="print"/>
            <a:stretch>
              <a:fillRect/>
            </a:stretch>
          </p:blipFill>
          <p:spPr>
            <a:xfrm>
              <a:off x="10634472" y="4645151"/>
              <a:ext cx="1034033" cy="793242"/>
            </a:xfrm>
            <a:prstGeom prst="rect">
              <a:avLst/>
            </a:prstGeom>
          </p:spPr>
        </p:pic>
        <p:pic>
          <p:nvPicPr>
            <p:cNvPr id="109" name="object 109"/>
            <p:cNvPicPr/>
            <p:nvPr/>
          </p:nvPicPr>
          <p:blipFill>
            <a:blip r:embed="rId28" cstate="print"/>
            <a:stretch>
              <a:fillRect/>
            </a:stretch>
          </p:blipFill>
          <p:spPr>
            <a:xfrm>
              <a:off x="10677144" y="4687823"/>
              <a:ext cx="896111" cy="655319"/>
            </a:xfrm>
            <a:prstGeom prst="rect">
              <a:avLst/>
            </a:prstGeom>
          </p:spPr>
        </p:pic>
        <p:sp>
          <p:nvSpPr>
            <p:cNvPr id="110" name="object 110"/>
            <p:cNvSpPr/>
            <p:nvPr/>
          </p:nvSpPr>
          <p:spPr>
            <a:xfrm>
              <a:off x="10669524" y="4680203"/>
              <a:ext cx="911860" cy="670560"/>
            </a:xfrm>
            <a:custGeom>
              <a:avLst/>
              <a:gdLst/>
              <a:ahLst/>
              <a:cxnLst/>
              <a:rect l="l" t="t" r="r" b="b"/>
              <a:pathLst>
                <a:path w="911859" h="670560">
                  <a:moveTo>
                    <a:pt x="0" y="670560"/>
                  </a:moveTo>
                  <a:lnTo>
                    <a:pt x="911351" y="670560"/>
                  </a:lnTo>
                  <a:lnTo>
                    <a:pt x="911351" y="0"/>
                  </a:lnTo>
                  <a:lnTo>
                    <a:pt x="0" y="0"/>
                  </a:lnTo>
                  <a:lnTo>
                    <a:pt x="0" y="670560"/>
                  </a:lnTo>
                  <a:close/>
                </a:path>
              </a:pathLst>
            </a:custGeom>
            <a:ln w="15240">
              <a:solidFill>
                <a:srgbClr val="BEBEBE"/>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pic>
          <p:nvPicPr>
            <p:cNvPr id="111" name="object 111"/>
            <p:cNvPicPr/>
            <p:nvPr/>
          </p:nvPicPr>
          <p:blipFill>
            <a:blip r:embed="rId29" cstate="print"/>
            <a:stretch>
              <a:fillRect/>
            </a:stretch>
          </p:blipFill>
          <p:spPr>
            <a:xfrm>
              <a:off x="9400032" y="4459223"/>
              <a:ext cx="1479042" cy="787145"/>
            </a:xfrm>
            <a:prstGeom prst="rect">
              <a:avLst/>
            </a:prstGeom>
          </p:spPr>
        </p:pic>
        <p:pic>
          <p:nvPicPr>
            <p:cNvPr id="112" name="object 112"/>
            <p:cNvPicPr/>
            <p:nvPr/>
          </p:nvPicPr>
          <p:blipFill>
            <a:blip r:embed="rId30" cstate="print"/>
            <a:stretch>
              <a:fillRect/>
            </a:stretch>
          </p:blipFill>
          <p:spPr>
            <a:xfrm>
              <a:off x="9442704" y="4501895"/>
              <a:ext cx="1341120" cy="649224"/>
            </a:xfrm>
            <a:prstGeom prst="rect">
              <a:avLst/>
            </a:prstGeom>
          </p:spPr>
        </p:pic>
        <p:sp>
          <p:nvSpPr>
            <p:cNvPr id="113" name="object 113"/>
            <p:cNvSpPr/>
            <p:nvPr/>
          </p:nvSpPr>
          <p:spPr>
            <a:xfrm>
              <a:off x="9435084" y="4494275"/>
              <a:ext cx="1356360" cy="664845"/>
            </a:xfrm>
            <a:custGeom>
              <a:avLst/>
              <a:gdLst/>
              <a:ahLst/>
              <a:cxnLst/>
              <a:rect l="l" t="t" r="r" b="b"/>
              <a:pathLst>
                <a:path w="1356359" h="664845">
                  <a:moveTo>
                    <a:pt x="0" y="664463"/>
                  </a:moveTo>
                  <a:lnTo>
                    <a:pt x="1356359" y="664463"/>
                  </a:lnTo>
                  <a:lnTo>
                    <a:pt x="1356359" y="0"/>
                  </a:lnTo>
                  <a:lnTo>
                    <a:pt x="0" y="0"/>
                  </a:lnTo>
                  <a:lnTo>
                    <a:pt x="0" y="664463"/>
                  </a:lnTo>
                  <a:close/>
                </a:path>
              </a:pathLst>
            </a:custGeom>
            <a:ln w="15240">
              <a:solidFill>
                <a:srgbClr val="BEBEBE"/>
              </a:solidFill>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grpSp>
        <p:nvGrpSpPr>
          <p:cNvPr id="114" name="object 114"/>
          <p:cNvGrpSpPr/>
          <p:nvPr/>
        </p:nvGrpSpPr>
        <p:grpSpPr>
          <a:xfrm>
            <a:off x="6012997" y="4808997"/>
            <a:ext cx="216307" cy="639405"/>
            <a:chOff x="6013703" y="4617720"/>
            <a:chExt cx="216535" cy="640080"/>
          </a:xfrm>
        </p:grpSpPr>
        <p:pic>
          <p:nvPicPr>
            <p:cNvPr id="115" name="object 115"/>
            <p:cNvPicPr/>
            <p:nvPr/>
          </p:nvPicPr>
          <p:blipFill>
            <a:blip r:embed="rId31" cstate="print"/>
            <a:stretch>
              <a:fillRect/>
            </a:stretch>
          </p:blipFill>
          <p:spPr>
            <a:xfrm>
              <a:off x="6017312" y="4617720"/>
              <a:ext cx="212799" cy="209867"/>
            </a:xfrm>
            <a:prstGeom prst="rect">
              <a:avLst/>
            </a:prstGeom>
          </p:spPr>
        </p:pic>
        <p:pic>
          <p:nvPicPr>
            <p:cNvPr id="116" name="object 116"/>
            <p:cNvPicPr/>
            <p:nvPr/>
          </p:nvPicPr>
          <p:blipFill>
            <a:blip r:embed="rId32" cstate="print"/>
            <a:stretch>
              <a:fillRect/>
            </a:stretch>
          </p:blipFill>
          <p:spPr>
            <a:xfrm>
              <a:off x="6013703" y="5044440"/>
              <a:ext cx="216408" cy="213360"/>
            </a:xfrm>
            <a:prstGeom prst="rect">
              <a:avLst/>
            </a:prstGeom>
          </p:spPr>
        </p:pic>
      </p:grpSp>
      <p:grpSp>
        <p:nvGrpSpPr>
          <p:cNvPr id="117" name="object 117"/>
          <p:cNvGrpSpPr/>
          <p:nvPr/>
        </p:nvGrpSpPr>
        <p:grpSpPr>
          <a:xfrm>
            <a:off x="2974303" y="5853359"/>
            <a:ext cx="8744873" cy="581681"/>
            <a:chOff x="2971800" y="5663184"/>
            <a:chExt cx="8754110" cy="582295"/>
          </a:xfrm>
        </p:grpSpPr>
        <p:sp>
          <p:nvSpPr>
            <p:cNvPr id="118" name="object 118"/>
            <p:cNvSpPr/>
            <p:nvPr/>
          </p:nvSpPr>
          <p:spPr>
            <a:xfrm>
              <a:off x="2974847" y="5666232"/>
              <a:ext cx="8747760" cy="576580"/>
            </a:xfrm>
            <a:custGeom>
              <a:avLst/>
              <a:gdLst/>
              <a:ahLst/>
              <a:cxnLst/>
              <a:rect l="l" t="t" r="r" b="b"/>
              <a:pathLst>
                <a:path w="8747760" h="576579">
                  <a:moveTo>
                    <a:pt x="8747760" y="0"/>
                  </a:moveTo>
                  <a:lnTo>
                    <a:pt x="0" y="0"/>
                  </a:lnTo>
                  <a:lnTo>
                    <a:pt x="0" y="576072"/>
                  </a:lnTo>
                  <a:lnTo>
                    <a:pt x="8747760" y="576072"/>
                  </a:lnTo>
                  <a:lnTo>
                    <a:pt x="8747760" y="0"/>
                  </a:lnTo>
                  <a:close/>
                </a:path>
              </a:pathLst>
            </a:custGeom>
            <a:solidFill>
              <a:srgbClr val="C5EE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119" name="object 119"/>
            <p:cNvSpPr/>
            <p:nvPr/>
          </p:nvSpPr>
          <p:spPr>
            <a:xfrm>
              <a:off x="2974847" y="5666232"/>
              <a:ext cx="8747760" cy="576580"/>
            </a:xfrm>
            <a:custGeom>
              <a:avLst/>
              <a:gdLst/>
              <a:ahLst/>
              <a:cxnLst/>
              <a:rect l="l" t="t" r="r" b="b"/>
              <a:pathLst>
                <a:path w="8747760" h="576579">
                  <a:moveTo>
                    <a:pt x="0" y="576072"/>
                  </a:moveTo>
                  <a:lnTo>
                    <a:pt x="8747760" y="576072"/>
                  </a:lnTo>
                  <a:lnTo>
                    <a:pt x="8747760" y="0"/>
                  </a:lnTo>
                  <a:lnTo>
                    <a:pt x="0" y="0"/>
                  </a:lnTo>
                  <a:lnTo>
                    <a:pt x="0" y="576072"/>
                  </a:lnTo>
                  <a:close/>
                </a:path>
              </a:pathLst>
            </a:custGeom>
            <a:ln w="6096">
              <a:solidFill>
                <a:srgbClr val="C5EEFF"/>
              </a:solidFill>
              <a:prstDash val="sysDot"/>
            </a:ln>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grpSp>
      <p:sp>
        <p:nvSpPr>
          <p:cNvPr id="120" name="object 120"/>
          <p:cNvSpPr txBox="1"/>
          <p:nvPr/>
        </p:nvSpPr>
        <p:spPr>
          <a:xfrm>
            <a:off x="3245288" y="5962969"/>
            <a:ext cx="1653699" cy="359665"/>
          </a:xfrm>
          <a:prstGeom prst="rect">
            <a:avLst/>
          </a:prstGeom>
          <a:solidFill>
            <a:srgbClr val="FFFFFF"/>
          </a:solidFill>
          <a:ln w="6096">
            <a:solidFill>
              <a:srgbClr val="00A2DF"/>
            </a:solidFill>
          </a:ln>
        </p:spPr>
        <p:txBody>
          <a:bodyPr vert="horz" wrap="square" lIns="0" tIns="62799" rIns="0" bIns="0" rtlCol="0">
            <a:noAutofit/>
          </a:bodyPr>
          <a:lstStyle/>
          <a:p>
            <a:pPr marL="193674">
              <a:spcBef>
                <a:spcPts val="330"/>
              </a:spcBef>
            </a:pPr>
            <a:r>
              <a:rPr sz="1399" b="1" spc="10" dirty="0">
                <a:latin typeface="微软雅黑" panose="020B0503020204020204" pitchFamily="34" charset="-122"/>
                <a:ea typeface="微软雅黑" panose="020B0503020204020204" pitchFamily="34" charset="-122"/>
                <a:cs typeface="Microsoft YaHei UI" panose="020B0503020204020204" charset="-122"/>
              </a:rPr>
              <a:t>销售组织敏捷</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121" name="object 121"/>
          <p:cNvSpPr txBox="1"/>
          <p:nvPr/>
        </p:nvSpPr>
        <p:spPr>
          <a:xfrm>
            <a:off x="5428398" y="5962969"/>
            <a:ext cx="1653699" cy="359665"/>
          </a:xfrm>
          <a:prstGeom prst="rect">
            <a:avLst/>
          </a:prstGeom>
          <a:solidFill>
            <a:srgbClr val="FFFFFF"/>
          </a:solidFill>
          <a:ln w="6096">
            <a:solidFill>
              <a:srgbClr val="00A2DF"/>
            </a:solidFill>
          </a:ln>
        </p:spPr>
        <p:txBody>
          <a:bodyPr vert="horz" wrap="square" lIns="0" tIns="62799" rIns="0" bIns="0" rtlCol="0">
            <a:noAutofit/>
          </a:bodyPr>
          <a:lstStyle/>
          <a:p>
            <a:pPr marL="194097">
              <a:spcBef>
                <a:spcPts val="330"/>
              </a:spcBef>
            </a:pPr>
            <a:r>
              <a:rPr sz="1399" b="1" spc="7" dirty="0">
                <a:latin typeface="微软雅黑" panose="020B0503020204020204" pitchFamily="34" charset="-122"/>
                <a:ea typeface="微软雅黑" panose="020B0503020204020204" pitchFamily="34" charset="-122"/>
                <a:cs typeface="Microsoft YaHei UI" panose="020B0503020204020204" charset="-122"/>
              </a:rPr>
              <a:t>考核导向明确</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122" name="object 122"/>
          <p:cNvSpPr txBox="1"/>
          <p:nvPr/>
        </p:nvSpPr>
        <p:spPr>
          <a:xfrm>
            <a:off x="9794617" y="5962969"/>
            <a:ext cx="1653699" cy="359665"/>
          </a:xfrm>
          <a:prstGeom prst="rect">
            <a:avLst/>
          </a:prstGeom>
          <a:solidFill>
            <a:srgbClr val="FFFFFF"/>
          </a:solidFill>
          <a:ln w="6096">
            <a:solidFill>
              <a:srgbClr val="00A2DF"/>
            </a:solidFill>
          </a:ln>
        </p:spPr>
        <p:txBody>
          <a:bodyPr vert="horz" wrap="square" lIns="0" tIns="62799" rIns="0" bIns="0" rtlCol="0">
            <a:noAutofit/>
          </a:bodyPr>
          <a:lstStyle/>
          <a:p>
            <a:pPr marL="252875">
              <a:spcBef>
                <a:spcPts val="330"/>
              </a:spcBef>
            </a:pPr>
            <a:r>
              <a:rPr sz="1399" b="1" spc="7" dirty="0">
                <a:latin typeface="微软雅黑" panose="020B0503020204020204" pitchFamily="34" charset="-122"/>
                <a:ea typeface="微软雅黑" panose="020B0503020204020204" pitchFamily="34" charset="-122"/>
                <a:cs typeface="Microsoft YaHei UI" panose="020B0503020204020204" charset="-122"/>
              </a:rPr>
              <a:t>系统可扩展</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123" name="object 123"/>
          <p:cNvSpPr txBox="1"/>
          <p:nvPr/>
        </p:nvSpPr>
        <p:spPr>
          <a:xfrm>
            <a:off x="7611508" y="5962969"/>
            <a:ext cx="1653699" cy="359665"/>
          </a:xfrm>
          <a:prstGeom prst="rect">
            <a:avLst/>
          </a:prstGeom>
          <a:solidFill>
            <a:srgbClr val="FFFFFF"/>
          </a:solidFill>
          <a:ln w="6096">
            <a:solidFill>
              <a:srgbClr val="00A2DF"/>
            </a:solidFill>
          </a:ln>
        </p:spPr>
        <p:txBody>
          <a:bodyPr vert="horz" wrap="square" lIns="0" tIns="62799" rIns="0" bIns="0" rtlCol="0">
            <a:noAutofit/>
          </a:bodyPr>
          <a:lstStyle/>
          <a:p>
            <a:pPr marL="194097">
              <a:spcBef>
                <a:spcPts val="330"/>
              </a:spcBef>
            </a:pPr>
            <a:r>
              <a:rPr sz="1399" b="1" spc="7" dirty="0">
                <a:latin typeface="微软雅黑" panose="020B0503020204020204" pitchFamily="34" charset="-122"/>
                <a:ea typeface="微软雅黑" panose="020B0503020204020204" pitchFamily="34" charset="-122"/>
                <a:cs typeface="Microsoft YaHei UI" panose="020B0503020204020204" charset="-122"/>
              </a:rPr>
              <a:t>流程简洁高效</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124" name="object 124"/>
          <p:cNvSpPr txBox="1"/>
          <p:nvPr/>
        </p:nvSpPr>
        <p:spPr>
          <a:xfrm>
            <a:off x="3144811" y="4236578"/>
            <a:ext cx="1799595" cy="286717"/>
          </a:xfrm>
          <a:prstGeom prst="rect">
            <a:avLst/>
          </a:prstGeom>
          <a:solidFill>
            <a:srgbClr val="D9D9D9"/>
          </a:solidFill>
          <a:ln w="6096">
            <a:solidFill>
              <a:srgbClr val="FFFFFF"/>
            </a:solidFill>
          </a:ln>
        </p:spPr>
        <p:txBody>
          <a:bodyPr vert="horz" wrap="square" lIns="0" tIns="24739" rIns="0" bIns="0" rtlCol="0">
            <a:noAutofit/>
          </a:bodyPr>
          <a:lstStyle/>
          <a:p>
            <a:pPr marL="300236">
              <a:spcBef>
                <a:spcPts val="130"/>
              </a:spcBef>
            </a:pPr>
            <a:r>
              <a:rPr sz="1399" b="1" spc="7" dirty="0">
                <a:latin typeface="微软雅黑" panose="020B0503020204020204" pitchFamily="34" charset="-122"/>
                <a:ea typeface="微软雅黑" panose="020B0503020204020204" pitchFamily="34" charset="-122"/>
                <a:cs typeface="Microsoft YaHei UI" panose="020B0503020204020204" charset="-122"/>
              </a:rPr>
              <a:t>从被动销售</a:t>
            </a:r>
            <a:endParaRPr sz="1399">
              <a:latin typeface="微软雅黑" panose="020B0503020204020204" pitchFamily="34" charset="-122"/>
              <a:ea typeface="微软雅黑" panose="020B0503020204020204" pitchFamily="34" charset="-122"/>
              <a:cs typeface="Microsoft YaHei UI" panose="020B0503020204020204" charset="-122"/>
            </a:endParaRPr>
          </a:p>
        </p:txBody>
      </p:sp>
      <p:sp>
        <p:nvSpPr>
          <p:cNvPr id="125" name="object 125"/>
          <p:cNvSpPr/>
          <p:nvPr/>
        </p:nvSpPr>
        <p:spPr>
          <a:xfrm>
            <a:off x="5815087" y="4236578"/>
            <a:ext cx="3093627" cy="286717"/>
          </a:xfrm>
          <a:custGeom>
            <a:avLst/>
            <a:gdLst/>
            <a:ahLst/>
            <a:cxnLst/>
            <a:rect l="l" t="t" r="r" b="b"/>
            <a:pathLst>
              <a:path w="3096895" h="287020">
                <a:moveTo>
                  <a:pt x="3096767" y="0"/>
                </a:moveTo>
                <a:lnTo>
                  <a:pt x="0" y="0"/>
                </a:lnTo>
                <a:lnTo>
                  <a:pt x="0" y="286511"/>
                </a:lnTo>
                <a:lnTo>
                  <a:pt x="3096767" y="286511"/>
                </a:lnTo>
                <a:lnTo>
                  <a:pt x="3096767" y="0"/>
                </a:lnTo>
                <a:close/>
              </a:path>
            </a:pathLst>
          </a:custGeom>
          <a:solidFill>
            <a:srgbClr val="FFFFFF"/>
          </a:solidFill>
        </p:spPr>
        <p:txBody>
          <a:bodyPr wrap="square" lIns="0" tIns="0" rIns="0" bIns="0" rtlCol="0">
            <a:noAutofit/>
          </a:bodyPr>
          <a:lstStyle/>
          <a:p>
            <a:endParaRPr sz="1798">
              <a:latin typeface="微软雅黑" panose="020B0503020204020204" pitchFamily="34" charset="-122"/>
              <a:ea typeface="微软雅黑" panose="020B0503020204020204" pitchFamily="34" charset="-122"/>
            </a:endParaRPr>
          </a:p>
        </p:txBody>
      </p:sp>
      <p:sp>
        <p:nvSpPr>
          <p:cNvPr id="126" name="object 126"/>
          <p:cNvSpPr txBox="1"/>
          <p:nvPr/>
        </p:nvSpPr>
        <p:spPr>
          <a:xfrm>
            <a:off x="5815087" y="4236578"/>
            <a:ext cx="3093627" cy="286717"/>
          </a:xfrm>
          <a:prstGeom prst="rect">
            <a:avLst/>
          </a:prstGeom>
          <a:ln w="6096">
            <a:solidFill>
              <a:srgbClr val="00A2DF"/>
            </a:solidFill>
          </a:ln>
        </p:spPr>
        <p:txBody>
          <a:bodyPr vert="horz" wrap="square" lIns="0" tIns="24739" rIns="0" bIns="0" rtlCol="0">
            <a:noAutofit/>
          </a:bodyPr>
          <a:lstStyle/>
          <a:p>
            <a:pPr marL="1692" algn="ctr">
              <a:spcBef>
                <a:spcPts val="130"/>
              </a:spcBef>
            </a:pPr>
            <a:r>
              <a:rPr sz="1399" b="1" spc="7" dirty="0">
                <a:latin typeface="微软雅黑" panose="020B0503020204020204" pitchFamily="34" charset="-122"/>
                <a:ea typeface="微软雅黑" panose="020B0503020204020204" pitchFamily="34" charset="-122"/>
                <a:cs typeface="Microsoft YaHei UI" panose="020B0503020204020204" charset="-122"/>
              </a:rPr>
              <a:t>到主动出击</a:t>
            </a:r>
            <a:endParaRPr sz="1399">
              <a:latin typeface="微软雅黑" panose="020B0503020204020204" pitchFamily="34" charset="-122"/>
              <a:ea typeface="微软雅黑" panose="020B0503020204020204" pitchFamily="34" charset="-122"/>
              <a:cs typeface="Microsoft YaHei UI" panose="020B0503020204020204" charset="-122"/>
            </a:endParaRPr>
          </a:p>
        </p:txBody>
      </p:sp>
      <p:grpSp>
        <p:nvGrpSpPr>
          <p:cNvPr id="127" name="object 127"/>
          <p:cNvGrpSpPr/>
          <p:nvPr/>
        </p:nvGrpSpPr>
        <p:grpSpPr>
          <a:xfrm>
            <a:off x="6003862" y="3195261"/>
            <a:ext cx="225822" cy="1297205"/>
            <a:chOff x="6004559" y="3002279"/>
            <a:chExt cx="226060" cy="1298575"/>
          </a:xfrm>
        </p:grpSpPr>
        <p:pic>
          <p:nvPicPr>
            <p:cNvPr id="128" name="object 128"/>
            <p:cNvPicPr/>
            <p:nvPr/>
          </p:nvPicPr>
          <p:blipFill>
            <a:blip r:embed="rId33" cstate="print"/>
            <a:stretch>
              <a:fillRect/>
            </a:stretch>
          </p:blipFill>
          <p:spPr>
            <a:xfrm>
              <a:off x="6004559" y="3002279"/>
              <a:ext cx="201167" cy="216408"/>
            </a:xfrm>
            <a:prstGeom prst="rect">
              <a:avLst/>
            </a:prstGeom>
          </p:spPr>
        </p:pic>
        <p:pic>
          <p:nvPicPr>
            <p:cNvPr id="129" name="object 129"/>
            <p:cNvPicPr/>
            <p:nvPr/>
          </p:nvPicPr>
          <p:blipFill>
            <a:blip r:embed="rId34" cstate="print"/>
            <a:stretch>
              <a:fillRect/>
            </a:stretch>
          </p:blipFill>
          <p:spPr>
            <a:xfrm>
              <a:off x="6004559" y="3739895"/>
              <a:ext cx="216407" cy="179831"/>
            </a:xfrm>
            <a:prstGeom prst="rect">
              <a:avLst/>
            </a:prstGeom>
          </p:spPr>
        </p:pic>
        <p:pic>
          <p:nvPicPr>
            <p:cNvPr id="130" name="object 130"/>
            <p:cNvPicPr/>
            <p:nvPr/>
          </p:nvPicPr>
          <p:blipFill>
            <a:blip r:embed="rId35" cstate="print"/>
            <a:stretch>
              <a:fillRect/>
            </a:stretch>
          </p:blipFill>
          <p:spPr>
            <a:xfrm>
              <a:off x="6004559" y="3361943"/>
              <a:ext cx="225551" cy="216407"/>
            </a:xfrm>
            <a:prstGeom prst="rect">
              <a:avLst/>
            </a:prstGeom>
          </p:spPr>
        </p:pic>
        <p:pic>
          <p:nvPicPr>
            <p:cNvPr id="131" name="object 131"/>
            <p:cNvPicPr/>
            <p:nvPr/>
          </p:nvPicPr>
          <p:blipFill>
            <a:blip r:embed="rId36" cstate="print"/>
            <a:stretch>
              <a:fillRect/>
            </a:stretch>
          </p:blipFill>
          <p:spPr>
            <a:xfrm>
              <a:off x="6004559" y="4084319"/>
              <a:ext cx="216119" cy="216407"/>
            </a:xfrm>
            <a:prstGeom prst="rect">
              <a:avLst/>
            </a:prstGeom>
          </p:spPr>
        </p:pic>
      </p:grpSp>
      <p:sp>
        <p:nvSpPr>
          <p:cNvPr id="134" name="object 22"/>
          <p:cNvSpPr txBox="1"/>
          <p:nvPr/>
        </p:nvSpPr>
        <p:spPr>
          <a:xfrm>
            <a:off x="391566" y="1110015"/>
            <a:ext cx="10847042" cy="507690"/>
          </a:xfrm>
          <a:prstGeom prst="rect">
            <a:avLst/>
          </a:prstGeom>
        </p:spPr>
        <p:txBody>
          <a:bodyPr vert="horz" wrap="square" lIns="0" tIns="12686" rIns="0" bIns="0" rtlCol="0">
            <a:spAutoFit/>
          </a:bodyPr>
          <a:lstStyle/>
          <a:p>
            <a:pPr marL="8457">
              <a:lnSpc>
                <a:spcPct val="120000"/>
              </a:lnSpc>
              <a:spcBef>
                <a:spcPts val="67"/>
              </a:spcBef>
            </a:pPr>
            <a:r>
              <a:rPr lang="zh-CN" altLang="en-US" sz="1399" spc="-3" dirty="0">
                <a:latin typeface="微软雅黑" panose="020B0503020204020204" pitchFamily="34" charset="-122"/>
                <a:ea typeface="微软雅黑" panose="020B0503020204020204" pitchFamily="34" charset="-122"/>
                <a:cs typeface="宋体" panose="02010600030101010101" pitchFamily="2" charset="-122"/>
              </a:rPr>
              <a:t>从改善的重点来说，更多的是希望通过对于客户和市场的洞察、对于组织的赋能、对于流程和机制的优化，最大程度的发挥销售团队的潜能和积极性，支持销售目标的达成</a:t>
            </a:r>
          </a:p>
        </p:txBody>
      </p:sp>
      <p:sp>
        <p:nvSpPr>
          <p:cNvPr id="132" name="矩形 131"/>
          <p:cNvSpPr/>
          <p:nvPr/>
        </p:nvSpPr>
        <p:spPr>
          <a:xfrm rot="2131546">
            <a:off x="11220876" y="1158397"/>
            <a:ext cx="1055720" cy="277171"/>
          </a:xfrm>
          <a:prstGeom prst="rect">
            <a:avLst/>
          </a:prstGeom>
          <a:solidFill>
            <a:schemeClr val="bg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99" dirty="0">
                <a:latin typeface="Arial" panose="020B0604020202020204" pitchFamily="34" charset="0"/>
                <a:ea typeface="微软雅黑" panose="020B0503020204020204" pitchFamily="34" charset="-122"/>
                <a:sym typeface="Arial" panose="020B0604020202020204" pitchFamily="34" charset="0"/>
              </a:rPr>
              <a:t>初步建设</a:t>
            </a:r>
          </a:p>
        </p:txBody>
      </p:sp>
      <p:sp>
        <p:nvSpPr>
          <p:cNvPr id="14" name="文本框 13">
            <a:extLst>
              <a:ext uri="{FF2B5EF4-FFF2-40B4-BE49-F238E27FC236}">
                <a16:creationId xmlns:a16="http://schemas.microsoft.com/office/drawing/2014/main" id="{23D9C4F5-0E43-4692-991E-26CC97B7F457}"/>
              </a:ext>
            </a:extLst>
          </p:cNvPr>
          <p:cNvSpPr txBox="1"/>
          <p:nvPr/>
        </p:nvSpPr>
        <p:spPr>
          <a:xfrm>
            <a:off x="190550" y="260257"/>
            <a:ext cx="8449152" cy="553393"/>
          </a:xfrm>
          <a:prstGeom prst="rect">
            <a:avLst/>
          </a:prstGeom>
          <a:noFill/>
          <a:ln>
            <a:noFill/>
          </a:ln>
          <a:effectLst/>
        </p:spPr>
        <p:txBody>
          <a:bodyPr vert="horz" wrap="square" lIns="45714" tIns="60958" rIns="45714" bIns="60958" rtlCol="0" anchor="ctr">
            <a:spAutoFit/>
          </a:bodyPr>
          <a:lstStyle>
            <a:defPPr>
              <a:defRPr lang="zh-CN"/>
            </a:defPPr>
            <a:lvl1pPr>
              <a:spcBef>
                <a:spcPts val="0"/>
              </a:spcBef>
              <a:buNone/>
              <a:defRPr sz="3200">
                <a:solidFill>
                  <a:srgbClr val="FFB200"/>
                </a:solidFill>
                <a:latin typeface="微软雅黑 Light"/>
                <a:ea typeface="微软雅黑"/>
                <a:cs typeface="+mn-ea"/>
              </a:defRPr>
            </a:lvl1pPr>
          </a:lstStyle>
          <a:p>
            <a:r>
              <a:rPr lang="zh-CN" altLang="en-US" dirty="0"/>
              <a:t>实施效果</a:t>
            </a:r>
          </a:p>
        </p:txBody>
      </p:sp>
    </p:spTree>
    <p:extLst>
      <p:ext uri="{BB962C8B-B14F-4D97-AF65-F5344CB8AC3E}">
        <p14:creationId xmlns:p14="http://schemas.microsoft.com/office/powerpoint/2010/main" val="267784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1" descr="400361711.png">
            <a:extLst>
              <a:ext uri="{FF2B5EF4-FFF2-40B4-BE49-F238E27FC236}">
                <a16:creationId xmlns:a16="http://schemas.microsoft.com/office/drawing/2014/main" id="{E5DB53A2-DF34-42FB-A995-F4AD5EE354E1}"/>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2929799"/>
            <a:ext cx="12190413" cy="3290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20">
            <a:extLst>
              <a:ext uri="{FF2B5EF4-FFF2-40B4-BE49-F238E27FC236}">
                <a16:creationId xmlns:a16="http://schemas.microsoft.com/office/drawing/2014/main" id="{81820855-98A5-4F9D-9A3A-49A7CB8747C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90727" y="639332"/>
            <a:ext cx="7480914" cy="374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矩形 6">
            <a:extLst>
              <a:ext uri="{FF2B5EF4-FFF2-40B4-BE49-F238E27FC236}">
                <a16:creationId xmlns:a16="http://schemas.microsoft.com/office/drawing/2014/main" id="{C6002CEC-8251-4B95-8ABB-366A86997B66}"/>
              </a:ext>
            </a:extLst>
          </p:cNvPr>
          <p:cNvSpPr>
            <a:spLocks noChangeArrowheads="1"/>
          </p:cNvSpPr>
          <p:nvPr/>
        </p:nvSpPr>
        <p:spPr bwMode="auto">
          <a:xfrm>
            <a:off x="-1" y="4902802"/>
            <a:ext cx="12190413" cy="195554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kumimoji="0" lang="zh-CN" altLang="en-US" sz="1800" dirty="0">
              <a:solidFill>
                <a:srgbClr val="FFFFFF"/>
              </a:solidFill>
              <a:latin typeface="+mn-lt"/>
              <a:ea typeface="+mn-ea"/>
              <a:cs typeface="+mn-ea"/>
              <a:sym typeface="+mn-lt"/>
            </a:endParaRPr>
          </a:p>
        </p:txBody>
      </p:sp>
      <p:sp>
        <p:nvSpPr>
          <p:cNvPr id="7173" name="文本框 8">
            <a:extLst>
              <a:ext uri="{FF2B5EF4-FFF2-40B4-BE49-F238E27FC236}">
                <a16:creationId xmlns:a16="http://schemas.microsoft.com/office/drawing/2014/main" id="{CB4B32D2-87E6-4279-891D-16AE929546BA}"/>
              </a:ext>
            </a:extLst>
          </p:cNvPr>
          <p:cNvSpPr txBox="1">
            <a:spLocks noChangeArrowheads="1"/>
          </p:cNvSpPr>
          <p:nvPr/>
        </p:nvSpPr>
        <p:spPr bwMode="auto">
          <a:xfrm>
            <a:off x="-102636" y="1560709"/>
            <a:ext cx="1495231" cy="53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kumimoji="0" lang="en-US" altLang="zh-CN" sz="34397" b="1" dirty="0">
                <a:solidFill>
                  <a:srgbClr val="4572C4"/>
                </a:solidFill>
                <a:latin typeface="+mn-lt"/>
                <a:ea typeface="+mn-ea"/>
                <a:cs typeface="+mn-ea"/>
                <a:sym typeface="+mn-lt"/>
              </a:rPr>
              <a:t>1</a:t>
            </a:r>
            <a:endParaRPr kumimoji="0" lang="zh-CN" altLang="en-US" sz="34397" b="1" dirty="0">
              <a:solidFill>
                <a:srgbClr val="4572C4"/>
              </a:solidFill>
              <a:latin typeface="+mn-lt"/>
              <a:ea typeface="+mn-ea"/>
              <a:cs typeface="+mn-ea"/>
              <a:sym typeface="+mn-lt"/>
            </a:endParaRPr>
          </a:p>
        </p:txBody>
      </p:sp>
      <p:sp>
        <p:nvSpPr>
          <p:cNvPr id="8" name="文本框 12">
            <a:extLst>
              <a:ext uri="{FF2B5EF4-FFF2-40B4-BE49-F238E27FC236}">
                <a16:creationId xmlns:a16="http://schemas.microsoft.com/office/drawing/2014/main" id="{0880EF7C-8B2C-4F03-949B-6E9C16052CB0}"/>
              </a:ext>
            </a:extLst>
          </p:cNvPr>
          <p:cNvSpPr txBox="1">
            <a:spLocks noChangeArrowheads="1"/>
          </p:cNvSpPr>
          <p:nvPr/>
        </p:nvSpPr>
        <p:spPr bwMode="auto">
          <a:xfrm>
            <a:off x="2209003" y="2226496"/>
            <a:ext cx="8121897" cy="12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7199" b="1" dirty="0">
                <a:solidFill>
                  <a:srgbClr val="4572C4"/>
                </a:solidFill>
                <a:latin typeface="+mn-lt"/>
                <a:ea typeface="+mn-ea"/>
                <a:cs typeface="+mn-ea"/>
                <a:sym typeface="+mn-lt"/>
              </a:rPr>
              <a:t>公司简介</a:t>
            </a:r>
            <a:endParaRPr lang="en-US" altLang="zh-CN" sz="7199" b="1" dirty="0">
              <a:solidFill>
                <a:srgbClr val="4572C4"/>
              </a:solidFill>
              <a:latin typeface="+mn-lt"/>
              <a:ea typeface="+mn-ea"/>
              <a:cs typeface="+mn-ea"/>
              <a:sym typeface="+mn-lt"/>
            </a:endParaRPr>
          </a:p>
        </p:txBody>
      </p:sp>
    </p:spTree>
    <p:extLst>
      <p:ext uri="{BB962C8B-B14F-4D97-AF65-F5344CB8AC3E}">
        <p14:creationId xmlns:p14="http://schemas.microsoft.com/office/powerpoint/2010/main" val="9095764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6">
            <a:extLst>
              <a:ext uri="{FF2B5EF4-FFF2-40B4-BE49-F238E27FC236}">
                <a16:creationId xmlns:a16="http://schemas.microsoft.com/office/drawing/2014/main" id="{10403FA8-ABB4-4B55-A0CE-44DB8C1EBBD2}"/>
              </a:ext>
            </a:extLst>
          </p:cNvPr>
          <p:cNvSpPr>
            <a:spLocks noChangeArrowheads="1"/>
          </p:cNvSpPr>
          <p:nvPr/>
        </p:nvSpPr>
        <p:spPr bwMode="auto">
          <a:xfrm>
            <a:off x="-1" y="4902802"/>
            <a:ext cx="12190413" cy="195554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kumimoji="0" lang="zh-CN" altLang="en-US" sz="1800" dirty="0">
              <a:solidFill>
                <a:srgbClr val="FFFFFF"/>
              </a:solidFill>
              <a:latin typeface="+mn-lt"/>
              <a:ea typeface="+mn-ea"/>
              <a:cs typeface="+mn-ea"/>
              <a:sym typeface="+mn-lt"/>
            </a:endParaRPr>
          </a:p>
        </p:txBody>
      </p:sp>
      <p:pic>
        <p:nvPicPr>
          <p:cNvPr id="13314" name="图片 2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76987" y="467477"/>
            <a:ext cx="7480914" cy="374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8"/>
          <p:cNvSpPr txBox="1">
            <a:spLocks noChangeArrowheads="1"/>
          </p:cNvSpPr>
          <p:nvPr/>
        </p:nvSpPr>
        <p:spPr bwMode="auto">
          <a:xfrm>
            <a:off x="-41229" y="1506150"/>
            <a:ext cx="1495231" cy="53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397" b="1" dirty="0">
                <a:solidFill>
                  <a:srgbClr val="4572C4"/>
                </a:solidFill>
                <a:latin typeface="+mn-lt"/>
                <a:ea typeface="+mn-ea"/>
                <a:cs typeface="+mn-ea"/>
                <a:sym typeface="+mn-lt"/>
              </a:rPr>
              <a:t>3</a:t>
            </a:r>
            <a:endParaRPr lang="zh-CN" altLang="en-US" sz="34397" b="1" dirty="0">
              <a:solidFill>
                <a:srgbClr val="4572C4"/>
              </a:solidFill>
              <a:latin typeface="+mn-lt"/>
              <a:ea typeface="+mn-ea"/>
              <a:cs typeface="+mn-ea"/>
              <a:sym typeface="+mn-lt"/>
            </a:endParaRPr>
          </a:p>
        </p:txBody>
      </p:sp>
      <p:grpSp>
        <p:nvGrpSpPr>
          <p:cNvPr id="13318" name="组合 13"/>
          <p:cNvGrpSpPr>
            <a:grpSpLocks noChangeAspect="1"/>
          </p:cNvGrpSpPr>
          <p:nvPr/>
        </p:nvGrpSpPr>
        <p:grpSpPr bwMode="auto">
          <a:xfrm>
            <a:off x="6803139" y="3179002"/>
            <a:ext cx="5577748" cy="3480935"/>
            <a:chOff x="0" y="0"/>
            <a:chExt cx="5324473" cy="3322983"/>
          </a:xfrm>
        </p:grpSpPr>
        <p:pic>
          <p:nvPicPr>
            <p:cNvPr id="13321" name="图片 1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图片 1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a:extLst>
              <a:ext uri="{FF2B5EF4-FFF2-40B4-BE49-F238E27FC236}">
                <a16:creationId xmlns:a16="http://schemas.microsoft.com/office/drawing/2014/main" id="{3D0E8FD8-B564-4F93-A9C4-0CCE83A5D1BC}"/>
              </a:ext>
            </a:extLst>
          </p:cNvPr>
          <p:cNvSpPr/>
          <p:nvPr/>
        </p:nvSpPr>
        <p:spPr>
          <a:xfrm>
            <a:off x="581562" y="2059606"/>
            <a:ext cx="11799325" cy="1200200"/>
          </a:xfrm>
          <a:prstGeom prst="rect">
            <a:avLst/>
          </a:prstGeom>
        </p:spPr>
        <p:txBody>
          <a:bodyPr wrap="square">
            <a:spAutoFit/>
          </a:bodyPr>
          <a:lstStyle/>
          <a:p>
            <a:pPr algn="ctr"/>
            <a:r>
              <a:rPr lang="zh-CN" altLang="en-US" sz="7199" b="1" dirty="0">
                <a:solidFill>
                  <a:srgbClr val="4572C4"/>
                </a:solidFill>
                <a:cs typeface="+mn-ea"/>
                <a:sym typeface="+mn-lt"/>
              </a:rPr>
              <a:t>解决方案</a:t>
            </a:r>
            <a:endParaRPr lang="en-US" altLang="zh-CN" sz="7199" b="1" dirty="0">
              <a:solidFill>
                <a:srgbClr val="4572C4"/>
              </a:solidFill>
              <a:cs typeface="+mn-ea"/>
              <a:sym typeface="+mn-lt"/>
            </a:endParaRPr>
          </a:p>
        </p:txBody>
      </p:sp>
    </p:spTree>
    <p:extLst>
      <p:ext uri="{BB962C8B-B14F-4D97-AF65-F5344CB8AC3E}">
        <p14:creationId xmlns:p14="http://schemas.microsoft.com/office/powerpoint/2010/main" val="23182939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3A443E5-B9AD-4E10-A188-CBFD1750A6F7}"/>
              </a:ext>
            </a:extLst>
          </p:cNvPr>
          <p:cNvSpPr/>
          <p:nvPr/>
        </p:nvSpPr>
        <p:spPr>
          <a:xfrm>
            <a:off x="257757" y="1197546"/>
            <a:ext cx="11674898" cy="1070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52" name="组合 51">
            <a:extLst>
              <a:ext uri="{FF2B5EF4-FFF2-40B4-BE49-F238E27FC236}">
                <a16:creationId xmlns:a16="http://schemas.microsoft.com/office/drawing/2014/main" id="{7C551140-6DEA-4729-A98F-04C9231694D9}"/>
              </a:ext>
            </a:extLst>
          </p:cNvPr>
          <p:cNvGrpSpPr/>
          <p:nvPr/>
        </p:nvGrpSpPr>
        <p:grpSpPr>
          <a:xfrm>
            <a:off x="316742" y="1579217"/>
            <a:ext cx="1722856" cy="598145"/>
            <a:chOff x="104771" y="2008275"/>
            <a:chExt cx="1723080" cy="598223"/>
          </a:xfrm>
        </p:grpSpPr>
        <p:sp>
          <p:nvSpPr>
            <p:cNvPr id="9" name="框架 104">
              <a:extLst>
                <a:ext uri="{FF2B5EF4-FFF2-40B4-BE49-F238E27FC236}">
                  <a16:creationId xmlns:a16="http://schemas.microsoft.com/office/drawing/2014/main" id="{7B11701E-6282-4B3B-A72F-D141A5D11D57}"/>
                </a:ext>
              </a:extLst>
            </p:cNvPr>
            <p:cNvSpPr/>
            <p:nvPr/>
          </p:nvSpPr>
          <p:spPr>
            <a:xfrm>
              <a:off x="104771" y="2008275"/>
              <a:ext cx="1723080" cy="598223"/>
            </a:xfrm>
            <a:prstGeom prst="fram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文本框 9">
              <a:extLst>
                <a:ext uri="{FF2B5EF4-FFF2-40B4-BE49-F238E27FC236}">
                  <a16:creationId xmlns:a16="http://schemas.microsoft.com/office/drawing/2014/main" id="{297D6DC5-A42B-4EC0-97B7-4B6F52CBEE25}"/>
                </a:ext>
              </a:extLst>
            </p:cNvPr>
            <p:cNvSpPr txBox="1"/>
            <p:nvPr/>
          </p:nvSpPr>
          <p:spPr>
            <a:xfrm>
              <a:off x="258425" y="2088218"/>
              <a:ext cx="1415772" cy="461665"/>
            </a:xfrm>
            <a:prstGeom prst="rect">
              <a:avLst/>
            </a:prstGeom>
            <a:noFill/>
          </p:spPr>
          <p:txBody>
            <a:bodyPr wrap="none" rtlCol="0">
              <a:spAutoFit/>
            </a:bodyPr>
            <a:lstStyle/>
            <a:p>
              <a:r>
                <a:rPr kumimoji="1" lang="zh-CN" altLang="en-US" dirty="0"/>
                <a:t>获客系统</a:t>
              </a:r>
            </a:p>
          </p:txBody>
        </p:sp>
      </p:grpSp>
      <p:grpSp>
        <p:nvGrpSpPr>
          <p:cNvPr id="53" name="组合 52">
            <a:extLst>
              <a:ext uri="{FF2B5EF4-FFF2-40B4-BE49-F238E27FC236}">
                <a16:creationId xmlns:a16="http://schemas.microsoft.com/office/drawing/2014/main" id="{B9C0E5B8-2097-4296-AB39-EA40F3C4D509}"/>
              </a:ext>
            </a:extLst>
          </p:cNvPr>
          <p:cNvGrpSpPr/>
          <p:nvPr/>
        </p:nvGrpSpPr>
        <p:grpSpPr>
          <a:xfrm>
            <a:off x="2247334" y="1591111"/>
            <a:ext cx="1707655" cy="598145"/>
            <a:chOff x="2094606" y="2020171"/>
            <a:chExt cx="1707877" cy="598223"/>
          </a:xfrm>
        </p:grpSpPr>
        <p:sp>
          <p:nvSpPr>
            <p:cNvPr id="11" name="框架 106">
              <a:extLst>
                <a:ext uri="{FF2B5EF4-FFF2-40B4-BE49-F238E27FC236}">
                  <a16:creationId xmlns:a16="http://schemas.microsoft.com/office/drawing/2014/main" id="{F5E1EAA7-C062-4B4E-B2E9-946AC2439999}"/>
                </a:ext>
              </a:extLst>
            </p:cNvPr>
            <p:cNvSpPr/>
            <p:nvPr/>
          </p:nvSpPr>
          <p:spPr>
            <a:xfrm>
              <a:off x="2094606" y="2020171"/>
              <a:ext cx="1707877" cy="598223"/>
            </a:xfrm>
            <a:prstGeom prst="frame">
              <a:avLst/>
            </a:prstGeom>
            <a:solidFill>
              <a:srgbClr val="2A75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11">
              <a:extLst>
                <a:ext uri="{FF2B5EF4-FFF2-40B4-BE49-F238E27FC236}">
                  <a16:creationId xmlns:a16="http://schemas.microsoft.com/office/drawing/2014/main" id="{6ECB0E52-25FB-4324-8196-714E66E230B2}"/>
                </a:ext>
              </a:extLst>
            </p:cNvPr>
            <p:cNvSpPr txBox="1"/>
            <p:nvPr/>
          </p:nvSpPr>
          <p:spPr>
            <a:xfrm>
              <a:off x="2259953" y="2088220"/>
              <a:ext cx="1415772" cy="461665"/>
            </a:xfrm>
            <a:prstGeom prst="rect">
              <a:avLst/>
            </a:prstGeom>
            <a:noFill/>
          </p:spPr>
          <p:txBody>
            <a:bodyPr wrap="none" rtlCol="0">
              <a:spAutoFit/>
            </a:bodyPr>
            <a:lstStyle/>
            <a:p>
              <a:r>
                <a:rPr kumimoji="1" lang="zh-CN" altLang="en-US" dirty="0"/>
                <a:t>打单系统</a:t>
              </a:r>
            </a:p>
          </p:txBody>
        </p:sp>
      </p:grpSp>
      <p:sp>
        <p:nvSpPr>
          <p:cNvPr id="13" name="文本框 12">
            <a:extLst>
              <a:ext uri="{FF2B5EF4-FFF2-40B4-BE49-F238E27FC236}">
                <a16:creationId xmlns:a16="http://schemas.microsoft.com/office/drawing/2014/main" id="{6CF95D97-1AA0-47D0-B8E3-EEE72412E69D}"/>
              </a:ext>
            </a:extLst>
          </p:cNvPr>
          <p:cNvSpPr txBox="1"/>
          <p:nvPr/>
        </p:nvSpPr>
        <p:spPr>
          <a:xfrm>
            <a:off x="2914197" y="1112684"/>
            <a:ext cx="6647108" cy="461605"/>
          </a:xfrm>
          <a:prstGeom prst="rect">
            <a:avLst/>
          </a:prstGeom>
          <a:noFill/>
        </p:spPr>
        <p:txBody>
          <a:bodyPr wrap="none" rtlCol="0">
            <a:spAutoFit/>
          </a:bodyPr>
          <a:lstStyle/>
          <a:p>
            <a:r>
              <a:rPr kumimoji="1" lang="zh-CN" altLang="en-US" b="1" dirty="0"/>
              <a:t>六大系统满足企业对客户全生命周期管理的需求</a:t>
            </a:r>
          </a:p>
        </p:txBody>
      </p:sp>
      <p:sp>
        <p:nvSpPr>
          <p:cNvPr id="14" name="框架 109">
            <a:extLst>
              <a:ext uri="{FF2B5EF4-FFF2-40B4-BE49-F238E27FC236}">
                <a16:creationId xmlns:a16="http://schemas.microsoft.com/office/drawing/2014/main" id="{57082858-FB97-4DC5-B2AF-0EFDFA2A134F}"/>
              </a:ext>
            </a:extLst>
          </p:cNvPr>
          <p:cNvSpPr/>
          <p:nvPr/>
        </p:nvSpPr>
        <p:spPr>
          <a:xfrm>
            <a:off x="4206507" y="1596755"/>
            <a:ext cx="1722856" cy="598145"/>
          </a:xfrm>
          <a:prstGeom prst="frame">
            <a:avLst/>
          </a:prstGeom>
          <a:solidFill>
            <a:srgbClr val="57A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框 14">
            <a:extLst>
              <a:ext uri="{FF2B5EF4-FFF2-40B4-BE49-F238E27FC236}">
                <a16:creationId xmlns:a16="http://schemas.microsoft.com/office/drawing/2014/main" id="{0A805C9E-C4ED-4419-ADD1-4C83E1FE3FD1}"/>
              </a:ext>
            </a:extLst>
          </p:cNvPr>
          <p:cNvSpPr txBox="1"/>
          <p:nvPr/>
        </p:nvSpPr>
        <p:spPr>
          <a:xfrm>
            <a:off x="4360141" y="1682020"/>
            <a:ext cx="1415588" cy="461605"/>
          </a:xfrm>
          <a:prstGeom prst="rect">
            <a:avLst/>
          </a:prstGeom>
          <a:noFill/>
        </p:spPr>
        <p:txBody>
          <a:bodyPr wrap="none" rtlCol="0">
            <a:spAutoFit/>
          </a:bodyPr>
          <a:lstStyle/>
          <a:p>
            <a:r>
              <a:rPr kumimoji="1" lang="zh-CN" altLang="en-US" dirty="0"/>
              <a:t>交易系统</a:t>
            </a:r>
          </a:p>
        </p:txBody>
      </p:sp>
      <p:sp>
        <p:nvSpPr>
          <p:cNvPr id="16" name="框架 111">
            <a:extLst>
              <a:ext uri="{FF2B5EF4-FFF2-40B4-BE49-F238E27FC236}">
                <a16:creationId xmlns:a16="http://schemas.microsoft.com/office/drawing/2014/main" id="{FD06D86C-C033-4E45-B58A-BBC551E20AD1}"/>
              </a:ext>
            </a:extLst>
          </p:cNvPr>
          <p:cNvSpPr/>
          <p:nvPr/>
        </p:nvSpPr>
        <p:spPr>
          <a:xfrm>
            <a:off x="6180881" y="1591111"/>
            <a:ext cx="1722856" cy="598145"/>
          </a:xfrm>
          <a:prstGeom prst="frame">
            <a:avLst/>
          </a:prstGeom>
          <a:solidFill>
            <a:srgbClr val="F6C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文本框 16">
            <a:extLst>
              <a:ext uri="{FF2B5EF4-FFF2-40B4-BE49-F238E27FC236}">
                <a16:creationId xmlns:a16="http://schemas.microsoft.com/office/drawing/2014/main" id="{05A13D27-1781-490A-8135-821A0CB32250}"/>
              </a:ext>
            </a:extLst>
          </p:cNvPr>
          <p:cNvSpPr txBox="1"/>
          <p:nvPr/>
        </p:nvSpPr>
        <p:spPr>
          <a:xfrm>
            <a:off x="6333286" y="1645381"/>
            <a:ext cx="1415589" cy="461605"/>
          </a:xfrm>
          <a:prstGeom prst="rect">
            <a:avLst/>
          </a:prstGeom>
          <a:noFill/>
        </p:spPr>
        <p:txBody>
          <a:bodyPr wrap="none" rtlCol="0">
            <a:spAutoFit/>
          </a:bodyPr>
          <a:lstStyle/>
          <a:p>
            <a:pPr algn="ctr"/>
            <a:r>
              <a:rPr kumimoji="1" lang="zh-CN" altLang="en-US" dirty="0"/>
              <a:t>生产系统</a:t>
            </a:r>
          </a:p>
        </p:txBody>
      </p:sp>
      <p:sp>
        <p:nvSpPr>
          <p:cNvPr id="18" name="框架 113">
            <a:extLst>
              <a:ext uri="{FF2B5EF4-FFF2-40B4-BE49-F238E27FC236}">
                <a16:creationId xmlns:a16="http://schemas.microsoft.com/office/drawing/2014/main" id="{F3E24ED0-8AEC-4368-A03C-AFACBFBC1582}"/>
              </a:ext>
            </a:extLst>
          </p:cNvPr>
          <p:cNvSpPr/>
          <p:nvPr/>
        </p:nvSpPr>
        <p:spPr>
          <a:xfrm>
            <a:off x="8146126" y="1577112"/>
            <a:ext cx="1722856" cy="598145"/>
          </a:xfrm>
          <a:prstGeom prst="frame">
            <a:avLst/>
          </a:prstGeom>
          <a:solidFill>
            <a:srgbClr val="ED7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文本框 18">
            <a:extLst>
              <a:ext uri="{FF2B5EF4-FFF2-40B4-BE49-F238E27FC236}">
                <a16:creationId xmlns:a16="http://schemas.microsoft.com/office/drawing/2014/main" id="{D41E9E61-90EF-45C3-B182-1AF9E38F4CFF}"/>
              </a:ext>
            </a:extLst>
          </p:cNvPr>
          <p:cNvSpPr txBox="1"/>
          <p:nvPr/>
        </p:nvSpPr>
        <p:spPr>
          <a:xfrm>
            <a:off x="8335135" y="1645380"/>
            <a:ext cx="1415588" cy="461605"/>
          </a:xfrm>
          <a:prstGeom prst="rect">
            <a:avLst/>
          </a:prstGeom>
          <a:noFill/>
        </p:spPr>
        <p:txBody>
          <a:bodyPr wrap="none" rtlCol="0">
            <a:spAutoFit/>
          </a:bodyPr>
          <a:lstStyle/>
          <a:p>
            <a:r>
              <a:rPr kumimoji="1" lang="zh-CN" altLang="en-US" dirty="0"/>
              <a:t>服务系统</a:t>
            </a:r>
          </a:p>
        </p:txBody>
      </p:sp>
      <p:sp>
        <p:nvSpPr>
          <p:cNvPr id="20" name="框架 111">
            <a:extLst>
              <a:ext uri="{FF2B5EF4-FFF2-40B4-BE49-F238E27FC236}">
                <a16:creationId xmlns:a16="http://schemas.microsoft.com/office/drawing/2014/main" id="{582A7508-09F2-49DC-BADC-0FE9EA610687}"/>
              </a:ext>
            </a:extLst>
          </p:cNvPr>
          <p:cNvSpPr/>
          <p:nvPr/>
        </p:nvSpPr>
        <p:spPr>
          <a:xfrm>
            <a:off x="10063775" y="1577112"/>
            <a:ext cx="1722856" cy="598145"/>
          </a:xfrm>
          <a:prstGeom prst="frame">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文本框 20">
            <a:extLst>
              <a:ext uri="{FF2B5EF4-FFF2-40B4-BE49-F238E27FC236}">
                <a16:creationId xmlns:a16="http://schemas.microsoft.com/office/drawing/2014/main" id="{D0BB71AC-3C0A-468B-87B7-69566BE61D79}"/>
              </a:ext>
            </a:extLst>
          </p:cNvPr>
          <p:cNvSpPr txBox="1"/>
          <p:nvPr/>
        </p:nvSpPr>
        <p:spPr>
          <a:xfrm>
            <a:off x="10191160" y="1659150"/>
            <a:ext cx="1484702" cy="461665"/>
          </a:xfrm>
          <a:prstGeom prst="rect">
            <a:avLst/>
          </a:prstGeom>
          <a:noFill/>
        </p:spPr>
        <p:txBody>
          <a:bodyPr wrap="none" rtlCol="0">
            <a:spAutoFit/>
          </a:bodyPr>
          <a:lstStyle/>
          <a:p>
            <a:r>
              <a:rPr kumimoji="1" lang="en-US" altLang="zh-CN" dirty="0"/>
              <a:t>PRM</a:t>
            </a:r>
            <a:r>
              <a:rPr kumimoji="1" lang="zh-CN" altLang="en-US" dirty="0"/>
              <a:t>系统</a:t>
            </a:r>
          </a:p>
        </p:txBody>
      </p:sp>
      <p:sp>
        <p:nvSpPr>
          <p:cNvPr id="23" name="矩形 22">
            <a:extLst>
              <a:ext uri="{FF2B5EF4-FFF2-40B4-BE49-F238E27FC236}">
                <a16:creationId xmlns:a16="http://schemas.microsoft.com/office/drawing/2014/main" id="{3BF2B3C5-7526-4E74-9FDF-0E15DEF6A906}"/>
              </a:ext>
            </a:extLst>
          </p:cNvPr>
          <p:cNvSpPr/>
          <p:nvPr/>
        </p:nvSpPr>
        <p:spPr>
          <a:xfrm>
            <a:off x="257758" y="2533534"/>
            <a:ext cx="1722856" cy="31569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8233D43A-1BDB-42C3-B8B1-05477812ED7A}"/>
              </a:ext>
            </a:extLst>
          </p:cNvPr>
          <p:cNvSpPr/>
          <p:nvPr/>
        </p:nvSpPr>
        <p:spPr>
          <a:xfrm>
            <a:off x="374196" y="2751310"/>
            <a:ext cx="1419579" cy="1070102"/>
          </a:xfrm>
          <a:prstGeom prst="ellipse">
            <a:avLst/>
          </a:prstGeom>
          <a:noFill/>
          <a:ln w="38100">
            <a:solidFill>
              <a:srgbClr val="0A0C3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C95E88ED-14BA-4C9F-9FA9-F4D9EB5F879D}"/>
              </a:ext>
            </a:extLst>
          </p:cNvPr>
          <p:cNvSpPr txBox="1"/>
          <p:nvPr/>
        </p:nvSpPr>
        <p:spPr>
          <a:xfrm>
            <a:off x="350451" y="3086306"/>
            <a:ext cx="1467068" cy="400110"/>
          </a:xfrm>
          <a:prstGeom prst="rect">
            <a:avLst/>
          </a:prstGeom>
          <a:noFill/>
        </p:spPr>
        <p:txBody>
          <a:bodyPr wrap="none" rtlCol="0">
            <a:spAutoFit/>
          </a:bodyPr>
          <a:lstStyle/>
          <a:p>
            <a:r>
              <a:rPr lang="zh-CN" altLang="en-US" sz="2000" b="1" dirty="0"/>
              <a:t>全渠道获客</a:t>
            </a:r>
          </a:p>
        </p:txBody>
      </p:sp>
      <p:sp>
        <p:nvSpPr>
          <p:cNvPr id="27" name="文本框 26">
            <a:extLst>
              <a:ext uri="{FF2B5EF4-FFF2-40B4-BE49-F238E27FC236}">
                <a16:creationId xmlns:a16="http://schemas.microsoft.com/office/drawing/2014/main" id="{4ACDFA4D-FDB2-4314-A8CC-91EEBFDE9A7A}"/>
              </a:ext>
            </a:extLst>
          </p:cNvPr>
          <p:cNvSpPr txBox="1"/>
          <p:nvPr/>
        </p:nvSpPr>
        <p:spPr>
          <a:xfrm>
            <a:off x="294525" y="4082910"/>
            <a:ext cx="1578920" cy="1346027"/>
          </a:xfrm>
          <a:prstGeom prst="rect">
            <a:avLst/>
          </a:prstGeom>
          <a:noFill/>
        </p:spPr>
        <p:txBody>
          <a:bodyPr wrap="square" rtlCol="0">
            <a:spAutoFit/>
          </a:bodyPr>
          <a:lstStyle/>
          <a:p>
            <a:pPr algn="ctr">
              <a:lnSpc>
                <a:spcPct val="150000"/>
              </a:lnSpc>
            </a:pPr>
            <a:r>
              <a:rPr kumimoji="1" lang="zh-CN" altLang="en-US" sz="1399" dirty="0">
                <a:latin typeface="微软雅黑" panose="020B0503020204020204" pitchFamily="34" charset="-122"/>
                <a:ea typeface="微软雅黑" panose="020B0503020204020204" pitchFamily="34" charset="-122"/>
              </a:rPr>
              <a:t>市场活动</a:t>
            </a:r>
            <a:endParaRPr kumimoji="1" lang="en-US" altLang="zh-CN" sz="1399" dirty="0">
              <a:latin typeface="微软雅黑" panose="020B0503020204020204" pitchFamily="34" charset="-122"/>
              <a:ea typeface="微软雅黑" panose="020B0503020204020204" pitchFamily="34" charset="-122"/>
            </a:endParaRPr>
          </a:p>
          <a:p>
            <a:pPr algn="ctr">
              <a:lnSpc>
                <a:spcPct val="150000"/>
              </a:lnSpc>
            </a:pPr>
            <a:r>
              <a:rPr kumimoji="1" lang="zh-CN" altLang="en-US" sz="1399" dirty="0">
                <a:latin typeface="微软雅黑" panose="020B0503020204020204" pitchFamily="34" charset="-122"/>
                <a:ea typeface="微软雅黑" panose="020B0503020204020204" pitchFamily="34" charset="-122"/>
              </a:rPr>
              <a:t>线索管理</a:t>
            </a:r>
            <a:endParaRPr kumimoji="1" lang="en-US" altLang="zh-CN" sz="1399" dirty="0">
              <a:latin typeface="微软雅黑" panose="020B0503020204020204" pitchFamily="34" charset="-122"/>
              <a:ea typeface="微软雅黑" panose="020B0503020204020204" pitchFamily="34" charset="-122"/>
            </a:endParaRPr>
          </a:p>
          <a:p>
            <a:pPr algn="ctr">
              <a:lnSpc>
                <a:spcPct val="150000"/>
              </a:lnSpc>
            </a:pPr>
            <a:r>
              <a:rPr kumimoji="1" lang="zh-CN" altLang="en-US" sz="1399" dirty="0">
                <a:latin typeface="微软雅黑" panose="020B0503020204020204" pitchFamily="34" charset="-122"/>
                <a:ea typeface="微软雅黑" panose="020B0503020204020204" pitchFamily="34" charset="-122"/>
              </a:rPr>
              <a:t>客户管理</a:t>
            </a:r>
            <a:endParaRPr kumimoji="1" lang="en-US" altLang="zh-CN" sz="1399" dirty="0">
              <a:latin typeface="微软雅黑" panose="020B0503020204020204" pitchFamily="34" charset="-122"/>
              <a:ea typeface="微软雅黑" panose="020B0503020204020204" pitchFamily="34" charset="-122"/>
            </a:endParaRPr>
          </a:p>
          <a:p>
            <a:pPr algn="ctr">
              <a:lnSpc>
                <a:spcPct val="150000"/>
              </a:lnSpc>
            </a:pPr>
            <a:r>
              <a:rPr kumimoji="1" lang="zh-CN" altLang="en-US" sz="1399" dirty="0">
                <a:latin typeface="微软雅黑" panose="020B0503020204020204" pitchFamily="34" charset="-122"/>
                <a:ea typeface="微软雅黑" panose="020B0503020204020204" pitchFamily="34" charset="-122"/>
              </a:rPr>
              <a:t>规则管理</a:t>
            </a:r>
          </a:p>
        </p:txBody>
      </p:sp>
      <p:sp>
        <p:nvSpPr>
          <p:cNvPr id="28" name="矩形 27">
            <a:extLst>
              <a:ext uri="{FF2B5EF4-FFF2-40B4-BE49-F238E27FC236}">
                <a16:creationId xmlns:a16="http://schemas.microsoft.com/office/drawing/2014/main" id="{C79674C1-A3BD-4576-B734-6886758F03E0}"/>
              </a:ext>
            </a:extLst>
          </p:cNvPr>
          <p:cNvSpPr/>
          <p:nvPr/>
        </p:nvSpPr>
        <p:spPr>
          <a:xfrm>
            <a:off x="2228105" y="2533534"/>
            <a:ext cx="1722856" cy="31569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BB02B8C5-D426-42C8-9B06-90E453B1A55E}"/>
              </a:ext>
            </a:extLst>
          </p:cNvPr>
          <p:cNvSpPr/>
          <p:nvPr/>
        </p:nvSpPr>
        <p:spPr>
          <a:xfrm>
            <a:off x="2312649" y="2751310"/>
            <a:ext cx="1419579" cy="1070102"/>
          </a:xfrm>
          <a:prstGeom prst="ellipse">
            <a:avLst/>
          </a:prstGeom>
          <a:noFill/>
          <a:ln w="38100">
            <a:solidFill>
              <a:srgbClr val="2A75BA"/>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66BFA5BC-B5D2-4F8B-9F01-DF6A238F9D99}"/>
              </a:ext>
            </a:extLst>
          </p:cNvPr>
          <p:cNvSpPr txBox="1"/>
          <p:nvPr/>
        </p:nvSpPr>
        <p:spPr>
          <a:xfrm>
            <a:off x="2339431" y="3101719"/>
            <a:ext cx="1467068" cy="400110"/>
          </a:xfrm>
          <a:prstGeom prst="rect">
            <a:avLst/>
          </a:prstGeom>
          <a:noFill/>
        </p:spPr>
        <p:txBody>
          <a:bodyPr wrap="none" rtlCol="0">
            <a:spAutoFit/>
          </a:bodyPr>
          <a:lstStyle>
            <a:defPPr>
              <a:defRPr lang="zh-CN"/>
            </a:defPPr>
            <a:lvl1pPr>
              <a:defRPr sz="2000" b="1"/>
            </a:lvl1pPr>
          </a:lstStyle>
          <a:p>
            <a:r>
              <a:rPr lang="zh-CN" altLang="en-US" dirty="0"/>
              <a:t>协同化打单</a:t>
            </a:r>
          </a:p>
        </p:txBody>
      </p:sp>
      <p:sp>
        <p:nvSpPr>
          <p:cNvPr id="33" name="文本框 32">
            <a:extLst>
              <a:ext uri="{FF2B5EF4-FFF2-40B4-BE49-F238E27FC236}">
                <a16:creationId xmlns:a16="http://schemas.microsoft.com/office/drawing/2014/main" id="{FC026AC2-8E9F-4487-9F8E-50E3F7277954}"/>
              </a:ext>
            </a:extLst>
          </p:cNvPr>
          <p:cNvSpPr txBox="1"/>
          <p:nvPr/>
        </p:nvSpPr>
        <p:spPr>
          <a:xfrm>
            <a:off x="2201999" y="4104051"/>
            <a:ext cx="1578920" cy="1346027"/>
          </a:xfrm>
          <a:prstGeom prst="rect">
            <a:avLst/>
          </a:prstGeom>
          <a:noFill/>
        </p:spPr>
        <p:txBody>
          <a:bodyPr wrap="square" rtlCol="0">
            <a:spAutoFit/>
          </a:bodyPr>
          <a:lstStyle>
            <a:defPPr>
              <a:defRPr lang="zh-CN"/>
            </a:defPPr>
            <a:lvl1pPr algn="ctr">
              <a:lnSpc>
                <a:spcPct val="150000"/>
              </a:lnSpc>
              <a:defRPr kumimoji="1" sz="1399">
                <a:latin typeface="微软雅黑" panose="020B0503020204020204" pitchFamily="34" charset="-122"/>
                <a:ea typeface="微软雅黑" panose="020B0503020204020204" pitchFamily="34" charset="-122"/>
              </a:defRPr>
            </a:lvl1pPr>
          </a:lstStyle>
          <a:p>
            <a:r>
              <a:rPr lang="zh-CN" altLang="en-US" dirty="0"/>
              <a:t>商机管理</a:t>
            </a:r>
            <a:endParaRPr lang="en-US" altLang="zh-CN" dirty="0"/>
          </a:p>
          <a:p>
            <a:r>
              <a:rPr lang="zh-CN" altLang="en-US" dirty="0"/>
              <a:t>拜访管理</a:t>
            </a:r>
            <a:endParaRPr lang="en-US" altLang="zh-CN" dirty="0"/>
          </a:p>
          <a:p>
            <a:r>
              <a:rPr lang="zh-CN" altLang="en-US" dirty="0"/>
              <a:t>报价管理</a:t>
            </a:r>
            <a:endParaRPr lang="en-US" altLang="zh-CN" dirty="0"/>
          </a:p>
          <a:p>
            <a:r>
              <a:rPr lang="zh-CN" altLang="en-US" dirty="0"/>
              <a:t>投标管理</a:t>
            </a:r>
          </a:p>
        </p:txBody>
      </p:sp>
      <p:sp>
        <p:nvSpPr>
          <p:cNvPr id="34" name="矩形 33">
            <a:extLst>
              <a:ext uri="{FF2B5EF4-FFF2-40B4-BE49-F238E27FC236}">
                <a16:creationId xmlns:a16="http://schemas.microsoft.com/office/drawing/2014/main" id="{5DA0D422-6056-489C-B2D4-9DC7DEFC60B1}"/>
              </a:ext>
            </a:extLst>
          </p:cNvPr>
          <p:cNvSpPr/>
          <p:nvPr/>
        </p:nvSpPr>
        <p:spPr>
          <a:xfrm>
            <a:off x="4198453" y="2536188"/>
            <a:ext cx="1722856" cy="31569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35" name="椭圆 34">
            <a:extLst>
              <a:ext uri="{FF2B5EF4-FFF2-40B4-BE49-F238E27FC236}">
                <a16:creationId xmlns:a16="http://schemas.microsoft.com/office/drawing/2014/main" id="{34FB820A-E0FE-436F-8C74-CFD8C7104C3E}"/>
              </a:ext>
            </a:extLst>
          </p:cNvPr>
          <p:cNvSpPr/>
          <p:nvPr/>
        </p:nvSpPr>
        <p:spPr>
          <a:xfrm>
            <a:off x="4251103" y="2753965"/>
            <a:ext cx="1419579" cy="1070102"/>
          </a:xfrm>
          <a:prstGeom prst="ellipse">
            <a:avLst/>
          </a:prstGeom>
          <a:noFill/>
          <a:ln w="38100">
            <a:solidFill>
              <a:srgbClr val="57AC4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5C8DA80A-4E73-4856-9F00-7DA76BADC665}"/>
              </a:ext>
            </a:extLst>
          </p:cNvPr>
          <p:cNvSpPr txBox="1"/>
          <p:nvPr/>
        </p:nvSpPr>
        <p:spPr>
          <a:xfrm>
            <a:off x="4325374" y="3104373"/>
            <a:ext cx="1467068" cy="400110"/>
          </a:xfrm>
          <a:prstGeom prst="rect">
            <a:avLst/>
          </a:prstGeom>
          <a:noFill/>
        </p:spPr>
        <p:txBody>
          <a:bodyPr wrap="none" rtlCol="0">
            <a:spAutoFit/>
          </a:bodyPr>
          <a:lstStyle>
            <a:defPPr>
              <a:defRPr lang="zh-CN"/>
            </a:defPPr>
            <a:lvl1pPr>
              <a:defRPr sz="2000" b="1"/>
            </a:lvl1pPr>
          </a:lstStyle>
          <a:p>
            <a:r>
              <a:rPr lang="zh-CN" altLang="en-US" dirty="0"/>
              <a:t>自动化交易</a:t>
            </a:r>
          </a:p>
        </p:txBody>
      </p:sp>
      <p:sp>
        <p:nvSpPr>
          <p:cNvPr id="39" name="文本框 38">
            <a:extLst>
              <a:ext uri="{FF2B5EF4-FFF2-40B4-BE49-F238E27FC236}">
                <a16:creationId xmlns:a16="http://schemas.microsoft.com/office/drawing/2014/main" id="{4A993090-8089-46D5-BA4C-7292605627A6}"/>
              </a:ext>
            </a:extLst>
          </p:cNvPr>
          <p:cNvSpPr txBox="1"/>
          <p:nvPr/>
        </p:nvSpPr>
        <p:spPr>
          <a:xfrm>
            <a:off x="4171432" y="4131297"/>
            <a:ext cx="1578920" cy="1669151"/>
          </a:xfrm>
          <a:prstGeom prst="rect">
            <a:avLst/>
          </a:prstGeom>
          <a:noFill/>
        </p:spPr>
        <p:txBody>
          <a:bodyPr wrap="square" rtlCol="0">
            <a:spAutoFit/>
          </a:bodyPr>
          <a:lstStyle>
            <a:defPPr>
              <a:defRPr lang="zh-CN"/>
            </a:defPPr>
            <a:lvl1pPr algn="ctr">
              <a:lnSpc>
                <a:spcPct val="150000"/>
              </a:lnSpc>
              <a:defRPr kumimoji="1" sz="1399">
                <a:latin typeface="微软雅黑" panose="020B0503020204020204" pitchFamily="34" charset="-122"/>
                <a:ea typeface="微软雅黑" panose="020B0503020204020204" pitchFamily="34" charset="-122"/>
              </a:defRPr>
            </a:lvl1pPr>
          </a:lstStyle>
          <a:p>
            <a:r>
              <a:rPr lang="zh-CN" altLang="en-US" dirty="0"/>
              <a:t>合同管理</a:t>
            </a:r>
            <a:endParaRPr lang="en-US" altLang="zh-CN" dirty="0"/>
          </a:p>
          <a:p>
            <a:r>
              <a:rPr lang="zh-CN" altLang="en-US" dirty="0"/>
              <a:t>应收管理</a:t>
            </a:r>
            <a:endParaRPr lang="en-US" altLang="zh-CN" dirty="0"/>
          </a:p>
          <a:p>
            <a:r>
              <a:rPr lang="zh-CN" altLang="en-US" dirty="0"/>
              <a:t>收款管理</a:t>
            </a:r>
            <a:endParaRPr lang="en-US" altLang="zh-CN" dirty="0"/>
          </a:p>
          <a:p>
            <a:r>
              <a:rPr lang="zh-CN" altLang="en-US" dirty="0"/>
              <a:t>发票管理</a:t>
            </a:r>
            <a:endParaRPr lang="en-US" altLang="zh-CN" dirty="0"/>
          </a:p>
          <a:p>
            <a:endParaRPr lang="zh-CN" altLang="en-US" dirty="0"/>
          </a:p>
        </p:txBody>
      </p:sp>
      <p:sp>
        <p:nvSpPr>
          <p:cNvPr id="40" name="矩形 39">
            <a:extLst>
              <a:ext uri="{FF2B5EF4-FFF2-40B4-BE49-F238E27FC236}">
                <a16:creationId xmlns:a16="http://schemas.microsoft.com/office/drawing/2014/main" id="{1C001CFF-2C6C-4FD1-9C87-3511BFA25881}"/>
              </a:ext>
            </a:extLst>
          </p:cNvPr>
          <p:cNvSpPr/>
          <p:nvPr/>
        </p:nvSpPr>
        <p:spPr>
          <a:xfrm>
            <a:off x="6168800" y="2552845"/>
            <a:ext cx="1722856" cy="31569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1" name="椭圆 40">
            <a:extLst>
              <a:ext uri="{FF2B5EF4-FFF2-40B4-BE49-F238E27FC236}">
                <a16:creationId xmlns:a16="http://schemas.microsoft.com/office/drawing/2014/main" id="{D4072B0F-9D15-497C-B093-3B0FB297CBC1}"/>
              </a:ext>
            </a:extLst>
          </p:cNvPr>
          <p:cNvSpPr/>
          <p:nvPr/>
        </p:nvSpPr>
        <p:spPr>
          <a:xfrm>
            <a:off x="6350091" y="2770622"/>
            <a:ext cx="1419579" cy="1070102"/>
          </a:xfrm>
          <a:prstGeom prst="ellipse">
            <a:avLst/>
          </a:prstGeom>
          <a:noFill/>
          <a:ln w="38100">
            <a:solidFill>
              <a:srgbClr val="F6C73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324FC07B-BA22-486F-B0EC-4BF6B2ABD3F3}"/>
              </a:ext>
            </a:extLst>
          </p:cNvPr>
          <p:cNvSpPr txBox="1"/>
          <p:nvPr/>
        </p:nvSpPr>
        <p:spPr>
          <a:xfrm>
            <a:off x="6349603" y="3101719"/>
            <a:ext cx="1467068" cy="400110"/>
          </a:xfrm>
          <a:prstGeom prst="rect">
            <a:avLst/>
          </a:prstGeom>
          <a:noFill/>
        </p:spPr>
        <p:txBody>
          <a:bodyPr wrap="none" rtlCol="0">
            <a:spAutoFit/>
          </a:bodyPr>
          <a:lstStyle>
            <a:defPPr>
              <a:defRPr lang="zh-CN"/>
            </a:defPPr>
            <a:lvl1pPr>
              <a:defRPr sz="2000" b="1"/>
            </a:lvl1pPr>
          </a:lstStyle>
          <a:p>
            <a:r>
              <a:rPr lang="zh-CN" altLang="en-US" dirty="0"/>
              <a:t>流程化生产</a:t>
            </a:r>
          </a:p>
        </p:txBody>
      </p:sp>
      <p:sp>
        <p:nvSpPr>
          <p:cNvPr id="44" name="矩形 43">
            <a:extLst>
              <a:ext uri="{FF2B5EF4-FFF2-40B4-BE49-F238E27FC236}">
                <a16:creationId xmlns:a16="http://schemas.microsoft.com/office/drawing/2014/main" id="{E95508D3-CA82-4963-85AE-303BAA45A776}"/>
              </a:ext>
            </a:extLst>
          </p:cNvPr>
          <p:cNvSpPr/>
          <p:nvPr/>
        </p:nvSpPr>
        <p:spPr>
          <a:xfrm>
            <a:off x="8139147" y="2552845"/>
            <a:ext cx="1722856" cy="31569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椭圆 44">
            <a:extLst>
              <a:ext uri="{FF2B5EF4-FFF2-40B4-BE49-F238E27FC236}">
                <a16:creationId xmlns:a16="http://schemas.microsoft.com/office/drawing/2014/main" id="{97059E13-CA22-4500-B032-CFF7B31C59C0}"/>
              </a:ext>
            </a:extLst>
          </p:cNvPr>
          <p:cNvSpPr/>
          <p:nvPr/>
        </p:nvSpPr>
        <p:spPr>
          <a:xfrm>
            <a:off x="8325670" y="2770622"/>
            <a:ext cx="1419579" cy="1070102"/>
          </a:xfrm>
          <a:prstGeom prst="ellipse">
            <a:avLst/>
          </a:prstGeom>
          <a:noFill/>
          <a:ln w="38100">
            <a:solidFill>
              <a:srgbClr val="ED7A7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6" name="文本框 45">
            <a:extLst>
              <a:ext uri="{FF2B5EF4-FFF2-40B4-BE49-F238E27FC236}">
                <a16:creationId xmlns:a16="http://schemas.microsoft.com/office/drawing/2014/main" id="{15FC3ED1-03B9-4C40-A1DC-BF0068F1D5AC}"/>
              </a:ext>
            </a:extLst>
          </p:cNvPr>
          <p:cNvSpPr txBox="1"/>
          <p:nvPr/>
        </p:nvSpPr>
        <p:spPr>
          <a:xfrm>
            <a:off x="8399941" y="3121030"/>
            <a:ext cx="1467068" cy="400110"/>
          </a:xfrm>
          <a:prstGeom prst="rect">
            <a:avLst/>
          </a:prstGeom>
          <a:noFill/>
        </p:spPr>
        <p:txBody>
          <a:bodyPr wrap="none" rtlCol="0">
            <a:spAutoFit/>
          </a:bodyPr>
          <a:lstStyle>
            <a:defPPr>
              <a:defRPr lang="zh-CN"/>
            </a:defPPr>
            <a:lvl1pPr>
              <a:defRPr sz="2000" b="1"/>
            </a:lvl1pPr>
          </a:lstStyle>
          <a:p>
            <a:r>
              <a:rPr lang="zh-CN" altLang="en-US" dirty="0"/>
              <a:t>智能化服务</a:t>
            </a:r>
          </a:p>
        </p:txBody>
      </p:sp>
      <p:sp>
        <p:nvSpPr>
          <p:cNvPr id="48" name="矩形 47">
            <a:extLst>
              <a:ext uri="{FF2B5EF4-FFF2-40B4-BE49-F238E27FC236}">
                <a16:creationId xmlns:a16="http://schemas.microsoft.com/office/drawing/2014/main" id="{309B0D51-8589-44EE-9DEE-8A02868D3597}"/>
              </a:ext>
            </a:extLst>
          </p:cNvPr>
          <p:cNvSpPr/>
          <p:nvPr/>
        </p:nvSpPr>
        <p:spPr>
          <a:xfrm>
            <a:off x="10109494" y="2536188"/>
            <a:ext cx="1722856" cy="31569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9" name="椭圆 48">
            <a:extLst>
              <a:ext uri="{FF2B5EF4-FFF2-40B4-BE49-F238E27FC236}">
                <a16:creationId xmlns:a16="http://schemas.microsoft.com/office/drawing/2014/main" id="{1F6825C8-3C35-41A1-8363-C368DB214EBE}"/>
              </a:ext>
            </a:extLst>
          </p:cNvPr>
          <p:cNvSpPr/>
          <p:nvPr/>
        </p:nvSpPr>
        <p:spPr>
          <a:xfrm>
            <a:off x="10225932" y="2753965"/>
            <a:ext cx="1419579" cy="1070102"/>
          </a:xfrm>
          <a:prstGeom prst="ellipse">
            <a:avLst/>
          </a:prstGeom>
          <a:noFill/>
          <a:ln w="38100">
            <a:solidFill>
              <a:srgbClr val="CC66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06A192B4-0126-400A-9FBD-E7C03E84142F}"/>
              </a:ext>
            </a:extLst>
          </p:cNvPr>
          <p:cNvSpPr txBox="1"/>
          <p:nvPr/>
        </p:nvSpPr>
        <p:spPr>
          <a:xfrm>
            <a:off x="10199977" y="3086306"/>
            <a:ext cx="1467068" cy="400110"/>
          </a:xfrm>
          <a:prstGeom prst="rect">
            <a:avLst/>
          </a:prstGeom>
          <a:noFill/>
        </p:spPr>
        <p:txBody>
          <a:bodyPr wrap="none" rtlCol="0">
            <a:spAutoFit/>
          </a:bodyPr>
          <a:lstStyle>
            <a:defPPr>
              <a:defRPr lang="zh-CN"/>
            </a:defPPr>
            <a:lvl1pPr>
              <a:defRPr sz="2000" b="1"/>
            </a:lvl1pPr>
          </a:lstStyle>
          <a:p>
            <a:r>
              <a:rPr lang="zh-CN" altLang="en-US" dirty="0"/>
              <a:t>多维度连接</a:t>
            </a:r>
          </a:p>
        </p:txBody>
      </p:sp>
      <p:sp>
        <p:nvSpPr>
          <p:cNvPr id="55" name="箭头: 右 54">
            <a:extLst>
              <a:ext uri="{FF2B5EF4-FFF2-40B4-BE49-F238E27FC236}">
                <a16:creationId xmlns:a16="http://schemas.microsoft.com/office/drawing/2014/main" id="{E0A291D9-EE9D-48B9-A032-4AE084289B5E}"/>
              </a:ext>
            </a:extLst>
          </p:cNvPr>
          <p:cNvSpPr/>
          <p:nvPr/>
        </p:nvSpPr>
        <p:spPr bwMode="ltGray">
          <a:xfrm>
            <a:off x="228566" y="5702348"/>
            <a:ext cx="11961847" cy="909180"/>
          </a:xfrm>
          <a:prstGeom prst="rightArrow">
            <a:avLst/>
          </a:prstGeom>
          <a:solidFill>
            <a:schemeClr val="accent2"/>
          </a:solidFill>
          <a:ln w="0">
            <a:noFill/>
            <a:prstDash val="solid"/>
            <a:round/>
            <a:headEnd/>
            <a:tailEnd/>
          </a:ln>
        </p:spPr>
        <p:txBody>
          <a:bodyPr vert="horz" wrap="square" lIns="121860" tIns="60930" rIns="121860" bIns="60930" numCol="1" anchor="t" anchorCtr="0" compatLnSpc="1">
            <a:prstTxWarp prst="textNoShape">
              <a:avLst/>
            </a:prstTxWarp>
            <a:normAutofit fontScale="85000" lnSpcReduction="20000"/>
          </a:bodyPr>
          <a:lstStyle/>
          <a:p>
            <a:pPr algn="ctr"/>
            <a:r>
              <a:rPr lang="en-US" altLang="zh-CN" sz="3199" dirty="0">
                <a:solidFill>
                  <a:schemeClr val="bg1"/>
                </a:solidFill>
              </a:rPr>
              <a:t>CRM</a:t>
            </a:r>
            <a:r>
              <a:rPr lang="zh-CN" altLang="en-US" sz="3199" dirty="0">
                <a:solidFill>
                  <a:schemeClr val="bg1"/>
                </a:solidFill>
              </a:rPr>
              <a:t>管理平台</a:t>
            </a:r>
          </a:p>
        </p:txBody>
      </p:sp>
      <p:sp>
        <p:nvSpPr>
          <p:cNvPr id="57" name="文本框 56">
            <a:extLst>
              <a:ext uri="{FF2B5EF4-FFF2-40B4-BE49-F238E27FC236}">
                <a16:creationId xmlns:a16="http://schemas.microsoft.com/office/drawing/2014/main" id="{4CB9A856-588E-41A7-A4B2-2C9179047752}"/>
              </a:ext>
            </a:extLst>
          </p:cNvPr>
          <p:cNvSpPr txBox="1"/>
          <p:nvPr/>
        </p:nvSpPr>
        <p:spPr>
          <a:xfrm>
            <a:off x="6237751" y="4131296"/>
            <a:ext cx="1578920" cy="1346202"/>
          </a:xfrm>
          <a:prstGeom prst="rect">
            <a:avLst/>
          </a:prstGeom>
          <a:noFill/>
        </p:spPr>
        <p:txBody>
          <a:bodyPr wrap="square" rtlCol="0">
            <a:spAutoFit/>
          </a:bodyPr>
          <a:lstStyle>
            <a:defPPr>
              <a:defRPr lang="zh-CN"/>
            </a:defPPr>
            <a:lvl1pPr algn="ctr">
              <a:lnSpc>
                <a:spcPct val="150000"/>
              </a:lnSpc>
              <a:defRPr kumimoji="1" sz="1399">
                <a:latin typeface="微软雅黑" panose="020B0503020204020204" pitchFamily="34" charset="-122"/>
                <a:ea typeface="微软雅黑" panose="020B0503020204020204" pitchFamily="34" charset="-122"/>
              </a:defRPr>
            </a:lvl1pPr>
          </a:lstStyle>
          <a:p>
            <a:r>
              <a:rPr lang="zh-CN" altLang="en-US" dirty="0"/>
              <a:t>生产状态</a:t>
            </a:r>
            <a:endParaRPr lang="en-US" altLang="zh-CN" dirty="0"/>
          </a:p>
          <a:p>
            <a:r>
              <a:rPr lang="zh-CN" altLang="en-US" dirty="0"/>
              <a:t>发货状态</a:t>
            </a:r>
            <a:endParaRPr lang="en-US" altLang="zh-CN" dirty="0"/>
          </a:p>
          <a:p>
            <a:r>
              <a:rPr lang="zh-CN" altLang="en-US" dirty="0"/>
              <a:t>收款状态</a:t>
            </a:r>
            <a:endParaRPr lang="en-US" altLang="zh-CN" dirty="0"/>
          </a:p>
          <a:p>
            <a:r>
              <a:rPr lang="zh-CN" altLang="en-US" dirty="0"/>
              <a:t>发票状态</a:t>
            </a:r>
          </a:p>
        </p:txBody>
      </p:sp>
      <p:sp>
        <p:nvSpPr>
          <p:cNvPr id="59" name="文本框 58">
            <a:extLst>
              <a:ext uri="{FF2B5EF4-FFF2-40B4-BE49-F238E27FC236}">
                <a16:creationId xmlns:a16="http://schemas.microsoft.com/office/drawing/2014/main" id="{3D3D9C9F-5763-4CE1-B6BE-B6DF4CB79034}"/>
              </a:ext>
            </a:extLst>
          </p:cNvPr>
          <p:cNvSpPr txBox="1"/>
          <p:nvPr/>
        </p:nvSpPr>
        <p:spPr>
          <a:xfrm>
            <a:off x="8290062" y="4152470"/>
            <a:ext cx="1578920" cy="1668958"/>
          </a:xfrm>
          <a:prstGeom prst="rect">
            <a:avLst/>
          </a:prstGeom>
          <a:noFill/>
        </p:spPr>
        <p:txBody>
          <a:bodyPr wrap="square" rtlCol="0">
            <a:spAutoFit/>
          </a:bodyPr>
          <a:lstStyle>
            <a:defPPr>
              <a:defRPr lang="zh-CN"/>
            </a:defPPr>
            <a:lvl1pPr algn="ctr">
              <a:lnSpc>
                <a:spcPct val="150000"/>
              </a:lnSpc>
              <a:defRPr kumimoji="1" sz="1399">
                <a:latin typeface="微软雅黑" panose="020B0503020204020204" pitchFamily="34" charset="-122"/>
                <a:ea typeface="微软雅黑" panose="020B0503020204020204" pitchFamily="34" charset="-122"/>
              </a:defRPr>
            </a:lvl1pPr>
          </a:lstStyle>
          <a:p>
            <a:r>
              <a:rPr lang="zh-CN" altLang="en-US" dirty="0"/>
              <a:t>服务请求</a:t>
            </a:r>
            <a:endParaRPr lang="en-US" altLang="zh-CN" dirty="0"/>
          </a:p>
          <a:p>
            <a:r>
              <a:rPr lang="zh-CN" altLang="en-US" dirty="0"/>
              <a:t>服务受理</a:t>
            </a:r>
            <a:endParaRPr lang="en-US" altLang="zh-CN" dirty="0"/>
          </a:p>
          <a:p>
            <a:r>
              <a:rPr lang="zh-CN" altLang="en-US" dirty="0"/>
              <a:t>服务提单</a:t>
            </a:r>
            <a:endParaRPr lang="en-US" altLang="zh-CN" dirty="0"/>
          </a:p>
          <a:p>
            <a:r>
              <a:rPr lang="zh-CN" altLang="en-US" dirty="0"/>
              <a:t>服务回访</a:t>
            </a:r>
          </a:p>
          <a:p>
            <a:endParaRPr lang="zh-CN" altLang="en-US" dirty="0"/>
          </a:p>
        </p:txBody>
      </p:sp>
      <p:sp>
        <p:nvSpPr>
          <p:cNvPr id="61" name="文本框 60">
            <a:extLst>
              <a:ext uri="{FF2B5EF4-FFF2-40B4-BE49-F238E27FC236}">
                <a16:creationId xmlns:a16="http://schemas.microsoft.com/office/drawing/2014/main" id="{F3E76B5C-80DA-418A-93F2-7F1C8FCD0787}"/>
              </a:ext>
            </a:extLst>
          </p:cNvPr>
          <p:cNvSpPr txBox="1"/>
          <p:nvPr/>
        </p:nvSpPr>
        <p:spPr>
          <a:xfrm>
            <a:off x="10109494" y="4180557"/>
            <a:ext cx="1578920" cy="1346202"/>
          </a:xfrm>
          <a:prstGeom prst="rect">
            <a:avLst/>
          </a:prstGeom>
          <a:noFill/>
        </p:spPr>
        <p:txBody>
          <a:bodyPr wrap="square" rtlCol="0">
            <a:spAutoFit/>
          </a:bodyPr>
          <a:lstStyle>
            <a:defPPr>
              <a:defRPr lang="zh-CN"/>
            </a:defPPr>
            <a:lvl1pPr algn="ctr">
              <a:lnSpc>
                <a:spcPct val="150000"/>
              </a:lnSpc>
              <a:defRPr kumimoji="1" sz="1399">
                <a:latin typeface="微软雅黑" panose="020B0503020204020204" pitchFamily="34" charset="-122"/>
                <a:ea typeface="微软雅黑" panose="020B0503020204020204" pitchFamily="34" charset="-122"/>
              </a:defRPr>
            </a:lvl1pPr>
          </a:lstStyle>
          <a:p>
            <a:r>
              <a:rPr lang="zh-CN" altLang="en-US" dirty="0"/>
              <a:t>招募管理</a:t>
            </a:r>
            <a:endParaRPr lang="en-US" altLang="zh-CN" dirty="0"/>
          </a:p>
          <a:p>
            <a:r>
              <a:rPr lang="zh-CN" altLang="en-US" dirty="0"/>
              <a:t>赋能管理</a:t>
            </a:r>
            <a:endParaRPr lang="en-US" altLang="zh-CN" dirty="0"/>
          </a:p>
          <a:p>
            <a:r>
              <a:rPr lang="zh-CN" altLang="en-US" dirty="0"/>
              <a:t>订单管理</a:t>
            </a:r>
            <a:endParaRPr lang="en-US" altLang="zh-CN" dirty="0"/>
          </a:p>
          <a:p>
            <a:r>
              <a:rPr lang="zh-CN" altLang="en-US" dirty="0"/>
              <a:t>智能分析</a:t>
            </a:r>
          </a:p>
        </p:txBody>
      </p:sp>
      <p:sp>
        <p:nvSpPr>
          <p:cNvPr id="63" name="标题 1">
            <a:extLst>
              <a:ext uri="{FF2B5EF4-FFF2-40B4-BE49-F238E27FC236}">
                <a16:creationId xmlns:a16="http://schemas.microsoft.com/office/drawing/2014/main" id="{5D29F922-1533-45E3-A07E-35CFAE1F73C1}"/>
              </a:ext>
            </a:extLst>
          </p:cNvPr>
          <p:cNvSpPr txBox="1">
            <a:spLocks/>
          </p:cNvSpPr>
          <p:nvPr/>
        </p:nvSpPr>
        <p:spPr>
          <a:xfrm>
            <a:off x="13358" y="276845"/>
            <a:ext cx="7059080" cy="455553"/>
          </a:xfrm>
          <a:noFill/>
          <a:ln>
            <a:noFill/>
          </a:ln>
          <a:effectLst/>
        </p:spPr>
        <p:txBody>
          <a:bodyPr vert="horz" wrap="square" lIns="45714" tIns="60958" rIns="45714" bIns="60958" rtlCol="0" anchor="ctr">
            <a:spAutoFit/>
          </a:bodyPr>
          <a:lstStyle>
            <a:defPPr>
              <a:defRPr lang="zh-CN"/>
            </a:defPPr>
            <a:lvl1pPr>
              <a:spcBef>
                <a:spcPts val="0"/>
              </a:spcBef>
              <a:buNone/>
              <a:defRPr sz="3200">
                <a:solidFill>
                  <a:srgbClr val="FFB200"/>
                </a:solidFill>
                <a:latin typeface="微软雅黑 Light"/>
                <a:ea typeface="微软雅黑"/>
                <a:cs typeface="+mn-ea"/>
              </a:defRPr>
            </a:lvl1pPr>
          </a:lstStyle>
          <a:p>
            <a:r>
              <a:rPr lang="zh-CN" altLang="en-US" dirty="0"/>
              <a:t>总体规划</a:t>
            </a:r>
          </a:p>
        </p:txBody>
      </p:sp>
    </p:spTree>
    <p:extLst>
      <p:ext uri="{BB962C8B-B14F-4D97-AF65-F5344CB8AC3E}">
        <p14:creationId xmlns:p14="http://schemas.microsoft.com/office/powerpoint/2010/main" val="204556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C1F03-C13E-4720-BBF3-4B38798B67B7}"/>
              </a:ext>
            </a:extLst>
          </p:cNvPr>
          <p:cNvSpPr>
            <a:spLocks noGrp="1"/>
          </p:cNvSpPr>
          <p:nvPr>
            <p:ph type="title" idx="4294967295"/>
          </p:nvPr>
        </p:nvSpPr>
        <p:spPr>
          <a:xfrm>
            <a:off x="0" y="117475"/>
            <a:ext cx="10971213" cy="755650"/>
          </a:xfrm>
          <a:noFill/>
          <a:ln>
            <a:noFill/>
          </a:ln>
          <a:effectLst/>
        </p:spPr>
        <p:txBody>
          <a:bodyPr vert="horz" wrap="square" lIns="45714" tIns="60958" rIns="45714" bIns="60958" rtlCol="0" anchor="ctr">
            <a:spAutoFit/>
          </a:bodyPr>
          <a:lstStyle/>
          <a:p>
            <a:pPr algn="l">
              <a:spcBef>
                <a:spcPts val="0"/>
              </a:spcBef>
            </a:pPr>
            <a:r>
              <a:rPr lang="zh-CN" altLang="en-US" sz="3200" dirty="0">
                <a:solidFill>
                  <a:srgbClr val="FFB200"/>
                </a:solidFill>
                <a:latin typeface="微软雅黑 Light"/>
                <a:ea typeface="微软雅黑"/>
                <a:cs typeface="+mn-ea"/>
              </a:rPr>
              <a:t>目标导向的业务管理机制</a:t>
            </a:r>
          </a:p>
        </p:txBody>
      </p:sp>
      <p:sp>
        <p:nvSpPr>
          <p:cNvPr id="3" name="íŝ1íḋe">
            <a:extLst>
              <a:ext uri="{FF2B5EF4-FFF2-40B4-BE49-F238E27FC236}">
                <a16:creationId xmlns:a16="http://schemas.microsoft.com/office/drawing/2014/main" id="{E1B2ECD7-316C-43E3-8DBE-827521071508}"/>
              </a:ext>
            </a:extLst>
          </p:cNvPr>
          <p:cNvSpPr/>
          <p:nvPr/>
        </p:nvSpPr>
        <p:spPr bwMode="auto">
          <a:xfrm>
            <a:off x="660401" y="2081520"/>
            <a:ext cx="2109788" cy="1055688"/>
          </a:xfrm>
          <a:custGeom>
            <a:avLst/>
            <a:gdLst>
              <a:gd name="T0" fmla="*/ 0 w 22128"/>
              <a:gd name="T1" fmla="*/ 11064 h 11064"/>
              <a:gd name="T2" fmla="*/ 11064 w 22128"/>
              <a:gd name="T3" fmla="*/ 0 h 11064"/>
              <a:gd name="T4" fmla="*/ 22128 w 22128"/>
              <a:gd name="T5" fmla="*/ 11064 h 11064"/>
              <a:gd name="T6" fmla="*/ 16596 w 22128"/>
              <a:gd name="T7" fmla="*/ 11064 h 11064"/>
              <a:gd name="T8" fmla="*/ 11064 w 22128"/>
              <a:gd name="T9" fmla="*/ 5532 h 11064"/>
              <a:gd name="T10" fmla="*/ 5532 w 22128"/>
              <a:gd name="T11" fmla="*/ 11064 h 11064"/>
              <a:gd name="T12" fmla="*/ 0 w 22128"/>
              <a:gd name="T13" fmla="*/ 11064 h 11064"/>
            </a:gdLst>
            <a:ahLst/>
            <a:cxnLst>
              <a:cxn ang="0">
                <a:pos x="T0" y="T1"/>
              </a:cxn>
              <a:cxn ang="0">
                <a:pos x="T2" y="T3"/>
              </a:cxn>
              <a:cxn ang="0">
                <a:pos x="T4" y="T5"/>
              </a:cxn>
              <a:cxn ang="0">
                <a:pos x="T6" y="T7"/>
              </a:cxn>
              <a:cxn ang="0">
                <a:pos x="T8" y="T9"/>
              </a:cxn>
              <a:cxn ang="0">
                <a:pos x="T10" y="T11"/>
              </a:cxn>
              <a:cxn ang="0">
                <a:pos x="T12" y="T13"/>
              </a:cxn>
            </a:cxnLst>
            <a:rect l="0" t="0" r="r" b="b"/>
            <a:pathLst>
              <a:path w="22128" h="11064">
                <a:moveTo>
                  <a:pt x="0" y="11064"/>
                </a:moveTo>
                <a:cubicBezTo>
                  <a:pt x="0" y="4954"/>
                  <a:pt x="4954" y="0"/>
                  <a:pt x="11064" y="0"/>
                </a:cubicBezTo>
                <a:cubicBezTo>
                  <a:pt x="17175" y="0"/>
                  <a:pt x="22128" y="4954"/>
                  <a:pt x="22128" y="11064"/>
                </a:cubicBezTo>
                <a:lnTo>
                  <a:pt x="16596" y="11064"/>
                </a:lnTo>
                <a:cubicBezTo>
                  <a:pt x="16596" y="8009"/>
                  <a:pt x="14120" y="5532"/>
                  <a:pt x="11064" y="5532"/>
                </a:cubicBezTo>
                <a:cubicBezTo>
                  <a:pt x="8009" y="5532"/>
                  <a:pt x="5532" y="8009"/>
                  <a:pt x="5532" y="11064"/>
                </a:cubicBezTo>
                <a:lnTo>
                  <a:pt x="0" y="11064"/>
                </a:lnTo>
                <a:close/>
              </a:path>
            </a:pathLst>
          </a:custGeom>
          <a:blipFill>
            <a:blip r:embed="rId2"/>
            <a:stretch>
              <a:fillRect t="-25343" b="-24543"/>
            </a:stretch>
          </a:blipFill>
          <a:ln w="3175">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defTabSz="1218323"/>
            <a:endParaRPr lang="zh-CN" altLang="en-US" sz="2400">
              <a:solidFill>
                <a:schemeClr val="tx1"/>
              </a:solidFill>
              <a:latin typeface="微软雅黑 Light" panose="020B0502040204020203" pitchFamily="34" charset="-122"/>
              <a:ea typeface="微软雅黑 Light" panose="020B0502040204020203" pitchFamily="34" charset="-122"/>
            </a:endParaRPr>
          </a:p>
        </p:txBody>
      </p:sp>
      <p:sp>
        <p:nvSpPr>
          <p:cNvPr id="4" name="isļîdè">
            <a:extLst>
              <a:ext uri="{FF2B5EF4-FFF2-40B4-BE49-F238E27FC236}">
                <a16:creationId xmlns:a16="http://schemas.microsoft.com/office/drawing/2014/main" id="{3463B5EE-6DFB-4FC3-B8A4-549AB6226592}"/>
              </a:ext>
            </a:extLst>
          </p:cNvPr>
          <p:cNvSpPr/>
          <p:nvPr/>
        </p:nvSpPr>
        <p:spPr bwMode="auto">
          <a:xfrm>
            <a:off x="5034757" y="2081520"/>
            <a:ext cx="2109788" cy="1055688"/>
          </a:xfrm>
          <a:custGeom>
            <a:avLst/>
            <a:gdLst>
              <a:gd name="T0" fmla="*/ 0 w 22128"/>
              <a:gd name="T1" fmla="*/ 11064 h 11064"/>
              <a:gd name="T2" fmla="*/ 11064 w 22128"/>
              <a:gd name="T3" fmla="*/ 0 h 11064"/>
              <a:gd name="T4" fmla="*/ 22128 w 22128"/>
              <a:gd name="T5" fmla="*/ 11064 h 11064"/>
              <a:gd name="T6" fmla="*/ 16596 w 22128"/>
              <a:gd name="T7" fmla="*/ 11064 h 11064"/>
              <a:gd name="T8" fmla="*/ 11064 w 22128"/>
              <a:gd name="T9" fmla="*/ 5532 h 11064"/>
              <a:gd name="T10" fmla="*/ 5532 w 22128"/>
              <a:gd name="T11" fmla="*/ 11064 h 11064"/>
              <a:gd name="T12" fmla="*/ 0 w 22128"/>
              <a:gd name="T13" fmla="*/ 11064 h 11064"/>
            </a:gdLst>
            <a:ahLst/>
            <a:cxnLst>
              <a:cxn ang="0">
                <a:pos x="T0" y="T1"/>
              </a:cxn>
              <a:cxn ang="0">
                <a:pos x="T2" y="T3"/>
              </a:cxn>
              <a:cxn ang="0">
                <a:pos x="T4" y="T5"/>
              </a:cxn>
              <a:cxn ang="0">
                <a:pos x="T6" y="T7"/>
              </a:cxn>
              <a:cxn ang="0">
                <a:pos x="T8" y="T9"/>
              </a:cxn>
              <a:cxn ang="0">
                <a:pos x="T10" y="T11"/>
              </a:cxn>
              <a:cxn ang="0">
                <a:pos x="T12" y="T13"/>
              </a:cxn>
            </a:cxnLst>
            <a:rect l="0" t="0" r="r" b="b"/>
            <a:pathLst>
              <a:path w="22128" h="11064">
                <a:moveTo>
                  <a:pt x="0" y="11064"/>
                </a:moveTo>
                <a:cubicBezTo>
                  <a:pt x="0" y="4954"/>
                  <a:pt x="4954" y="0"/>
                  <a:pt x="11064" y="0"/>
                </a:cubicBezTo>
                <a:cubicBezTo>
                  <a:pt x="17175" y="0"/>
                  <a:pt x="22128" y="4954"/>
                  <a:pt x="22128" y="11064"/>
                </a:cubicBezTo>
                <a:lnTo>
                  <a:pt x="16596" y="11064"/>
                </a:lnTo>
                <a:cubicBezTo>
                  <a:pt x="16596" y="8009"/>
                  <a:pt x="14120" y="5532"/>
                  <a:pt x="11064" y="5532"/>
                </a:cubicBezTo>
                <a:cubicBezTo>
                  <a:pt x="8009" y="5532"/>
                  <a:pt x="5532" y="8009"/>
                  <a:pt x="5532" y="11064"/>
                </a:cubicBezTo>
                <a:lnTo>
                  <a:pt x="0" y="11064"/>
                </a:lnTo>
                <a:close/>
              </a:path>
            </a:pathLst>
          </a:custGeom>
          <a:blipFill>
            <a:blip r:embed="rId3"/>
            <a:stretch>
              <a:fillRect t="-16618" b="-16095"/>
            </a:stretch>
          </a:blipFill>
          <a:ln w="3175">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defTabSz="1218323"/>
            <a:endParaRPr lang="zh-CN" altLang="en-US" sz="2400">
              <a:solidFill>
                <a:schemeClr val="tx1"/>
              </a:solidFill>
              <a:latin typeface="微软雅黑 Light" panose="020B0502040204020203" pitchFamily="34" charset="-122"/>
              <a:ea typeface="微软雅黑 Light" panose="020B0502040204020203" pitchFamily="34" charset="-122"/>
            </a:endParaRPr>
          </a:p>
        </p:txBody>
      </p:sp>
      <p:sp>
        <p:nvSpPr>
          <p:cNvPr id="5" name="íṥ1ïḓê">
            <a:extLst>
              <a:ext uri="{FF2B5EF4-FFF2-40B4-BE49-F238E27FC236}">
                <a16:creationId xmlns:a16="http://schemas.microsoft.com/office/drawing/2014/main" id="{72847C89-9ECD-45EB-A4F9-8CA338BB1606}"/>
              </a:ext>
            </a:extLst>
          </p:cNvPr>
          <p:cNvSpPr/>
          <p:nvPr/>
        </p:nvSpPr>
        <p:spPr bwMode="auto">
          <a:xfrm>
            <a:off x="9409113" y="2081520"/>
            <a:ext cx="2109788" cy="1055688"/>
          </a:xfrm>
          <a:custGeom>
            <a:avLst/>
            <a:gdLst>
              <a:gd name="T0" fmla="*/ 0 w 22128"/>
              <a:gd name="T1" fmla="*/ 11064 h 11064"/>
              <a:gd name="T2" fmla="*/ 11064 w 22128"/>
              <a:gd name="T3" fmla="*/ 0 h 11064"/>
              <a:gd name="T4" fmla="*/ 22128 w 22128"/>
              <a:gd name="T5" fmla="*/ 11064 h 11064"/>
              <a:gd name="T6" fmla="*/ 16596 w 22128"/>
              <a:gd name="T7" fmla="*/ 11064 h 11064"/>
              <a:gd name="T8" fmla="*/ 11064 w 22128"/>
              <a:gd name="T9" fmla="*/ 5532 h 11064"/>
              <a:gd name="T10" fmla="*/ 5532 w 22128"/>
              <a:gd name="T11" fmla="*/ 11064 h 11064"/>
              <a:gd name="T12" fmla="*/ 0 w 22128"/>
              <a:gd name="T13" fmla="*/ 11064 h 11064"/>
            </a:gdLst>
            <a:ahLst/>
            <a:cxnLst>
              <a:cxn ang="0">
                <a:pos x="T0" y="T1"/>
              </a:cxn>
              <a:cxn ang="0">
                <a:pos x="T2" y="T3"/>
              </a:cxn>
              <a:cxn ang="0">
                <a:pos x="T4" y="T5"/>
              </a:cxn>
              <a:cxn ang="0">
                <a:pos x="T6" y="T7"/>
              </a:cxn>
              <a:cxn ang="0">
                <a:pos x="T8" y="T9"/>
              </a:cxn>
              <a:cxn ang="0">
                <a:pos x="T10" y="T11"/>
              </a:cxn>
              <a:cxn ang="0">
                <a:pos x="T12" y="T13"/>
              </a:cxn>
            </a:cxnLst>
            <a:rect l="0" t="0" r="r" b="b"/>
            <a:pathLst>
              <a:path w="22128" h="11064">
                <a:moveTo>
                  <a:pt x="0" y="11064"/>
                </a:moveTo>
                <a:cubicBezTo>
                  <a:pt x="0" y="4954"/>
                  <a:pt x="4954" y="0"/>
                  <a:pt x="11064" y="0"/>
                </a:cubicBezTo>
                <a:cubicBezTo>
                  <a:pt x="17175" y="0"/>
                  <a:pt x="22128" y="4954"/>
                  <a:pt x="22128" y="11064"/>
                </a:cubicBezTo>
                <a:lnTo>
                  <a:pt x="16596" y="11064"/>
                </a:lnTo>
                <a:cubicBezTo>
                  <a:pt x="16596" y="8009"/>
                  <a:pt x="14120" y="5532"/>
                  <a:pt x="11064" y="5532"/>
                </a:cubicBezTo>
                <a:cubicBezTo>
                  <a:pt x="8009" y="5532"/>
                  <a:pt x="5532" y="8009"/>
                  <a:pt x="5532" y="11064"/>
                </a:cubicBezTo>
                <a:lnTo>
                  <a:pt x="0" y="11064"/>
                </a:lnTo>
                <a:close/>
              </a:path>
            </a:pathLst>
          </a:custGeom>
          <a:blipFill>
            <a:blip r:embed="rId4"/>
            <a:stretch>
              <a:fillRect t="-16855" b="-16326"/>
            </a:stretch>
          </a:blipFill>
          <a:ln w="3175">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defTabSz="1218323"/>
            <a:endParaRPr lang="zh-CN" altLang="en-US" sz="2400">
              <a:solidFill>
                <a:schemeClr val="tx1"/>
              </a:solidFill>
              <a:latin typeface="微软雅黑 Light" panose="020B0502040204020203" pitchFamily="34" charset="-122"/>
              <a:ea typeface="微软雅黑 Light" panose="020B0502040204020203" pitchFamily="34" charset="-122"/>
            </a:endParaRPr>
          </a:p>
        </p:txBody>
      </p:sp>
      <p:grpSp>
        <p:nvGrpSpPr>
          <p:cNvPr id="6" name="ísliḋé">
            <a:extLst>
              <a:ext uri="{FF2B5EF4-FFF2-40B4-BE49-F238E27FC236}">
                <a16:creationId xmlns:a16="http://schemas.microsoft.com/office/drawing/2014/main" id="{319362F3-BE64-4138-AF5D-A8A70613B704}"/>
              </a:ext>
            </a:extLst>
          </p:cNvPr>
          <p:cNvGrpSpPr/>
          <p:nvPr/>
        </p:nvGrpSpPr>
        <p:grpSpPr>
          <a:xfrm>
            <a:off x="660401" y="3137058"/>
            <a:ext cx="10858500" cy="1332148"/>
            <a:chOff x="660400" y="2966126"/>
            <a:chExt cx="10858500" cy="1332148"/>
          </a:xfrm>
        </p:grpSpPr>
        <p:grpSp>
          <p:nvGrpSpPr>
            <p:cNvPr id="7" name="islîḓé">
              <a:extLst>
                <a:ext uri="{FF2B5EF4-FFF2-40B4-BE49-F238E27FC236}">
                  <a16:creationId xmlns:a16="http://schemas.microsoft.com/office/drawing/2014/main" id="{32457CC8-9971-4782-8267-15B59F94E774}"/>
                </a:ext>
              </a:extLst>
            </p:cNvPr>
            <p:cNvGrpSpPr/>
            <p:nvPr/>
          </p:nvGrpSpPr>
          <p:grpSpPr>
            <a:xfrm>
              <a:off x="660400" y="2966126"/>
              <a:ext cx="10858500" cy="1332148"/>
              <a:chOff x="660400" y="2966126"/>
              <a:chExt cx="10858500" cy="1332148"/>
            </a:xfrm>
          </p:grpSpPr>
          <p:cxnSp>
            <p:nvCxnSpPr>
              <p:cNvPr id="13" name="直接连接符 12">
                <a:extLst>
                  <a:ext uri="{FF2B5EF4-FFF2-40B4-BE49-F238E27FC236}">
                    <a16:creationId xmlns:a16="http://schemas.microsoft.com/office/drawing/2014/main" id="{3767E584-05B6-4591-BDFE-5E1E3F474BB6}"/>
                  </a:ext>
                </a:extLst>
              </p:cNvPr>
              <p:cNvCxnSpPr/>
              <p:nvPr/>
            </p:nvCxnSpPr>
            <p:spPr>
              <a:xfrm>
                <a:off x="660400" y="2966126"/>
                <a:ext cx="10858500" cy="0"/>
              </a:xfrm>
              <a:prstGeom prst="line">
                <a:avLst/>
              </a:prstGeom>
              <a:noFill/>
              <a:ln w="3175">
                <a:solidFill>
                  <a:schemeClr val="bg1">
                    <a:lumMod val="75000"/>
                  </a:schemeClr>
                </a:solidFill>
                <a:round/>
              </a:ln>
            </p:spPr>
          </p:cxnSp>
          <p:cxnSp>
            <p:nvCxnSpPr>
              <p:cNvPr id="14" name="直接连接符 13">
                <a:extLst>
                  <a:ext uri="{FF2B5EF4-FFF2-40B4-BE49-F238E27FC236}">
                    <a16:creationId xmlns:a16="http://schemas.microsoft.com/office/drawing/2014/main" id="{25A6FC61-BF5C-464A-A961-E9274F80802F}"/>
                  </a:ext>
                </a:extLst>
              </p:cNvPr>
              <p:cNvCxnSpPr/>
              <p:nvPr/>
            </p:nvCxnSpPr>
            <p:spPr>
              <a:xfrm>
                <a:off x="660400" y="4298274"/>
                <a:ext cx="10858500" cy="0"/>
              </a:xfrm>
              <a:prstGeom prst="line">
                <a:avLst/>
              </a:prstGeom>
              <a:noFill/>
              <a:ln w="3175">
                <a:solidFill>
                  <a:schemeClr val="bg1">
                    <a:lumMod val="75000"/>
                  </a:schemeClr>
                </a:solidFill>
                <a:round/>
              </a:ln>
            </p:spPr>
          </p:cxnSp>
        </p:grpSp>
        <p:sp>
          <p:nvSpPr>
            <p:cNvPr id="8" name="îṩḷíḋê">
              <a:extLst>
                <a:ext uri="{FF2B5EF4-FFF2-40B4-BE49-F238E27FC236}">
                  <a16:creationId xmlns:a16="http://schemas.microsoft.com/office/drawing/2014/main" id="{3069868D-B2A8-48BA-9A14-435497D9EC8F}"/>
                </a:ext>
              </a:extLst>
            </p:cNvPr>
            <p:cNvSpPr/>
            <p:nvPr/>
          </p:nvSpPr>
          <p:spPr>
            <a:xfrm>
              <a:off x="1755673" y="3346111"/>
              <a:ext cx="517109" cy="572178"/>
            </a:xfrm>
            <a:custGeom>
              <a:avLst/>
              <a:gdLst>
                <a:gd name="connsiteX0" fmla="*/ 481589 w 546670"/>
                <a:gd name="connsiteY0" fmla="*/ 391913 h 604887"/>
                <a:gd name="connsiteX1" fmla="*/ 451551 w 546670"/>
                <a:gd name="connsiteY1" fmla="*/ 406688 h 604887"/>
                <a:gd name="connsiteX2" fmla="*/ 375678 w 546670"/>
                <a:gd name="connsiteY2" fmla="*/ 429906 h 604887"/>
                <a:gd name="connsiteX3" fmla="*/ 352427 w 546670"/>
                <a:gd name="connsiteY3" fmla="*/ 505670 h 604887"/>
                <a:gd name="connsiteX4" fmla="*/ 337631 w 546670"/>
                <a:gd name="connsiteY4" fmla="*/ 535554 h 604887"/>
                <a:gd name="connsiteX5" fmla="*/ 481589 w 546670"/>
                <a:gd name="connsiteY5" fmla="*/ 391913 h 604887"/>
                <a:gd name="connsiteX6" fmla="*/ 384133 w 546670"/>
                <a:gd name="connsiteY6" fmla="*/ 226609 h 604887"/>
                <a:gd name="connsiteX7" fmla="*/ 388361 w 546670"/>
                <a:gd name="connsiteY7" fmla="*/ 302373 h 604887"/>
                <a:gd name="connsiteX8" fmla="*/ 384133 w 546670"/>
                <a:gd name="connsiteY8" fmla="*/ 378137 h 604887"/>
                <a:gd name="connsiteX9" fmla="*/ 432639 w 546670"/>
                <a:gd name="connsiteY9" fmla="*/ 362029 h 604887"/>
                <a:gd name="connsiteX10" fmla="*/ 498165 w 546670"/>
                <a:gd name="connsiteY10" fmla="*/ 302373 h 604887"/>
                <a:gd name="connsiteX11" fmla="*/ 432639 w 546670"/>
                <a:gd name="connsiteY11" fmla="*/ 242717 h 604887"/>
                <a:gd name="connsiteX12" fmla="*/ 384133 w 546670"/>
                <a:gd name="connsiteY12" fmla="*/ 226609 h 604887"/>
                <a:gd name="connsiteX13" fmla="*/ 135706 w 546670"/>
                <a:gd name="connsiteY13" fmla="*/ 175523 h 604887"/>
                <a:gd name="connsiteX14" fmla="*/ 126473 w 546670"/>
                <a:gd name="connsiteY14" fmla="*/ 178856 h 604887"/>
                <a:gd name="connsiteX15" fmla="*/ 123248 w 546670"/>
                <a:gd name="connsiteY15" fmla="*/ 182633 h 604887"/>
                <a:gd name="connsiteX16" fmla="*/ 123248 w 546670"/>
                <a:gd name="connsiteY16" fmla="*/ 192075 h 604887"/>
                <a:gd name="connsiteX17" fmla="*/ 121801 w 546670"/>
                <a:gd name="connsiteY17" fmla="*/ 193075 h 604887"/>
                <a:gd name="connsiteX18" fmla="*/ 120912 w 546670"/>
                <a:gd name="connsiteY18" fmla="*/ 196075 h 604887"/>
                <a:gd name="connsiteX19" fmla="*/ 122914 w 546670"/>
                <a:gd name="connsiteY19" fmla="*/ 216404 h 604887"/>
                <a:gd name="connsiteX20" fmla="*/ 125695 w 546670"/>
                <a:gd name="connsiteY20" fmla="*/ 219737 h 604887"/>
                <a:gd name="connsiteX21" fmla="*/ 126807 w 546670"/>
                <a:gd name="connsiteY21" fmla="*/ 219848 h 604887"/>
                <a:gd name="connsiteX22" fmla="*/ 129810 w 546670"/>
                <a:gd name="connsiteY22" fmla="*/ 218293 h 604887"/>
                <a:gd name="connsiteX23" fmla="*/ 140600 w 546670"/>
                <a:gd name="connsiteY23" fmla="*/ 204073 h 604887"/>
                <a:gd name="connsiteX24" fmla="*/ 141379 w 546670"/>
                <a:gd name="connsiteY24" fmla="*/ 201740 h 604887"/>
                <a:gd name="connsiteX25" fmla="*/ 141379 w 546670"/>
                <a:gd name="connsiteY25" fmla="*/ 178856 h 604887"/>
                <a:gd name="connsiteX26" fmla="*/ 139488 w 546670"/>
                <a:gd name="connsiteY26" fmla="*/ 175634 h 604887"/>
                <a:gd name="connsiteX27" fmla="*/ 135706 w 546670"/>
                <a:gd name="connsiteY27" fmla="*/ 175523 h 604887"/>
                <a:gd name="connsiteX28" fmla="*/ 87208 w 546670"/>
                <a:gd name="connsiteY28" fmla="*/ 175523 h 604887"/>
                <a:gd name="connsiteX29" fmla="*/ 83537 w 546670"/>
                <a:gd name="connsiteY29" fmla="*/ 175634 h 604887"/>
                <a:gd name="connsiteX30" fmla="*/ 81646 w 546670"/>
                <a:gd name="connsiteY30" fmla="*/ 178856 h 604887"/>
                <a:gd name="connsiteX31" fmla="*/ 81646 w 546670"/>
                <a:gd name="connsiteY31" fmla="*/ 201740 h 604887"/>
                <a:gd name="connsiteX32" fmla="*/ 82425 w 546670"/>
                <a:gd name="connsiteY32" fmla="*/ 204073 h 604887"/>
                <a:gd name="connsiteX33" fmla="*/ 93103 w 546670"/>
                <a:gd name="connsiteY33" fmla="*/ 218293 h 604887"/>
                <a:gd name="connsiteX34" fmla="*/ 96218 w 546670"/>
                <a:gd name="connsiteY34" fmla="*/ 219848 h 604887"/>
                <a:gd name="connsiteX35" fmla="*/ 97219 w 546670"/>
                <a:gd name="connsiteY35" fmla="*/ 219737 h 604887"/>
                <a:gd name="connsiteX36" fmla="*/ 100000 w 546670"/>
                <a:gd name="connsiteY36" fmla="*/ 216404 h 604887"/>
                <a:gd name="connsiteX37" fmla="*/ 102113 w 546670"/>
                <a:gd name="connsiteY37" fmla="*/ 196075 h 604887"/>
                <a:gd name="connsiteX38" fmla="*/ 101112 w 546670"/>
                <a:gd name="connsiteY38" fmla="*/ 193075 h 604887"/>
                <a:gd name="connsiteX39" fmla="*/ 99666 w 546670"/>
                <a:gd name="connsiteY39" fmla="*/ 192075 h 604887"/>
                <a:gd name="connsiteX40" fmla="*/ 99666 w 546670"/>
                <a:gd name="connsiteY40" fmla="*/ 182633 h 604887"/>
                <a:gd name="connsiteX41" fmla="*/ 96551 w 546670"/>
                <a:gd name="connsiteY41" fmla="*/ 178856 h 604887"/>
                <a:gd name="connsiteX42" fmla="*/ 87208 w 546670"/>
                <a:gd name="connsiteY42" fmla="*/ 175523 h 604887"/>
                <a:gd name="connsiteX43" fmla="*/ 93214 w 546670"/>
                <a:gd name="connsiteY43" fmla="*/ 72653 h 604887"/>
                <a:gd name="connsiteX44" fmla="*/ 66629 w 546670"/>
                <a:gd name="connsiteY44" fmla="*/ 79652 h 604887"/>
                <a:gd name="connsiteX45" fmla="*/ 64516 w 546670"/>
                <a:gd name="connsiteY45" fmla="*/ 83096 h 604887"/>
                <a:gd name="connsiteX46" fmla="*/ 64516 w 546670"/>
                <a:gd name="connsiteY46" fmla="*/ 89872 h 604887"/>
                <a:gd name="connsiteX47" fmla="*/ 62959 w 546670"/>
                <a:gd name="connsiteY47" fmla="*/ 89872 h 604887"/>
                <a:gd name="connsiteX48" fmla="*/ 59065 w 546670"/>
                <a:gd name="connsiteY48" fmla="*/ 93761 h 604887"/>
                <a:gd name="connsiteX49" fmla="*/ 59065 w 546670"/>
                <a:gd name="connsiteY49" fmla="*/ 99982 h 604887"/>
                <a:gd name="connsiteX50" fmla="*/ 60845 w 546670"/>
                <a:gd name="connsiteY50" fmla="*/ 103203 h 604887"/>
                <a:gd name="connsiteX51" fmla="*/ 64516 w 546670"/>
                <a:gd name="connsiteY51" fmla="*/ 105647 h 604887"/>
                <a:gd name="connsiteX52" fmla="*/ 64738 w 546670"/>
                <a:gd name="connsiteY52" fmla="*/ 107202 h 604887"/>
                <a:gd name="connsiteX53" fmla="*/ 78531 w 546670"/>
                <a:gd name="connsiteY53" fmla="*/ 138974 h 604887"/>
                <a:gd name="connsiteX54" fmla="*/ 101223 w 546670"/>
                <a:gd name="connsiteY54" fmla="*/ 158526 h 604887"/>
                <a:gd name="connsiteX55" fmla="*/ 121801 w 546670"/>
                <a:gd name="connsiteY55" fmla="*/ 158526 h 604887"/>
                <a:gd name="connsiteX56" fmla="*/ 144493 w 546670"/>
                <a:gd name="connsiteY56" fmla="*/ 138974 h 604887"/>
                <a:gd name="connsiteX57" fmla="*/ 158175 w 546670"/>
                <a:gd name="connsiteY57" fmla="*/ 107202 h 604887"/>
                <a:gd name="connsiteX58" fmla="*/ 158398 w 546670"/>
                <a:gd name="connsiteY58" fmla="*/ 105647 h 604887"/>
                <a:gd name="connsiteX59" fmla="*/ 162179 w 546670"/>
                <a:gd name="connsiteY59" fmla="*/ 103203 h 604887"/>
                <a:gd name="connsiteX60" fmla="*/ 163848 w 546670"/>
                <a:gd name="connsiteY60" fmla="*/ 100093 h 604887"/>
                <a:gd name="connsiteX61" fmla="*/ 163848 w 546670"/>
                <a:gd name="connsiteY61" fmla="*/ 93761 h 604887"/>
                <a:gd name="connsiteX62" fmla="*/ 160066 w 546670"/>
                <a:gd name="connsiteY62" fmla="*/ 89872 h 604887"/>
                <a:gd name="connsiteX63" fmla="*/ 157953 w 546670"/>
                <a:gd name="connsiteY63" fmla="*/ 89872 h 604887"/>
                <a:gd name="connsiteX64" fmla="*/ 156729 w 546670"/>
                <a:gd name="connsiteY64" fmla="*/ 88650 h 604887"/>
                <a:gd name="connsiteX65" fmla="*/ 153058 w 546670"/>
                <a:gd name="connsiteY65" fmla="*/ 88317 h 604887"/>
                <a:gd name="connsiteX66" fmla="*/ 137930 w 546670"/>
                <a:gd name="connsiteY66" fmla="*/ 91761 h 604887"/>
                <a:gd name="connsiteX67" fmla="*/ 114460 w 546670"/>
                <a:gd name="connsiteY67" fmla="*/ 81207 h 604887"/>
                <a:gd name="connsiteX68" fmla="*/ 93214 w 546670"/>
                <a:gd name="connsiteY68" fmla="*/ 72653 h 604887"/>
                <a:gd name="connsiteX69" fmla="*/ 337631 w 546670"/>
                <a:gd name="connsiteY69" fmla="*/ 69193 h 604887"/>
                <a:gd name="connsiteX70" fmla="*/ 352427 w 546670"/>
                <a:gd name="connsiteY70" fmla="*/ 99187 h 604887"/>
                <a:gd name="connsiteX71" fmla="*/ 375678 w 546670"/>
                <a:gd name="connsiteY71" fmla="*/ 174952 h 604887"/>
                <a:gd name="connsiteX72" fmla="*/ 451551 w 546670"/>
                <a:gd name="connsiteY72" fmla="*/ 198059 h 604887"/>
                <a:gd name="connsiteX73" fmla="*/ 481589 w 546670"/>
                <a:gd name="connsiteY73" fmla="*/ 212945 h 604887"/>
                <a:gd name="connsiteX74" fmla="*/ 337631 w 546670"/>
                <a:gd name="connsiteY74" fmla="*/ 69193 h 604887"/>
                <a:gd name="connsiteX75" fmla="*/ 247963 w 546670"/>
                <a:gd name="connsiteY75" fmla="*/ 4093 h 604887"/>
                <a:gd name="connsiteX76" fmla="*/ 546670 w 546670"/>
                <a:gd name="connsiteY76" fmla="*/ 302373 h 604887"/>
                <a:gd name="connsiteX77" fmla="*/ 247963 w 546670"/>
                <a:gd name="connsiteY77" fmla="*/ 600653 h 604887"/>
                <a:gd name="connsiteX78" fmla="*/ 242957 w 546670"/>
                <a:gd name="connsiteY78" fmla="*/ 600653 h 604887"/>
                <a:gd name="connsiteX79" fmla="*/ 242957 w 546670"/>
                <a:gd name="connsiteY79" fmla="*/ 551662 h 604887"/>
                <a:gd name="connsiteX80" fmla="*/ 247963 w 546670"/>
                <a:gd name="connsiteY80" fmla="*/ 552217 h 604887"/>
                <a:gd name="connsiteX81" fmla="*/ 307705 w 546670"/>
                <a:gd name="connsiteY81" fmla="*/ 486674 h 604887"/>
                <a:gd name="connsiteX82" fmla="*/ 323836 w 546670"/>
                <a:gd name="connsiteY82" fmla="*/ 438238 h 604887"/>
                <a:gd name="connsiteX83" fmla="*/ 247963 w 546670"/>
                <a:gd name="connsiteY83" fmla="*/ 442570 h 604887"/>
                <a:gd name="connsiteX84" fmla="*/ 242957 w 546670"/>
                <a:gd name="connsiteY84" fmla="*/ 442570 h 604887"/>
                <a:gd name="connsiteX85" fmla="*/ 242957 w 546670"/>
                <a:gd name="connsiteY85" fmla="*/ 394024 h 604887"/>
                <a:gd name="connsiteX86" fmla="*/ 247963 w 546670"/>
                <a:gd name="connsiteY86" fmla="*/ 394135 h 604887"/>
                <a:gd name="connsiteX87" fmla="*/ 333848 w 546670"/>
                <a:gd name="connsiteY87" fmla="*/ 388136 h 604887"/>
                <a:gd name="connsiteX88" fmla="*/ 339856 w 546670"/>
                <a:gd name="connsiteY88" fmla="*/ 302373 h 604887"/>
                <a:gd name="connsiteX89" fmla="*/ 333848 w 546670"/>
                <a:gd name="connsiteY89" fmla="*/ 216722 h 604887"/>
                <a:gd name="connsiteX90" fmla="*/ 247963 w 546670"/>
                <a:gd name="connsiteY90" fmla="*/ 210723 h 604887"/>
                <a:gd name="connsiteX91" fmla="*/ 242957 w 546670"/>
                <a:gd name="connsiteY91" fmla="*/ 210723 h 604887"/>
                <a:gd name="connsiteX92" fmla="*/ 242957 w 546670"/>
                <a:gd name="connsiteY92" fmla="*/ 162287 h 604887"/>
                <a:gd name="connsiteX93" fmla="*/ 247963 w 546670"/>
                <a:gd name="connsiteY93" fmla="*/ 162176 h 604887"/>
                <a:gd name="connsiteX94" fmla="*/ 323836 w 546670"/>
                <a:gd name="connsiteY94" fmla="*/ 166509 h 604887"/>
                <a:gd name="connsiteX95" fmla="*/ 307705 w 546670"/>
                <a:gd name="connsiteY95" fmla="*/ 118073 h 604887"/>
                <a:gd name="connsiteX96" fmla="*/ 247963 w 546670"/>
                <a:gd name="connsiteY96" fmla="*/ 52640 h 604887"/>
                <a:gd name="connsiteX97" fmla="*/ 242957 w 546670"/>
                <a:gd name="connsiteY97" fmla="*/ 53196 h 604887"/>
                <a:gd name="connsiteX98" fmla="*/ 242957 w 546670"/>
                <a:gd name="connsiteY98" fmla="*/ 4204 h 604887"/>
                <a:gd name="connsiteX99" fmla="*/ 247963 w 546670"/>
                <a:gd name="connsiteY99" fmla="*/ 4093 h 604887"/>
                <a:gd name="connsiteX100" fmla="*/ 101779 w 546670"/>
                <a:gd name="connsiteY100" fmla="*/ 0 h 604887"/>
                <a:gd name="connsiteX101" fmla="*/ 121134 w 546670"/>
                <a:gd name="connsiteY101" fmla="*/ 0 h 604887"/>
                <a:gd name="connsiteX102" fmla="*/ 180978 w 546670"/>
                <a:gd name="connsiteY102" fmla="*/ 59656 h 604887"/>
                <a:gd name="connsiteX103" fmla="*/ 180978 w 546670"/>
                <a:gd name="connsiteY103" fmla="*/ 78430 h 604887"/>
                <a:gd name="connsiteX104" fmla="*/ 184315 w 546670"/>
                <a:gd name="connsiteY104" fmla="*/ 89095 h 604887"/>
                <a:gd name="connsiteX105" fmla="*/ 184315 w 546670"/>
                <a:gd name="connsiteY105" fmla="*/ 102426 h 604887"/>
                <a:gd name="connsiteX106" fmla="*/ 177752 w 546670"/>
                <a:gd name="connsiteY106" fmla="*/ 116534 h 604887"/>
                <a:gd name="connsiteX107" fmla="*/ 173859 w 546670"/>
                <a:gd name="connsiteY107" fmla="*/ 126643 h 604887"/>
                <a:gd name="connsiteX108" fmla="*/ 161067 w 546670"/>
                <a:gd name="connsiteY108" fmla="*/ 150861 h 604887"/>
                <a:gd name="connsiteX109" fmla="*/ 152502 w 546670"/>
                <a:gd name="connsiteY109" fmla="*/ 161748 h 604887"/>
                <a:gd name="connsiteX110" fmla="*/ 160400 w 546670"/>
                <a:gd name="connsiteY110" fmla="*/ 167747 h 604887"/>
                <a:gd name="connsiteX111" fmla="*/ 204115 w 546670"/>
                <a:gd name="connsiteY111" fmla="*/ 176412 h 604887"/>
                <a:gd name="connsiteX112" fmla="*/ 223692 w 546670"/>
                <a:gd name="connsiteY112" fmla="*/ 200407 h 604887"/>
                <a:gd name="connsiteX113" fmla="*/ 223692 w 546670"/>
                <a:gd name="connsiteY113" fmla="*/ 358044 h 604887"/>
                <a:gd name="connsiteX114" fmla="*/ 221467 w 546670"/>
                <a:gd name="connsiteY114" fmla="*/ 368265 h 604887"/>
                <a:gd name="connsiteX115" fmla="*/ 221467 w 546670"/>
                <a:gd name="connsiteY115" fmla="*/ 385484 h 604887"/>
                <a:gd name="connsiteX116" fmla="*/ 200110 w 546670"/>
                <a:gd name="connsiteY116" fmla="*/ 406813 h 604887"/>
                <a:gd name="connsiteX117" fmla="*/ 188431 w 546670"/>
                <a:gd name="connsiteY117" fmla="*/ 403369 h 604887"/>
                <a:gd name="connsiteX118" fmla="*/ 188431 w 546670"/>
                <a:gd name="connsiteY118" fmla="*/ 566561 h 604887"/>
                <a:gd name="connsiteX119" fmla="*/ 150166 w 546670"/>
                <a:gd name="connsiteY119" fmla="*/ 604887 h 604887"/>
                <a:gd name="connsiteX120" fmla="*/ 111902 w 546670"/>
                <a:gd name="connsiteY120" fmla="*/ 566561 h 604887"/>
                <a:gd name="connsiteX121" fmla="*/ 73526 w 546670"/>
                <a:gd name="connsiteY121" fmla="*/ 604887 h 604887"/>
                <a:gd name="connsiteX122" fmla="*/ 35261 w 546670"/>
                <a:gd name="connsiteY122" fmla="*/ 566561 h 604887"/>
                <a:gd name="connsiteX123" fmla="*/ 35261 w 546670"/>
                <a:gd name="connsiteY123" fmla="*/ 403369 h 604887"/>
                <a:gd name="connsiteX124" fmla="*/ 23582 w 546670"/>
                <a:gd name="connsiteY124" fmla="*/ 406813 h 604887"/>
                <a:gd name="connsiteX125" fmla="*/ 2225 w 546670"/>
                <a:gd name="connsiteY125" fmla="*/ 385484 h 604887"/>
                <a:gd name="connsiteX126" fmla="*/ 2225 w 546670"/>
                <a:gd name="connsiteY126" fmla="*/ 368265 h 604887"/>
                <a:gd name="connsiteX127" fmla="*/ 0 w 546670"/>
                <a:gd name="connsiteY127" fmla="*/ 358044 h 604887"/>
                <a:gd name="connsiteX128" fmla="*/ 0 w 546670"/>
                <a:gd name="connsiteY128" fmla="*/ 200296 h 604887"/>
                <a:gd name="connsiteX129" fmla="*/ 19577 w 546670"/>
                <a:gd name="connsiteY129" fmla="*/ 176412 h 604887"/>
                <a:gd name="connsiteX130" fmla="*/ 62625 w 546670"/>
                <a:gd name="connsiteY130" fmla="*/ 167747 h 604887"/>
                <a:gd name="connsiteX131" fmla="*/ 70522 w 546670"/>
                <a:gd name="connsiteY131" fmla="*/ 161748 h 604887"/>
                <a:gd name="connsiteX132" fmla="*/ 61957 w 546670"/>
                <a:gd name="connsiteY132" fmla="*/ 150861 h 604887"/>
                <a:gd name="connsiteX133" fmla="*/ 49054 w 546670"/>
                <a:gd name="connsiteY133" fmla="*/ 126643 h 604887"/>
                <a:gd name="connsiteX134" fmla="*/ 45161 w 546670"/>
                <a:gd name="connsiteY134" fmla="*/ 116534 h 604887"/>
                <a:gd name="connsiteX135" fmla="*/ 38598 w 546670"/>
                <a:gd name="connsiteY135" fmla="*/ 102426 h 604887"/>
                <a:gd name="connsiteX136" fmla="*/ 38598 w 546670"/>
                <a:gd name="connsiteY136" fmla="*/ 89095 h 604887"/>
                <a:gd name="connsiteX137" fmla="*/ 42047 w 546670"/>
                <a:gd name="connsiteY137" fmla="*/ 78430 h 604887"/>
                <a:gd name="connsiteX138" fmla="*/ 42047 w 546670"/>
                <a:gd name="connsiteY138" fmla="*/ 59656 h 604887"/>
                <a:gd name="connsiteX139" fmla="*/ 101779 w 546670"/>
                <a:gd name="connsiteY139" fmla="*/ 0 h 60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46670" h="604887">
                  <a:moveTo>
                    <a:pt x="481589" y="391913"/>
                  </a:moveTo>
                  <a:cubicBezTo>
                    <a:pt x="472466" y="397134"/>
                    <a:pt x="462454" y="402133"/>
                    <a:pt x="451551" y="406688"/>
                  </a:cubicBezTo>
                  <a:cubicBezTo>
                    <a:pt x="428967" y="416242"/>
                    <a:pt x="403269" y="424018"/>
                    <a:pt x="375678" y="429906"/>
                  </a:cubicBezTo>
                  <a:cubicBezTo>
                    <a:pt x="369782" y="457457"/>
                    <a:pt x="361995" y="483008"/>
                    <a:pt x="352427" y="505670"/>
                  </a:cubicBezTo>
                  <a:cubicBezTo>
                    <a:pt x="347866" y="516446"/>
                    <a:pt x="342860" y="526444"/>
                    <a:pt x="337631" y="535554"/>
                  </a:cubicBezTo>
                  <a:cubicBezTo>
                    <a:pt x="403602" y="510225"/>
                    <a:pt x="456112" y="457790"/>
                    <a:pt x="481589" y="391913"/>
                  </a:cubicBezTo>
                  <a:close/>
                  <a:moveTo>
                    <a:pt x="384133" y="226609"/>
                  </a:moveTo>
                  <a:cubicBezTo>
                    <a:pt x="386915" y="251049"/>
                    <a:pt x="388361" y="276489"/>
                    <a:pt x="388361" y="302373"/>
                  </a:cubicBezTo>
                  <a:cubicBezTo>
                    <a:pt x="388361" y="328369"/>
                    <a:pt x="386915" y="353697"/>
                    <a:pt x="384133" y="378137"/>
                  </a:cubicBezTo>
                  <a:cubicBezTo>
                    <a:pt x="401600" y="373694"/>
                    <a:pt x="417842" y="368250"/>
                    <a:pt x="432639" y="362029"/>
                  </a:cubicBezTo>
                  <a:cubicBezTo>
                    <a:pt x="473690" y="344699"/>
                    <a:pt x="498165" y="322370"/>
                    <a:pt x="498165" y="302373"/>
                  </a:cubicBezTo>
                  <a:cubicBezTo>
                    <a:pt x="498165" y="282377"/>
                    <a:pt x="473690" y="260047"/>
                    <a:pt x="432639" y="242717"/>
                  </a:cubicBezTo>
                  <a:cubicBezTo>
                    <a:pt x="417842" y="236496"/>
                    <a:pt x="401600" y="231164"/>
                    <a:pt x="384133" y="226609"/>
                  </a:cubicBezTo>
                  <a:close/>
                  <a:moveTo>
                    <a:pt x="135706" y="175523"/>
                  </a:moveTo>
                  <a:cubicBezTo>
                    <a:pt x="132591" y="177189"/>
                    <a:pt x="129477" y="178300"/>
                    <a:pt x="126473" y="178856"/>
                  </a:cubicBezTo>
                  <a:cubicBezTo>
                    <a:pt x="124582" y="179189"/>
                    <a:pt x="123248" y="180744"/>
                    <a:pt x="123248" y="182633"/>
                  </a:cubicBezTo>
                  <a:lnTo>
                    <a:pt x="123248" y="192075"/>
                  </a:lnTo>
                  <a:cubicBezTo>
                    <a:pt x="122691" y="192298"/>
                    <a:pt x="122246" y="192631"/>
                    <a:pt x="121801" y="193075"/>
                  </a:cubicBezTo>
                  <a:cubicBezTo>
                    <a:pt x="121134" y="193964"/>
                    <a:pt x="120689" y="194964"/>
                    <a:pt x="120912" y="196075"/>
                  </a:cubicBezTo>
                  <a:lnTo>
                    <a:pt x="122914" y="216404"/>
                  </a:lnTo>
                  <a:cubicBezTo>
                    <a:pt x="123136" y="217960"/>
                    <a:pt x="124249" y="219293"/>
                    <a:pt x="125695" y="219737"/>
                  </a:cubicBezTo>
                  <a:cubicBezTo>
                    <a:pt x="126028" y="219737"/>
                    <a:pt x="126473" y="219848"/>
                    <a:pt x="126807" y="219848"/>
                  </a:cubicBezTo>
                  <a:cubicBezTo>
                    <a:pt x="127919" y="219848"/>
                    <a:pt x="129032" y="219293"/>
                    <a:pt x="129810" y="218293"/>
                  </a:cubicBezTo>
                  <a:lnTo>
                    <a:pt x="140600" y="204073"/>
                  </a:lnTo>
                  <a:cubicBezTo>
                    <a:pt x="141045" y="203407"/>
                    <a:pt x="141379" y="202629"/>
                    <a:pt x="141379" y="201740"/>
                  </a:cubicBezTo>
                  <a:lnTo>
                    <a:pt x="141379" y="178856"/>
                  </a:lnTo>
                  <a:cubicBezTo>
                    <a:pt x="141379" y="177523"/>
                    <a:pt x="140600" y="176301"/>
                    <a:pt x="139488" y="175634"/>
                  </a:cubicBezTo>
                  <a:cubicBezTo>
                    <a:pt x="138375" y="174968"/>
                    <a:pt x="136929" y="174856"/>
                    <a:pt x="135706" y="175523"/>
                  </a:cubicBezTo>
                  <a:close/>
                  <a:moveTo>
                    <a:pt x="87208" y="175523"/>
                  </a:moveTo>
                  <a:cubicBezTo>
                    <a:pt x="86095" y="174856"/>
                    <a:pt x="84649" y="174968"/>
                    <a:pt x="83537" y="175634"/>
                  </a:cubicBezTo>
                  <a:cubicBezTo>
                    <a:pt x="82313" y="176301"/>
                    <a:pt x="81646" y="177523"/>
                    <a:pt x="81646" y="178856"/>
                  </a:cubicBezTo>
                  <a:lnTo>
                    <a:pt x="81646" y="201740"/>
                  </a:lnTo>
                  <a:cubicBezTo>
                    <a:pt x="81646" y="202629"/>
                    <a:pt x="81868" y="203407"/>
                    <a:pt x="82425" y="204073"/>
                  </a:cubicBezTo>
                  <a:lnTo>
                    <a:pt x="93103" y="218293"/>
                  </a:lnTo>
                  <a:cubicBezTo>
                    <a:pt x="93882" y="219293"/>
                    <a:pt x="94994" y="219848"/>
                    <a:pt x="96218" y="219848"/>
                  </a:cubicBezTo>
                  <a:cubicBezTo>
                    <a:pt x="96551" y="219848"/>
                    <a:pt x="96885" y="219848"/>
                    <a:pt x="97219" y="219737"/>
                  </a:cubicBezTo>
                  <a:cubicBezTo>
                    <a:pt x="98776" y="219293"/>
                    <a:pt x="99888" y="217960"/>
                    <a:pt x="100000" y="216404"/>
                  </a:cubicBezTo>
                  <a:lnTo>
                    <a:pt x="102113" y="196075"/>
                  </a:lnTo>
                  <a:cubicBezTo>
                    <a:pt x="102224" y="194964"/>
                    <a:pt x="101891" y="193964"/>
                    <a:pt x="101112" y="193075"/>
                  </a:cubicBezTo>
                  <a:cubicBezTo>
                    <a:pt x="100778" y="192631"/>
                    <a:pt x="100222" y="192298"/>
                    <a:pt x="99666" y="192075"/>
                  </a:cubicBezTo>
                  <a:lnTo>
                    <a:pt x="99666" y="182633"/>
                  </a:lnTo>
                  <a:cubicBezTo>
                    <a:pt x="99666" y="180744"/>
                    <a:pt x="98331" y="179189"/>
                    <a:pt x="96551" y="178856"/>
                  </a:cubicBezTo>
                  <a:cubicBezTo>
                    <a:pt x="93548" y="178300"/>
                    <a:pt x="90433" y="177189"/>
                    <a:pt x="87208" y="175523"/>
                  </a:cubicBezTo>
                  <a:close/>
                  <a:moveTo>
                    <a:pt x="93214" y="72653"/>
                  </a:moveTo>
                  <a:cubicBezTo>
                    <a:pt x="82313" y="72653"/>
                    <a:pt x="71857" y="77097"/>
                    <a:pt x="66629" y="79652"/>
                  </a:cubicBezTo>
                  <a:cubicBezTo>
                    <a:pt x="65294" y="80319"/>
                    <a:pt x="64516" y="81652"/>
                    <a:pt x="64516" y="83096"/>
                  </a:cubicBezTo>
                  <a:lnTo>
                    <a:pt x="64516" y="89872"/>
                  </a:lnTo>
                  <a:lnTo>
                    <a:pt x="62959" y="89872"/>
                  </a:lnTo>
                  <a:cubicBezTo>
                    <a:pt x="60845" y="89872"/>
                    <a:pt x="59065" y="91650"/>
                    <a:pt x="59065" y="93761"/>
                  </a:cubicBezTo>
                  <a:lnTo>
                    <a:pt x="59065" y="99982"/>
                  </a:lnTo>
                  <a:cubicBezTo>
                    <a:pt x="59065" y="101315"/>
                    <a:pt x="59733" y="102537"/>
                    <a:pt x="60845" y="103203"/>
                  </a:cubicBezTo>
                  <a:lnTo>
                    <a:pt x="64516" y="105647"/>
                  </a:lnTo>
                  <a:lnTo>
                    <a:pt x="64738" y="107202"/>
                  </a:lnTo>
                  <a:cubicBezTo>
                    <a:pt x="65962" y="116423"/>
                    <a:pt x="71079" y="128199"/>
                    <a:pt x="78531" y="138974"/>
                  </a:cubicBezTo>
                  <a:cubicBezTo>
                    <a:pt x="87875" y="152527"/>
                    <a:pt x="96663" y="158526"/>
                    <a:pt x="101223" y="158526"/>
                  </a:cubicBezTo>
                  <a:lnTo>
                    <a:pt x="121801" y="158526"/>
                  </a:lnTo>
                  <a:cubicBezTo>
                    <a:pt x="126362" y="158526"/>
                    <a:pt x="135150" y="152527"/>
                    <a:pt x="144493" y="138974"/>
                  </a:cubicBezTo>
                  <a:cubicBezTo>
                    <a:pt x="151835" y="128199"/>
                    <a:pt x="156951" y="116423"/>
                    <a:pt x="158175" y="107202"/>
                  </a:cubicBezTo>
                  <a:lnTo>
                    <a:pt x="158398" y="105647"/>
                  </a:lnTo>
                  <a:lnTo>
                    <a:pt x="162179" y="103203"/>
                  </a:lnTo>
                  <a:cubicBezTo>
                    <a:pt x="163181" y="102537"/>
                    <a:pt x="163848" y="101315"/>
                    <a:pt x="163848" y="100093"/>
                  </a:cubicBezTo>
                  <a:lnTo>
                    <a:pt x="163848" y="93761"/>
                  </a:lnTo>
                  <a:cubicBezTo>
                    <a:pt x="163848" y="91650"/>
                    <a:pt x="162179" y="89872"/>
                    <a:pt x="160066" y="89872"/>
                  </a:cubicBezTo>
                  <a:lnTo>
                    <a:pt x="157953" y="89872"/>
                  </a:lnTo>
                  <a:cubicBezTo>
                    <a:pt x="157619" y="89428"/>
                    <a:pt x="157285" y="88984"/>
                    <a:pt x="156729" y="88650"/>
                  </a:cubicBezTo>
                  <a:cubicBezTo>
                    <a:pt x="155617" y="87984"/>
                    <a:pt x="154282" y="87873"/>
                    <a:pt x="153058" y="88317"/>
                  </a:cubicBezTo>
                  <a:cubicBezTo>
                    <a:pt x="147942" y="90650"/>
                    <a:pt x="142825" y="91761"/>
                    <a:pt x="137930" y="91761"/>
                  </a:cubicBezTo>
                  <a:cubicBezTo>
                    <a:pt x="129254" y="91761"/>
                    <a:pt x="121357" y="88206"/>
                    <a:pt x="114460" y="81207"/>
                  </a:cubicBezTo>
                  <a:cubicBezTo>
                    <a:pt x="109010" y="75542"/>
                    <a:pt x="101779" y="72653"/>
                    <a:pt x="93214" y="72653"/>
                  </a:cubicBezTo>
                  <a:close/>
                  <a:moveTo>
                    <a:pt x="337631" y="69193"/>
                  </a:moveTo>
                  <a:cubicBezTo>
                    <a:pt x="342860" y="78302"/>
                    <a:pt x="347866" y="88300"/>
                    <a:pt x="352427" y="99187"/>
                  </a:cubicBezTo>
                  <a:cubicBezTo>
                    <a:pt x="361995" y="121739"/>
                    <a:pt x="369782" y="147290"/>
                    <a:pt x="375678" y="174952"/>
                  </a:cubicBezTo>
                  <a:cubicBezTo>
                    <a:pt x="403269" y="180728"/>
                    <a:pt x="428967" y="188505"/>
                    <a:pt x="451551" y="198059"/>
                  </a:cubicBezTo>
                  <a:cubicBezTo>
                    <a:pt x="462454" y="202724"/>
                    <a:pt x="472466" y="207612"/>
                    <a:pt x="481589" y="212945"/>
                  </a:cubicBezTo>
                  <a:cubicBezTo>
                    <a:pt x="456112" y="147068"/>
                    <a:pt x="403602" y="94633"/>
                    <a:pt x="337631" y="69193"/>
                  </a:cubicBezTo>
                  <a:close/>
                  <a:moveTo>
                    <a:pt x="247963" y="4093"/>
                  </a:moveTo>
                  <a:cubicBezTo>
                    <a:pt x="412725" y="4093"/>
                    <a:pt x="546670" y="137958"/>
                    <a:pt x="546670" y="302373"/>
                  </a:cubicBezTo>
                  <a:cubicBezTo>
                    <a:pt x="546670" y="466899"/>
                    <a:pt x="412725" y="600653"/>
                    <a:pt x="247963" y="600653"/>
                  </a:cubicBezTo>
                  <a:cubicBezTo>
                    <a:pt x="246295" y="600653"/>
                    <a:pt x="244626" y="600653"/>
                    <a:pt x="242957" y="600653"/>
                  </a:cubicBezTo>
                  <a:lnTo>
                    <a:pt x="242957" y="551662"/>
                  </a:lnTo>
                  <a:cubicBezTo>
                    <a:pt x="244626" y="551995"/>
                    <a:pt x="246295" y="552217"/>
                    <a:pt x="247963" y="552217"/>
                  </a:cubicBezTo>
                  <a:cubicBezTo>
                    <a:pt x="268100" y="552217"/>
                    <a:pt x="290350" y="527666"/>
                    <a:pt x="307705" y="486674"/>
                  </a:cubicBezTo>
                  <a:cubicBezTo>
                    <a:pt x="314046" y="472010"/>
                    <a:pt x="319386" y="455679"/>
                    <a:pt x="323836" y="438238"/>
                  </a:cubicBezTo>
                  <a:cubicBezTo>
                    <a:pt x="299472" y="441126"/>
                    <a:pt x="273996" y="442570"/>
                    <a:pt x="247963" y="442570"/>
                  </a:cubicBezTo>
                  <a:cubicBezTo>
                    <a:pt x="246295" y="442570"/>
                    <a:pt x="244626" y="442570"/>
                    <a:pt x="242957" y="442570"/>
                  </a:cubicBezTo>
                  <a:lnTo>
                    <a:pt x="242957" y="394024"/>
                  </a:lnTo>
                  <a:cubicBezTo>
                    <a:pt x="244626" y="394024"/>
                    <a:pt x="246295" y="394135"/>
                    <a:pt x="247963" y="394135"/>
                  </a:cubicBezTo>
                  <a:cubicBezTo>
                    <a:pt x="277778" y="394135"/>
                    <a:pt x="306703" y="392024"/>
                    <a:pt x="333848" y="388136"/>
                  </a:cubicBezTo>
                  <a:cubicBezTo>
                    <a:pt x="337742" y="361029"/>
                    <a:pt x="339856" y="332146"/>
                    <a:pt x="339856" y="302373"/>
                  </a:cubicBezTo>
                  <a:cubicBezTo>
                    <a:pt x="339856" y="272712"/>
                    <a:pt x="337742" y="243828"/>
                    <a:pt x="333848" y="216722"/>
                  </a:cubicBezTo>
                  <a:cubicBezTo>
                    <a:pt x="306703" y="212723"/>
                    <a:pt x="277778" y="210723"/>
                    <a:pt x="247963" y="210723"/>
                  </a:cubicBezTo>
                  <a:cubicBezTo>
                    <a:pt x="246295" y="210723"/>
                    <a:pt x="244626" y="210723"/>
                    <a:pt x="242957" y="210723"/>
                  </a:cubicBezTo>
                  <a:lnTo>
                    <a:pt x="242957" y="162287"/>
                  </a:lnTo>
                  <a:cubicBezTo>
                    <a:pt x="244626" y="162287"/>
                    <a:pt x="246295" y="162176"/>
                    <a:pt x="247963" y="162176"/>
                  </a:cubicBezTo>
                  <a:cubicBezTo>
                    <a:pt x="273996" y="162176"/>
                    <a:pt x="299472" y="163731"/>
                    <a:pt x="323836" y="166509"/>
                  </a:cubicBezTo>
                  <a:cubicBezTo>
                    <a:pt x="319386" y="149067"/>
                    <a:pt x="314046" y="132848"/>
                    <a:pt x="307705" y="118073"/>
                  </a:cubicBezTo>
                  <a:cubicBezTo>
                    <a:pt x="290350" y="77080"/>
                    <a:pt x="268100" y="52640"/>
                    <a:pt x="247963" y="52640"/>
                  </a:cubicBezTo>
                  <a:cubicBezTo>
                    <a:pt x="246295" y="52640"/>
                    <a:pt x="244626" y="52862"/>
                    <a:pt x="242957" y="53196"/>
                  </a:cubicBezTo>
                  <a:lnTo>
                    <a:pt x="242957" y="4204"/>
                  </a:lnTo>
                  <a:cubicBezTo>
                    <a:pt x="244626" y="4204"/>
                    <a:pt x="246295" y="4093"/>
                    <a:pt x="247963" y="4093"/>
                  </a:cubicBezTo>
                  <a:close/>
                  <a:moveTo>
                    <a:pt x="101779" y="0"/>
                  </a:moveTo>
                  <a:lnTo>
                    <a:pt x="121134" y="0"/>
                  </a:lnTo>
                  <a:cubicBezTo>
                    <a:pt x="154171" y="0"/>
                    <a:pt x="180978" y="26773"/>
                    <a:pt x="180978" y="59656"/>
                  </a:cubicBezTo>
                  <a:lnTo>
                    <a:pt x="180978" y="78430"/>
                  </a:lnTo>
                  <a:cubicBezTo>
                    <a:pt x="183203" y="81541"/>
                    <a:pt x="184315" y="85318"/>
                    <a:pt x="184315" y="89095"/>
                  </a:cubicBezTo>
                  <a:lnTo>
                    <a:pt x="184315" y="102426"/>
                  </a:lnTo>
                  <a:cubicBezTo>
                    <a:pt x="184315" y="107869"/>
                    <a:pt x="181868" y="113090"/>
                    <a:pt x="177752" y="116534"/>
                  </a:cubicBezTo>
                  <a:cubicBezTo>
                    <a:pt x="176751" y="119867"/>
                    <a:pt x="175416" y="123311"/>
                    <a:pt x="173859" y="126643"/>
                  </a:cubicBezTo>
                  <a:cubicBezTo>
                    <a:pt x="170856" y="134753"/>
                    <a:pt x="166406" y="143085"/>
                    <a:pt x="161067" y="150861"/>
                  </a:cubicBezTo>
                  <a:cubicBezTo>
                    <a:pt x="158842" y="154083"/>
                    <a:pt x="155839" y="157860"/>
                    <a:pt x="152502" y="161748"/>
                  </a:cubicBezTo>
                  <a:cubicBezTo>
                    <a:pt x="155505" y="163192"/>
                    <a:pt x="158175" y="165192"/>
                    <a:pt x="160400" y="167747"/>
                  </a:cubicBezTo>
                  <a:lnTo>
                    <a:pt x="204115" y="176412"/>
                  </a:lnTo>
                  <a:cubicBezTo>
                    <a:pt x="215461" y="178745"/>
                    <a:pt x="223692" y="188743"/>
                    <a:pt x="223692" y="200407"/>
                  </a:cubicBezTo>
                  <a:lnTo>
                    <a:pt x="223692" y="358044"/>
                  </a:lnTo>
                  <a:cubicBezTo>
                    <a:pt x="223692" y="361710"/>
                    <a:pt x="222913" y="365154"/>
                    <a:pt x="221467" y="368265"/>
                  </a:cubicBezTo>
                  <a:lnTo>
                    <a:pt x="221467" y="385484"/>
                  </a:lnTo>
                  <a:cubicBezTo>
                    <a:pt x="221467" y="397259"/>
                    <a:pt x="211901" y="406813"/>
                    <a:pt x="200110" y="406813"/>
                  </a:cubicBezTo>
                  <a:cubicBezTo>
                    <a:pt x="195772" y="406813"/>
                    <a:pt x="191879" y="405591"/>
                    <a:pt x="188431" y="403369"/>
                  </a:cubicBezTo>
                  <a:lnTo>
                    <a:pt x="188431" y="566561"/>
                  </a:lnTo>
                  <a:cubicBezTo>
                    <a:pt x="188431" y="587668"/>
                    <a:pt x="171301" y="604887"/>
                    <a:pt x="150166" y="604887"/>
                  </a:cubicBezTo>
                  <a:cubicBezTo>
                    <a:pt x="129032" y="604887"/>
                    <a:pt x="111902" y="587668"/>
                    <a:pt x="111902" y="566561"/>
                  </a:cubicBezTo>
                  <a:cubicBezTo>
                    <a:pt x="111902" y="587668"/>
                    <a:pt x="94772" y="604887"/>
                    <a:pt x="73526" y="604887"/>
                  </a:cubicBezTo>
                  <a:cubicBezTo>
                    <a:pt x="52391" y="604887"/>
                    <a:pt x="35261" y="587668"/>
                    <a:pt x="35261" y="566561"/>
                  </a:cubicBezTo>
                  <a:lnTo>
                    <a:pt x="35261" y="403369"/>
                  </a:lnTo>
                  <a:cubicBezTo>
                    <a:pt x="31924" y="405591"/>
                    <a:pt x="27920" y="406813"/>
                    <a:pt x="23582" y="406813"/>
                  </a:cubicBezTo>
                  <a:cubicBezTo>
                    <a:pt x="11791" y="406813"/>
                    <a:pt x="2225" y="397259"/>
                    <a:pt x="2225" y="385484"/>
                  </a:cubicBezTo>
                  <a:lnTo>
                    <a:pt x="2225" y="368265"/>
                  </a:lnTo>
                  <a:cubicBezTo>
                    <a:pt x="779" y="365154"/>
                    <a:pt x="0" y="361710"/>
                    <a:pt x="0" y="358044"/>
                  </a:cubicBezTo>
                  <a:lnTo>
                    <a:pt x="0" y="200296"/>
                  </a:lnTo>
                  <a:cubicBezTo>
                    <a:pt x="0" y="188743"/>
                    <a:pt x="8231" y="178745"/>
                    <a:pt x="19577" y="176412"/>
                  </a:cubicBezTo>
                  <a:lnTo>
                    <a:pt x="62625" y="167747"/>
                  </a:lnTo>
                  <a:cubicBezTo>
                    <a:pt x="64850" y="165192"/>
                    <a:pt x="67519" y="163192"/>
                    <a:pt x="70522" y="161748"/>
                  </a:cubicBezTo>
                  <a:cubicBezTo>
                    <a:pt x="67074" y="157971"/>
                    <a:pt x="64182" y="154083"/>
                    <a:pt x="61957" y="150861"/>
                  </a:cubicBezTo>
                  <a:cubicBezTo>
                    <a:pt x="56618" y="143085"/>
                    <a:pt x="52169" y="134753"/>
                    <a:pt x="49054" y="126643"/>
                  </a:cubicBezTo>
                  <a:cubicBezTo>
                    <a:pt x="47497" y="123311"/>
                    <a:pt x="46273" y="119867"/>
                    <a:pt x="45161" y="116534"/>
                  </a:cubicBezTo>
                  <a:cubicBezTo>
                    <a:pt x="41045" y="113090"/>
                    <a:pt x="38598" y="107869"/>
                    <a:pt x="38598" y="102426"/>
                  </a:cubicBezTo>
                  <a:lnTo>
                    <a:pt x="38598" y="89095"/>
                  </a:lnTo>
                  <a:cubicBezTo>
                    <a:pt x="38598" y="85318"/>
                    <a:pt x="39822" y="81541"/>
                    <a:pt x="42047" y="78430"/>
                  </a:cubicBezTo>
                  <a:lnTo>
                    <a:pt x="42047" y="59656"/>
                  </a:lnTo>
                  <a:cubicBezTo>
                    <a:pt x="42047" y="26773"/>
                    <a:pt x="68854" y="0"/>
                    <a:pt x="101779" y="0"/>
                  </a:cubicBezTo>
                  <a:close/>
                </a:path>
              </a:pathLst>
            </a:custGeom>
            <a:solidFill>
              <a:srgbClr val="FFB400"/>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1219108"/>
              <a:endParaRPr lang="zh-CN" altLang="en-US" sz="2667" b="1" dirty="0">
                <a:solidFill>
                  <a:schemeClr val="tx1"/>
                </a:solidFill>
                <a:latin typeface="微软雅黑 Light" panose="020B0502040204020203" pitchFamily="34" charset="-122"/>
                <a:ea typeface="微软雅黑 Light" panose="020B0502040204020203" pitchFamily="34" charset="-122"/>
              </a:endParaRPr>
            </a:p>
          </p:txBody>
        </p:sp>
        <p:sp>
          <p:nvSpPr>
            <p:cNvPr id="9" name="íś1îḋe">
              <a:extLst>
                <a:ext uri="{FF2B5EF4-FFF2-40B4-BE49-F238E27FC236}">
                  <a16:creationId xmlns:a16="http://schemas.microsoft.com/office/drawing/2014/main" id="{A5F7F105-A01B-4219-929B-71C11B517690}"/>
                </a:ext>
              </a:extLst>
            </p:cNvPr>
            <p:cNvSpPr/>
            <p:nvPr/>
          </p:nvSpPr>
          <p:spPr>
            <a:xfrm>
              <a:off x="3785442" y="3346111"/>
              <a:ext cx="532995" cy="572178"/>
            </a:xfrm>
            <a:custGeom>
              <a:avLst/>
              <a:gdLst>
                <a:gd name="connsiteX0" fmla="*/ 266761 w 565186"/>
                <a:gd name="connsiteY0" fmla="*/ 383537 h 606735"/>
                <a:gd name="connsiteX1" fmla="*/ 298145 w 565186"/>
                <a:gd name="connsiteY1" fmla="*/ 383537 h 606735"/>
                <a:gd name="connsiteX2" fmla="*/ 298145 w 565186"/>
                <a:gd name="connsiteY2" fmla="*/ 426731 h 606735"/>
                <a:gd name="connsiteX3" fmla="*/ 485518 w 565186"/>
                <a:gd name="connsiteY3" fmla="*/ 426731 h 606735"/>
                <a:gd name="connsiteX4" fmla="*/ 513188 w 565186"/>
                <a:gd name="connsiteY4" fmla="*/ 454352 h 606735"/>
                <a:gd name="connsiteX5" fmla="*/ 513188 w 565186"/>
                <a:gd name="connsiteY5" fmla="*/ 503015 h 606735"/>
                <a:gd name="connsiteX6" fmla="*/ 537793 w 565186"/>
                <a:gd name="connsiteY6" fmla="*/ 503015 h 606735"/>
                <a:gd name="connsiteX7" fmla="*/ 565184 w 565186"/>
                <a:gd name="connsiteY7" fmla="*/ 530729 h 606735"/>
                <a:gd name="connsiteX8" fmla="*/ 565184 w 565186"/>
                <a:gd name="connsiteY8" fmla="*/ 579021 h 606735"/>
                <a:gd name="connsiteX9" fmla="*/ 537422 w 565186"/>
                <a:gd name="connsiteY9" fmla="*/ 606735 h 606735"/>
                <a:gd name="connsiteX10" fmla="*/ 456920 w 565186"/>
                <a:gd name="connsiteY10" fmla="*/ 606735 h 606735"/>
                <a:gd name="connsiteX11" fmla="*/ 429250 w 565186"/>
                <a:gd name="connsiteY11" fmla="*/ 579021 h 606735"/>
                <a:gd name="connsiteX12" fmla="*/ 429250 w 565186"/>
                <a:gd name="connsiteY12" fmla="*/ 530729 h 606735"/>
                <a:gd name="connsiteX13" fmla="*/ 456920 w 565186"/>
                <a:gd name="connsiteY13" fmla="*/ 503015 h 606735"/>
                <a:gd name="connsiteX14" fmla="*/ 481618 w 565186"/>
                <a:gd name="connsiteY14" fmla="*/ 503015 h 606735"/>
                <a:gd name="connsiteX15" fmla="*/ 481618 w 565186"/>
                <a:gd name="connsiteY15" fmla="*/ 458060 h 606735"/>
                <a:gd name="connsiteX16" fmla="*/ 297959 w 565186"/>
                <a:gd name="connsiteY16" fmla="*/ 458060 h 606735"/>
                <a:gd name="connsiteX17" fmla="*/ 297959 w 565186"/>
                <a:gd name="connsiteY17" fmla="*/ 503015 h 606735"/>
                <a:gd name="connsiteX18" fmla="*/ 322843 w 565186"/>
                <a:gd name="connsiteY18" fmla="*/ 503015 h 606735"/>
                <a:gd name="connsiteX19" fmla="*/ 350606 w 565186"/>
                <a:gd name="connsiteY19" fmla="*/ 530729 h 606735"/>
                <a:gd name="connsiteX20" fmla="*/ 350606 w 565186"/>
                <a:gd name="connsiteY20" fmla="*/ 579021 h 606735"/>
                <a:gd name="connsiteX21" fmla="*/ 322843 w 565186"/>
                <a:gd name="connsiteY21" fmla="*/ 606735 h 606735"/>
                <a:gd name="connsiteX22" fmla="*/ 242434 w 565186"/>
                <a:gd name="connsiteY22" fmla="*/ 606735 h 606735"/>
                <a:gd name="connsiteX23" fmla="*/ 214672 w 565186"/>
                <a:gd name="connsiteY23" fmla="*/ 579021 h 606735"/>
                <a:gd name="connsiteX24" fmla="*/ 214672 w 565186"/>
                <a:gd name="connsiteY24" fmla="*/ 530729 h 606735"/>
                <a:gd name="connsiteX25" fmla="*/ 242434 w 565186"/>
                <a:gd name="connsiteY25" fmla="*/ 503015 h 606735"/>
                <a:gd name="connsiteX26" fmla="*/ 266761 w 565186"/>
                <a:gd name="connsiteY26" fmla="*/ 503015 h 606735"/>
                <a:gd name="connsiteX27" fmla="*/ 266761 w 565186"/>
                <a:gd name="connsiteY27" fmla="*/ 458060 h 606735"/>
                <a:gd name="connsiteX28" fmla="*/ 83659 w 565186"/>
                <a:gd name="connsiteY28" fmla="*/ 458060 h 606735"/>
                <a:gd name="connsiteX29" fmla="*/ 83659 w 565186"/>
                <a:gd name="connsiteY29" fmla="*/ 503015 h 606735"/>
                <a:gd name="connsiteX30" fmla="*/ 108171 w 565186"/>
                <a:gd name="connsiteY30" fmla="*/ 503015 h 606735"/>
                <a:gd name="connsiteX31" fmla="*/ 135934 w 565186"/>
                <a:gd name="connsiteY31" fmla="*/ 530729 h 606735"/>
                <a:gd name="connsiteX32" fmla="*/ 135934 w 565186"/>
                <a:gd name="connsiteY32" fmla="*/ 579021 h 606735"/>
                <a:gd name="connsiteX33" fmla="*/ 108171 w 565186"/>
                <a:gd name="connsiteY33" fmla="*/ 606735 h 606735"/>
                <a:gd name="connsiteX34" fmla="*/ 27762 w 565186"/>
                <a:gd name="connsiteY34" fmla="*/ 606735 h 606735"/>
                <a:gd name="connsiteX35" fmla="*/ 0 w 565186"/>
                <a:gd name="connsiteY35" fmla="*/ 579021 h 606735"/>
                <a:gd name="connsiteX36" fmla="*/ 0 w 565186"/>
                <a:gd name="connsiteY36" fmla="*/ 530729 h 606735"/>
                <a:gd name="connsiteX37" fmla="*/ 27762 w 565186"/>
                <a:gd name="connsiteY37" fmla="*/ 503015 h 606735"/>
                <a:gd name="connsiteX38" fmla="*/ 52368 w 565186"/>
                <a:gd name="connsiteY38" fmla="*/ 503015 h 606735"/>
                <a:gd name="connsiteX39" fmla="*/ 52368 w 565186"/>
                <a:gd name="connsiteY39" fmla="*/ 454352 h 606735"/>
                <a:gd name="connsiteX40" fmla="*/ 79945 w 565186"/>
                <a:gd name="connsiteY40" fmla="*/ 426731 h 606735"/>
                <a:gd name="connsiteX41" fmla="*/ 266761 w 565186"/>
                <a:gd name="connsiteY41" fmla="*/ 426731 h 606735"/>
                <a:gd name="connsiteX42" fmla="*/ 228875 w 565186"/>
                <a:gd name="connsiteY42" fmla="*/ 210792 h 606735"/>
                <a:gd name="connsiteX43" fmla="*/ 257747 w 565186"/>
                <a:gd name="connsiteY43" fmla="*/ 301729 h 606735"/>
                <a:gd name="connsiteX44" fmla="*/ 261739 w 565186"/>
                <a:gd name="connsiteY44" fmla="*/ 314150 h 606735"/>
                <a:gd name="connsiteX45" fmla="*/ 274551 w 565186"/>
                <a:gd name="connsiteY45" fmla="*/ 277535 h 606735"/>
                <a:gd name="connsiteX46" fmla="*/ 282349 w 565186"/>
                <a:gd name="connsiteY46" fmla="*/ 234152 h 606735"/>
                <a:gd name="connsiteX47" fmla="*/ 282535 w 565186"/>
                <a:gd name="connsiteY47" fmla="*/ 234152 h 606735"/>
                <a:gd name="connsiteX48" fmla="*/ 282628 w 565186"/>
                <a:gd name="connsiteY48" fmla="*/ 234152 h 606735"/>
                <a:gd name="connsiteX49" fmla="*/ 282721 w 565186"/>
                <a:gd name="connsiteY49" fmla="*/ 234152 h 606735"/>
                <a:gd name="connsiteX50" fmla="*/ 282906 w 565186"/>
                <a:gd name="connsiteY50" fmla="*/ 234152 h 606735"/>
                <a:gd name="connsiteX51" fmla="*/ 290704 w 565186"/>
                <a:gd name="connsiteY51" fmla="*/ 277535 h 606735"/>
                <a:gd name="connsiteX52" fmla="*/ 303516 w 565186"/>
                <a:gd name="connsiteY52" fmla="*/ 314150 h 606735"/>
                <a:gd name="connsiteX53" fmla="*/ 307508 w 565186"/>
                <a:gd name="connsiteY53" fmla="*/ 301729 h 606735"/>
                <a:gd name="connsiteX54" fmla="*/ 336380 w 565186"/>
                <a:gd name="connsiteY54" fmla="*/ 210792 h 606735"/>
                <a:gd name="connsiteX55" fmla="*/ 396167 w 565186"/>
                <a:gd name="connsiteY55" fmla="*/ 239714 h 606735"/>
                <a:gd name="connsiteX56" fmla="*/ 435344 w 565186"/>
                <a:gd name="connsiteY56" fmla="*/ 334173 h 606735"/>
                <a:gd name="connsiteX57" fmla="*/ 417705 w 565186"/>
                <a:gd name="connsiteY57" fmla="*/ 352064 h 606735"/>
                <a:gd name="connsiteX58" fmla="*/ 282906 w 565186"/>
                <a:gd name="connsiteY58" fmla="*/ 352064 h 606735"/>
                <a:gd name="connsiteX59" fmla="*/ 274922 w 565186"/>
                <a:gd name="connsiteY59" fmla="*/ 352064 h 606735"/>
                <a:gd name="connsiteX60" fmla="*/ 147736 w 565186"/>
                <a:gd name="connsiteY60" fmla="*/ 352064 h 606735"/>
                <a:gd name="connsiteX61" fmla="*/ 130004 w 565186"/>
                <a:gd name="connsiteY61" fmla="*/ 334173 h 606735"/>
                <a:gd name="connsiteX62" fmla="*/ 169088 w 565186"/>
                <a:gd name="connsiteY62" fmla="*/ 239714 h 606735"/>
                <a:gd name="connsiteX63" fmla="*/ 228875 w 565186"/>
                <a:gd name="connsiteY63" fmla="*/ 210792 h 606735"/>
                <a:gd name="connsiteX64" fmla="*/ 277351 w 565186"/>
                <a:gd name="connsiteY64" fmla="*/ 297 h 606735"/>
                <a:gd name="connsiteX65" fmla="*/ 316167 w 565186"/>
                <a:gd name="connsiteY65" fmla="*/ 8453 h 606735"/>
                <a:gd name="connsiteX66" fmla="*/ 335110 w 565186"/>
                <a:gd name="connsiteY66" fmla="*/ 26064 h 606735"/>
                <a:gd name="connsiteX67" fmla="*/ 355911 w 565186"/>
                <a:gd name="connsiteY67" fmla="*/ 91872 h 606735"/>
                <a:gd name="connsiteX68" fmla="*/ 353218 w 565186"/>
                <a:gd name="connsiteY68" fmla="*/ 102067 h 606735"/>
                <a:gd name="connsiteX69" fmla="*/ 359904 w 565186"/>
                <a:gd name="connsiteY69" fmla="*/ 129688 h 606735"/>
                <a:gd name="connsiteX70" fmla="*/ 346532 w 565186"/>
                <a:gd name="connsiteY70" fmla="*/ 153045 h 606735"/>
                <a:gd name="connsiteX71" fmla="*/ 299359 w 565186"/>
                <a:gd name="connsiteY71" fmla="*/ 211160 h 606735"/>
                <a:gd name="connsiteX72" fmla="*/ 264907 w 565186"/>
                <a:gd name="connsiteY72" fmla="*/ 211252 h 606735"/>
                <a:gd name="connsiteX73" fmla="*/ 217920 w 565186"/>
                <a:gd name="connsiteY73" fmla="*/ 153230 h 606735"/>
                <a:gd name="connsiteX74" fmla="*/ 204548 w 565186"/>
                <a:gd name="connsiteY74" fmla="*/ 129873 h 606735"/>
                <a:gd name="connsiteX75" fmla="*/ 211048 w 565186"/>
                <a:gd name="connsiteY75" fmla="*/ 102067 h 606735"/>
                <a:gd name="connsiteX76" fmla="*/ 208355 w 565186"/>
                <a:gd name="connsiteY76" fmla="*/ 91872 h 606735"/>
                <a:gd name="connsiteX77" fmla="*/ 208262 w 565186"/>
                <a:gd name="connsiteY77" fmla="*/ 59524 h 606735"/>
                <a:gd name="connsiteX78" fmla="*/ 227206 w 565186"/>
                <a:gd name="connsiteY78" fmla="*/ 26435 h 606735"/>
                <a:gd name="connsiteX79" fmla="*/ 244757 w 565186"/>
                <a:gd name="connsiteY79" fmla="*/ 11975 h 606735"/>
                <a:gd name="connsiteX80" fmla="*/ 261843 w 565186"/>
                <a:gd name="connsiteY80" fmla="*/ 3263 h 606735"/>
                <a:gd name="connsiteX81" fmla="*/ 277351 w 565186"/>
                <a:gd name="connsiteY81" fmla="*/ 297 h 6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65186" h="606735">
                  <a:moveTo>
                    <a:pt x="266761" y="383537"/>
                  </a:moveTo>
                  <a:lnTo>
                    <a:pt x="298145" y="383537"/>
                  </a:lnTo>
                  <a:lnTo>
                    <a:pt x="298145" y="426731"/>
                  </a:lnTo>
                  <a:lnTo>
                    <a:pt x="485518" y="426731"/>
                  </a:lnTo>
                  <a:cubicBezTo>
                    <a:pt x="500746" y="426731"/>
                    <a:pt x="513188" y="439151"/>
                    <a:pt x="513188" y="454352"/>
                  </a:cubicBezTo>
                  <a:lnTo>
                    <a:pt x="513188" y="503015"/>
                  </a:lnTo>
                  <a:lnTo>
                    <a:pt x="537793" y="503015"/>
                  </a:lnTo>
                  <a:cubicBezTo>
                    <a:pt x="553021" y="503015"/>
                    <a:pt x="565370" y="515528"/>
                    <a:pt x="565184" y="530729"/>
                  </a:cubicBezTo>
                  <a:lnTo>
                    <a:pt x="565184" y="579021"/>
                  </a:lnTo>
                  <a:cubicBezTo>
                    <a:pt x="565184" y="594315"/>
                    <a:pt x="552742" y="606735"/>
                    <a:pt x="537422" y="606735"/>
                  </a:cubicBezTo>
                  <a:lnTo>
                    <a:pt x="456920" y="606735"/>
                  </a:lnTo>
                  <a:cubicBezTo>
                    <a:pt x="441600" y="606735"/>
                    <a:pt x="429250" y="594315"/>
                    <a:pt x="429250" y="579021"/>
                  </a:cubicBezTo>
                  <a:lnTo>
                    <a:pt x="429250" y="530729"/>
                  </a:lnTo>
                  <a:cubicBezTo>
                    <a:pt x="429250" y="515343"/>
                    <a:pt x="441600" y="503015"/>
                    <a:pt x="456920" y="503015"/>
                  </a:cubicBezTo>
                  <a:lnTo>
                    <a:pt x="481618" y="503015"/>
                  </a:lnTo>
                  <a:lnTo>
                    <a:pt x="481618" y="458060"/>
                  </a:lnTo>
                  <a:lnTo>
                    <a:pt x="297959" y="458060"/>
                  </a:lnTo>
                  <a:lnTo>
                    <a:pt x="297959" y="503015"/>
                  </a:lnTo>
                  <a:lnTo>
                    <a:pt x="322843" y="503015"/>
                  </a:lnTo>
                  <a:cubicBezTo>
                    <a:pt x="338256" y="503015"/>
                    <a:pt x="350606" y="515343"/>
                    <a:pt x="350606" y="530729"/>
                  </a:cubicBezTo>
                  <a:lnTo>
                    <a:pt x="350606" y="579021"/>
                  </a:lnTo>
                  <a:cubicBezTo>
                    <a:pt x="350606" y="594315"/>
                    <a:pt x="338256" y="606735"/>
                    <a:pt x="322843" y="606735"/>
                  </a:cubicBezTo>
                  <a:lnTo>
                    <a:pt x="242434" y="606735"/>
                  </a:lnTo>
                  <a:cubicBezTo>
                    <a:pt x="227021" y="606735"/>
                    <a:pt x="214672" y="594315"/>
                    <a:pt x="214672" y="579021"/>
                  </a:cubicBezTo>
                  <a:lnTo>
                    <a:pt x="214672" y="530729"/>
                  </a:lnTo>
                  <a:cubicBezTo>
                    <a:pt x="214672" y="515343"/>
                    <a:pt x="227021" y="503015"/>
                    <a:pt x="242434" y="503015"/>
                  </a:cubicBezTo>
                  <a:lnTo>
                    <a:pt x="266761" y="503015"/>
                  </a:lnTo>
                  <a:lnTo>
                    <a:pt x="266761" y="458060"/>
                  </a:lnTo>
                  <a:lnTo>
                    <a:pt x="83659" y="458060"/>
                  </a:lnTo>
                  <a:lnTo>
                    <a:pt x="83659" y="503015"/>
                  </a:lnTo>
                  <a:lnTo>
                    <a:pt x="108171" y="503015"/>
                  </a:lnTo>
                  <a:cubicBezTo>
                    <a:pt x="123585" y="503015"/>
                    <a:pt x="135934" y="515343"/>
                    <a:pt x="135934" y="530729"/>
                  </a:cubicBezTo>
                  <a:lnTo>
                    <a:pt x="135934" y="579021"/>
                  </a:lnTo>
                  <a:cubicBezTo>
                    <a:pt x="135934" y="594315"/>
                    <a:pt x="123585" y="606735"/>
                    <a:pt x="108171" y="606735"/>
                  </a:cubicBezTo>
                  <a:lnTo>
                    <a:pt x="27762" y="606735"/>
                  </a:lnTo>
                  <a:cubicBezTo>
                    <a:pt x="12349" y="606735"/>
                    <a:pt x="0" y="594315"/>
                    <a:pt x="0" y="579021"/>
                  </a:cubicBezTo>
                  <a:lnTo>
                    <a:pt x="0" y="530729"/>
                  </a:lnTo>
                  <a:cubicBezTo>
                    <a:pt x="0" y="515343"/>
                    <a:pt x="12349" y="503015"/>
                    <a:pt x="27762" y="503015"/>
                  </a:cubicBezTo>
                  <a:lnTo>
                    <a:pt x="52368" y="503015"/>
                  </a:lnTo>
                  <a:lnTo>
                    <a:pt x="52368" y="454352"/>
                  </a:lnTo>
                  <a:cubicBezTo>
                    <a:pt x="52368" y="439151"/>
                    <a:pt x="64717" y="426731"/>
                    <a:pt x="79945" y="426731"/>
                  </a:cubicBezTo>
                  <a:lnTo>
                    <a:pt x="266761" y="426731"/>
                  </a:lnTo>
                  <a:close/>
                  <a:moveTo>
                    <a:pt x="228875" y="210792"/>
                  </a:moveTo>
                  <a:lnTo>
                    <a:pt x="257747" y="301729"/>
                  </a:lnTo>
                  <a:lnTo>
                    <a:pt x="261739" y="314150"/>
                  </a:lnTo>
                  <a:lnTo>
                    <a:pt x="274551" y="277535"/>
                  </a:lnTo>
                  <a:cubicBezTo>
                    <a:pt x="245029" y="236098"/>
                    <a:pt x="276779" y="234152"/>
                    <a:pt x="282349" y="234152"/>
                  </a:cubicBezTo>
                  <a:lnTo>
                    <a:pt x="282535" y="234152"/>
                  </a:lnTo>
                  <a:lnTo>
                    <a:pt x="282628" y="234152"/>
                  </a:lnTo>
                  <a:lnTo>
                    <a:pt x="282721" y="234152"/>
                  </a:lnTo>
                  <a:lnTo>
                    <a:pt x="282906" y="234152"/>
                  </a:lnTo>
                  <a:cubicBezTo>
                    <a:pt x="288476" y="234245"/>
                    <a:pt x="320412" y="236284"/>
                    <a:pt x="290704" y="277535"/>
                  </a:cubicBezTo>
                  <a:lnTo>
                    <a:pt x="303516" y="314150"/>
                  </a:lnTo>
                  <a:lnTo>
                    <a:pt x="307508" y="301729"/>
                  </a:lnTo>
                  <a:lnTo>
                    <a:pt x="336380" y="210792"/>
                  </a:lnTo>
                  <a:cubicBezTo>
                    <a:pt x="336380" y="210792"/>
                    <a:pt x="358754" y="225531"/>
                    <a:pt x="396167" y="239714"/>
                  </a:cubicBezTo>
                  <a:cubicBezTo>
                    <a:pt x="433302" y="253155"/>
                    <a:pt x="434880" y="282077"/>
                    <a:pt x="435344" y="334173"/>
                  </a:cubicBezTo>
                  <a:cubicBezTo>
                    <a:pt x="435530" y="343999"/>
                    <a:pt x="427546" y="352064"/>
                    <a:pt x="417705" y="352064"/>
                  </a:cubicBezTo>
                  <a:lnTo>
                    <a:pt x="282906" y="352064"/>
                  </a:lnTo>
                  <a:lnTo>
                    <a:pt x="274922" y="352064"/>
                  </a:lnTo>
                  <a:lnTo>
                    <a:pt x="147736" y="352064"/>
                  </a:lnTo>
                  <a:cubicBezTo>
                    <a:pt x="137895" y="352064"/>
                    <a:pt x="129911" y="343999"/>
                    <a:pt x="130004" y="334173"/>
                  </a:cubicBezTo>
                  <a:cubicBezTo>
                    <a:pt x="130654" y="282077"/>
                    <a:pt x="132139" y="253155"/>
                    <a:pt x="169088" y="239714"/>
                  </a:cubicBezTo>
                  <a:cubicBezTo>
                    <a:pt x="206501" y="225345"/>
                    <a:pt x="228875" y="210792"/>
                    <a:pt x="228875" y="210792"/>
                  </a:cubicBezTo>
                  <a:close/>
                  <a:moveTo>
                    <a:pt x="277351" y="297"/>
                  </a:moveTo>
                  <a:cubicBezTo>
                    <a:pt x="294159" y="-1186"/>
                    <a:pt x="307066" y="3077"/>
                    <a:pt x="316167" y="8453"/>
                  </a:cubicBezTo>
                  <a:cubicBezTo>
                    <a:pt x="329910" y="16054"/>
                    <a:pt x="335110" y="26064"/>
                    <a:pt x="335110" y="26064"/>
                  </a:cubicBezTo>
                  <a:cubicBezTo>
                    <a:pt x="335110" y="26064"/>
                    <a:pt x="366590" y="28288"/>
                    <a:pt x="355911" y="91872"/>
                  </a:cubicBezTo>
                  <a:cubicBezTo>
                    <a:pt x="355354" y="95208"/>
                    <a:pt x="354426" y="98730"/>
                    <a:pt x="353218" y="102067"/>
                  </a:cubicBezTo>
                  <a:cubicBezTo>
                    <a:pt x="359533" y="101511"/>
                    <a:pt x="366869" y="105126"/>
                    <a:pt x="359904" y="129688"/>
                  </a:cubicBezTo>
                  <a:cubicBezTo>
                    <a:pt x="354797" y="147762"/>
                    <a:pt x="350154" y="152860"/>
                    <a:pt x="346532" y="153045"/>
                  </a:cubicBezTo>
                  <a:cubicBezTo>
                    <a:pt x="343189" y="174456"/>
                    <a:pt x="326103" y="201520"/>
                    <a:pt x="299359" y="211160"/>
                  </a:cubicBezTo>
                  <a:cubicBezTo>
                    <a:pt x="288308" y="215238"/>
                    <a:pt x="276051" y="215238"/>
                    <a:pt x="264907" y="211252"/>
                  </a:cubicBezTo>
                  <a:cubicBezTo>
                    <a:pt x="237699" y="201798"/>
                    <a:pt x="221263" y="174548"/>
                    <a:pt x="217920" y="153230"/>
                  </a:cubicBezTo>
                  <a:cubicBezTo>
                    <a:pt x="214298" y="152860"/>
                    <a:pt x="209562" y="147762"/>
                    <a:pt x="204548" y="129873"/>
                  </a:cubicBezTo>
                  <a:cubicBezTo>
                    <a:pt x="197583" y="105218"/>
                    <a:pt x="204919" y="101696"/>
                    <a:pt x="211048" y="102067"/>
                  </a:cubicBezTo>
                  <a:cubicBezTo>
                    <a:pt x="209841" y="98545"/>
                    <a:pt x="209005" y="95208"/>
                    <a:pt x="208355" y="91872"/>
                  </a:cubicBezTo>
                  <a:cubicBezTo>
                    <a:pt x="206126" y="80378"/>
                    <a:pt x="205476" y="69812"/>
                    <a:pt x="208262" y="59524"/>
                  </a:cubicBezTo>
                  <a:cubicBezTo>
                    <a:pt x="211419" y="45806"/>
                    <a:pt x="218848" y="34962"/>
                    <a:pt x="227206" y="26435"/>
                  </a:cubicBezTo>
                  <a:cubicBezTo>
                    <a:pt x="232499" y="20873"/>
                    <a:pt x="238442" y="15868"/>
                    <a:pt x="244757" y="11975"/>
                  </a:cubicBezTo>
                  <a:cubicBezTo>
                    <a:pt x="249957" y="8453"/>
                    <a:pt x="255621" y="5395"/>
                    <a:pt x="261843" y="3263"/>
                  </a:cubicBezTo>
                  <a:cubicBezTo>
                    <a:pt x="266672" y="1687"/>
                    <a:pt x="271872" y="575"/>
                    <a:pt x="277351" y="297"/>
                  </a:cubicBezTo>
                  <a:close/>
                </a:path>
              </a:pathLst>
            </a:custGeom>
            <a:solidFill>
              <a:srgbClr val="FFB400"/>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1219108"/>
              <a:endParaRPr lang="zh-CN" altLang="en-US" sz="2667" b="1" dirty="0">
                <a:solidFill>
                  <a:schemeClr val="tx1"/>
                </a:solidFill>
                <a:latin typeface="微软雅黑 Light" panose="020B0502040204020203" pitchFamily="34" charset="-122"/>
                <a:ea typeface="微软雅黑 Light" panose="020B0502040204020203" pitchFamily="34" charset="-122"/>
              </a:endParaRPr>
            </a:p>
          </p:txBody>
        </p:sp>
        <p:sp>
          <p:nvSpPr>
            <p:cNvPr id="10" name="ïṥļîḋe">
              <a:extLst>
                <a:ext uri="{FF2B5EF4-FFF2-40B4-BE49-F238E27FC236}">
                  <a16:creationId xmlns:a16="http://schemas.microsoft.com/office/drawing/2014/main" id="{8345CD7F-3A53-44E6-9CF9-3F0D7AB516CC}"/>
                </a:ext>
              </a:extLst>
            </p:cNvPr>
            <p:cNvSpPr/>
            <p:nvPr/>
          </p:nvSpPr>
          <p:spPr>
            <a:xfrm>
              <a:off x="5803560" y="3392506"/>
              <a:ext cx="572178" cy="479387"/>
            </a:xfrm>
            <a:custGeom>
              <a:avLst/>
              <a:gdLst>
                <a:gd name="connsiteX0" fmla="*/ 552739 w 609615"/>
                <a:gd name="connsiteY0" fmla="*/ 397213 h 510753"/>
                <a:gd name="connsiteX1" fmla="*/ 609615 w 609615"/>
                <a:gd name="connsiteY1" fmla="*/ 453983 h 510753"/>
                <a:gd name="connsiteX2" fmla="*/ 552739 w 609615"/>
                <a:gd name="connsiteY2" fmla="*/ 510753 h 510753"/>
                <a:gd name="connsiteX3" fmla="*/ 495863 w 609615"/>
                <a:gd name="connsiteY3" fmla="*/ 453983 h 510753"/>
                <a:gd name="connsiteX4" fmla="*/ 552739 w 609615"/>
                <a:gd name="connsiteY4" fmla="*/ 397213 h 510753"/>
                <a:gd name="connsiteX5" fmla="*/ 547870 w 609615"/>
                <a:gd name="connsiteY5" fmla="*/ 198571 h 510753"/>
                <a:gd name="connsiteX6" fmla="*/ 604746 w 609615"/>
                <a:gd name="connsiteY6" fmla="*/ 255341 h 510753"/>
                <a:gd name="connsiteX7" fmla="*/ 547870 w 609615"/>
                <a:gd name="connsiteY7" fmla="*/ 312111 h 510753"/>
                <a:gd name="connsiteX8" fmla="*/ 490994 w 609615"/>
                <a:gd name="connsiteY8" fmla="*/ 255341 h 510753"/>
                <a:gd name="connsiteX9" fmla="*/ 547870 w 609615"/>
                <a:gd name="connsiteY9" fmla="*/ 198571 h 510753"/>
                <a:gd name="connsiteX10" fmla="*/ 119644 w 609615"/>
                <a:gd name="connsiteY10" fmla="*/ 191797 h 510753"/>
                <a:gd name="connsiteX11" fmla="*/ 127891 w 609615"/>
                <a:gd name="connsiteY11" fmla="*/ 196674 h 510753"/>
                <a:gd name="connsiteX12" fmla="*/ 121502 w 609615"/>
                <a:gd name="connsiteY12" fmla="*/ 203292 h 510753"/>
                <a:gd name="connsiteX13" fmla="*/ 129982 w 609615"/>
                <a:gd name="connsiteY13" fmla="*/ 212233 h 510753"/>
                <a:gd name="connsiteX14" fmla="*/ 122664 w 609615"/>
                <a:gd name="connsiteY14" fmla="*/ 226050 h 510753"/>
                <a:gd name="connsiteX15" fmla="*/ 115462 w 609615"/>
                <a:gd name="connsiteY15" fmla="*/ 225702 h 510753"/>
                <a:gd name="connsiteX16" fmla="*/ 109306 w 609615"/>
                <a:gd name="connsiteY16" fmla="*/ 211652 h 510753"/>
                <a:gd name="connsiteX17" fmla="*/ 117669 w 609615"/>
                <a:gd name="connsiteY17" fmla="*/ 203176 h 510753"/>
                <a:gd name="connsiteX18" fmla="*/ 111513 w 609615"/>
                <a:gd name="connsiteY18" fmla="*/ 196441 h 510753"/>
                <a:gd name="connsiteX19" fmla="*/ 88250 w 609615"/>
                <a:gd name="connsiteY19" fmla="*/ 191374 h 510753"/>
                <a:gd name="connsiteX20" fmla="*/ 111272 w 609615"/>
                <a:gd name="connsiteY20" fmla="*/ 231774 h 510753"/>
                <a:gd name="connsiteX21" fmla="*/ 119760 w 609615"/>
                <a:gd name="connsiteY21" fmla="*/ 238160 h 510753"/>
                <a:gd name="connsiteX22" fmla="*/ 128364 w 609615"/>
                <a:gd name="connsiteY22" fmla="*/ 231891 h 510753"/>
                <a:gd name="connsiteX23" fmla="*/ 152316 w 609615"/>
                <a:gd name="connsiteY23" fmla="*/ 191490 h 510753"/>
                <a:gd name="connsiteX24" fmla="*/ 195918 w 609615"/>
                <a:gd name="connsiteY24" fmla="*/ 193812 h 510753"/>
                <a:gd name="connsiteX25" fmla="*/ 228241 w 609615"/>
                <a:gd name="connsiteY25" fmla="*/ 204725 h 510753"/>
                <a:gd name="connsiteX26" fmla="*/ 239287 w 609615"/>
                <a:gd name="connsiteY26" fmla="*/ 236302 h 510753"/>
                <a:gd name="connsiteX27" fmla="*/ 239287 w 609615"/>
                <a:gd name="connsiteY27" fmla="*/ 249653 h 510753"/>
                <a:gd name="connsiteX28" fmla="*/ 183360 w 609615"/>
                <a:gd name="connsiteY28" fmla="*/ 461987 h 510753"/>
                <a:gd name="connsiteX29" fmla="*/ 132433 w 609615"/>
                <a:gd name="connsiteY29" fmla="*/ 501227 h 510753"/>
                <a:gd name="connsiteX30" fmla="*/ 122085 w 609615"/>
                <a:gd name="connsiteY30" fmla="*/ 501227 h 510753"/>
                <a:gd name="connsiteX31" fmla="*/ 68949 w 609615"/>
                <a:gd name="connsiteY31" fmla="*/ 462568 h 510753"/>
                <a:gd name="connsiteX32" fmla="*/ 0 w 609615"/>
                <a:gd name="connsiteY32" fmla="*/ 249769 h 510753"/>
                <a:gd name="connsiteX33" fmla="*/ 0 w 609615"/>
                <a:gd name="connsiteY33" fmla="*/ 236302 h 510753"/>
                <a:gd name="connsiteX34" fmla="*/ 11046 w 609615"/>
                <a:gd name="connsiteY34" fmla="*/ 204725 h 510753"/>
                <a:gd name="connsiteX35" fmla="*/ 43369 w 609615"/>
                <a:gd name="connsiteY35" fmla="*/ 193812 h 510753"/>
                <a:gd name="connsiteX36" fmla="*/ 138106 w 609615"/>
                <a:gd name="connsiteY36" fmla="*/ 151894 h 510753"/>
                <a:gd name="connsiteX37" fmla="*/ 143448 w 609615"/>
                <a:gd name="connsiteY37" fmla="*/ 154218 h 510753"/>
                <a:gd name="connsiteX38" fmla="*/ 141125 w 609615"/>
                <a:gd name="connsiteY38" fmla="*/ 159679 h 510753"/>
                <a:gd name="connsiteX39" fmla="*/ 118014 w 609615"/>
                <a:gd name="connsiteY39" fmla="*/ 164559 h 510753"/>
                <a:gd name="connsiteX40" fmla="*/ 98271 w 609615"/>
                <a:gd name="connsiteY40" fmla="*/ 158982 h 510753"/>
                <a:gd name="connsiteX41" fmla="*/ 97691 w 609615"/>
                <a:gd name="connsiteY41" fmla="*/ 153172 h 510753"/>
                <a:gd name="connsiteX42" fmla="*/ 103497 w 609615"/>
                <a:gd name="connsiteY42" fmla="*/ 152591 h 510753"/>
                <a:gd name="connsiteX43" fmla="*/ 138106 w 609615"/>
                <a:gd name="connsiteY43" fmla="*/ 151894 h 510753"/>
                <a:gd name="connsiteX44" fmla="*/ 139648 w 609615"/>
                <a:gd name="connsiteY44" fmla="*/ 119739 h 510753"/>
                <a:gd name="connsiteX45" fmla="*/ 149316 w 609615"/>
                <a:gd name="connsiteY45" fmla="*/ 134921 h 510753"/>
                <a:gd name="connsiteX46" fmla="*/ 129981 w 609615"/>
                <a:gd name="connsiteY46" fmla="*/ 134921 h 510753"/>
                <a:gd name="connsiteX47" fmla="*/ 139648 w 609615"/>
                <a:gd name="connsiteY47" fmla="*/ 119739 h 510753"/>
                <a:gd name="connsiteX48" fmla="*/ 91170 w 609615"/>
                <a:gd name="connsiteY48" fmla="*/ 119739 h 510753"/>
                <a:gd name="connsiteX49" fmla="*/ 100838 w 609615"/>
                <a:gd name="connsiteY49" fmla="*/ 134921 h 510753"/>
                <a:gd name="connsiteX50" fmla="*/ 81503 w 609615"/>
                <a:gd name="connsiteY50" fmla="*/ 134921 h 510753"/>
                <a:gd name="connsiteX51" fmla="*/ 91170 w 609615"/>
                <a:gd name="connsiteY51" fmla="*/ 119739 h 510753"/>
                <a:gd name="connsiteX52" fmla="*/ 95591 w 609615"/>
                <a:gd name="connsiteY52" fmla="*/ 95554 h 510753"/>
                <a:gd name="connsiteX53" fmla="*/ 67686 w 609615"/>
                <a:gd name="connsiteY53" fmla="*/ 130042 h 510753"/>
                <a:gd name="connsiteX54" fmla="*/ 67686 w 609615"/>
                <a:gd name="connsiteY54" fmla="*/ 157679 h 510753"/>
                <a:gd name="connsiteX55" fmla="*/ 84313 w 609615"/>
                <a:gd name="connsiteY55" fmla="*/ 174168 h 510753"/>
                <a:gd name="connsiteX56" fmla="*/ 153379 w 609615"/>
                <a:gd name="connsiteY56" fmla="*/ 174168 h 510753"/>
                <a:gd name="connsiteX57" fmla="*/ 169890 w 609615"/>
                <a:gd name="connsiteY57" fmla="*/ 157562 h 510753"/>
                <a:gd name="connsiteX58" fmla="*/ 169890 w 609615"/>
                <a:gd name="connsiteY58" fmla="*/ 112043 h 510753"/>
                <a:gd name="connsiteX59" fmla="*/ 100359 w 609615"/>
                <a:gd name="connsiteY59" fmla="*/ 95554 h 510753"/>
                <a:gd name="connsiteX60" fmla="*/ 305807 w 609615"/>
                <a:gd name="connsiteY60" fmla="*/ 35565 h 510753"/>
                <a:gd name="connsiteX61" fmla="*/ 415442 w 609615"/>
                <a:gd name="connsiteY61" fmla="*/ 35565 h 510753"/>
                <a:gd name="connsiteX62" fmla="*/ 433695 w 609615"/>
                <a:gd name="connsiteY62" fmla="*/ 53792 h 510753"/>
                <a:gd name="connsiteX63" fmla="*/ 415442 w 609615"/>
                <a:gd name="connsiteY63" fmla="*/ 72018 h 510753"/>
                <a:gd name="connsiteX64" fmla="*/ 324060 w 609615"/>
                <a:gd name="connsiteY64" fmla="*/ 72018 h 510753"/>
                <a:gd name="connsiteX65" fmla="*/ 324060 w 609615"/>
                <a:gd name="connsiteY65" fmla="*/ 237103 h 510753"/>
                <a:gd name="connsiteX66" fmla="*/ 415442 w 609615"/>
                <a:gd name="connsiteY66" fmla="*/ 237103 h 510753"/>
                <a:gd name="connsiteX67" fmla="*/ 433695 w 609615"/>
                <a:gd name="connsiteY67" fmla="*/ 255330 h 510753"/>
                <a:gd name="connsiteX68" fmla="*/ 415442 w 609615"/>
                <a:gd name="connsiteY68" fmla="*/ 273556 h 510753"/>
                <a:gd name="connsiteX69" fmla="*/ 324060 w 609615"/>
                <a:gd name="connsiteY69" fmla="*/ 273556 h 510753"/>
                <a:gd name="connsiteX70" fmla="*/ 324060 w 609615"/>
                <a:gd name="connsiteY70" fmla="*/ 469290 h 510753"/>
                <a:gd name="connsiteX71" fmla="*/ 415442 w 609615"/>
                <a:gd name="connsiteY71" fmla="*/ 469290 h 510753"/>
                <a:gd name="connsiteX72" fmla="*/ 433695 w 609615"/>
                <a:gd name="connsiteY72" fmla="*/ 487516 h 510753"/>
                <a:gd name="connsiteX73" fmla="*/ 415442 w 609615"/>
                <a:gd name="connsiteY73" fmla="*/ 505743 h 510753"/>
                <a:gd name="connsiteX74" fmla="*/ 305807 w 609615"/>
                <a:gd name="connsiteY74" fmla="*/ 505743 h 510753"/>
                <a:gd name="connsiteX75" fmla="*/ 287554 w 609615"/>
                <a:gd name="connsiteY75" fmla="*/ 487516 h 510753"/>
                <a:gd name="connsiteX76" fmla="*/ 287554 w 609615"/>
                <a:gd name="connsiteY76" fmla="*/ 53792 h 510753"/>
                <a:gd name="connsiteX77" fmla="*/ 305807 w 609615"/>
                <a:gd name="connsiteY77" fmla="*/ 35565 h 510753"/>
                <a:gd name="connsiteX78" fmla="*/ 117102 w 609615"/>
                <a:gd name="connsiteY78" fmla="*/ 32037 h 510753"/>
                <a:gd name="connsiteX79" fmla="*/ 179890 w 609615"/>
                <a:gd name="connsiteY79" fmla="*/ 108676 h 510753"/>
                <a:gd name="connsiteX80" fmla="*/ 178262 w 609615"/>
                <a:gd name="connsiteY80" fmla="*/ 109373 h 510753"/>
                <a:gd name="connsiteX81" fmla="*/ 178262 w 609615"/>
                <a:gd name="connsiteY81" fmla="*/ 157679 h 510753"/>
                <a:gd name="connsiteX82" fmla="*/ 153379 w 609615"/>
                <a:gd name="connsiteY82" fmla="*/ 182412 h 510753"/>
                <a:gd name="connsiteX83" fmla="*/ 84313 w 609615"/>
                <a:gd name="connsiteY83" fmla="*/ 182412 h 510753"/>
                <a:gd name="connsiteX84" fmla="*/ 59430 w 609615"/>
                <a:gd name="connsiteY84" fmla="*/ 157562 h 510753"/>
                <a:gd name="connsiteX85" fmla="*/ 59430 w 609615"/>
                <a:gd name="connsiteY85" fmla="*/ 133642 h 510753"/>
                <a:gd name="connsiteX86" fmla="*/ 55593 w 609615"/>
                <a:gd name="connsiteY86" fmla="*/ 134803 h 510753"/>
                <a:gd name="connsiteX87" fmla="*/ 117102 w 609615"/>
                <a:gd name="connsiteY87" fmla="*/ 32037 h 510753"/>
                <a:gd name="connsiteX88" fmla="*/ 543107 w 609615"/>
                <a:gd name="connsiteY88" fmla="*/ 0 h 510753"/>
                <a:gd name="connsiteX89" fmla="*/ 599948 w 609615"/>
                <a:gd name="connsiteY89" fmla="*/ 56770 h 510753"/>
                <a:gd name="connsiteX90" fmla="*/ 543107 w 609615"/>
                <a:gd name="connsiteY90" fmla="*/ 113540 h 510753"/>
                <a:gd name="connsiteX91" fmla="*/ 486266 w 609615"/>
                <a:gd name="connsiteY91" fmla="*/ 56770 h 510753"/>
                <a:gd name="connsiteX92" fmla="*/ 543107 w 609615"/>
                <a:gd name="connsiteY92" fmla="*/ 0 h 51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9615" h="510753">
                  <a:moveTo>
                    <a:pt x="552739" y="397213"/>
                  </a:moveTo>
                  <a:cubicBezTo>
                    <a:pt x="584151" y="397213"/>
                    <a:pt x="609615" y="422630"/>
                    <a:pt x="609615" y="453983"/>
                  </a:cubicBezTo>
                  <a:cubicBezTo>
                    <a:pt x="609615" y="485336"/>
                    <a:pt x="584151" y="510753"/>
                    <a:pt x="552739" y="510753"/>
                  </a:cubicBezTo>
                  <a:cubicBezTo>
                    <a:pt x="521327" y="510753"/>
                    <a:pt x="495863" y="485336"/>
                    <a:pt x="495863" y="453983"/>
                  </a:cubicBezTo>
                  <a:cubicBezTo>
                    <a:pt x="495863" y="422630"/>
                    <a:pt x="521327" y="397213"/>
                    <a:pt x="552739" y="397213"/>
                  </a:cubicBezTo>
                  <a:close/>
                  <a:moveTo>
                    <a:pt x="547870" y="198571"/>
                  </a:moveTo>
                  <a:cubicBezTo>
                    <a:pt x="579282" y="198571"/>
                    <a:pt x="604746" y="223988"/>
                    <a:pt x="604746" y="255341"/>
                  </a:cubicBezTo>
                  <a:cubicBezTo>
                    <a:pt x="604746" y="286694"/>
                    <a:pt x="579282" y="312111"/>
                    <a:pt x="547870" y="312111"/>
                  </a:cubicBezTo>
                  <a:cubicBezTo>
                    <a:pt x="516458" y="312111"/>
                    <a:pt x="490994" y="286694"/>
                    <a:pt x="490994" y="255341"/>
                  </a:cubicBezTo>
                  <a:cubicBezTo>
                    <a:pt x="490994" y="223988"/>
                    <a:pt x="516458" y="198571"/>
                    <a:pt x="547870" y="198571"/>
                  </a:cubicBezTo>
                  <a:close/>
                  <a:moveTo>
                    <a:pt x="119644" y="191797"/>
                  </a:moveTo>
                  <a:lnTo>
                    <a:pt x="127891" y="196674"/>
                  </a:lnTo>
                  <a:lnTo>
                    <a:pt x="121502" y="203292"/>
                  </a:lnTo>
                  <a:lnTo>
                    <a:pt x="129982" y="212233"/>
                  </a:lnTo>
                  <a:lnTo>
                    <a:pt x="122664" y="226050"/>
                  </a:lnTo>
                  <a:cubicBezTo>
                    <a:pt x="120573" y="230114"/>
                    <a:pt x="117321" y="229998"/>
                    <a:pt x="115462" y="225702"/>
                  </a:cubicBezTo>
                  <a:lnTo>
                    <a:pt x="109306" y="211652"/>
                  </a:lnTo>
                  <a:lnTo>
                    <a:pt x="117669" y="203176"/>
                  </a:lnTo>
                  <a:lnTo>
                    <a:pt x="111513" y="196441"/>
                  </a:lnTo>
                  <a:close/>
                  <a:moveTo>
                    <a:pt x="88250" y="191374"/>
                  </a:moveTo>
                  <a:lnTo>
                    <a:pt x="111272" y="231774"/>
                  </a:lnTo>
                  <a:cubicBezTo>
                    <a:pt x="113597" y="235954"/>
                    <a:pt x="116620" y="238160"/>
                    <a:pt x="119760" y="238160"/>
                  </a:cubicBezTo>
                  <a:cubicBezTo>
                    <a:pt x="123015" y="238160"/>
                    <a:pt x="126038" y="235954"/>
                    <a:pt x="128364" y="231891"/>
                  </a:cubicBezTo>
                  <a:lnTo>
                    <a:pt x="152316" y="191490"/>
                  </a:lnTo>
                  <a:lnTo>
                    <a:pt x="195918" y="193812"/>
                  </a:lnTo>
                  <a:cubicBezTo>
                    <a:pt x="207894" y="194392"/>
                    <a:pt x="222195" y="199268"/>
                    <a:pt x="228241" y="204725"/>
                  </a:cubicBezTo>
                  <a:cubicBezTo>
                    <a:pt x="234520" y="210297"/>
                    <a:pt x="239287" y="224112"/>
                    <a:pt x="239287" y="236302"/>
                  </a:cubicBezTo>
                  <a:lnTo>
                    <a:pt x="239287" y="249653"/>
                  </a:lnTo>
                  <a:lnTo>
                    <a:pt x="183360" y="461987"/>
                  </a:lnTo>
                  <a:cubicBezTo>
                    <a:pt x="177663" y="483581"/>
                    <a:pt x="154874" y="501227"/>
                    <a:pt x="132433" y="501227"/>
                  </a:cubicBezTo>
                  <a:lnTo>
                    <a:pt x="122085" y="501227"/>
                  </a:lnTo>
                  <a:cubicBezTo>
                    <a:pt x="99645" y="501227"/>
                    <a:pt x="75925" y="483929"/>
                    <a:pt x="68949" y="462568"/>
                  </a:cubicBezTo>
                  <a:lnTo>
                    <a:pt x="0" y="249769"/>
                  </a:lnTo>
                  <a:lnTo>
                    <a:pt x="0" y="236302"/>
                  </a:lnTo>
                  <a:cubicBezTo>
                    <a:pt x="0" y="224112"/>
                    <a:pt x="4883" y="210297"/>
                    <a:pt x="11046" y="204725"/>
                  </a:cubicBezTo>
                  <a:cubicBezTo>
                    <a:pt x="17208" y="199268"/>
                    <a:pt x="31393" y="194509"/>
                    <a:pt x="43369" y="193812"/>
                  </a:cubicBezTo>
                  <a:close/>
                  <a:moveTo>
                    <a:pt x="138106" y="151894"/>
                  </a:moveTo>
                  <a:cubicBezTo>
                    <a:pt x="140196" y="151081"/>
                    <a:pt x="142635" y="152127"/>
                    <a:pt x="143448" y="154218"/>
                  </a:cubicBezTo>
                  <a:cubicBezTo>
                    <a:pt x="144377" y="156426"/>
                    <a:pt x="143332" y="158866"/>
                    <a:pt x="141125" y="159679"/>
                  </a:cubicBezTo>
                  <a:cubicBezTo>
                    <a:pt x="131950" y="163281"/>
                    <a:pt x="124286" y="164559"/>
                    <a:pt x="118014" y="164559"/>
                  </a:cubicBezTo>
                  <a:cubicBezTo>
                    <a:pt x="105239" y="164559"/>
                    <a:pt x="98620" y="159330"/>
                    <a:pt x="98271" y="158982"/>
                  </a:cubicBezTo>
                  <a:cubicBezTo>
                    <a:pt x="96529" y="157588"/>
                    <a:pt x="96181" y="154915"/>
                    <a:pt x="97691" y="153172"/>
                  </a:cubicBezTo>
                  <a:cubicBezTo>
                    <a:pt x="99084" y="151430"/>
                    <a:pt x="101639" y="151081"/>
                    <a:pt x="103497" y="152591"/>
                  </a:cubicBezTo>
                  <a:cubicBezTo>
                    <a:pt x="103962" y="152940"/>
                    <a:pt x="114995" y="161073"/>
                    <a:pt x="138106" y="151894"/>
                  </a:cubicBezTo>
                  <a:close/>
                  <a:moveTo>
                    <a:pt x="139648" y="119739"/>
                  </a:moveTo>
                  <a:cubicBezTo>
                    <a:pt x="147918" y="120435"/>
                    <a:pt x="149316" y="134921"/>
                    <a:pt x="149316" y="134921"/>
                  </a:cubicBezTo>
                  <a:lnTo>
                    <a:pt x="129981" y="134921"/>
                  </a:lnTo>
                  <a:cubicBezTo>
                    <a:pt x="129981" y="134921"/>
                    <a:pt x="131379" y="119044"/>
                    <a:pt x="139648" y="119739"/>
                  </a:cubicBezTo>
                  <a:close/>
                  <a:moveTo>
                    <a:pt x="91170" y="119739"/>
                  </a:moveTo>
                  <a:cubicBezTo>
                    <a:pt x="99440" y="120435"/>
                    <a:pt x="100838" y="134921"/>
                    <a:pt x="100838" y="134921"/>
                  </a:cubicBezTo>
                  <a:lnTo>
                    <a:pt x="81503" y="134921"/>
                  </a:lnTo>
                  <a:cubicBezTo>
                    <a:pt x="81503" y="134921"/>
                    <a:pt x="82901" y="119044"/>
                    <a:pt x="91170" y="119739"/>
                  </a:cubicBezTo>
                  <a:close/>
                  <a:moveTo>
                    <a:pt x="95591" y="95554"/>
                  </a:moveTo>
                  <a:cubicBezTo>
                    <a:pt x="92685" y="103451"/>
                    <a:pt x="84429" y="120752"/>
                    <a:pt x="67686" y="130042"/>
                  </a:cubicBezTo>
                  <a:lnTo>
                    <a:pt x="67686" y="157679"/>
                  </a:lnTo>
                  <a:cubicBezTo>
                    <a:pt x="67686" y="166736"/>
                    <a:pt x="75127" y="174168"/>
                    <a:pt x="84313" y="174168"/>
                  </a:cubicBezTo>
                  <a:lnTo>
                    <a:pt x="153379" y="174168"/>
                  </a:lnTo>
                  <a:cubicBezTo>
                    <a:pt x="162449" y="174168"/>
                    <a:pt x="169890" y="166736"/>
                    <a:pt x="169890" y="157562"/>
                  </a:cubicBezTo>
                  <a:lnTo>
                    <a:pt x="169890" y="112043"/>
                  </a:lnTo>
                  <a:cubicBezTo>
                    <a:pt x="153961" y="116340"/>
                    <a:pt x="122102" y="120752"/>
                    <a:pt x="100359" y="95554"/>
                  </a:cubicBezTo>
                  <a:close/>
                  <a:moveTo>
                    <a:pt x="305807" y="35565"/>
                  </a:moveTo>
                  <a:lnTo>
                    <a:pt x="415442" y="35565"/>
                  </a:lnTo>
                  <a:cubicBezTo>
                    <a:pt x="425557" y="35565"/>
                    <a:pt x="433695" y="43692"/>
                    <a:pt x="433695" y="53792"/>
                  </a:cubicBezTo>
                  <a:cubicBezTo>
                    <a:pt x="433695" y="63892"/>
                    <a:pt x="425557" y="72018"/>
                    <a:pt x="415442" y="72018"/>
                  </a:cubicBezTo>
                  <a:lnTo>
                    <a:pt x="324060" y="72018"/>
                  </a:lnTo>
                  <a:lnTo>
                    <a:pt x="324060" y="237103"/>
                  </a:lnTo>
                  <a:lnTo>
                    <a:pt x="415442" y="237103"/>
                  </a:lnTo>
                  <a:cubicBezTo>
                    <a:pt x="425557" y="237103"/>
                    <a:pt x="433695" y="245346"/>
                    <a:pt x="433695" y="255330"/>
                  </a:cubicBezTo>
                  <a:cubicBezTo>
                    <a:pt x="433695" y="265430"/>
                    <a:pt x="425557" y="273556"/>
                    <a:pt x="415442" y="273556"/>
                  </a:cubicBezTo>
                  <a:lnTo>
                    <a:pt x="324060" y="273556"/>
                  </a:lnTo>
                  <a:lnTo>
                    <a:pt x="324060" y="469290"/>
                  </a:lnTo>
                  <a:lnTo>
                    <a:pt x="415442" y="469290"/>
                  </a:lnTo>
                  <a:cubicBezTo>
                    <a:pt x="425557" y="469290"/>
                    <a:pt x="433695" y="477416"/>
                    <a:pt x="433695" y="487516"/>
                  </a:cubicBezTo>
                  <a:cubicBezTo>
                    <a:pt x="433695" y="497617"/>
                    <a:pt x="425557" y="505743"/>
                    <a:pt x="415442" y="505743"/>
                  </a:cubicBezTo>
                  <a:lnTo>
                    <a:pt x="305807" y="505743"/>
                  </a:lnTo>
                  <a:cubicBezTo>
                    <a:pt x="295692" y="505743"/>
                    <a:pt x="287554" y="497617"/>
                    <a:pt x="287554" y="487516"/>
                  </a:cubicBezTo>
                  <a:lnTo>
                    <a:pt x="287554" y="53792"/>
                  </a:lnTo>
                  <a:cubicBezTo>
                    <a:pt x="287554" y="43692"/>
                    <a:pt x="295692" y="35565"/>
                    <a:pt x="305807" y="35565"/>
                  </a:cubicBezTo>
                  <a:close/>
                  <a:moveTo>
                    <a:pt x="117102" y="32037"/>
                  </a:moveTo>
                  <a:cubicBezTo>
                    <a:pt x="195819" y="32037"/>
                    <a:pt x="179890" y="108676"/>
                    <a:pt x="179890" y="108676"/>
                  </a:cubicBezTo>
                  <a:cubicBezTo>
                    <a:pt x="179890" y="108676"/>
                    <a:pt x="179308" y="108908"/>
                    <a:pt x="178262" y="109373"/>
                  </a:cubicBezTo>
                  <a:lnTo>
                    <a:pt x="178262" y="157679"/>
                  </a:lnTo>
                  <a:cubicBezTo>
                    <a:pt x="178262" y="171381"/>
                    <a:pt x="167099" y="182412"/>
                    <a:pt x="153379" y="182412"/>
                  </a:cubicBezTo>
                  <a:lnTo>
                    <a:pt x="84313" y="182412"/>
                  </a:lnTo>
                  <a:cubicBezTo>
                    <a:pt x="70593" y="182412"/>
                    <a:pt x="59430" y="171265"/>
                    <a:pt x="59430" y="157562"/>
                  </a:cubicBezTo>
                  <a:lnTo>
                    <a:pt x="59430" y="133642"/>
                  </a:lnTo>
                  <a:cubicBezTo>
                    <a:pt x="58151" y="134106"/>
                    <a:pt x="56872" y="134571"/>
                    <a:pt x="55593" y="134803"/>
                  </a:cubicBezTo>
                  <a:cubicBezTo>
                    <a:pt x="55593" y="134803"/>
                    <a:pt x="34083" y="32153"/>
                    <a:pt x="117102" y="32037"/>
                  </a:cubicBezTo>
                  <a:close/>
                  <a:moveTo>
                    <a:pt x="543107" y="0"/>
                  </a:moveTo>
                  <a:cubicBezTo>
                    <a:pt x="574499" y="0"/>
                    <a:pt x="599948" y="25417"/>
                    <a:pt x="599948" y="56770"/>
                  </a:cubicBezTo>
                  <a:cubicBezTo>
                    <a:pt x="599948" y="88123"/>
                    <a:pt x="574499" y="113540"/>
                    <a:pt x="543107" y="113540"/>
                  </a:cubicBezTo>
                  <a:cubicBezTo>
                    <a:pt x="511715" y="113540"/>
                    <a:pt x="486266" y="88123"/>
                    <a:pt x="486266" y="56770"/>
                  </a:cubicBezTo>
                  <a:cubicBezTo>
                    <a:pt x="486266" y="25417"/>
                    <a:pt x="511715" y="0"/>
                    <a:pt x="543107" y="0"/>
                  </a:cubicBezTo>
                  <a:close/>
                </a:path>
              </a:pathLst>
            </a:custGeom>
            <a:solidFill>
              <a:srgbClr val="FFB400"/>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1219108"/>
              <a:endParaRPr lang="zh-CN" altLang="en-US" sz="2667" b="1" dirty="0">
                <a:solidFill>
                  <a:schemeClr val="tx1"/>
                </a:solidFill>
                <a:latin typeface="微软雅黑 Light" panose="020B0502040204020203" pitchFamily="34" charset="-122"/>
                <a:ea typeface="微软雅黑 Light" panose="020B0502040204020203" pitchFamily="34" charset="-122"/>
              </a:endParaRPr>
            </a:p>
          </p:txBody>
        </p:sp>
        <p:sp>
          <p:nvSpPr>
            <p:cNvPr id="11" name="îṩḷiḓê">
              <a:extLst>
                <a:ext uri="{FF2B5EF4-FFF2-40B4-BE49-F238E27FC236}">
                  <a16:creationId xmlns:a16="http://schemas.microsoft.com/office/drawing/2014/main" id="{CA1B1911-C28F-40E2-B3D6-67598A9945E6}"/>
                </a:ext>
              </a:extLst>
            </p:cNvPr>
            <p:cNvSpPr/>
            <p:nvPr/>
          </p:nvSpPr>
          <p:spPr>
            <a:xfrm>
              <a:off x="7864729" y="3346111"/>
              <a:ext cx="525261" cy="5721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56973" h="606722">
                  <a:moveTo>
                    <a:pt x="480190" y="505602"/>
                  </a:moveTo>
                  <a:cubicBezTo>
                    <a:pt x="522897" y="505602"/>
                    <a:pt x="556973" y="537147"/>
                    <a:pt x="556973" y="556162"/>
                  </a:cubicBezTo>
                  <a:lnTo>
                    <a:pt x="556439" y="586996"/>
                  </a:lnTo>
                  <a:cubicBezTo>
                    <a:pt x="556261" y="597925"/>
                    <a:pt x="547364" y="606722"/>
                    <a:pt x="536420" y="606722"/>
                  </a:cubicBezTo>
                  <a:lnTo>
                    <a:pt x="425206" y="606722"/>
                  </a:lnTo>
                  <a:cubicBezTo>
                    <a:pt x="414173" y="606722"/>
                    <a:pt x="405187" y="597748"/>
                    <a:pt x="405187" y="586640"/>
                  </a:cubicBezTo>
                  <a:lnTo>
                    <a:pt x="405187" y="556162"/>
                  </a:lnTo>
                  <a:cubicBezTo>
                    <a:pt x="405187" y="537147"/>
                    <a:pt x="437573" y="505602"/>
                    <a:pt x="480190" y="505602"/>
                  </a:cubicBezTo>
                  <a:close/>
                  <a:moveTo>
                    <a:pt x="277711" y="505602"/>
                  </a:moveTo>
                  <a:cubicBezTo>
                    <a:pt x="320343" y="505602"/>
                    <a:pt x="354520" y="537147"/>
                    <a:pt x="354520" y="556162"/>
                  </a:cubicBezTo>
                  <a:lnTo>
                    <a:pt x="353986" y="586996"/>
                  </a:lnTo>
                  <a:cubicBezTo>
                    <a:pt x="353808" y="597925"/>
                    <a:pt x="344908" y="606722"/>
                    <a:pt x="333960" y="606722"/>
                  </a:cubicBezTo>
                  <a:lnTo>
                    <a:pt x="222619" y="606722"/>
                  </a:lnTo>
                  <a:cubicBezTo>
                    <a:pt x="211582" y="606722"/>
                    <a:pt x="202593" y="597748"/>
                    <a:pt x="202593" y="586640"/>
                  </a:cubicBezTo>
                  <a:lnTo>
                    <a:pt x="202593" y="556162"/>
                  </a:lnTo>
                  <a:cubicBezTo>
                    <a:pt x="202593" y="537147"/>
                    <a:pt x="234990" y="505602"/>
                    <a:pt x="277711" y="505602"/>
                  </a:cubicBezTo>
                  <a:close/>
                  <a:moveTo>
                    <a:pt x="75118" y="505602"/>
                  </a:moveTo>
                  <a:cubicBezTo>
                    <a:pt x="117839" y="505602"/>
                    <a:pt x="151927" y="537147"/>
                    <a:pt x="151927" y="556162"/>
                  </a:cubicBezTo>
                  <a:lnTo>
                    <a:pt x="151393" y="586996"/>
                  </a:lnTo>
                  <a:cubicBezTo>
                    <a:pt x="151215" y="597925"/>
                    <a:pt x="142315" y="606722"/>
                    <a:pt x="131367" y="606722"/>
                  </a:cubicBezTo>
                  <a:lnTo>
                    <a:pt x="20115" y="606722"/>
                  </a:lnTo>
                  <a:cubicBezTo>
                    <a:pt x="8989" y="606722"/>
                    <a:pt x="0" y="597748"/>
                    <a:pt x="0" y="586640"/>
                  </a:cubicBezTo>
                  <a:lnTo>
                    <a:pt x="0" y="556162"/>
                  </a:lnTo>
                  <a:cubicBezTo>
                    <a:pt x="0" y="537147"/>
                    <a:pt x="32486" y="505602"/>
                    <a:pt x="75118" y="505602"/>
                  </a:cubicBezTo>
                  <a:close/>
                  <a:moveTo>
                    <a:pt x="481080" y="379219"/>
                  </a:moveTo>
                  <a:cubicBezTo>
                    <a:pt x="509043" y="379219"/>
                    <a:pt x="531711" y="401840"/>
                    <a:pt x="531711" y="429744"/>
                  </a:cubicBezTo>
                  <a:cubicBezTo>
                    <a:pt x="531711" y="457648"/>
                    <a:pt x="509043" y="480269"/>
                    <a:pt x="481080" y="480269"/>
                  </a:cubicBezTo>
                  <a:cubicBezTo>
                    <a:pt x="453117" y="480269"/>
                    <a:pt x="430449" y="457648"/>
                    <a:pt x="430449" y="429744"/>
                  </a:cubicBezTo>
                  <a:cubicBezTo>
                    <a:pt x="430449" y="401840"/>
                    <a:pt x="453117" y="379219"/>
                    <a:pt x="481080" y="379219"/>
                  </a:cubicBezTo>
                  <a:close/>
                  <a:moveTo>
                    <a:pt x="278522" y="379219"/>
                  </a:moveTo>
                  <a:cubicBezTo>
                    <a:pt x="306465" y="379219"/>
                    <a:pt x="329118" y="401840"/>
                    <a:pt x="329118" y="429744"/>
                  </a:cubicBezTo>
                  <a:cubicBezTo>
                    <a:pt x="329118" y="457648"/>
                    <a:pt x="306465" y="480269"/>
                    <a:pt x="278522" y="480269"/>
                  </a:cubicBezTo>
                  <a:cubicBezTo>
                    <a:pt x="250579" y="480269"/>
                    <a:pt x="227926" y="457648"/>
                    <a:pt x="227926" y="429744"/>
                  </a:cubicBezTo>
                  <a:cubicBezTo>
                    <a:pt x="227926" y="401840"/>
                    <a:pt x="250579" y="379219"/>
                    <a:pt x="278522" y="379219"/>
                  </a:cubicBezTo>
                  <a:close/>
                  <a:moveTo>
                    <a:pt x="76035" y="379219"/>
                  </a:moveTo>
                  <a:cubicBezTo>
                    <a:pt x="103998" y="379219"/>
                    <a:pt x="126666" y="401840"/>
                    <a:pt x="126666" y="429744"/>
                  </a:cubicBezTo>
                  <a:cubicBezTo>
                    <a:pt x="126666" y="457648"/>
                    <a:pt x="103998" y="480269"/>
                    <a:pt x="76035" y="480269"/>
                  </a:cubicBezTo>
                  <a:cubicBezTo>
                    <a:pt x="48072" y="480269"/>
                    <a:pt x="25404" y="457648"/>
                    <a:pt x="25404" y="429744"/>
                  </a:cubicBezTo>
                  <a:cubicBezTo>
                    <a:pt x="25404" y="401840"/>
                    <a:pt x="48072" y="379219"/>
                    <a:pt x="76035" y="379219"/>
                  </a:cubicBezTo>
                  <a:close/>
                  <a:moveTo>
                    <a:pt x="353886" y="80445"/>
                  </a:moveTo>
                  <a:lnTo>
                    <a:pt x="360298" y="80445"/>
                  </a:lnTo>
                  <a:cubicBezTo>
                    <a:pt x="362435" y="80445"/>
                    <a:pt x="364216" y="80712"/>
                    <a:pt x="365552" y="81424"/>
                  </a:cubicBezTo>
                  <a:cubicBezTo>
                    <a:pt x="366888" y="82136"/>
                    <a:pt x="367956" y="82936"/>
                    <a:pt x="368669" y="84004"/>
                  </a:cubicBezTo>
                  <a:cubicBezTo>
                    <a:pt x="369381" y="84982"/>
                    <a:pt x="369916" y="86139"/>
                    <a:pt x="370183" y="87206"/>
                  </a:cubicBezTo>
                  <a:cubicBezTo>
                    <a:pt x="370361" y="88363"/>
                    <a:pt x="370539" y="89341"/>
                    <a:pt x="370539" y="90142"/>
                  </a:cubicBezTo>
                  <a:cubicBezTo>
                    <a:pt x="370539" y="92277"/>
                    <a:pt x="370272" y="94145"/>
                    <a:pt x="369738" y="95569"/>
                  </a:cubicBezTo>
                  <a:cubicBezTo>
                    <a:pt x="369203" y="96992"/>
                    <a:pt x="368491" y="98149"/>
                    <a:pt x="367600" y="98949"/>
                  </a:cubicBezTo>
                  <a:cubicBezTo>
                    <a:pt x="366799" y="99750"/>
                    <a:pt x="365819" y="100373"/>
                    <a:pt x="364840" y="100728"/>
                  </a:cubicBezTo>
                  <a:cubicBezTo>
                    <a:pt x="363860" y="101084"/>
                    <a:pt x="362791" y="101262"/>
                    <a:pt x="361723" y="101262"/>
                  </a:cubicBezTo>
                  <a:lnTo>
                    <a:pt x="353886" y="101262"/>
                  </a:lnTo>
                  <a:close/>
                  <a:moveTo>
                    <a:pt x="288104" y="75802"/>
                  </a:moveTo>
                  <a:lnTo>
                    <a:pt x="288104" y="81667"/>
                  </a:lnTo>
                  <a:lnTo>
                    <a:pt x="303770" y="81667"/>
                  </a:lnTo>
                  <a:lnTo>
                    <a:pt x="303770" y="128321"/>
                  </a:lnTo>
                  <a:lnTo>
                    <a:pt x="312404" y="128321"/>
                  </a:lnTo>
                  <a:lnTo>
                    <a:pt x="312404" y="81667"/>
                  </a:lnTo>
                  <a:lnTo>
                    <a:pt x="328159" y="81667"/>
                  </a:lnTo>
                  <a:lnTo>
                    <a:pt x="328159" y="75802"/>
                  </a:lnTo>
                  <a:close/>
                  <a:moveTo>
                    <a:pt x="233896" y="75802"/>
                  </a:moveTo>
                  <a:lnTo>
                    <a:pt x="233896" y="81667"/>
                  </a:lnTo>
                  <a:lnTo>
                    <a:pt x="249562" y="81667"/>
                  </a:lnTo>
                  <a:lnTo>
                    <a:pt x="249562" y="128321"/>
                  </a:lnTo>
                  <a:lnTo>
                    <a:pt x="258196" y="128321"/>
                  </a:lnTo>
                  <a:lnTo>
                    <a:pt x="258196" y="81667"/>
                  </a:lnTo>
                  <a:lnTo>
                    <a:pt x="273951" y="81667"/>
                  </a:lnTo>
                  <a:lnTo>
                    <a:pt x="273951" y="75802"/>
                  </a:lnTo>
                  <a:close/>
                  <a:moveTo>
                    <a:pt x="183516" y="75802"/>
                  </a:moveTo>
                  <a:lnTo>
                    <a:pt x="183516" y="128321"/>
                  </a:lnTo>
                  <a:lnTo>
                    <a:pt x="192239" y="128321"/>
                  </a:lnTo>
                  <a:lnTo>
                    <a:pt x="192239" y="104683"/>
                  </a:lnTo>
                  <a:lnTo>
                    <a:pt x="215026" y="104683"/>
                  </a:lnTo>
                  <a:lnTo>
                    <a:pt x="215026" y="128321"/>
                  </a:lnTo>
                  <a:lnTo>
                    <a:pt x="223571" y="128321"/>
                  </a:lnTo>
                  <a:lnTo>
                    <a:pt x="223571" y="75802"/>
                  </a:lnTo>
                  <a:lnTo>
                    <a:pt x="215026" y="75802"/>
                  </a:lnTo>
                  <a:lnTo>
                    <a:pt x="215026" y="98818"/>
                  </a:lnTo>
                  <a:lnTo>
                    <a:pt x="192239" y="98818"/>
                  </a:lnTo>
                  <a:lnTo>
                    <a:pt x="192239" y="75802"/>
                  </a:lnTo>
                  <a:close/>
                  <a:moveTo>
                    <a:pt x="345338" y="73935"/>
                  </a:moveTo>
                  <a:lnTo>
                    <a:pt x="345338" y="126366"/>
                  </a:lnTo>
                  <a:lnTo>
                    <a:pt x="353883" y="126366"/>
                  </a:lnTo>
                  <a:lnTo>
                    <a:pt x="353883" y="107438"/>
                  </a:lnTo>
                  <a:lnTo>
                    <a:pt x="360203" y="107438"/>
                  </a:lnTo>
                  <a:cubicBezTo>
                    <a:pt x="362962" y="107438"/>
                    <a:pt x="365544" y="107083"/>
                    <a:pt x="367769" y="106283"/>
                  </a:cubicBezTo>
                  <a:cubicBezTo>
                    <a:pt x="370083" y="105394"/>
                    <a:pt x="372041" y="104328"/>
                    <a:pt x="373644" y="102817"/>
                  </a:cubicBezTo>
                  <a:cubicBezTo>
                    <a:pt x="375246" y="101306"/>
                    <a:pt x="376492" y="99529"/>
                    <a:pt x="377382" y="97396"/>
                  </a:cubicBezTo>
                  <a:cubicBezTo>
                    <a:pt x="378361" y="95264"/>
                    <a:pt x="378717" y="92775"/>
                    <a:pt x="378717" y="90109"/>
                  </a:cubicBezTo>
                  <a:cubicBezTo>
                    <a:pt x="378717" y="87621"/>
                    <a:pt x="378183" y="85400"/>
                    <a:pt x="377115" y="83356"/>
                  </a:cubicBezTo>
                  <a:cubicBezTo>
                    <a:pt x="376136" y="81312"/>
                    <a:pt x="374712" y="79623"/>
                    <a:pt x="372932" y="78201"/>
                  </a:cubicBezTo>
                  <a:cubicBezTo>
                    <a:pt x="371240" y="76779"/>
                    <a:pt x="369282" y="75713"/>
                    <a:pt x="367057" y="75002"/>
                  </a:cubicBezTo>
                  <a:cubicBezTo>
                    <a:pt x="364921" y="74291"/>
                    <a:pt x="362695" y="73935"/>
                    <a:pt x="360381" y="73935"/>
                  </a:cubicBezTo>
                  <a:close/>
                  <a:moveTo>
                    <a:pt x="177285" y="0"/>
                  </a:moveTo>
                  <a:lnTo>
                    <a:pt x="379785" y="0"/>
                  </a:lnTo>
                  <a:cubicBezTo>
                    <a:pt x="435684" y="0"/>
                    <a:pt x="481080" y="45321"/>
                    <a:pt x="481080" y="101129"/>
                  </a:cubicBezTo>
                  <a:cubicBezTo>
                    <a:pt x="481080" y="156847"/>
                    <a:pt x="435684" y="202257"/>
                    <a:pt x="379785" y="202257"/>
                  </a:cubicBezTo>
                  <a:lnTo>
                    <a:pt x="303859" y="202257"/>
                  </a:lnTo>
                  <a:lnTo>
                    <a:pt x="303859" y="227495"/>
                  </a:lnTo>
                  <a:lnTo>
                    <a:pt x="481080" y="227495"/>
                  </a:lnTo>
                  <a:cubicBezTo>
                    <a:pt x="495055" y="227495"/>
                    <a:pt x="506448" y="238781"/>
                    <a:pt x="506448" y="252732"/>
                  </a:cubicBezTo>
                  <a:lnTo>
                    <a:pt x="506448" y="303297"/>
                  </a:lnTo>
                  <a:cubicBezTo>
                    <a:pt x="506448" y="317249"/>
                    <a:pt x="495055" y="328623"/>
                    <a:pt x="481080" y="328623"/>
                  </a:cubicBezTo>
                  <a:cubicBezTo>
                    <a:pt x="467105" y="328623"/>
                    <a:pt x="455801" y="317249"/>
                    <a:pt x="455801" y="303297"/>
                  </a:cubicBezTo>
                  <a:lnTo>
                    <a:pt x="455801" y="278059"/>
                  </a:lnTo>
                  <a:lnTo>
                    <a:pt x="303859" y="278059"/>
                  </a:lnTo>
                  <a:lnTo>
                    <a:pt x="303859" y="303297"/>
                  </a:lnTo>
                  <a:cubicBezTo>
                    <a:pt x="303859" y="317249"/>
                    <a:pt x="292555" y="328623"/>
                    <a:pt x="278580" y="328623"/>
                  </a:cubicBezTo>
                  <a:cubicBezTo>
                    <a:pt x="264516" y="328623"/>
                    <a:pt x="253212" y="317249"/>
                    <a:pt x="253212" y="303297"/>
                  </a:cubicBezTo>
                  <a:lnTo>
                    <a:pt x="253212" y="278059"/>
                  </a:lnTo>
                  <a:lnTo>
                    <a:pt x="102160" y="278059"/>
                  </a:lnTo>
                  <a:lnTo>
                    <a:pt x="102160" y="303297"/>
                  </a:lnTo>
                  <a:cubicBezTo>
                    <a:pt x="102160" y="317249"/>
                    <a:pt x="90856" y="328623"/>
                    <a:pt x="76881" y="328623"/>
                  </a:cubicBezTo>
                  <a:cubicBezTo>
                    <a:pt x="62817" y="328623"/>
                    <a:pt x="51513" y="317249"/>
                    <a:pt x="51513" y="303297"/>
                  </a:cubicBezTo>
                  <a:lnTo>
                    <a:pt x="51513" y="252732"/>
                  </a:lnTo>
                  <a:cubicBezTo>
                    <a:pt x="51513" y="238781"/>
                    <a:pt x="62817" y="227495"/>
                    <a:pt x="76881" y="227495"/>
                  </a:cubicBezTo>
                  <a:lnTo>
                    <a:pt x="253212" y="227495"/>
                  </a:lnTo>
                  <a:lnTo>
                    <a:pt x="253212" y="202257"/>
                  </a:lnTo>
                  <a:lnTo>
                    <a:pt x="177285" y="202257"/>
                  </a:lnTo>
                  <a:cubicBezTo>
                    <a:pt x="121387" y="202257"/>
                    <a:pt x="75991" y="156847"/>
                    <a:pt x="75991" y="101129"/>
                  </a:cubicBezTo>
                  <a:cubicBezTo>
                    <a:pt x="75991" y="45321"/>
                    <a:pt x="121387" y="0"/>
                    <a:pt x="177285" y="0"/>
                  </a:cubicBezTo>
                  <a:close/>
                </a:path>
              </a:pathLst>
            </a:custGeom>
            <a:solidFill>
              <a:srgbClr val="FFB400"/>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1219108"/>
              <a:endParaRPr lang="zh-CN" altLang="en-US" sz="2667" b="1" dirty="0">
                <a:solidFill>
                  <a:schemeClr val="tx1"/>
                </a:solidFill>
                <a:latin typeface="微软雅黑 Light" panose="020B0502040204020203" pitchFamily="34" charset="-122"/>
                <a:ea typeface="微软雅黑 Light" panose="020B0502040204020203" pitchFamily="34" charset="-122"/>
              </a:endParaRPr>
            </a:p>
          </p:txBody>
        </p:sp>
        <p:sp>
          <p:nvSpPr>
            <p:cNvPr id="12" name="îṧľïďè">
              <a:extLst>
                <a:ext uri="{FF2B5EF4-FFF2-40B4-BE49-F238E27FC236}">
                  <a16:creationId xmlns:a16="http://schemas.microsoft.com/office/drawing/2014/main" id="{8A83434B-FE52-4290-8ECD-BECC89757AE1}"/>
                </a:ext>
              </a:extLst>
            </p:cNvPr>
            <p:cNvSpPr/>
            <p:nvPr/>
          </p:nvSpPr>
          <p:spPr>
            <a:xfrm>
              <a:off x="9906080" y="3346111"/>
              <a:ext cx="517984" cy="572178"/>
            </a:xfrm>
            <a:custGeom>
              <a:avLst/>
              <a:gdLst>
                <a:gd name="connsiteX0" fmla="*/ 485820 w 551045"/>
                <a:gd name="connsiteY0" fmla="*/ 430096 h 608697"/>
                <a:gd name="connsiteX1" fmla="*/ 550987 w 551045"/>
                <a:gd name="connsiteY1" fmla="*/ 492317 h 608697"/>
                <a:gd name="connsiteX2" fmla="*/ 551045 w 551045"/>
                <a:gd name="connsiteY2" fmla="*/ 492490 h 608697"/>
                <a:gd name="connsiteX3" fmla="*/ 550987 w 551045"/>
                <a:gd name="connsiteY3" fmla="*/ 493813 h 608697"/>
                <a:gd name="connsiteX4" fmla="*/ 551045 w 551045"/>
                <a:gd name="connsiteY4" fmla="*/ 495193 h 608697"/>
                <a:gd name="connsiteX5" fmla="*/ 485820 w 551045"/>
                <a:gd name="connsiteY5" fmla="*/ 560289 h 608697"/>
                <a:gd name="connsiteX6" fmla="*/ 421862 w 551045"/>
                <a:gd name="connsiteY6" fmla="*/ 507902 h 608697"/>
                <a:gd name="connsiteX7" fmla="*/ 420134 w 551045"/>
                <a:gd name="connsiteY7" fmla="*/ 494560 h 608697"/>
                <a:gd name="connsiteX8" fmla="*/ 422611 w 551045"/>
                <a:gd name="connsiteY8" fmla="*/ 479034 h 608697"/>
                <a:gd name="connsiteX9" fmla="*/ 485820 w 551045"/>
                <a:gd name="connsiteY9" fmla="*/ 430096 h 608697"/>
                <a:gd name="connsiteX10" fmla="*/ 485137 w 551045"/>
                <a:gd name="connsiteY10" fmla="*/ 236253 h 608697"/>
                <a:gd name="connsiteX11" fmla="*/ 551045 w 551045"/>
                <a:gd name="connsiteY11" fmla="*/ 302055 h 608697"/>
                <a:gd name="connsiteX12" fmla="*/ 485137 w 551045"/>
                <a:gd name="connsiteY12" fmla="*/ 367857 h 608697"/>
                <a:gd name="connsiteX13" fmla="*/ 419229 w 551045"/>
                <a:gd name="connsiteY13" fmla="*/ 302055 h 608697"/>
                <a:gd name="connsiteX14" fmla="*/ 485137 w 551045"/>
                <a:gd name="connsiteY14" fmla="*/ 236253 h 608697"/>
                <a:gd name="connsiteX15" fmla="*/ 45513 w 551045"/>
                <a:gd name="connsiteY15" fmla="*/ 160819 h 608697"/>
                <a:gd name="connsiteX16" fmla="*/ 62048 w 551045"/>
                <a:gd name="connsiteY16" fmla="*/ 160819 h 608697"/>
                <a:gd name="connsiteX17" fmla="*/ 78583 w 551045"/>
                <a:gd name="connsiteY17" fmla="*/ 243365 h 608697"/>
                <a:gd name="connsiteX18" fmla="*/ 98228 w 551045"/>
                <a:gd name="connsiteY18" fmla="*/ 243365 h 608697"/>
                <a:gd name="connsiteX19" fmla="*/ 103356 w 551045"/>
                <a:gd name="connsiteY19" fmla="*/ 187625 h 608697"/>
                <a:gd name="connsiteX20" fmla="*/ 102722 w 551045"/>
                <a:gd name="connsiteY20" fmla="*/ 184634 h 608697"/>
                <a:gd name="connsiteX21" fmla="*/ 94368 w 551045"/>
                <a:gd name="connsiteY21" fmla="*/ 163293 h 608697"/>
                <a:gd name="connsiteX22" fmla="*/ 93331 w 551045"/>
                <a:gd name="connsiteY22" fmla="*/ 161107 h 608697"/>
                <a:gd name="connsiteX23" fmla="*/ 93389 w 551045"/>
                <a:gd name="connsiteY23" fmla="*/ 161107 h 608697"/>
                <a:gd name="connsiteX24" fmla="*/ 93274 w 551045"/>
                <a:gd name="connsiteY24" fmla="*/ 160819 h 608697"/>
                <a:gd name="connsiteX25" fmla="*/ 137347 w 551045"/>
                <a:gd name="connsiteY25" fmla="*/ 160819 h 608697"/>
                <a:gd name="connsiteX26" fmla="*/ 137232 w 551045"/>
                <a:gd name="connsiteY26" fmla="*/ 161107 h 608697"/>
                <a:gd name="connsiteX27" fmla="*/ 137404 w 551045"/>
                <a:gd name="connsiteY27" fmla="*/ 161107 h 608697"/>
                <a:gd name="connsiteX28" fmla="*/ 136367 w 551045"/>
                <a:gd name="connsiteY28" fmla="*/ 163293 h 608697"/>
                <a:gd name="connsiteX29" fmla="*/ 127322 w 551045"/>
                <a:gd name="connsiteY29" fmla="*/ 187913 h 608697"/>
                <a:gd name="connsiteX30" fmla="*/ 132450 w 551045"/>
                <a:gd name="connsiteY30" fmla="*/ 243365 h 608697"/>
                <a:gd name="connsiteX31" fmla="*/ 152038 w 551045"/>
                <a:gd name="connsiteY31" fmla="*/ 243365 h 608697"/>
                <a:gd name="connsiteX32" fmla="*/ 168630 w 551045"/>
                <a:gd name="connsiteY32" fmla="*/ 160819 h 608697"/>
                <a:gd name="connsiteX33" fmla="*/ 185165 w 551045"/>
                <a:gd name="connsiteY33" fmla="*/ 160819 h 608697"/>
                <a:gd name="connsiteX34" fmla="*/ 230678 w 551045"/>
                <a:gd name="connsiteY34" fmla="*/ 206263 h 608697"/>
                <a:gd name="connsiteX35" fmla="*/ 230678 w 551045"/>
                <a:gd name="connsiteY35" fmla="*/ 338682 h 608697"/>
                <a:gd name="connsiteX36" fmla="*/ 185165 w 551045"/>
                <a:gd name="connsiteY36" fmla="*/ 384125 h 608697"/>
                <a:gd name="connsiteX37" fmla="*/ 179346 w 551045"/>
                <a:gd name="connsiteY37" fmla="*/ 384125 h 608697"/>
                <a:gd name="connsiteX38" fmla="*/ 179346 w 551045"/>
                <a:gd name="connsiteY38" fmla="*/ 576599 h 608697"/>
                <a:gd name="connsiteX39" fmla="*/ 147256 w 551045"/>
                <a:gd name="connsiteY39" fmla="*/ 608697 h 608697"/>
                <a:gd name="connsiteX40" fmla="*/ 115339 w 551045"/>
                <a:gd name="connsiteY40" fmla="*/ 580223 h 608697"/>
                <a:gd name="connsiteX41" fmla="*/ 83422 w 551045"/>
                <a:gd name="connsiteY41" fmla="*/ 608697 h 608697"/>
                <a:gd name="connsiteX42" fmla="*/ 51332 w 551045"/>
                <a:gd name="connsiteY42" fmla="*/ 576599 h 608697"/>
                <a:gd name="connsiteX43" fmla="*/ 51332 w 551045"/>
                <a:gd name="connsiteY43" fmla="*/ 384125 h 608697"/>
                <a:gd name="connsiteX44" fmla="*/ 45513 w 551045"/>
                <a:gd name="connsiteY44" fmla="*/ 384125 h 608697"/>
                <a:gd name="connsiteX45" fmla="*/ 0 w 551045"/>
                <a:gd name="connsiteY45" fmla="*/ 338682 h 608697"/>
                <a:gd name="connsiteX46" fmla="*/ 0 w 551045"/>
                <a:gd name="connsiteY46" fmla="*/ 206263 h 608697"/>
                <a:gd name="connsiteX47" fmla="*/ 45513 w 551045"/>
                <a:gd name="connsiteY47" fmla="*/ 160819 h 608697"/>
                <a:gd name="connsiteX48" fmla="*/ 400710 w 551045"/>
                <a:gd name="connsiteY48" fmla="*/ 89618 h 608697"/>
                <a:gd name="connsiteX49" fmla="*/ 400710 w 551045"/>
                <a:gd name="connsiteY49" fmla="*/ 134086 h 608697"/>
                <a:gd name="connsiteX50" fmla="*/ 355362 w 551045"/>
                <a:gd name="connsiteY50" fmla="*/ 179359 h 608697"/>
                <a:gd name="connsiteX51" fmla="*/ 355362 w 551045"/>
                <a:gd name="connsiteY51" fmla="*/ 279857 h 608697"/>
                <a:gd name="connsiteX52" fmla="*/ 401517 w 551045"/>
                <a:gd name="connsiteY52" fmla="*/ 279857 h 608697"/>
                <a:gd name="connsiteX53" fmla="*/ 401517 w 551045"/>
                <a:gd name="connsiteY53" fmla="*/ 324325 h 608697"/>
                <a:gd name="connsiteX54" fmla="*/ 355362 w 551045"/>
                <a:gd name="connsiteY54" fmla="*/ 324325 h 608697"/>
                <a:gd name="connsiteX55" fmla="*/ 355362 w 551045"/>
                <a:gd name="connsiteY55" fmla="*/ 424823 h 608697"/>
                <a:gd name="connsiteX56" fmla="*/ 400710 w 551045"/>
                <a:gd name="connsiteY56" fmla="*/ 470038 h 608697"/>
                <a:gd name="connsiteX57" fmla="*/ 400710 w 551045"/>
                <a:gd name="connsiteY57" fmla="*/ 514563 h 608697"/>
                <a:gd name="connsiteX58" fmla="*/ 310820 w 551045"/>
                <a:gd name="connsiteY58" fmla="*/ 424823 h 608697"/>
                <a:gd name="connsiteX59" fmla="*/ 310820 w 551045"/>
                <a:gd name="connsiteY59" fmla="*/ 324325 h 608697"/>
                <a:gd name="connsiteX60" fmla="*/ 270830 w 551045"/>
                <a:gd name="connsiteY60" fmla="*/ 324325 h 608697"/>
                <a:gd name="connsiteX61" fmla="*/ 270830 w 551045"/>
                <a:gd name="connsiteY61" fmla="*/ 279857 h 608697"/>
                <a:gd name="connsiteX62" fmla="*/ 310820 w 551045"/>
                <a:gd name="connsiteY62" fmla="*/ 279857 h 608697"/>
                <a:gd name="connsiteX63" fmla="*/ 310820 w 551045"/>
                <a:gd name="connsiteY63" fmla="*/ 179359 h 608697"/>
                <a:gd name="connsiteX64" fmla="*/ 400710 w 551045"/>
                <a:gd name="connsiteY64" fmla="*/ 89618 h 608697"/>
                <a:gd name="connsiteX65" fmla="*/ 487441 w 551045"/>
                <a:gd name="connsiteY65" fmla="*/ 44033 h 608697"/>
                <a:gd name="connsiteX66" fmla="*/ 487729 w 551045"/>
                <a:gd name="connsiteY66" fmla="*/ 44148 h 608697"/>
                <a:gd name="connsiteX67" fmla="*/ 550282 w 551045"/>
                <a:gd name="connsiteY67" fmla="*/ 107206 h 608697"/>
                <a:gd name="connsiteX68" fmla="*/ 550340 w 551045"/>
                <a:gd name="connsiteY68" fmla="*/ 107897 h 608697"/>
                <a:gd name="connsiteX69" fmla="*/ 550340 w 551045"/>
                <a:gd name="connsiteY69" fmla="*/ 108760 h 608697"/>
                <a:gd name="connsiteX70" fmla="*/ 550340 w 551045"/>
                <a:gd name="connsiteY70" fmla="*/ 109220 h 608697"/>
                <a:gd name="connsiteX71" fmla="*/ 550340 w 551045"/>
                <a:gd name="connsiteY71" fmla="*/ 109680 h 608697"/>
                <a:gd name="connsiteX72" fmla="*/ 550282 w 551045"/>
                <a:gd name="connsiteY72" fmla="*/ 111867 h 608697"/>
                <a:gd name="connsiteX73" fmla="*/ 550167 w 551045"/>
                <a:gd name="connsiteY73" fmla="*/ 113420 h 608697"/>
                <a:gd name="connsiteX74" fmla="*/ 550167 w 551045"/>
                <a:gd name="connsiteY74" fmla="*/ 113938 h 608697"/>
                <a:gd name="connsiteX75" fmla="*/ 485137 w 551045"/>
                <a:gd name="connsiteY75" fmla="*/ 174349 h 608697"/>
                <a:gd name="connsiteX76" fmla="*/ 484158 w 551045"/>
                <a:gd name="connsiteY76" fmla="*/ 174292 h 608697"/>
                <a:gd name="connsiteX77" fmla="*/ 467685 w 551045"/>
                <a:gd name="connsiteY77" fmla="*/ 171933 h 608697"/>
                <a:gd name="connsiteX78" fmla="*/ 419993 w 551045"/>
                <a:gd name="connsiteY78" fmla="*/ 110428 h 608697"/>
                <a:gd name="connsiteX79" fmla="*/ 419935 w 551045"/>
                <a:gd name="connsiteY79" fmla="*/ 110083 h 608697"/>
                <a:gd name="connsiteX80" fmla="*/ 419993 w 551045"/>
                <a:gd name="connsiteY80" fmla="*/ 109680 h 608697"/>
                <a:gd name="connsiteX81" fmla="*/ 419935 w 551045"/>
                <a:gd name="connsiteY81" fmla="*/ 109220 h 608697"/>
                <a:gd name="connsiteX82" fmla="*/ 419993 w 551045"/>
                <a:gd name="connsiteY82" fmla="*/ 108530 h 608697"/>
                <a:gd name="connsiteX83" fmla="*/ 419993 w 551045"/>
                <a:gd name="connsiteY83" fmla="*/ 106516 h 608697"/>
                <a:gd name="connsiteX84" fmla="*/ 485137 w 551045"/>
                <a:gd name="connsiteY84" fmla="*/ 44090 h 608697"/>
                <a:gd name="connsiteX85" fmla="*/ 486001 w 551045"/>
                <a:gd name="connsiteY85" fmla="*/ 44090 h 608697"/>
                <a:gd name="connsiteX86" fmla="*/ 487441 w 551045"/>
                <a:gd name="connsiteY86" fmla="*/ 44033 h 608697"/>
                <a:gd name="connsiteX87" fmla="*/ 114993 w 551045"/>
                <a:gd name="connsiteY87" fmla="*/ 748 h 608697"/>
                <a:gd name="connsiteX88" fmla="*/ 115281 w 551045"/>
                <a:gd name="connsiteY88" fmla="*/ 748 h 608697"/>
                <a:gd name="connsiteX89" fmla="*/ 115569 w 551045"/>
                <a:gd name="connsiteY89" fmla="*/ 748 h 608697"/>
                <a:gd name="connsiteX90" fmla="*/ 179403 w 551045"/>
                <a:gd name="connsiteY90" fmla="*/ 50176 h 608697"/>
                <a:gd name="connsiteX91" fmla="*/ 181534 w 551045"/>
                <a:gd name="connsiteY91" fmla="*/ 66863 h 608697"/>
                <a:gd name="connsiteX92" fmla="*/ 115685 w 551045"/>
                <a:gd name="connsiteY92" fmla="*/ 132634 h 608697"/>
                <a:gd name="connsiteX93" fmla="*/ 115397 w 551045"/>
                <a:gd name="connsiteY93" fmla="*/ 132634 h 608697"/>
                <a:gd name="connsiteX94" fmla="*/ 115109 w 551045"/>
                <a:gd name="connsiteY94" fmla="*/ 132634 h 608697"/>
                <a:gd name="connsiteX95" fmla="*/ 51275 w 551045"/>
                <a:gd name="connsiteY95" fmla="*/ 83262 h 608697"/>
                <a:gd name="connsiteX96" fmla="*/ 49144 w 551045"/>
                <a:gd name="connsiteY96" fmla="*/ 66575 h 608697"/>
                <a:gd name="connsiteX97" fmla="*/ 114993 w 551045"/>
                <a:gd name="connsiteY97" fmla="*/ 748 h 608697"/>
                <a:gd name="connsiteX98" fmla="*/ 114958 w 551045"/>
                <a:gd name="connsiteY98" fmla="*/ 423 h 608697"/>
                <a:gd name="connsiteX99" fmla="*/ 48690 w 551045"/>
                <a:gd name="connsiteY99" fmla="*/ 66575 h 608697"/>
                <a:gd name="connsiteX100" fmla="*/ 50822 w 551045"/>
                <a:gd name="connsiteY100" fmla="*/ 83372 h 608697"/>
                <a:gd name="connsiteX101" fmla="*/ 115073 w 551045"/>
                <a:gd name="connsiteY101" fmla="*/ 133015 h 608697"/>
                <a:gd name="connsiteX102" fmla="*/ 115361 w 551045"/>
                <a:gd name="connsiteY102" fmla="*/ 133015 h 608697"/>
                <a:gd name="connsiteX103" fmla="*/ 115649 w 551045"/>
                <a:gd name="connsiteY103" fmla="*/ 133015 h 608697"/>
                <a:gd name="connsiteX104" fmla="*/ 181917 w 551045"/>
                <a:gd name="connsiteY104" fmla="*/ 66863 h 608697"/>
                <a:gd name="connsiteX105" fmla="*/ 179785 w 551045"/>
                <a:gd name="connsiteY105" fmla="*/ 50066 h 608697"/>
                <a:gd name="connsiteX106" fmla="*/ 115534 w 551045"/>
                <a:gd name="connsiteY106" fmla="*/ 423 h 608697"/>
                <a:gd name="connsiteX107" fmla="*/ 115246 w 551045"/>
                <a:gd name="connsiteY107" fmla="*/ 423 h 608697"/>
                <a:gd name="connsiteX108" fmla="*/ 114958 w 551045"/>
                <a:gd name="connsiteY108" fmla="*/ 423 h 608697"/>
                <a:gd name="connsiteX109" fmla="*/ 114993 w 551045"/>
                <a:gd name="connsiteY109" fmla="*/ 0 h 608697"/>
                <a:gd name="connsiteX110" fmla="*/ 115281 w 551045"/>
                <a:gd name="connsiteY110" fmla="*/ 0 h 608697"/>
                <a:gd name="connsiteX111" fmla="*/ 115569 w 551045"/>
                <a:gd name="connsiteY111" fmla="*/ 0 h 608697"/>
                <a:gd name="connsiteX112" fmla="*/ 180152 w 551045"/>
                <a:gd name="connsiteY112" fmla="*/ 49946 h 608697"/>
                <a:gd name="connsiteX113" fmla="*/ 182341 w 551045"/>
                <a:gd name="connsiteY113" fmla="*/ 66863 h 608697"/>
                <a:gd name="connsiteX114" fmla="*/ 115685 w 551045"/>
                <a:gd name="connsiteY114" fmla="*/ 133439 h 608697"/>
                <a:gd name="connsiteX115" fmla="*/ 115397 w 551045"/>
                <a:gd name="connsiteY115" fmla="*/ 133439 h 608697"/>
                <a:gd name="connsiteX116" fmla="*/ 115109 w 551045"/>
                <a:gd name="connsiteY116" fmla="*/ 133439 h 608697"/>
                <a:gd name="connsiteX117" fmla="*/ 50526 w 551045"/>
                <a:gd name="connsiteY117" fmla="*/ 83493 h 608697"/>
                <a:gd name="connsiteX118" fmla="*/ 48337 w 551045"/>
                <a:gd name="connsiteY118" fmla="*/ 66575 h 608697"/>
                <a:gd name="connsiteX119" fmla="*/ 114993 w 551045"/>
                <a:gd name="connsiteY119" fmla="*/ 0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51045" h="608697">
                  <a:moveTo>
                    <a:pt x="485820" y="430096"/>
                  </a:moveTo>
                  <a:cubicBezTo>
                    <a:pt x="520910" y="430096"/>
                    <a:pt x="549489" y="457699"/>
                    <a:pt x="550987" y="492317"/>
                  </a:cubicBezTo>
                  <a:cubicBezTo>
                    <a:pt x="550987" y="492375"/>
                    <a:pt x="551045" y="492432"/>
                    <a:pt x="551045" y="492490"/>
                  </a:cubicBezTo>
                  <a:cubicBezTo>
                    <a:pt x="551045" y="492950"/>
                    <a:pt x="551045" y="493353"/>
                    <a:pt x="550987" y="493813"/>
                  </a:cubicBezTo>
                  <a:cubicBezTo>
                    <a:pt x="551045" y="494273"/>
                    <a:pt x="551045" y="494733"/>
                    <a:pt x="551045" y="495193"/>
                  </a:cubicBezTo>
                  <a:cubicBezTo>
                    <a:pt x="551045" y="531134"/>
                    <a:pt x="521832" y="560289"/>
                    <a:pt x="485820" y="560289"/>
                  </a:cubicBezTo>
                  <a:cubicBezTo>
                    <a:pt x="454129" y="560289"/>
                    <a:pt x="427739" y="537747"/>
                    <a:pt x="421862" y="507902"/>
                  </a:cubicBezTo>
                  <a:cubicBezTo>
                    <a:pt x="420710" y="503474"/>
                    <a:pt x="420076" y="499046"/>
                    <a:pt x="420134" y="494560"/>
                  </a:cubicBezTo>
                  <a:cubicBezTo>
                    <a:pt x="420134" y="489385"/>
                    <a:pt x="421056" y="484152"/>
                    <a:pt x="422611" y="479034"/>
                  </a:cubicBezTo>
                  <a:cubicBezTo>
                    <a:pt x="429814" y="450913"/>
                    <a:pt x="455397" y="430096"/>
                    <a:pt x="485820" y="430096"/>
                  </a:cubicBezTo>
                  <a:close/>
                  <a:moveTo>
                    <a:pt x="485137" y="236253"/>
                  </a:moveTo>
                  <a:cubicBezTo>
                    <a:pt x="521537" y="236253"/>
                    <a:pt x="551045" y="265714"/>
                    <a:pt x="551045" y="302055"/>
                  </a:cubicBezTo>
                  <a:cubicBezTo>
                    <a:pt x="551045" y="338396"/>
                    <a:pt x="521537" y="367857"/>
                    <a:pt x="485137" y="367857"/>
                  </a:cubicBezTo>
                  <a:cubicBezTo>
                    <a:pt x="448737" y="367857"/>
                    <a:pt x="419229" y="338396"/>
                    <a:pt x="419229" y="302055"/>
                  </a:cubicBezTo>
                  <a:cubicBezTo>
                    <a:pt x="419229" y="265714"/>
                    <a:pt x="448737" y="236253"/>
                    <a:pt x="485137" y="236253"/>
                  </a:cubicBezTo>
                  <a:close/>
                  <a:moveTo>
                    <a:pt x="45513" y="160819"/>
                  </a:moveTo>
                  <a:lnTo>
                    <a:pt x="62048" y="160819"/>
                  </a:lnTo>
                  <a:lnTo>
                    <a:pt x="78583" y="243365"/>
                  </a:lnTo>
                  <a:lnTo>
                    <a:pt x="98228" y="243365"/>
                  </a:lnTo>
                  <a:lnTo>
                    <a:pt x="103356" y="187625"/>
                  </a:lnTo>
                  <a:cubicBezTo>
                    <a:pt x="103183" y="186647"/>
                    <a:pt x="102952" y="185612"/>
                    <a:pt x="102722" y="184634"/>
                  </a:cubicBezTo>
                  <a:cubicBezTo>
                    <a:pt x="100936" y="177386"/>
                    <a:pt x="97767" y="170483"/>
                    <a:pt x="94368" y="163293"/>
                  </a:cubicBezTo>
                  <a:cubicBezTo>
                    <a:pt x="94368" y="163293"/>
                    <a:pt x="93677" y="161855"/>
                    <a:pt x="93331" y="161107"/>
                  </a:cubicBezTo>
                  <a:lnTo>
                    <a:pt x="93389" y="161107"/>
                  </a:lnTo>
                  <a:cubicBezTo>
                    <a:pt x="93331" y="160992"/>
                    <a:pt x="93274" y="160877"/>
                    <a:pt x="93274" y="160819"/>
                  </a:cubicBezTo>
                  <a:lnTo>
                    <a:pt x="137347" y="160819"/>
                  </a:lnTo>
                  <a:cubicBezTo>
                    <a:pt x="137289" y="160877"/>
                    <a:pt x="137232" y="160992"/>
                    <a:pt x="137232" y="161107"/>
                  </a:cubicBezTo>
                  <a:lnTo>
                    <a:pt x="137404" y="161107"/>
                  </a:lnTo>
                  <a:cubicBezTo>
                    <a:pt x="137059" y="161855"/>
                    <a:pt x="136367" y="163293"/>
                    <a:pt x="136367" y="163293"/>
                  </a:cubicBezTo>
                  <a:cubicBezTo>
                    <a:pt x="132507" y="171576"/>
                    <a:pt x="128820" y="179514"/>
                    <a:pt x="127322" y="187913"/>
                  </a:cubicBezTo>
                  <a:lnTo>
                    <a:pt x="132450" y="243365"/>
                  </a:lnTo>
                  <a:lnTo>
                    <a:pt x="152038" y="243365"/>
                  </a:lnTo>
                  <a:lnTo>
                    <a:pt x="168630" y="160819"/>
                  </a:lnTo>
                  <a:lnTo>
                    <a:pt x="185165" y="160819"/>
                  </a:lnTo>
                  <a:cubicBezTo>
                    <a:pt x="210283" y="160819"/>
                    <a:pt x="230678" y="181125"/>
                    <a:pt x="230678" y="206263"/>
                  </a:cubicBezTo>
                  <a:lnTo>
                    <a:pt x="230678" y="338682"/>
                  </a:lnTo>
                  <a:cubicBezTo>
                    <a:pt x="230678" y="363820"/>
                    <a:pt x="210283" y="384125"/>
                    <a:pt x="185165" y="384125"/>
                  </a:cubicBezTo>
                  <a:lnTo>
                    <a:pt x="179346" y="384125"/>
                  </a:lnTo>
                  <a:lnTo>
                    <a:pt x="179346" y="576599"/>
                  </a:lnTo>
                  <a:cubicBezTo>
                    <a:pt x="179346" y="594316"/>
                    <a:pt x="165000" y="608697"/>
                    <a:pt x="147256" y="608697"/>
                  </a:cubicBezTo>
                  <a:cubicBezTo>
                    <a:pt x="130721" y="608697"/>
                    <a:pt x="117125" y="596215"/>
                    <a:pt x="115339" y="580223"/>
                  </a:cubicBezTo>
                  <a:cubicBezTo>
                    <a:pt x="113553" y="596215"/>
                    <a:pt x="99957" y="608697"/>
                    <a:pt x="83422" y="608697"/>
                  </a:cubicBezTo>
                  <a:cubicBezTo>
                    <a:pt x="65678" y="608697"/>
                    <a:pt x="51332" y="594316"/>
                    <a:pt x="51332" y="576599"/>
                  </a:cubicBezTo>
                  <a:lnTo>
                    <a:pt x="51332" y="384125"/>
                  </a:lnTo>
                  <a:lnTo>
                    <a:pt x="45513" y="384125"/>
                  </a:lnTo>
                  <a:cubicBezTo>
                    <a:pt x="20395" y="384125"/>
                    <a:pt x="0" y="363820"/>
                    <a:pt x="0" y="338682"/>
                  </a:cubicBezTo>
                  <a:lnTo>
                    <a:pt x="0" y="206263"/>
                  </a:lnTo>
                  <a:cubicBezTo>
                    <a:pt x="0" y="181125"/>
                    <a:pt x="20395" y="160819"/>
                    <a:pt x="45513" y="160819"/>
                  </a:cubicBezTo>
                  <a:close/>
                  <a:moveTo>
                    <a:pt x="400710" y="89618"/>
                  </a:moveTo>
                  <a:lnTo>
                    <a:pt x="400710" y="134086"/>
                  </a:lnTo>
                  <a:cubicBezTo>
                    <a:pt x="375702" y="134086"/>
                    <a:pt x="355362" y="154393"/>
                    <a:pt x="355362" y="179359"/>
                  </a:cubicBezTo>
                  <a:lnTo>
                    <a:pt x="355362" y="279857"/>
                  </a:lnTo>
                  <a:lnTo>
                    <a:pt x="401517" y="279857"/>
                  </a:lnTo>
                  <a:lnTo>
                    <a:pt x="401517" y="324325"/>
                  </a:lnTo>
                  <a:lnTo>
                    <a:pt x="355362" y="324325"/>
                  </a:lnTo>
                  <a:lnTo>
                    <a:pt x="355362" y="424823"/>
                  </a:lnTo>
                  <a:cubicBezTo>
                    <a:pt x="355362" y="449731"/>
                    <a:pt x="375702" y="470038"/>
                    <a:pt x="400710" y="470038"/>
                  </a:cubicBezTo>
                  <a:lnTo>
                    <a:pt x="400710" y="514563"/>
                  </a:lnTo>
                  <a:cubicBezTo>
                    <a:pt x="351155" y="514563"/>
                    <a:pt x="310820" y="474295"/>
                    <a:pt x="310820" y="424823"/>
                  </a:cubicBezTo>
                  <a:lnTo>
                    <a:pt x="310820" y="324325"/>
                  </a:lnTo>
                  <a:lnTo>
                    <a:pt x="270830" y="324325"/>
                  </a:lnTo>
                  <a:lnTo>
                    <a:pt x="270830" y="279857"/>
                  </a:lnTo>
                  <a:lnTo>
                    <a:pt x="310820" y="279857"/>
                  </a:lnTo>
                  <a:lnTo>
                    <a:pt x="310820" y="179359"/>
                  </a:lnTo>
                  <a:cubicBezTo>
                    <a:pt x="310820" y="129886"/>
                    <a:pt x="351155" y="89618"/>
                    <a:pt x="400710" y="89618"/>
                  </a:cubicBezTo>
                  <a:close/>
                  <a:moveTo>
                    <a:pt x="487441" y="44033"/>
                  </a:moveTo>
                  <a:cubicBezTo>
                    <a:pt x="487557" y="44090"/>
                    <a:pt x="487614" y="44090"/>
                    <a:pt x="487729" y="44148"/>
                  </a:cubicBezTo>
                  <a:cubicBezTo>
                    <a:pt x="521828" y="45471"/>
                    <a:pt x="549246" y="73030"/>
                    <a:pt x="550282" y="107206"/>
                  </a:cubicBezTo>
                  <a:cubicBezTo>
                    <a:pt x="550282" y="107436"/>
                    <a:pt x="550282" y="107667"/>
                    <a:pt x="550340" y="107897"/>
                  </a:cubicBezTo>
                  <a:cubicBezTo>
                    <a:pt x="550340" y="108184"/>
                    <a:pt x="550340" y="108472"/>
                    <a:pt x="550340" y="108760"/>
                  </a:cubicBezTo>
                  <a:cubicBezTo>
                    <a:pt x="550340" y="108875"/>
                    <a:pt x="550340" y="109047"/>
                    <a:pt x="550340" y="109220"/>
                  </a:cubicBezTo>
                  <a:cubicBezTo>
                    <a:pt x="550340" y="109393"/>
                    <a:pt x="550340" y="109508"/>
                    <a:pt x="550340" y="109680"/>
                  </a:cubicBezTo>
                  <a:cubicBezTo>
                    <a:pt x="550340" y="110371"/>
                    <a:pt x="550282" y="111119"/>
                    <a:pt x="550282" y="111867"/>
                  </a:cubicBezTo>
                  <a:cubicBezTo>
                    <a:pt x="550225" y="112384"/>
                    <a:pt x="550225" y="112902"/>
                    <a:pt x="550167" y="113420"/>
                  </a:cubicBezTo>
                  <a:cubicBezTo>
                    <a:pt x="550167" y="113593"/>
                    <a:pt x="550167" y="113765"/>
                    <a:pt x="550167" y="113938"/>
                  </a:cubicBezTo>
                  <a:cubicBezTo>
                    <a:pt x="547748" y="147653"/>
                    <a:pt x="519582" y="174349"/>
                    <a:pt x="485137" y="174349"/>
                  </a:cubicBezTo>
                  <a:cubicBezTo>
                    <a:pt x="484792" y="174349"/>
                    <a:pt x="484446" y="174292"/>
                    <a:pt x="484158" y="174292"/>
                  </a:cubicBezTo>
                  <a:cubicBezTo>
                    <a:pt x="478629" y="174579"/>
                    <a:pt x="473099" y="173716"/>
                    <a:pt x="467685" y="171933"/>
                  </a:cubicBezTo>
                  <a:cubicBezTo>
                    <a:pt x="440556" y="164396"/>
                    <a:pt x="420511" y="139828"/>
                    <a:pt x="419993" y="110428"/>
                  </a:cubicBezTo>
                  <a:cubicBezTo>
                    <a:pt x="419993" y="110313"/>
                    <a:pt x="419935" y="110198"/>
                    <a:pt x="419935" y="110083"/>
                  </a:cubicBezTo>
                  <a:cubicBezTo>
                    <a:pt x="419935" y="109910"/>
                    <a:pt x="419935" y="109795"/>
                    <a:pt x="419993" y="109680"/>
                  </a:cubicBezTo>
                  <a:cubicBezTo>
                    <a:pt x="419993" y="109508"/>
                    <a:pt x="419935" y="109335"/>
                    <a:pt x="419935" y="109220"/>
                  </a:cubicBezTo>
                  <a:cubicBezTo>
                    <a:pt x="419935" y="108990"/>
                    <a:pt x="419935" y="108760"/>
                    <a:pt x="419993" y="108530"/>
                  </a:cubicBezTo>
                  <a:cubicBezTo>
                    <a:pt x="419993" y="107839"/>
                    <a:pt x="419993" y="107206"/>
                    <a:pt x="419993" y="106516"/>
                  </a:cubicBezTo>
                  <a:cubicBezTo>
                    <a:pt x="421433" y="71822"/>
                    <a:pt x="450059" y="44090"/>
                    <a:pt x="485137" y="44090"/>
                  </a:cubicBezTo>
                  <a:cubicBezTo>
                    <a:pt x="485425" y="44090"/>
                    <a:pt x="485713" y="44090"/>
                    <a:pt x="486001" y="44090"/>
                  </a:cubicBezTo>
                  <a:cubicBezTo>
                    <a:pt x="486462" y="44090"/>
                    <a:pt x="486981" y="44033"/>
                    <a:pt x="487441" y="44033"/>
                  </a:cubicBezTo>
                  <a:close/>
                  <a:moveTo>
                    <a:pt x="114993" y="748"/>
                  </a:moveTo>
                  <a:lnTo>
                    <a:pt x="115281" y="748"/>
                  </a:lnTo>
                  <a:lnTo>
                    <a:pt x="115569" y="748"/>
                  </a:lnTo>
                  <a:cubicBezTo>
                    <a:pt x="145700" y="748"/>
                    <a:pt x="171913" y="21060"/>
                    <a:pt x="179403" y="50176"/>
                  </a:cubicBezTo>
                  <a:cubicBezTo>
                    <a:pt x="180843" y="55585"/>
                    <a:pt x="181534" y="61224"/>
                    <a:pt x="181534" y="66863"/>
                  </a:cubicBezTo>
                  <a:cubicBezTo>
                    <a:pt x="181534" y="103115"/>
                    <a:pt x="151980" y="132634"/>
                    <a:pt x="115685" y="132634"/>
                  </a:cubicBezTo>
                  <a:lnTo>
                    <a:pt x="115397" y="132634"/>
                  </a:lnTo>
                  <a:lnTo>
                    <a:pt x="115109" y="132634"/>
                  </a:lnTo>
                  <a:cubicBezTo>
                    <a:pt x="84978" y="132634"/>
                    <a:pt x="58765" y="112321"/>
                    <a:pt x="51275" y="83262"/>
                  </a:cubicBezTo>
                  <a:cubicBezTo>
                    <a:pt x="49835" y="77854"/>
                    <a:pt x="49144" y="72214"/>
                    <a:pt x="49144" y="66575"/>
                  </a:cubicBezTo>
                  <a:cubicBezTo>
                    <a:pt x="49144" y="30267"/>
                    <a:pt x="78698" y="748"/>
                    <a:pt x="114993" y="748"/>
                  </a:cubicBezTo>
                  <a:close/>
                  <a:moveTo>
                    <a:pt x="114958" y="423"/>
                  </a:moveTo>
                  <a:cubicBezTo>
                    <a:pt x="78366" y="423"/>
                    <a:pt x="48690" y="30047"/>
                    <a:pt x="48690" y="66575"/>
                  </a:cubicBezTo>
                  <a:cubicBezTo>
                    <a:pt x="48690" y="72385"/>
                    <a:pt x="49439" y="78022"/>
                    <a:pt x="50822" y="83372"/>
                  </a:cubicBezTo>
                  <a:cubicBezTo>
                    <a:pt x="58198" y="111904"/>
                    <a:pt x="84129" y="133015"/>
                    <a:pt x="115073" y="133015"/>
                  </a:cubicBezTo>
                  <a:cubicBezTo>
                    <a:pt x="115131" y="133015"/>
                    <a:pt x="115246" y="133015"/>
                    <a:pt x="115361" y="133015"/>
                  </a:cubicBezTo>
                  <a:cubicBezTo>
                    <a:pt x="115419" y="133015"/>
                    <a:pt x="115534" y="133015"/>
                    <a:pt x="115649" y="133015"/>
                  </a:cubicBezTo>
                  <a:cubicBezTo>
                    <a:pt x="152241" y="133015"/>
                    <a:pt x="181917" y="103391"/>
                    <a:pt x="181917" y="66863"/>
                  </a:cubicBezTo>
                  <a:cubicBezTo>
                    <a:pt x="181917" y="61053"/>
                    <a:pt x="181168" y="55415"/>
                    <a:pt x="179785" y="50066"/>
                  </a:cubicBezTo>
                  <a:cubicBezTo>
                    <a:pt x="172409" y="21534"/>
                    <a:pt x="146478" y="423"/>
                    <a:pt x="115534" y="423"/>
                  </a:cubicBezTo>
                  <a:cubicBezTo>
                    <a:pt x="115476" y="423"/>
                    <a:pt x="115361" y="423"/>
                    <a:pt x="115246" y="423"/>
                  </a:cubicBezTo>
                  <a:cubicBezTo>
                    <a:pt x="115188" y="423"/>
                    <a:pt x="115073" y="423"/>
                    <a:pt x="114958" y="423"/>
                  </a:cubicBezTo>
                  <a:close/>
                  <a:moveTo>
                    <a:pt x="114993" y="0"/>
                  </a:moveTo>
                  <a:lnTo>
                    <a:pt x="115281" y="0"/>
                  </a:lnTo>
                  <a:lnTo>
                    <a:pt x="115569" y="0"/>
                  </a:lnTo>
                  <a:cubicBezTo>
                    <a:pt x="146046" y="0"/>
                    <a:pt x="172605" y="20542"/>
                    <a:pt x="180152" y="49946"/>
                  </a:cubicBezTo>
                  <a:cubicBezTo>
                    <a:pt x="181592" y="55470"/>
                    <a:pt x="182341" y="61109"/>
                    <a:pt x="182341" y="66863"/>
                  </a:cubicBezTo>
                  <a:cubicBezTo>
                    <a:pt x="182341" y="103575"/>
                    <a:pt x="152441" y="133439"/>
                    <a:pt x="115685" y="133439"/>
                  </a:cubicBezTo>
                  <a:lnTo>
                    <a:pt x="115397" y="133439"/>
                  </a:lnTo>
                  <a:lnTo>
                    <a:pt x="115109" y="133439"/>
                  </a:lnTo>
                  <a:cubicBezTo>
                    <a:pt x="84632" y="133439"/>
                    <a:pt x="58073" y="112897"/>
                    <a:pt x="50526" y="83493"/>
                  </a:cubicBezTo>
                  <a:cubicBezTo>
                    <a:pt x="49086" y="77969"/>
                    <a:pt x="48337" y="72272"/>
                    <a:pt x="48337" y="66575"/>
                  </a:cubicBezTo>
                  <a:cubicBezTo>
                    <a:pt x="48337" y="29864"/>
                    <a:pt x="78237" y="0"/>
                    <a:pt x="114993" y="0"/>
                  </a:cubicBezTo>
                  <a:close/>
                </a:path>
              </a:pathLst>
            </a:custGeom>
            <a:solidFill>
              <a:srgbClr val="FFB400"/>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1219108"/>
              <a:endParaRPr lang="zh-CN" altLang="en-US" sz="2667" b="1" dirty="0">
                <a:solidFill>
                  <a:schemeClr val="tx1"/>
                </a:solidFill>
                <a:latin typeface="微软雅黑 Light" panose="020B0502040204020203" pitchFamily="34" charset="-122"/>
                <a:ea typeface="微软雅黑 Light" panose="020B0502040204020203" pitchFamily="34" charset="-122"/>
              </a:endParaRPr>
            </a:p>
          </p:txBody>
        </p:sp>
      </p:grpSp>
      <p:sp>
        <p:nvSpPr>
          <p:cNvPr id="15" name="ïšľíḋê">
            <a:extLst>
              <a:ext uri="{FF2B5EF4-FFF2-40B4-BE49-F238E27FC236}">
                <a16:creationId xmlns:a16="http://schemas.microsoft.com/office/drawing/2014/main" id="{79AF1667-42A3-497B-A46A-0E164ED32E1D}"/>
              </a:ext>
            </a:extLst>
          </p:cNvPr>
          <p:cNvSpPr/>
          <p:nvPr/>
        </p:nvSpPr>
        <p:spPr>
          <a:xfrm>
            <a:off x="852211" y="4469208"/>
            <a:ext cx="1724579" cy="4332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b"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nSpc>
                <a:spcPct val="120000"/>
              </a:lnSpc>
            </a:pPr>
            <a:r>
              <a:rPr lang="zh-CN" altLang="en-US" sz="2133" b="1" dirty="0">
                <a:solidFill>
                  <a:schemeClr val="tx1"/>
                </a:solidFill>
                <a:latin typeface="微软雅黑 Light" panose="020B0502040204020203" pitchFamily="34" charset="-122"/>
                <a:ea typeface="微软雅黑 Light" panose="020B0502040204020203" pitchFamily="34" charset="-122"/>
              </a:rPr>
              <a:t>销售目标的制定</a:t>
            </a:r>
          </a:p>
        </p:txBody>
      </p:sp>
      <p:sp>
        <p:nvSpPr>
          <p:cNvPr id="16" name="ïšlidè">
            <a:extLst>
              <a:ext uri="{FF2B5EF4-FFF2-40B4-BE49-F238E27FC236}">
                <a16:creationId xmlns:a16="http://schemas.microsoft.com/office/drawing/2014/main" id="{26D1E559-6023-4EFA-B49F-C4A2E20288C9}"/>
              </a:ext>
            </a:extLst>
          </p:cNvPr>
          <p:cNvSpPr/>
          <p:nvPr/>
        </p:nvSpPr>
        <p:spPr>
          <a:xfrm>
            <a:off x="5227361" y="4469209"/>
            <a:ext cx="1724579" cy="4332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b"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nSpc>
                <a:spcPct val="120000"/>
              </a:lnSpc>
            </a:pPr>
            <a:r>
              <a:rPr lang="zh-CN" altLang="en-US" sz="2133" b="1" dirty="0">
                <a:solidFill>
                  <a:schemeClr val="tx1"/>
                </a:solidFill>
                <a:latin typeface="微软雅黑 Light" panose="020B0502040204020203" pitchFamily="34" charset="-122"/>
                <a:ea typeface="微软雅黑 Light" panose="020B0502040204020203" pitchFamily="34" charset="-122"/>
              </a:rPr>
              <a:t>销售目标的实施</a:t>
            </a:r>
          </a:p>
        </p:txBody>
      </p:sp>
      <p:sp>
        <p:nvSpPr>
          <p:cNvPr id="17" name="îṩľîḋé">
            <a:extLst>
              <a:ext uri="{FF2B5EF4-FFF2-40B4-BE49-F238E27FC236}">
                <a16:creationId xmlns:a16="http://schemas.microsoft.com/office/drawing/2014/main" id="{93B083E6-308A-4D7A-9AEE-7D93536CE92D}"/>
              </a:ext>
            </a:extLst>
          </p:cNvPr>
          <p:cNvSpPr/>
          <p:nvPr/>
        </p:nvSpPr>
        <p:spPr>
          <a:xfrm>
            <a:off x="9602511" y="4469209"/>
            <a:ext cx="1724579" cy="4332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b"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nSpc>
                <a:spcPct val="120000"/>
              </a:lnSpc>
            </a:pPr>
            <a:r>
              <a:rPr lang="zh-CN" altLang="en-US" sz="2133" b="1" dirty="0">
                <a:solidFill>
                  <a:schemeClr val="tx1"/>
                </a:solidFill>
                <a:latin typeface="微软雅黑 Light" panose="020B0502040204020203" pitchFamily="34" charset="-122"/>
                <a:ea typeface="微软雅黑 Light" panose="020B0502040204020203" pitchFamily="34" charset="-122"/>
              </a:rPr>
              <a:t>销售目标的评估</a:t>
            </a:r>
          </a:p>
        </p:txBody>
      </p:sp>
      <p:sp>
        <p:nvSpPr>
          <p:cNvPr id="18" name="îṩlïḋe">
            <a:extLst>
              <a:ext uri="{FF2B5EF4-FFF2-40B4-BE49-F238E27FC236}">
                <a16:creationId xmlns:a16="http://schemas.microsoft.com/office/drawing/2014/main" id="{DBDC2C5D-E82E-4745-A45D-DD64C87CA5A1}"/>
              </a:ext>
            </a:extLst>
          </p:cNvPr>
          <p:cNvSpPr/>
          <p:nvPr/>
        </p:nvSpPr>
        <p:spPr>
          <a:xfrm>
            <a:off x="3149493" y="2618776"/>
            <a:ext cx="1724579" cy="4332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b"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nSpc>
                <a:spcPct val="120000"/>
              </a:lnSpc>
            </a:pPr>
            <a:r>
              <a:rPr lang="zh-CN" altLang="en-US" sz="2133" b="1" dirty="0">
                <a:solidFill>
                  <a:schemeClr val="tx1"/>
                </a:solidFill>
                <a:latin typeface="微软雅黑 Light" panose="020B0502040204020203" pitchFamily="34" charset="-122"/>
                <a:ea typeface="微软雅黑 Light" panose="020B0502040204020203" pitchFamily="34" charset="-122"/>
              </a:rPr>
              <a:t>销售目标的分解</a:t>
            </a:r>
          </a:p>
        </p:txBody>
      </p:sp>
      <p:sp>
        <p:nvSpPr>
          <p:cNvPr id="19" name="iṡḷîḋê">
            <a:extLst>
              <a:ext uri="{FF2B5EF4-FFF2-40B4-BE49-F238E27FC236}">
                <a16:creationId xmlns:a16="http://schemas.microsoft.com/office/drawing/2014/main" id="{115ED194-DE67-41E6-905A-39B6357A9F7D}"/>
              </a:ext>
            </a:extLst>
          </p:cNvPr>
          <p:cNvSpPr/>
          <p:nvPr/>
        </p:nvSpPr>
        <p:spPr>
          <a:xfrm>
            <a:off x="7414539" y="2603522"/>
            <a:ext cx="1724579" cy="4332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b"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nSpc>
                <a:spcPct val="120000"/>
              </a:lnSpc>
            </a:pPr>
            <a:r>
              <a:rPr lang="zh-CN" altLang="en-US" sz="2133" b="1" dirty="0">
                <a:solidFill>
                  <a:schemeClr val="tx1"/>
                </a:solidFill>
                <a:latin typeface="微软雅黑 Light" panose="020B0502040204020203" pitchFamily="34" charset="-122"/>
                <a:ea typeface="微软雅黑 Light" panose="020B0502040204020203" pitchFamily="34" charset="-122"/>
              </a:rPr>
              <a:t>销售目标的跟踪</a:t>
            </a:r>
          </a:p>
        </p:txBody>
      </p:sp>
      <p:sp>
        <p:nvSpPr>
          <p:cNvPr id="20" name="is1ïḓé">
            <a:extLst>
              <a:ext uri="{FF2B5EF4-FFF2-40B4-BE49-F238E27FC236}">
                <a16:creationId xmlns:a16="http://schemas.microsoft.com/office/drawing/2014/main" id="{007C6638-6BC0-424D-95EA-38BD43FA50EC}"/>
              </a:ext>
            </a:extLst>
          </p:cNvPr>
          <p:cNvSpPr/>
          <p:nvPr/>
        </p:nvSpPr>
        <p:spPr bwMode="auto">
          <a:xfrm>
            <a:off x="2847975" y="4467471"/>
            <a:ext cx="2109788" cy="1057275"/>
          </a:xfrm>
          <a:custGeom>
            <a:avLst/>
            <a:gdLst>
              <a:gd name="T0" fmla="*/ 0 w 22144"/>
              <a:gd name="T1" fmla="*/ 0 h 11064"/>
              <a:gd name="T2" fmla="*/ 11072 w 22144"/>
              <a:gd name="T3" fmla="*/ 11064 h 11064"/>
              <a:gd name="T4" fmla="*/ 22144 w 22144"/>
              <a:gd name="T5" fmla="*/ 0 h 11064"/>
              <a:gd name="T6" fmla="*/ 16612 w 22144"/>
              <a:gd name="T7" fmla="*/ 0 h 11064"/>
              <a:gd name="T8" fmla="*/ 11072 w 22144"/>
              <a:gd name="T9" fmla="*/ 5532 h 11064"/>
              <a:gd name="T10" fmla="*/ 5532 w 22144"/>
              <a:gd name="T11" fmla="*/ 0 h 11064"/>
              <a:gd name="T12" fmla="*/ 0 w 22144"/>
              <a:gd name="T13" fmla="*/ 0 h 11064"/>
            </a:gdLst>
            <a:ahLst/>
            <a:cxnLst>
              <a:cxn ang="0">
                <a:pos x="T0" y="T1"/>
              </a:cxn>
              <a:cxn ang="0">
                <a:pos x="T2" y="T3"/>
              </a:cxn>
              <a:cxn ang="0">
                <a:pos x="T4" y="T5"/>
              </a:cxn>
              <a:cxn ang="0">
                <a:pos x="T6" y="T7"/>
              </a:cxn>
              <a:cxn ang="0">
                <a:pos x="T8" y="T9"/>
              </a:cxn>
              <a:cxn ang="0">
                <a:pos x="T10" y="T11"/>
              </a:cxn>
              <a:cxn ang="0">
                <a:pos x="T12" y="T13"/>
              </a:cxn>
            </a:cxnLst>
            <a:rect l="0" t="0" r="r" b="b"/>
            <a:pathLst>
              <a:path w="22144" h="11064">
                <a:moveTo>
                  <a:pt x="0" y="0"/>
                </a:moveTo>
                <a:cubicBezTo>
                  <a:pt x="0" y="6111"/>
                  <a:pt x="4958" y="11064"/>
                  <a:pt x="11072" y="11064"/>
                </a:cubicBezTo>
                <a:cubicBezTo>
                  <a:pt x="17187" y="11064"/>
                  <a:pt x="22144" y="6111"/>
                  <a:pt x="22144" y="0"/>
                </a:cubicBezTo>
                <a:lnTo>
                  <a:pt x="16612" y="0"/>
                </a:lnTo>
                <a:cubicBezTo>
                  <a:pt x="16612" y="3056"/>
                  <a:pt x="14132" y="5532"/>
                  <a:pt x="11072" y="5532"/>
                </a:cubicBezTo>
                <a:cubicBezTo>
                  <a:pt x="8013" y="5532"/>
                  <a:pt x="5532" y="3056"/>
                  <a:pt x="5532" y="0"/>
                </a:cubicBezTo>
                <a:lnTo>
                  <a:pt x="0" y="0"/>
                </a:lnTo>
                <a:close/>
              </a:path>
            </a:pathLst>
          </a:custGeom>
          <a:blipFill>
            <a:blip r:embed="rId5"/>
            <a:stretch>
              <a:fillRect t="-16780" b="-16253"/>
            </a:stretch>
          </a:blipFill>
          <a:ln w="3175">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defTabSz="1218323"/>
            <a:endParaRPr lang="zh-CN" altLang="en-US" sz="2400">
              <a:solidFill>
                <a:schemeClr val="tx1"/>
              </a:solidFill>
              <a:latin typeface="微软雅黑 Light" panose="020B0502040204020203" pitchFamily="34" charset="-122"/>
              <a:ea typeface="微软雅黑 Light" panose="020B0502040204020203" pitchFamily="34" charset="-122"/>
            </a:endParaRPr>
          </a:p>
        </p:txBody>
      </p:sp>
      <p:sp>
        <p:nvSpPr>
          <p:cNvPr id="21" name="íśľíḑe">
            <a:extLst>
              <a:ext uri="{FF2B5EF4-FFF2-40B4-BE49-F238E27FC236}">
                <a16:creationId xmlns:a16="http://schemas.microsoft.com/office/drawing/2014/main" id="{37FA5FDA-E80C-4A59-9477-E532D3A1869E}"/>
              </a:ext>
            </a:extLst>
          </p:cNvPr>
          <p:cNvSpPr/>
          <p:nvPr/>
        </p:nvSpPr>
        <p:spPr bwMode="auto">
          <a:xfrm>
            <a:off x="7223126" y="4467471"/>
            <a:ext cx="2109788" cy="1057275"/>
          </a:xfrm>
          <a:custGeom>
            <a:avLst/>
            <a:gdLst>
              <a:gd name="T0" fmla="*/ 0 w 22144"/>
              <a:gd name="T1" fmla="*/ 0 h 11064"/>
              <a:gd name="T2" fmla="*/ 11072 w 22144"/>
              <a:gd name="T3" fmla="*/ 11064 h 11064"/>
              <a:gd name="T4" fmla="*/ 22144 w 22144"/>
              <a:gd name="T5" fmla="*/ 0 h 11064"/>
              <a:gd name="T6" fmla="*/ 16612 w 22144"/>
              <a:gd name="T7" fmla="*/ 0 h 11064"/>
              <a:gd name="T8" fmla="*/ 11072 w 22144"/>
              <a:gd name="T9" fmla="*/ 5532 h 11064"/>
              <a:gd name="T10" fmla="*/ 5532 w 22144"/>
              <a:gd name="T11" fmla="*/ 0 h 11064"/>
              <a:gd name="T12" fmla="*/ 0 w 22144"/>
              <a:gd name="T13" fmla="*/ 0 h 11064"/>
            </a:gdLst>
            <a:ahLst/>
            <a:cxnLst>
              <a:cxn ang="0">
                <a:pos x="T0" y="T1"/>
              </a:cxn>
              <a:cxn ang="0">
                <a:pos x="T2" y="T3"/>
              </a:cxn>
              <a:cxn ang="0">
                <a:pos x="T4" y="T5"/>
              </a:cxn>
              <a:cxn ang="0">
                <a:pos x="T6" y="T7"/>
              </a:cxn>
              <a:cxn ang="0">
                <a:pos x="T8" y="T9"/>
              </a:cxn>
              <a:cxn ang="0">
                <a:pos x="T10" y="T11"/>
              </a:cxn>
              <a:cxn ang="0">
                <a:pos x="T12" y="T13"/>
              </a:cxn>
            </a:cxnLst>
            <a:rect l="0" t="0" r="r" b="b"/>
            <a:pathLst>
              <a:path w="22144" h="11064">
                <a:moveTo>
                  <a:pt x="0" y="0"/>
                </a:moveTo>
                <a:cubicBezTo>
                  <a:pt x="0" y="6111"/>
                  <a:pt x="4958" y="11064"/>
                  <a:pt x="11072" y="11064"/>
                </a:cubicBezTo>
                <a:cubicBezTo>
                  <a:pt x="17187" y="11064"/>
                  <a:pt x="22144" y="6111"/>
                  <a:pt x="22144" y="0"/>
                </a:cubicBezTo>
                <a:lnTo>
                  <a:pt x="16612" y="0"/>
                </a:lnTo>
                <a:cubicBezTo>
                  <a:pt x="16612" y="3056"/>
                  <a:pt x="14132" y="5532"/>
                  <a:pt x="11072" y="5532"/>
                </a:cubicBezTo>
                <a:cubicBezTo>
                  <a:pt x="8013" y="5532"/>
                  <a:pt x="5532" y="3056"/>
                  <a:pt x="5532" y="0"/>
                </a:cubicBezTo>
                <a:lnTo>
                  <a:pt x="0" y="0"/>
                </a:lnTo>
                <a:close/>
              </a:path>
            </a:pathLst>
          </a:custGeom>
          <a:blipFill>
            <a:blip r:embed="rId6"/>
            <a:stretch>
              <a:fillRect t="-16518" b="-15995"/>
            </a:stretch>
          </a:blipFill>
          <a:ln w="3175">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defTabSz="1218323"/>
            <a:endParaRPr lang="zh-CN" altLang="en-US" sz="2400">
              <a:solidFill>
                <a:schemeClr val="tx1"/>
              </a:solidFill>
              <a:latin typeface="微软雅黑 Light" panose="020B0502040204020203" pitchFamily="34" charset="-122"/>
              <a:ea typeface="微软雅黑 Light" panose="020B0502040204020203" pitchFamily="34" charset="-122"/>
            </a:endParaRPr>
          </a:p>
        </p:txBody>
      </p:sp>
      <p:pic>
        <p:nvPicPr>
          <p:cNvPr id="22" name="图片 21">
            <a:extLst>
              <a:ext uri="{FF2B5EF4-FFF2-40B4-BE49-F238E27FC236}">
                <a16:creationId xmlns:a16="http://schemas.microsoft.com/office/drawing/2014/main" id="{6D7CF5CB-C1D4-408F-82ED-61239AE330B9}"/>
              </a:ext>
            </a:extLst>
          </p:cNvPr>
          <p:cNvPicPr>
            <a:picLocks/>
          </p:cNvPicPr>
          <p:nvPr/>
        </p:nvPicPr>
        <p:blipFill rotWithShape="1">
          <a:blip r:embed="rId7"/>
          <a:srcRect l="1" r="39182"/>
          <a:stretch/>
        </p:blipFill>
        <p:spPr>
          <a:xfrm>
            <a:off x="577715" y="5261753"/>
            <a:ext cx="2285920" cy="1264385"/>
          </a:xfrm>
          <a:prstGeom prst="rect">
            <a:avLst/>
          </a:prstGeom>
          <a:ln w="6350">
            <a:solidFill>
              <a:schemeClr val="bg1">
                <a:lumMod val="75000"/>
              </a:schemeClr>
            </a:solidFill>
          </a:ln>
        </p:spPr>
      </p:pic>
      <p:pic>
        <p:nvPicPr>
          <p:cNvPr id="23" name="图片 22">
            <a:extLst>
              <a:ext uri="{FF2B5EF4-FFF2-40B4-BE49-F238E27FC236}">
                <a16:creationId xmlns:a16="http://schemas.microsoft.com/office/drawing/2014/main" id="{E847CCA0-5F45-4A51-950A-C8DE6B14400F}"/>
              </a:ext>
            </a:extLst>
          </p:cNvPr>
          <p:cNvPicPr>
            <a:picLocks/>
          </p:cNvPicPr>
          <p:nvPr/>
        </p:nvPicPr>
        <p:blipFill>
          <a:blip r:embed="rId8"/>
          <a:stretch>
            <a:fillRect/>
          </a:stretch>
        </p:blipFill>
        <p:spPr>
          <a:xfrm>
            <a:off x="2753963" y="1298897"/>
            <a:ext cx="2285920" cy="1264385"/>
          </a:xfrm>
          <a:prstGeom prst="rect">
            <a:avLst/>
          </a:prstGeom>
          <a:ln w="6350">
            <a:solidFill>
              <a:schemeClr val="bg1">
                <a:lumMod val="75000"/>
              </a:schemeClr>
            </a:solidFill>
          </a:ln>
        </p:spPr>
      </p:pic>
      <p:pic>
        <p:nvPicPr>
          <p:cNvPr id="24" name="图片 23">
            <a:extLst>
              <a:ext uri="{FF2B5EF4-FFF2-40B4-BE49-F238E27FC236}">
                <a16:creationId xmlns:a16="http://schemas.microsoft.com/office/drawing/2014/main" id="{6B403AF4-BA65-4085-86C4-D237419FDB27}"/>
              </a:ext>
            </a:extLst>
          </p:cNvPr>
          <p:cNvPicPr>
            <a:picLocks/>
          </p:cNvPicPr>
          <p:nvPr/>
        </p:nvPicPr>
        <p:blipFill>
          <a:blip r:embed="rId9"/>
          <a:stretch>
            <a:fillRect/>
          </a:stretch>
        </p:blipFill>
        <p:spPr>
          <a:xfrm>
            <a:off x="7264700" y="1298897"/>
            <a:ext cx="2285920" cy="1264385"/>
          </a:xfrm>
          <a:prstGeom prst="rect">
            <a:avLst/>
          </a:prstGeom>
          <a:ln w="6350">
            <a:solidFill>
              <a:schemeClr val="bg1">
                <a:lumMod val="75000"/>
              </a:schemeClr>
            </a:solidFill>
          </a:ln>
        </p:spPr>
      </p:pic>
      <p:pic>
        <p:nvPicPr>
          <p:cNvPr id="25" name="图片 24">
            <a:extLst>
              <a:ext uri="{FF2B5EF4-FFF2-40B4-BE49-F238E27FC236}">
                <a16:creationId xmlns:a16="http://schemas.microsoft.com/office/drawing/2014/main" id="{7F000F7B-F650-4C08-9611-3673CD46F689}"/>
              </a:ext>
            </a:extLst>
          </p:cNvPr>
          <p:cNvPicPr>
            <a:picLocks/>
          </p:cNvPicPr>
          <p:nvPr/>
        </p:nvPicPr>
        <p:blipFill>
          <a:blip r:embed="rId10"/>
          <a:stretch>
            <a:fillRect/>
          </a:stretch>
        </p:blipFill>
        <p:spPr>
          <a:xfrm>
            <a:off x="5020255" y="5261753"/>
            <a:ext cx="2285920" cy="1264385"/>
          </a:xfrm>
          <a:prstGeom prst="rect">
            <a:avLst/>
          </a:prstGeom>
          <a:ln w="6350">
            <a:solidFill>
              <a:schemeClr val="bg1">
                <a:lumMod val="75000"/>
              </a:schemeClr>
            </a:solidFill>
          </a:ln>
        </p:spPr>
      </p:pic>
      <p:pic>
        <p:nvPicPr>
          <p:cNvPr id="26" name="图片 25">
            <a:extLst>
              <a:ext uri="{FF2B5EF4-FFF2-40B4-BE49-F238E27FC236}">
                <a16:creationId xmlns:a16="http://schemas.microsoft.com/office/drawing/2014/main" id="{75E4DDD7-EF07-44B4-9DC3-9818BF5606CE}"/>
              </a:ext>
            </a:extLst>
          </p:cNvPr>
          <p:cNvPicPr>
            <a:picLocks/>
          </p:cNvPicPr>
          <p:nvPr/>
        </p:nvPicPr>
        <p:blipFill>
          <a:blip r:embed="rId11"/>
          <a:stretch>
            <a:fillRect/>
          </a:stretch>
        </p:blipFill>
        <p:spPr>
          <a:xfrm>
            <a:off x="9444219" y="5257561"/>
            <a:ext cx="2285920" cy="1264385"/>
          </a:xfrm>
          <a:prstGeom prst="rect">
            <a:avLst/>
          </a:prstGeom>
          <a:ln w="6350">
            <a:solidFill>
              <a:schemeClr val="bg1">
                <a:lumMod val="75000"/>
              </a:schemeClr>
            </a:solidFill>
          </a:ln>
        </p:spPr>
      </p:pic>
      <p:sp>
        <p:nvSpPr>
          <p:cNvPr id="27" name="文本框 26">
            <a:extLst>
              <a:ext uri="{FF2B5EF4-FFF2-40B4-BE49-F238E27FC236}">
                <a16:creationId xmlns:a16="http://schemas.microsoft.com/office/drawing/2014/main" id="{E6CB452C-C082-484F-A7D0-78FD2BA1BBF7}"/>
              </a:ext>
            </a:extLst>
          </p:cNvPr>
          <p:cNvSpPr txBox="1"/>
          <p:nvPr/>
        </p:nvSpPr>
        <p:spPr>
          <a:xfrm>
            <a:off x="460274" y="6503268"/>
            <a:ext cx="8504251" cy="424732"/>
          </a:xfrm>
          <a:prstGeom prst="rect">
            <a:avLst/>
          </a:prstGeom>
          <a:noFill/>
        </p:spPr>
        <p:txBody>
          <a:bodyPr wrap="none" rtlCol="0">
            <a:spAutoFit/>
          </a:bodyPr>
          <a:lstStyle/>
          <a:p>
            <a:pPr defTabSz="548549"/>
            <a:r>
              <a:rPr lang="zh-CN" altLang="en-US" sz="2160" dirty="0">
                <a:solidFill>
                  <a:prstClr val="black"/>
                </a:solidFill>
                <a:latin typeface="Arial"/>
                <a:ea typeface="微软雅黑"/>
              </a:rPr>
              <a:t>战略制定</a:t>
            </a:r>
            <a:r>
              <a:rPr lang="en-US" altLang="zh-CN" sz="2160" dirty="0">
                <a:solidFill>
                  <a:prstClr val="black"/>
                </a:solidFill>
                <a:latin typeface="Arial"/>
                <a:ea typeface="微软雅黑"/>
              </a:rPr>
              <a:t>——》</a:t>
            </a:r>
            <a:r>
              <a:rPr lang="zh-CN" altLang="en-US" sz="2160" dirty="0">
                <a:solidFill>
                  <a:prstClr val="black"/>
                </a:solidFill>
                <a:latin typeface="Arial"/>
                <a:ea typeface="微软雅黑"/>
              </a:rPr>
              <a:t>目标分解</a:t>
            </a:r>
            <a:r>
              <a:rPr lang="en-US" altLang="zh-CN" sz="2160" dirty="0">
                <a:solidFill>
                  <a:prstClr val="black"/>
                </a:solidFill>
                <a:latin typeface="Arial"/>
                <a:ea typeface="微软雅黑"/>
              </a:rPr>
              <a:t>——》</a:t>
            </a:r>
            <a:r>
              <a:rPr lang="zh-CN" altLang="en-US" sz="2160" dirty="0">
                <a:solidFill>
                  <a:prstClr val="black"/>
                </a:solidFill>
                <a:latin typeface="Arial"/>
                <a:ea typeface="微软雅黑"/>
              </a:rPr>
              <a:t>任务落实</a:t>
            </a:r>
            <a:r>
              <a:rPr lang="en-US" altLang="zh-CN" sz="2160" dirty="0">
                <a:solidFill>
                  <a:prstClr val="black"/>
                </a:solidFill>
                <a:latin typeface="Arial"/>
                <a:ea typeface="微软雅黑"/>
              </a:rPr>
              <a:t>——</a:t>
            </a:r>
            <a:r>
              <a:rPr lang="zh-CN" altLang="en-US" sz="2160" dirty="0">
                <a:solidFill>
                  <a:prstClr val="black"/>
                </a:solidFill>
                <a:latin typeface="Arial"/>
                <a:ea typeface="微软雅黑"/>
              </a:rPr>
              <a:t>工作汇报</a:t>
            </a:r>
            <a:r>
              <a:rPr lang="en-US" altLang="zh-CN" sz="2160" dirty="0">
                <a:solidFill>
                  <a:prstClr val="black"/>
                </a:solidFill>
                <a:latin typeface="Arial"/>
                <a:ea typeface="微软雅黑"/>
              </a:rPr>
              <a:t>——</a:t>
            </a:r>
            <a:r>
              <a:rPr lang="zh-CN" altLang="en-US" sz="2160" dirty="0">
                <a:solidFill>
                  <a:prstClr val="black"/>
                </a:solidFill>
                <a:latin typeface="Arial"/>
                <a:ea typeface="微软雅黑"/>
              </a:rPr>
              <a:t>绩效考核</a:t>
            </a:r>
          </a:p>
        </p:txBody>
      </p:sp>
    </p:spTree>
    <p:extLst>
      <p:ext uri="{BB962C8B-B14F-4D97-AF65-F5344CB8AC3E}">
        <p14:creationId xmlns:p14="http://schemas.microsoft.com/office/powerpoint/2010/main" val="59462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C8464-ABFD-469E-BB44-B90023AC6015}"/>
              </a:ext>
            </a:extLst>
          </p:cNvPr>
          <p:cNvSpPr>
            <a:spLocks noGrp="1"/>
          </p:cNvSpPr>
          <p:nvPr>
            <p:ph type="title" idx="4294967295"/>
          </p:nvPr>
        </p:nvSpPr>
        <p:spPr>
          <a:xfrm>
            <a:off x="2205" y="192001"/>
            <a:ext cx="10510211" cy="660161"/>
          </a:xfrm>
          <a:prstGeom prst="rect">
            <a:avLst/>
          </a:prstGeom>
          <a:noFill/>
          <a:ln>
            <a:noFill/>
          </a:ln>
          <a:effectLst/>
        </p:spPr>
        <p:txBody>
          <a:bodyPr vert="horz" wrap="square" lIns="45714" tIns="60958" rIns="45714" bIns="60958" rtlCol="0" anchor="ctr">
            <a:spAutoFit/>
          </a:bodyPr>
          <a:lstStyle/>
          <a:p>
            <a:pPr algn="l">
              <a:spcBef>
                <a:spcPts val="0"/>
              </a:spcBef>
            </a:pPr>
            <a:r>
              <a:rPr lang="zh-CN" altLang="en-US" sz="3200" dirty="0">
                <a:solidFill>
                  <a:srgbClr val="FFB200"/>
                </a:solidFill>
                <a:latin typeface="微软雅黑 Light"/>
                <a:ea typeface="微软雅黑"/>
                <a:cs typeface="+mn-ea"/>
                <a:sym typeface="+mn-lt"/>
              </a:rPr>
              <a:t>目标管理</a:t>
            </a:r>
          </a:p>
        </p:txBody>
      </p:sp>
      <p:pic>
        <p:nvPicPr>
          <p:cNvPr id="4" name="图片 3">
            <a:extLst>
              <a:ext uri="{FF2B5EF4-FFF2-40B4-BE49-F238E27FC236}">
                <a16:creationId xmlns:a16="http://schemas.microsoft.com/office/drawing/2014/main" id="{D73565B8-3770-44DE-8604-498FA4B7EC27}"/>
              </a:ext>
            </a:extLst>
          </p:cNvPr>
          <p:cNvPicPr/>
          <p:nvPr/>
        </p:nvPicPr>
        <p:blipFill>
          <a:blip r:embed="rId2"/>
          <a:stretch>
            <a:fillRect/>
          </a:stretch>
        </p:blipFill>
        <p:spPr>
          <a:xfrm>
            <a:off x="4583038" y="1053530"/>
            <a:ext cx="6653644" cy="2425564"/>
          </a:xfrm>
          <a:prstGeom prst="rect">
            <a:avLst/>
          </a:prstGeom>
          <a:ln>
            <a:solidFill>
              <a:srgbClr val="FFC000"/>
            </a:solidFill>
          </a:ln>
        </p:spPr>
      </p:pic>
      <p:pic>
        <p:nvPicPr>
          <p:cNvPr id="5" name="图片 4">
            <a:extLst>
              <a:ext uri="{FF2B5EF4-FFF2-40B4-BE49-F238E27FC236}">
                <a16:creationId xmlns:a16="http://schemas.microsoft.com/office/drawing/2014/main" id="{B27F3B99-C083-F247-BDF3-7C33156E9432}"/>
              </a:ext>
            </a:extLst>
          </p:cNvPr>
          <p:cNvPicPr/>
          <p:nvPr/>
        </p:nvPicPr>
        <p:blipFill>
          <a:blip r:embed="rId3"/>
          <a:stretch>
            <a:fillRect/>
          </a:stretch>
        </p:blipFill>
        <p:spPr>
          <a:xfrm>
            <a:off x="4582281" y="3476217"/>
            <a:ext cx="6653644" cy="3340574"/>
          </a:xfrm>
          <a:prstGeom prst="rect">
            <a:avLst/>
          </a:prstGeom>
          <a:ln>
            <a:solidFill>
              <a:srgbClr val="FFC000"/>
            </a:solidFill>
          </a:ln>
          <a:effectLst/>
        </p:spPr>
      </p:pic>
      <p:sp>
        <p:nvSpPr>
          <p:cNvPr id="6" name="矩形 5">
            <a:extLst>
              <a:ext uri="{FF2B5EF4-FFF2-40B4-BE49-F238E27FC236}">
                <a16:creationId xmlns:a16="http://schemas.microsoft.com/office/drawing/2014/main" id="{48790333-CEE3-4A5E-B3C2-2A5208D6821C}"/>
              </a:ext>
            </a:extLst>
          </p:cNvPr>
          <p:cNvSpPr/>
          <p:nvPr/>
        </p:nvSpPr>
        <p:spPr>
          <a:xfrm>
            <a:off x="478582" y="1341562"/>
            <a:ext cx="3672408" cy="4480394"/>
          </a:xfrm>
          <a:prstGeom prst="rect">
            <a:avLst/>
          </a:prstGeom>
        </p:spPr>
        <p:txBody>
          <a:bodyPr wrap="square">
            <a:spAutoFit/>
          </a:bodyPr>
          <a:lstStyle/>
          <a:p>
            <a:pPr indent="304679" algn="just">
              <a:lnSpc>
                <a:spcPct val="150000"/>
              </a:lnSpc>
            </a:pPr>
            <a:r>
              <a:rPr lang="en-US" altLang="zh-CN" sz="1600" kern="100" dirty="0">
                <a:cs typeface="+mn-ea"/>
                <a:sym typeface="+mn-lt"/>
              </a:rPr>
              <a:t>“</a:t>
            </a:r>
            <a:r>
              <a:rPr lang="zh-CN" altLang="zh-CN" sz="1600" kern="100" dirty="0">
                <a:cs typeface="+mn-ea"/>
                <a:sym typeface="+mn-lt"/>
              </a:rPr>
              <a:t>目标管理</a:t>
            </a:r>
            <a:r>
              <a:rPr lang="en-US" altLang="zh-CN" sz="1600" kern="100" dirty="0">
                <a:cs typeface="+mn-ea"/>
                <a:sym typeface="+mn-lt"/>
              </a:rPr>
              <a:t>”</a:t>
            </a:r>
            <a:r>
              <a:rPr lang="zh-CN" altLang="zh-CN" sz="1600" kern="100" dirty="0">
                <a:cs typeface="+mn-ea"/>
                <a:sym typeface="+mn-lt"/>
              </a:rPr>
              <a:t>是以</a:t>
            </a:r>
            <a:r>
              <a:rPr lang="en-US" altLang="zh-CN" sz="1600" kern="100" dirty="0">
                <a:cs typeface="+mn-ea"/>
                <a:sym typeface="+mn-lt"/>
              </a:rPr>
              <a:t>“</a:t>
            </a:r>
            <a:r>
              <a:rPr lang="zh-CN" altLang="zh-CN" sz="1600" kern="100" dirty="0">
                <a:cs typeface="+mn-ea"/>
                <a:sym typeface="+mn-lt"/>
              </a:rPr>
              <a:t>目标</a:t>
            </a:r>
            <a:r>
              <a:rPr lang="en-US" altLang="zh-CN" sz="1600" kern="100" dirty="0">
                <a:cs typeface="+mn-ea"/>
                <a:sym typeface="+mn-lt"/>
              </a:rPr>
              <a:t>”</a:t>
            </a:r>
            <a:r>
              <a:rPr lang="zh-CN" altLang="zh-CN" sz="1600" kern="100" dirty="0">
                <a:cs typeface="+mn-ea"/>
                <a:sym typeface="+mn-lt"/>
              </a:rPr>
              <a:t>为导向，以人为中心，以成果为标准，而组织和个人取得最佳业绩的现代管理方法；同时，目标管理是指在企业个体职工的积极参与下，自上而下的确定工作目标，并在工作中实行</a:t>
            </a:r>
            <a:r>
              <a:rPr lang="en-US" altLang="zh-CN" sz="1600" kern="100" dirty="0">
                <a:cs typeface="+mn-ea"/>
                <a:sym typeface="+mn-lt"/>
              </a:rPr>
              <a:t>“</a:t>
            </a:r>
            <a:r>
              <a:rPr lang="zh-CN" altLang="zh-CN" sz="1600" kern="100" dirty="0">
                <a:cs typeface="+mn-ea"/>
                <a:sym typeface="+mn-lt"/>
              </a:rPr>
              <a:t>自我控制</a:t>
            </a:r>
            <a:r>
              <a:rPr lang="en-US" altLang="zh-CN" sz="1600" kern="100" dirty="0">
                <a:cs typeface="+mn-ea"/>
                <a:sym typeface="+mn-lt"/>
              </a:rPr>
              <a:t>”</a:t>
            </a:r>
            <a:r>
              <a:rPr lang="zh-CN" altLang="zh-CN" sz="1600" kern="100" dirty="0">
                <a:cs typeface="+mn-ea"/>
                <a:sym typeface="+mn-lt"/>
              </a:rPr>
              <a:t>，自下而上地保证目标实现的一种管理方法。纷享销客的目标管理支持多维度目标设置、自上而下设置目标值、目标责任到人、智能分析目标完成情况，保障目标实现。</a:t>
            </a:r>
            <a:endParaRPr lang="en-US" altLang="zh-CN" sz="1600" kern="100" dirty="0">
              <a:cs typeface="+mn-ea"/>
              <a:sym typeface="+mn-lt"/>
            </a:endParaRPr>
          </a:p>
          <a:p>
            <a:pPr indent="304679" algn="just">
              <a:lnSpc>
                <a:spcPct val="150000"/>
              </a:lnSpc>
            </a:pPr>
            <a:r>
              <a:rPr lang="zh-CN" altLang="zh-CN" sz="1600" dirty="0">
                <a:cs typeface="+mn-ea"/>
                <a:sym typeface="+mn-lt"/>
              </a:rPr>
              <a:t>可对</a:t>
            </a:r>
            <a:r>
              <a:rPr lang="zh-CN" altLang="en-US" sz="1600" dirty="0">
                <a:cs typeface="+mn-ea"/>
                <a:sym typeface="+mn-lt"/>
              </a:rPr>
              <a:t>人员</a:t>
            </a:r>
            <a:r>
              <a:rPr lang="zh-CN" altLang="zh-CN" sz="1600" dirty="0">
                <a:cs typeface="+mn-ea"/>
                <a:sym typeface="+mn-lt"/>
              </a:rPr>
              <a:t>、</a:t>
            </a:r>
            <a:r>
              <a:rPr lang="zh-CN" altLang="en-US" sz="1600" dirty="0">
                <a:cs typeface="+mn-ea"/>
                <a:sym typeface="+mn-lt"/>
              </a:rPr>
              <a:t>部门</a:t>
            </a:r>
            <a:r>
              <a:rPr lang="zh-CN" altLang="zh-CN" sz="1600" dirty="0">
                <a:cs typeface="+mn-ea"/>
                <a:sym typeface="+mn-lt"/>
              </a:rPr>
              <a:t>、片区等不同层面设置销售目标；</a:t>
            </a:r>
            <a:endParaRPr lang="zh-CN" altLang="zh-CN" sz="1600" kern="100" dirty="0">
              <a:cs typeface="+mn-ea"/>
              <a:sym typeface="+mn-lt"/>
            </a:endParaRPr>
          </a:p>
        </p:txBody>
      </p:sp>
    </p:spTree>
    <p:extLst>
      <p:ext uri="{BB962C8B-B14F-4D97-AF65-F5344CB8AC3E}">
        <p14:creationId xmlns:p14="http://schemas.microsoft.com/office/powerpoint/2010/main" val="1897050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28706-3B50-48E7-B796-F995FE62396E}"/>
              </a:ext>
            </a:extLst>
          </p:cNvPr>
          <p:cNvSpPr>
            <a:spLocks noGrp="1"/>
          </p:cNvSpPr>
          <p:nvPr>
            <p:ph type="title" idx="4294967295"/>
          </p:nvPr>
        </p:nvSpPr>
        <p:spPr>
          <a:xfrm>
            <a:off x="8253" y="252716"/>
            <a:ext cx="10514231" cy="531364"/>
          </a:xfrm>
          <a:noFill/>
          <a:ln>
            <a:noFill/>
          </a:ln>
          <a:effectLst/>
        </p:spPr>
        <p:txBody>
          <a:bodyPr vert="horz" wrap="square" lIns="45714" tIns="60958" rIns="45714" bIns="60958" rtlCol="0" anchor="ctr">
            <a:spAutoFit/>
          </a:bodyPr>
          <a:lstStyle/>
          <a:p>
            <a:pPr defTabSz="1219170">
              <a:spcBef>
                <a:spcPts val="0"/>
              </a:spcBef>
            </a:pPr>
            <a:r>
              <a:rPr lang="zh-CN" altLang="en-US" sz="3200" dirty="0">
                <a:solidFill>
                  <a:srgbClr val="FFB200"/>
                </a:solidFill>
                <a:latin typeface="微软雅黑 Light"/>
                <a:ea typeface="微软雅黑"/>
                <a:cs typeface="+mn-ea"/>
                <a:sym typeface="+mn-lt"/>
              </a:rPr>
              <a:t>目标管理</a:t>
            </a:r>
          </a:p>
        </p:txBody>
      </p:sp>
      <p:pic>
        <p:nvPicPr>
          <p:cNvPr id="12" name="图片 11">
            <a:extLst>
              <a:ext uri="{FF2B5EF4-FFF2-40B4-BE49-F238E27FC236}">
                <a16:creationId xmlns:a16="http://schemas.microsoft.com/office/drawing/2014/main" id="{5FBDE43A-F54B-44F4-9518-953BB0E525FD}"/>
              </a:ext>
            </a:extLst>
          </p:cNvPr>
          <p:cNvPicPr>
            <a:picLocks noChangeAspect="1"/>
          </p:cNvPicPr>
          <p:nvPr/>
        </p:nvPicPr>
        <p:blipFill>
          <a:blip r:embed="rId3" cstate="print"/>
          <a:stretch>
            <a:fillRect/>
          </a:stretch>
        </p:blipFill>
        <p:spPr>
          <a:xfrm>
            <a:off x="4228549" y="1013524"/>
            <a:ext cx="7805674" cy="3721251"/>
          </a:xfrm>
          <a:prstGeom prst="rect">
            <a:avLst/>
          </a:prstGeom>
        </p:spPr>
      </p:pic>
      <p:sp>
        <p:nvSpPr>
          <p:cNvPr id="14" name="矩形 13">
            <a:extLst>
              <a:ext uri="{FF2B5EF4-FFF2-40B4-BE49-F238E27FC236}">
                <a16:creationId xmlns:a16="http://schemas.microsoft.com/office/drawing/2014/main" id="{247A7C91-F91A-42F0-9A84-15F2204E250C}"/>
              </a:ext>
            </a:extLst>
          </p:cNvPr>
          <p:cNvSpPr/>
          <p:nvPr/>
        </p:nvSpPr>
        <p:spPr>
          <a:xfrm>
            <a:off x="5265369" y="2104948"/>
            <a:ext cx="6547268" cy="4626643"/>
          </a:xfrm>
          <a:prstGeom prst="rect">
            <a:avLst/>
          </a:prstGeom>
          <a:solidFill>
            <a:srgbClr val="F4F6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548549"/>
            <a:endParaRPr lang="zh-CN" altLang="en-US" sz="1800">
              <a:solidFill>
                <a:prstClr val="black"/>
              </a:solidFill>
              <a:latin typeface="Arial"/>
              <a:ea typeface="微软雅黑"/>
              <a:cs typeface="+mn-ea"/>
              <a:sym typeface="+mn-lt"/>
            </a:endParaRPr>
          </a:p>
        </p:txBody>
      </p:sp>
      <p:pic>
        <p:nvPicPr>
          <p:cNvPr id="15" name="图片 14">
            <a:extLst>
              <a:ext uri="{FF2B5EF4-FFF2-40B4-BE49-F238E27FC236}">
                <a16:creationId xmlns:a16="http://schemas.microsoft.com/office/drawing/2014/main" id="{F81C8600-383E-4820-BE5D-F1FD7156C5E8}"/>
              </a:ext>
            </a:extLst>
          </p:cNvPr>
          <p:cNvPicPr>
            <a:picLocks noChangeAspect="1"/>
          </p:cNvPicPr>
          <p:nvPr/>
        </p:nvPicPr>
        <p:blipFill>
          <a:blip r:embed="rId4"/>
          <a:stretch>
            <a:fillRect/>
          </a:stretch>
        </p:blipFill>
        <p:spPr>
          <a:xfrm>
            <a:off x="5485369" y="2213836"/>
            <a:ext cx="6194888" cy="2041259"/>
          </a:xfrm>
          <a:prstGeom prst="rect">
            <a:avLst/>
          </a:prstGeom>
        </p:spPr>
      </p:pic>
      <p:grpSp>
        <p:nvGrpSpPr>
          <p:cNvPr id="3" name="组合 2">
            <a:extLst>
              <a:ext uri="{FF2B5EF4-FFF2-40B4-BE49-F238E27FC236}">
                <a16:creationId xmlns:a16="http://schemas.microsoft.com/office/drawing/2014/main" id="{471794E3-1952-4CF9-97FA-C616CA4653D9}"/>
              </a:ext>
            </a:extLst>
          </p:cNvPr>
          <p:cNvGrpSpPr/>
          <p:nvPr/>
        </p:nvGrpSpPr>
        <p:grpSpPr>
          <a:xfrm>
            <a:off x="5446956" y="4504936"/>
            <a:ext cx="6196794" cy="2030466"/>
            <a:chOff x="5446956" y="4504936"/>
            <a:chExt cx="6196794" cy="2030466"/>
          </a:xfrm>
        </p:grpSpPr>
        <p:pic>
          <p:nvPicPr>
            <p:cNvPr id="16" name="图片 15">
              <a:extLst>
                <a:ext uri="{FF2B5EF4-FFF2-40B4-BE49-F238E27FC236}">
                  <a16:creationId xmlns:a16="http://schemas.microsoft.com/office/drawing/2014/main" id="{2FA44F4E-42BE-436B-8DFB-3E674752AAB4}"/>
                </a:ext>
              </a:extLst>
            </p:cNvPr>
            <p:cNvPicPr>
              <a:picLocks noChangeAspect="1"/>
            </p:cNvPicPr>
            <p:nvPr/>
          </p:nvPicPr>
          <p:blipFill>
            <a:blip r:embed="rId5"/>
            <a:stretch>
              <a:fillRect/>
            </a:stretch>
          </p:blipFill>
          <p:spPr>
            <a:xfrm>
              <a:off x="5446956" y="4504936"/>
              <a:ext cx="3052682" cy="2030466"/>
            </a:xfrm>
            <a:prstGeom prst="rect">
              <a:avLst/>
            </a:prstGeom>
          </p:spPr>
        </p:pic>
        <p:pic>
          <p:nvPicPr>
            <p:cNvPr id="17" name="图片 16">
              <a:extLst>
                <a:ext uri="{FF2B5EF4-FFF2-40B4-BE49-F238E27FC236}">
                  <a16:creationId xmlns:a16="http://schemas.microsoft.com/office/drawing/2014/main" id="{2A2376A5-21D1-4650-9E4D-8B78C92FDBA8}"/>
                </a:ext>
              </a:extLst>
            </p:cNvPr>
            <p:cNvPicPr>
              <a:picLocks noChangeAspect="1"/>
            </p:cNvPicPr>
            <p:nvPr/>
          </p:nvPicPr>
          <p:blipFill>
            <a:blip r:embed="rId6"/>
            <a:stretch>
              <a:fillRect/>
            </a:stretch>
          </p:blipFill>
          <p:spPr>
            <a:xfrm>
              <a:off x="8582813" y="4504936"/>
              <a:ext cx="3060937" cy="2030466"/>
            </a:xfrm>
            <a:prstGeom prst="rect">
              <a:avLst/>
            </a:prstGeom>
          </p:spPr>
        </p:pic>
      </p:grpSp>
      <p:sp>
        <p:nvSpPr>
          <p:cNvPr id="18" name="矩形 17">
            <a:extLst>
              <a:ext uri="{FF2B5EF4-FFF2-40B4-BE49-F238E27FC236}">
                <a16:creationId xmlns:a16="http://schemas.microsoft.com/office/drawing/2014/main" id="{E2D99CC1-92A3-4CB0-B957-234E84999E34}"/>
              </a:ext>
            </a:extLst>
          </p:cNvPr>
          <p:cNvSpPr/>
          <p:nvPr/>
        </p:nvSpPr>
        <p:spPr>
          <a:xfrm>
            <a:off x="5392354" y="2113202"/>
            <a:ext cx="6243777" cy="201269"/>
          </a:xfrm>
          <a:prstGeom prst="rect">
            <a:avLst/>
          </a:prstGeom>
          <a:solidFill>
            <a:srgbClr val="F4F6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548549"/>
            <a:endParaRPr lang="zh-CN" altLang="en-US" sz="1800">
              <a:solidFill>
                <a:prstClr val="black"/>
              </a:solidFill>
              <a:latin typeface="Arial"/>
              <a:ea typeface="微软雅黑"/>
              <a:cs typeface="+mn-ea"/>
              <a:sym typeface="+mn-lt"/>
            </a:endParaRPr>
          </a:p>
        </p:txBody>
      </p:sp>
      <p:sp>
        <p:nvSpPr>
          <p:cNvPr id="19" name="矩形 18">
            <a:extLst>
              <a:ext uri="{FF2B5EF4-FFF2-40B4-BE49-F238E27FC236}">
                <a16:creationId xmlns:a16="http://schemas.microsoft.com/office/drawing/2014/main" id="{A8B14785-44E8-43E5-A409-4D0FFF5E6598}"/>
              </a:ext>
            </a:extLst>
          </p:cNvPr>
          <p:cNvSpPr/>
          <p:nvPr/>
        </p:nvSpPr>
        <p:spPr>
          <a:xfrm>
            <a:off x="292063" y="1105349"/>
            <a:ext cx="3767599" cy="5444439"/>
          </a:xfrm>
          <a:prstGeom prst="rect">
            <a:avLst/>
          </a:prstGeom>
        </p:spPr>
        <p:txBody>
          <a:bodyPr wrap="square">
            <a:spAutoFit/>
          </a:bodyPr>
          <a:lstStyle/>
          <a:p>
            <a:pPr marL="285690" indent="-285690" defTabSz="548549">
              <a:lnSpc>
                <a:spcPct val="150000"/>
              </a:lnSpc>
              <a:buFont typeface="Wingdings" panose="05000000000000000000" pitchFamily="2" charset="2"/>
              <a:buChar char="n"/>
            </a:pPr>
            <a:r>
              <a:rPr lang="zh-CN" altLang="en-US" sz="1800" dirty="0">
                <a:solidFill>
                  <a:prstClr val="black"/>
                </a:solidFill>
                <a:latin typeface="Arial"/>
                <a:ea typeface="微软雅黑"/>
                <a:cs typeface="+mn-ea"/>
                <a:sym typeface="+mn-lt"/>
              </a:rPr>
              <a:t>“目标管理”是以“目标”为导向，以人为中心，以成果为标准，而组织和个人取得最佳业绩的现代管理方法；</a:t>
            </a:r>
            <a:endParaRPr lang="en-US" altLang="zh-CN" sz="1800" dirty="0">
              <a:solidFill>
                <a:prstClr val="black"/>
              </a:solidFill>
              <a:latin typeface="Arial"/>
              <a:ea typeface="微软雅黑"/>
              <a:cs typeface="+mn-ea"/>
              <a:sym typeface="+mn-lt"/>
            </a:endParaRPr>
          </a:p>
          <a:p>
            <a:pPr marL="285690" indent="-285690" defTabSz="548549">
              <a:lnSpc>
                <a:spcPct val="150000"/>
              </a:lnSpc>
              <a:buFont typeface="Wingdings" panose="05000000000000000000" pitchFamily="2" charset="2"/>
              <a:buChar char="n"/>
            </a:pPr>
            <a:r>
              <a:rPr lang="zh-CN" altLang="en-US" sz="1800" dirty="0">
                <a:solidFill>
                  <a:prstClr val="black"/>
                </a:solidFill>
                <a:latin typeface="Arial"/>
                <a:ea typeface="微软雅黑"/>
                <a:cs typeface="+mn-ea"/>
                <a:sym typeface="+mn-lt"/>
              </a:rPr>
              <a:t>支持：销售订单：订单金额、订单数，订单产品：产品金额、产品销量，商机：商机金额，回款明细：回款金额</a:t>
            </a:r>
            <a:endParaRPr lang="en-US" altLang="zh-CN" sz="1800" dirty="0">
              <a:solidFill>
                <a:prstClr val="black"/>
              </a:solidFill>
              <a:latin typeface="Arial"/>
              <a:ea typeface="微软雅黑"/>
              <a:cs typeface="+mn-ea"/>
              <a:sym typeface="+mn-lt"/>
            </a:endParaRPr>
          </a:p>
          <a:p>
            <a:pPr marL="285690" indent="-285690" defTabSz="548549">
              <a:lnSpc>
                <a:spcPct val="150000"/>
              </a:lnSpc>
              <a:buFont typeface="Wingdings" panose="05000000000000000000" pitchFamily="2" charset="2"/>
              <a:buChar char="n"/>
            </a:pPr>
            <a:r>
              <a:rPr lang="zh-CN" altLang="en-US" sz="1800" dirty="0">
                <a:solidFill>
                  <a:prstClr val="black"/>
                </a:solidFill>
                <a:latin typeface="Arial"/>
                <a:ea typeface="微软雅黑"/>
                <a:cs typeface="+mn-ea"/>
                <a:sym typeface="+mn-lt"/>
              </a:rPr>
              <a:t>常见场景</a:t>
            </a:r>
            <a:endParaRPr lang="en-US" altLang="zh-CN" sz="1800" dirty="0">
              <a:solidFill>
                <a:prstClr val="black"/>
              </a:solidFill>
              <a:latin typeface="Arial"/>
              <a:ea typeface="微软雅黑"/>
              <a:cs typeface="+mn-ea"/>
              <a:sym typeface="+mn-lt"/>
            </a:endParaRPr>
          </a:p>
          <a:p>
            <a:pPr marL="742796" lvl="1" indent="-285690" defTabSz="548549">
              <a:lnSpc>
                <a:spcPct val="150000"/>
              </a:lnSpc>
              <a:buFont typeface="Wingdings" panose="05000000000000000000" pitchFamily="2" charset="2"/>
              <a:buChar char="n"/>
            </a:pPr>
            <a:r>
              <a:rPr lang="zh-CN" altLang="en-US" sz="1800" dirty="0">
                <a:solidFill>
                  <a:prstClr val="black"/>
                </a:solidFill>
                <a:latin typeface="Arial"/>
                <a:ea typeface="微软雅黑"/>
                <a:cs typeface="+mn-ea"/>
                <a:sym typeface="+mn-lt"/>
              </a:rPr>
              <a:t>部门目标完成情况，</a:t>
            </a:r>
            <a:endParaRPr lang="en-US" altLang="zh-CN" sz="1800" dirty="0">
              <a:solidFill>
                <a:prstClr val="black"/>
              </a:solidFill>
              <a:latin typeface="Arial"/>
              <a:ea typeface="微软雅黑"/>
              <a:cs typeface="+mn-ea"/>
              <a:sym typeface="+mn-lt"/>
            </a:endParaRPr>
          </a:p>
          <a:p>
            <a:pPr marL="742796" lvl="1" indent="-285690" defTabSz="548549">
              <a:lnSpc>
                <a:spcPct val="150000"/>
              </a:lnSpc>
              <a:buFont typeface="Wingdings" panose="05000000000000000000" pitchFamily="2" charset="2"/>
              <a:buChar char="n"/>
            </a:pPr>
            <a:r>
              <a:rPr lang="zh-CN" altLang="en-US" sz="1800" dirty="0">
                <a:solidFill>
                  <a:prstClr val="black"/>
                </a:solidFill>
                <a:latin typeface="Arial"/>
                <a:ea typeface="微软雅黑"/>
                <a:cs typeface="+mn-ea"/>
                <a:sym typeface="+mn-lt"/>
              </a:rPr>
              <a:t>年度目标完成情况</a:t>
            </a:r>
            <a:endParaRPr lang="en-US" altLang="zh-CN" sz="1800" dirty="0">
              <a:solidFill>
                <a:prstClr val="black"/>
              </a:solidFill>
              <a:latin typeface="Arial"/>
              <a:ea typeface="微软雅黑"/>
              <a:cs typeface="+mn-ea"/>
              <a:sym typeface="+mn-lt"/>
            </a:endParaRPr>
          </a:p>
          <a:p>
            <a:pPr marL="742796" lvl="1" indent="-285690" defTabSz="548549">
              <a:lnSpc>
                <a:spcPct val="150000"/>
              </a:lnSpc>
              <a:buFont typeface="Wingdings" panose="05000000000000000000" pitchFamily="2" charset="2"/>
              <a:buChar char="n"/>
            </a:pPr>
            <a:r>
              <a:rPr lang="zh-CN" altLang="en-US" sz="1800" dirty="0">
                <a:solidFill>
                  <a:prstClr val="black"/>
                </a:solidFill>
                <a:latin typeface="Arial"/>
                <a:ea typeface="微软雅黑"/>
                <a:cs typeface="+mn-ea"/>
                <a:sym typeface="+mn-lt"/>
              </a:rPr>
              <a:t>目标完成率排行榜，</a:t>
            </a:r>
            <a:endParaRPr lang="en-US" altLang="zh-CN" sz="1800" dirty="0">
              <a:solidFill>
                <a:prstClr val="black"/>
              </a:solidFill>
              <a:latin typeface="Arial"/>
              <a:ea typeface="微软雅黑"/>
              <a:cs typeface="+mn-ea"/>
              <a:sym typeface="+mn-lt"/>
            </a:endParaRPr>
          </a:p>
          <a:p>
            <a:pPr marL="742796" lvl="1" indent="-285690" defTabSz="548549">
              <a:lnSpc>
                <a:spcPct val="150000"/>
              </a:lnSpc>
              <a:buFont typeface="Wingdings" panose="05000000000000000000" pitchFamily="2" charset="2"/>
              <a:buChar char="n"/>
            </a:pPr>
            <a:r>
              <a:rPr lang="zh-CN" altLang="en-US" sz="1800" dirty="0">
                <a:solidFill>
                  <a:prstClr val="black"/>
                </a:solidFill>
                <a:latin typeface="Arial"/>
                <a:ea typeface="微软雅黑"/>
                <a:cs typeface="+mn-ea"/>
                <a:sym typeface="+mn-lt"/>
              </a:rPr>
              <a:t>年度目标完成情况</a:t>
            </a:r>
          </a:p>
        </p:txBody>
      </p:sp>
    </p:spTree>
    <p:extLst>
      <p:ext uri="{BB962C8B-B14F-4D97-AF65-F5344CB8AC3E}">
        <p14:creationId xmlns:p14="http://schemas.microsoft.com/office/powerpoint/2010/main" val="3001012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75" descr="图片 175">
            <a:extLst>
              <a:ext uri="{FF2B5EF4-FFF2-40B4-BE49-F238E27FC236}">
                <a16:creationId xmlns:a16="http://schemas.microsoft.com/office/drawing/2014/main" id="{037FA404-E484-4D64-9F92-00477622BD12}"/>
              </a:ext>
            </a:extLst>
          </p:cNvPr>
          <p:cNvPicPr>
            <a:picLocks noChangeAspect="1"/>
          </p:cNvPicPr>
          <p:nvPr/>
        </p:nvPicPr>
        <p:blipFill>
          <a:blip r:embed="rId2"/>
          <a:stretch>
            <a:fillRect/>
          </a:stretch>
        </p:blipFill>
        <p:spPr>
          <a:xfrm>
            <a:off x="7703900" y="1583030"/>
            <a:ext cx="4637800" cy="5100143"/>
          </a:xfrm>
          <a:prstGeom prst="rect">
            <a:avLst/>
          </a:prstGeom>
          <a:ln w="12700" cap="flat">
            <a:noFill/>
            <a:miter lim="400000"/>
          </a:ln>
          <a:effectLst/>
        </p:spPr>
      </p:pic>
      <p:pic>
        <p:nvPicPr>
          <p:cNvPr id="18" name="图片 175" descr="图片 175">
            <a:extLst>
              <a:ext uri="{FF2B5EF4-FFF2-40B4-BE49-F238E27FC236}">
                <a16:creationId xmlns:a16="http://schemas.microsoft.com/office/drawing/2014/main" id="{859D34EC-DB2E-4B80-9B6C-06B36D9F890C}"/>
              </a:ext>
            </a:extLst>
          </p:cNvPr>
          <p:cNvPicPr>
            <a:picLocks noChangeAspect="1"/>
          </p:cNvPicPr>
          <p:nvPr/>
        </p:nvPicPr>
        <p:blipFill>
          <a:blip r:embed="rId2"/>
          <a:stretch>
            <a:fillRect/>
          </a:stretch>
        </p:blipFill>
        <p:spPr>
          <a:xfrm>
            <a:off x="2473723" y="1583029"/>
            <a:ext cx="4637800" cy="5129330"/>
          </a:xfrm>
          <a:prstGeom prst="rect">
            <a:avLst/>
          </a:prstGeom>
          <a:ln w="12700" cap="flat">
            <a:noFill/>
            <a:miter lim="400000"/>
          </a:ln>
          <a:effectLst/>
        </p:spPr>
      </p:pic>
      <p:pic>
        <p:nvPicPr>
          <p:cNvPr id="19" name="图片 175" descr="图片 175">
            <a:extLst>
              <a:ext uri="{FF2B5EF4-FFF2-40B4-BE49-F238E27FC236}">
                <a16:creationId xmlns:a16="http://schemas.microsoft.com/office/drawing/2014/main" id="{46CF8824-6A72-4D1D-AC7F-27B018988110}"/>
              </a:ext>
            </a:extLst>
          </p:cNvPr>
          <p:cNvPicPr>
            <a:picLocks noChangeAspect="1"/>
          </p:cNvPicPr>
          <p:nvPr/>
        </p:nvPicPr>
        <p:blipFill>
          <a:blip r:embed="rId2"/>
          <a:stretch>
            <a:fillRect/>
          </a:stretch>
        </p:blipFill>
        <p:spPr>
          <a:xfrm>
            <a:off x="5085609" y="1583029"/>
            <a:ext cx="4637800" cy="5129330"/>
          </a:xfrm>
          <a:prstGeom prst="rect">
            <a:avLst/>
          </a:prstGeom>
          <a:ln w="12700" cap="flat">
            <a:noFill/>
            <a:miter lim="400000"/>
          </a:ln>
          <a:effectLst/>
        </p:spPr>
      </p:pic>
      <p:pic>
        <p:nvPicPr>
          <p:cNvPr id="20" name="图片 175" descr="图片 175">
            <a:extLst>
              <a:ext uri="{FF2B5EF4-FFF2-40B4-BE49-F238E27FC236}">
                <a16:creationId xmlns:a16="http://schemas.microsoft.com/office/drawing/2014/main" id="{13B0BCD3-F5C7-40A5-A7CF-E3A957FE8AA3}"/>
              </a:ext>
            </a:extLst>
          </p:cNvPr>
          <p:cNvPicPr>
            <a:picLocks noChangeAspect="1"/>
          </p:cNvPicPr>
          <p:nvPr/>
        </p:nvPicPr>
        <p:blipFill>
          <a:blip r:embed="rId2"/>
          <a:stretch>
            <a:fillRect/>
          </a:stretch>
        </p:blipFill>
        <p:spPr>
          <a:xfrm>
            <a:off x="-144567" y="1583029"/>
            <a:ext cx="4637800" cy="5129330"/>
          </a:xfrm>
          <a:prstGeom prst="rect">
            <a:avLst/>
          </a:prstGeom>
          <a:ln w="12700" cap="flat">
            <a:noFill/>
            <a:miter lim="400000"/>
          </a:ln>
          <a:effectLst/>
        </p:spPr>
      </p:pic>
      <p:pic>
        <p:nvPicPr>
          <p:cNvPr id="21" name="图片 20">
            <a:extLst>
              <a:ext uri="{FF2B5EF4-FFF2-40B4-BE49-F238E27FC236}">
                <a16:creationId xmlns:a16="http://schemas.microsoft.com/office/drawing/2014/main" id="{2392ED95-3B4A-4FF7-8DB5-E8265BCDA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069" y="2221659"/>
            <a:ext cx="2230729" cy="3925225"/>
          </a:xfrm>
          <a:prstGeom prst="rect">
            <a:avLst/>
          </a:prstGeom>
          <a:ln w="12700" cap="flat">
            <a:noFill/>
            <a:miter lim="400000"/>
          </a:ln>
          <a:effectLst/>
        </p:spPr>
      </p:pic>
      <p:pic>
        <p:nvPicPr>
          <p:cNvPr id="22" name="图片 21">
            <a:extLst>
              <a:ext uri="{FF2B5EF4-FFF2-40B4-BE49-F238E27FC236}">
                <a16:creationId xmlns:a16="http://schemas.microsoft.com/office/drawing/2014/main" id="{6CE0DF6B-212F-4F27-A033-A2F6D210B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8883" y="2239544"/>
            <a:ext cx="2228005" cy="3899238"/>
          </a:xfrm>
          <a:prstGeom prst="rect">
            <a:avLst/>
          </a:prstGeom>
          <a:ln w="12700" cap="flat">
            <a:noFill/>
            <a:miter lim="400000"/>
          </a:ln>
          <a:effectLst/>
        </p:spPr>
      </p:pic>
      <p:pic>
        <p:nvPicPr>
          <p:cNvPr id="23" name="图片 22">
            <a:extLst>
              <a:ext uri="{FF2B5EF4-FFF2-40B4-BE49-F238E27FC236}">
                <a16:creationId xmlns:a16="http://schemas.microsoft.com/office/drawing/2014/main" id="{C92A8E11-A47A-4AC3-B9FE-22CC3F008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1586" y="2228707"/>
            <a:ext cx="2207397" cy="3910076"/>
          </a:xfrm>
          <a:prstGeom prst="rect">
            <a:avLst/>
          </a:prstGeom>
          <a:ln w="12700" cap="flat">
            <a:noFill/>
            <a:miter lim="400000"/>
          </a:ln>
          <a:effectLst/>
        </p:spPr>
      </p:pic>
      <p:pic>
        <p:nvPicPr>
          <p:cNvPr id="24" name="图片 23">
            <a:extLst>
              <a:ext uri="{FF2B5EF4-FFF2-40B4-BE49-F238E27FC236}">
                <a16:creationId xmlns:a16="http://schemas.microsoft.com/office/drawing/2014/main" id="{FF0BBC6A-F456-417A-8AFC-72C55A2CF4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35" y="2226870"/>
            <a:ext cx="2230729" cy="3911911"/>
          </a:xfrm>
          <a:prstGeom prst="rect">
            <a:avLst/>
          </a:prstGeom>
          <a:ln w="12700" cap="flat">
            <a:noFill/>
            <a:miter lim="400000"/>
          </a:ln>
          <a:effectLst/>
        </p:spPr>
      </p:pic>
      <p:sp>
        <p:nvSpPr>
          <p:cNvPr id="25" name="Rectangle 1">
            <a:extLst>
              <a:ext uri="{FF2B5EF4-FFF2-40B4-BE49-F238E27FC236}">
                <a16:creationId xmlns:a16="http://schemas.microsoft.com/office/drawing/2014/main" id="{FF2162F1-1E17-42CD-A0F3-C1F34E4416AA}"/>
              </a:ext>
            </a:extLst>
          </p:cNvPr>
          <p:cNvSpPr txBox="1"/>
          <p:nvPr/>
        </p:nvSpPr>
        <p:spPr>
          <a:xfrm>
            <a:off x="1195200" y="1262900"/>
            <a:ext cx="1250355" cy="284677"/>
          </a:xfrm>
          <a:prstGeom prst="rect">
            <a:avLst/>
          </a:prstGeom>
          <a:ln w="12700">
            <a:miter lim="400000"/>
          </a:ln>
          <a:extLst>
            <a:ext uri="{C572A759-6A51-4108-AA02-DFA0A04FC94B}">
              <ma14:wrappingTextBoxFlag xmlns="" xmlns:ma14="http://schemas.microsoft.com/office/mac/drawingml/2011/main" val="1"/>
            </a:ext>
          </a:extLst>
        </p:spPr>
        <p:txBody>
          <a:bodyPr lIns="34282" tIns="34282" rIns="34282" bIns="34282">
            <a:spAutoFit/>
          </a:bodyPr>
          <a:lstStyle>
            <a:lvl1pPr>
              <a:defRPr sz="1400" b="1">
                <a:solidFill>
                  <a:srgbClr val="535353"/>
                </a:solidFill>
                <a:latin typeface="微软雅黑"/>
                <a:ea typeface="微软雅黑"/>
                <a:cs typeface="微软雅黑"/>
                <a:sym typeface="微软雅黑"/>
              </a:defRPr>
            </a:lvl1pPr>
          </a:lstStyle>
          <a:p>
            <a:pPr defTabSz="548549"/>
            <a:r>
              <a:rPr>
                <a:latin typeface="Arial"/>
                <a:cs typeface="+mn-ea"/>
                <a:sym typeface="+mn-lt"/>
              </a:rPr>
              <a:t>目标完成情况</a:t>
            </a:r>
          </a:p>
        </p:txBody>
      </p:sp>
      <p:sp>
        <p:nvSpPr>
          <p:cNvPr id="26" name="Rectangle 1">
            <a:extLst>
              <a:ext uri="{FF2B5EF4-FFF2-40B4-BE49-F238E27FC236}">
                <a16:creationId xmlns:a16="http://schemas.microsoft.com/office/drawing/2014/main" id="{7B6FD746-00F5-4326-9CB0-A58B22C183EA}"/>
              </a:ext>
            </a:extLst>
          </p:cNvPr>
          <p:cNvSpPr txBox="1"/>
          <p:nvPr/>
        </p:nvSpPr>
        <p:spPr>
          <a:xfrm>
            <a:off x="3462294" y="1254412"/>
            <a:ext cx="2146722" cy="284677"/>
          </a:xfrm>
          <a:prstGeom prst="rect">
            <a:avLst/>
          </a:prstGeom>
          <a:ln w="12700">
            <a:miter lim="400000"/>
          </a:ln>
          <a:extLst>
            <a:ext uri="{C572A759-6A51-4108-AA02-DFA0A04FC94B}">
              <ma14:wrappingTextBoxFlag xmlns="" xmlns:ma14="http://schemas.microsoft.com/office/mac/drawingml/2011/main" val="1"/>
            </a:ext>
          </a:extLst>
        </p:spPr>
        <p:txBody>
          <a:bodyPr lIns="34282" tIns="34282" rIns="34282" bIns="34282">
            <a:spAutoFit/>
          </a:bodyPr>
          <a:lstStyle>
            <a:lvl1pPr algn="ctr">
              <a:defRPr sz="1400" b="1">
                <a:solidFill>
                  <a:srgbClr val="535353"/>
                </a:solidFill>
                <a:latin typeface="微软雅黑"/>
                <a:ea typeface="微软雅黑"/>
                <a:cs typeface="微软雅黑"/>
                <a:sym typeface="微软雅黑"/>
              </a:defRPr>
            </a:lvl1pPr>
          </a:lstStyle>
          <a:p>
            <a:pPr defTabSz="548549"/>
            <a:r>
              <a:rPr>
                <a:latin typeface="Arial"/>
                <a:cs typeface="+mn-ea"/>
                <a:sym typeface="+mn-lt"/>
              </a:rPr>
              <a:t>按照分公司、事业板块</a:t>
            </a:r>
          </a:p>
        </p:txBody>
      </p:sp>
      <p:sp>
        <p:nvSpPr>
          <p:cNvPr id="27" name="Rectangle 1">
            <a:extLst>
              <a:ext uri="{FF2B5EF4-FFF2-40B4-BE49-F238E27FC236}">
                <a16:creationId xmlns:a16="http://schemas.microsoft.com/office/drawing/2014/main" id="{D620C772-D5F5-482C-8FC5-5D678970D002}"/>
              </a:ext>
            </a:extLst>
          </p:cNvPr>
          <p:cNvSpPr txBox="1"/>
          <p:nvPr/>
        </p:nvSpPr>
        <p:spPr>
          <a:xfrm>
            <a:off x="9484501" y="1254412"/>
            <a:ext cx="1250355" cy="284677"/>
          </a:xfrm>
          <a:prstGeom prst="rect">
            <a:avLst/>
          </a:prstGeom>
          <a:ln w="12700">
            <a:miter lim="400000"/>
          </a:ln>
          <a:extLst>
            <a:ext uri="{C572A759-6A51-4108-AA02-DFA0A04FC94B}">
              <ma14:wrappingTextBoxFlag xmlns="" xmlns:ma14="http://schemas.microsoft.com/office/mac/drawingml/2011/main" val="1"/>
            </a:ext>
          </a:extLst>
        </p:spPr>
        <p:txBody>
          <a:bodyPr lIns="34282" tIns="34282" rIns="34282" bIns="34282">
            <a:spAutoFit/>
          </a:bodyPr>
          <a:lstStyle>
            <a:lvl1pPr algn="ctr">
              <a:defRPr sz="1400" b="1">
                <a:solidFill>
                  <a:srgbClr val="535353"/>
                </a:solidFill>
                <a:latin typeface="微软雅黑"/>
                <a:ea typeface="微软雅黑"/>
                <a:cs typeface="微软雅黑"/>
                <a:sym typeface="微软雅黑"/>
              </a:defRPr>
            </a:lvl1pPr>
          </a:lstStyle>
          <a:p>
            <a:pPr defTabSz="548549"/>
            <a:r>
              <a:rPr>
                <a:latin typeface="Arial"/>
                <a:cs typeface="+mn-ea"/>
                <a:sym typeface="+mn-lt"/>
              </a:rPr>
              <a:t>客户发展目标</a:t>
            </a:r>
          </a:p>
        </p:txBody>
      </p:sp>
      <p:sp>
        <p:nvSpPr>
          <p:cNvPr id="28" name="Rectangle 1">
            <a:extLst>
              <a:ext uri="{FF2B5EF4-FFF2-40B4-BE49-F238E27FC236}">
                <a16:creationId xmlns:a16="http://schemas.microsoft.com/office/drawing/2014/main" id="{18C37DB7-5624-469B-8641-E22CADCC1981}"/>
              </a:ext>
            </a:extLst>
          </p:cNvPr>
          <p:cNvSpPr txBox="1"/>
          <p:nvPr/>
        </p:nvSpPr>
        <p:spPr>
          <a:xfrm>
            <a:off x="6562802" y="1254411"/>
            <a:ext cx="1661620" cy="284677"/>
          </a:xfrm>
          <a:prstGeom prst="rect">
            <a:avLst/>
          </a:prstGeom>
          <a:ln w="12700">
            <a:miter lim="400000"/>
          </a:ln>
          <a:extLst>
            <a:ext uri="{C572A759-6A51-4108-AA02-DFA0A04FC94B}">
              <ma14:wrappingTextBoxFlag xmlns="" xmlns:ma14="http://schemas.microsoft.com/office/mac/drawingml/2011/main" val="1"/>
            </a:ext>
          </a:extLst>
        </p:spPr>
        <p:txBody>
          <a:bodyPr lIns="34282" tIns="34282" rIns="34282" bIns="34282">
            <a:spAutoFit/>
          </a:bodyPr>
          <a:lstStyle>
            <a:lvl1pPr algn="ctr">
              <a:defRPr sz="1400" b="1">
                <a:solidFill>
                  <a:srgbClr val="535353"/>
                </a:solidFill>
                <a:latin typeface="微软雅黑"/>
                <a:ea typeface="微软雅黑"/>
                <a:cs typeface="微软雅黑"/>
                <a:sym typeface="微软雅黑"/>
              </a:defRPr>
            </a:lvl1pPr>
          </a:lstStyle>
          <a:p>
            <a:pPr defTabSz="548549"/>
            <a:r>
              <a:rPr>
                <a:latin typeface="Arial"/>
                <a:cs typeface="+mn-ea"/>
                <a:sym typeface="+mn-lt"/>
              </a:rPr>
              <a:t>目标完成率</a:t>
            </a:r>
          </a:p>
        </p:txBody>
      </p:sp>
      <p:sp>
        <p:nvSpPr>
          <p:cNvPr id="29" name="标题 1">
            <a:extLst>
              <a:ext uri="{FF2B5EF4-FFF2-40B4-BE49-F238E27FC236}">
                <a16:creationId xmlns:a16="http://schemas.microsoft.com/office/drawing/2014/main" id="{604DD32E-ABC9-46A8-A0FE-DF22BC733780}"/>
              </a:ext>
            </a:extLst>
          </p:cNvPr>
          <p:cNvSpPr>
            <a:spLocks noGrp="1"/>
          </p:cNvSpPr>
          <p:nvPr>
            <p:ph type="title" idx="4294967295"/>
          </p:nvPr>
        </p:nvSpPr>
        <p:spPr>
          <a:xfrm>
            <a:off x="0" y="231775"/>
            <a:ext cx="10514013" cy="530225"/>
          </a:xfrm>
          <a:prstGeom prst="rect">
            <a:avLst/>
          </a:prstGeom>
          <a:noFill/>
          <a:ln>
            <a:noFill/>
          </a:ln>
          <a:effectLst/>
        </p:spPr>
        <p:txBody>
          <a:bodyPr vert="horz" wrap="square" lIns="45714" tIns="60958" rIns="45714" bIns="60958" rtlCol="0" anchor="ctr">
            <a:spAutoFit/>
          </a:bodyPr>
          <a:lstStyle/>
          <a:p>
            <a:pPr algn="l">
              <a:spcBef>
                <a:spcPts val="0"/>
              </a:spcBef>
            </a:pPr>
            <a:r>
              <a:rPr lang="zh-CN" altLang="en-US" sz="3200" dirty="0">
                <a:solidFill>
                  <a:srgbClr val="FFB200"/>
                </a:solidFill>
                <a:latin typeface="微软雅黑 Light"/>
                <a:ea typeface="微软雅黑"/>
                <a:cs typeface="+mn-ea"/>
                <a:sym typeface="+mn-lt"/>
              </a:rPr>
              <a:t>目标管理</a:t>
            </a:r>
          </a:p>
        </p:txBody>
      </p:sp>
    </p:spTree>
    <p:extLst>
      <p:ext uri="{BB962C8B-B14F-4D97-AF65-F5344CB8AC3E}">
        <p14:creationId xmlns:p14="http://schemas.microsoft.com/office/powerpoint/2010/main" val="2022236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7C93D-DC82-4958-806D-08DC67071E5F}"/>
              </a:ext>
            </a:extLst>
          </p:cNvPr>
          <p:cNvSpPr>
            <a:spLocks noGrp="1"/>
          </p:cNvSpPr>
          <p:nvPr>
            <p:ph type="title" idx="4294967295"/>
          </p:nvPr>
        </p:nvSpPr>
        <p:spPr>
          <a:xfrm>
            <a:off x="0" y="-66675"/>
            <a:ext cx="10971213" cy="1143000"/>
          </a:xfrm>
          <a:noFill/>
          <a:ln>
            <a:noFill/>
          </a:ln>
          <a:effectLst/>
        </p:spPr>
        <p:txBody>
          <a:bodyPr vert="horz" wrap="square" lIns="45714" tIns="60958" rIns="45714" bIns="60958" rtlCol="0" anchor="ctr">
            <a:spAutoFit/>
          </a:bodyPr>
          <a:lstStyle/>
          <a:p>
            <a:pPr defTabSz="1219170">
              <a:spcBef>
                <a:spcPts val="0"/>
              </a:spcBef>
            </a:pPr>
            <a:r>
              <a:rPr lang="zh-CN" altLang="en-US" sz="3200" dirty="0">
                <a:solidFill>
                  <a:srgbClr val="FFB200"/>
                </a:solidFill>
                <a:latin typeface="微软雅黑 Light"/>
                <a:ea typeface="微软雅黑"/>
                <a:cs typeface="+mn-ea"/>
              </a:rPr>
              <a:t>获客系统</a:t>
            </a:r>
            <a:r>
              <a:rPr lang="en-US" altLang="zh-CN" sz="3200" dirty="0">
                <a:solidFill>
                  <a:srgbClr val="FFB200"/>
                </a:solidFill>
                <a:latin typeface="微软雅黑 Light"/>
                <a:ea typeface="微软雅黑"/>
                <a:cs typeface="+mn-ea"/>
              </a:rPr>
              <a:t>——</a:t>
            </a:r>
            <a:r>
              <a:rPr lang="zh-CN" altLang="en-US" sz="3200" dirty="0">
                <a:solidFill>
                  <a:srgbClr val="FFB200"/>
                </a:solidFill>
                <a:latin typeface="微软雅黑 Light"/>
                <a:ea typeface="微软雅黑"/>
                <a:cs typeface="+mn-ea"/>
              </a:rPr>
              <a:t>营销场景</a:t>
            </a:r>
          </a:p>
        </p:txBody>
      </p:sp>
      <p:sp>
        <p:nvSpPr>
          <p:cNvPr id="4" name="矩形 3">
            <a:extLst>
              <a:ext uri="{FF2B5EF4-FFF2-40B4-BE49-F238E27FC236}">
                <a16:creationId xmlns:a16="http://schemas.microsoft.com/office/drawing/2014/main" id="{7280869A-A853-4EB0-A0AE-87F0FF63C97D}"/>
              </a:ext>
            </a:extLst>
          </p:cNvPr>
          <p:cNvSpPr/>
          <p:nvPr/>
        </p:nvSpPr>
        <p:spPr>
          <a:xfrm>
            <a:off x="644265" y="1125839"/>
            <a:ext cx="10974348" cy="850489"/>
          </a:xfrm>
          <a:prstGeom prst="rect">
            <a:avLst/>
          </a:prstGeom>
        </p:spPr>
        <p:txBody>
          <a:bodyPr wrap="square">
            <a:spAutoFit/>
          </a:bodyPr>
          <a:lstStyle/>
          <a:p>
            <a:pPr defTabSz="1219078">
              <a:lnSpc>
                <a:spcPct val="150000"/>
              </a:lnSpc>
            </a:pPr>
            <a:r>
              <a:rPr lang="zh-CN" altLang="en-US" sz="1866" b="1" dirty="0">
                <a:solidFill>
                  <a:srgbClr val="000000">
                    <a:lumMod val="75000"/>
                    <a:lumOff val="25000"/>
                  </a:srgbClr>
                </a:solidFill>
                <a:latin typeface="微软雅黑 Light" panose="020B0502040204020203" pitchFamily="34" charset="-122"/>
                <a:ea typeface="微软雅黑 Light" panose="020B0502040204020203" pitchFamily="34" charset="-122"/>
              </a:rPr>
              <a:t>线上线下多场景多渠道营销获客，</a:t>
            </a:r>
            <a:r>
              <a:rPr lang="zh-CN" altLang="en-US" sz="1600" dirty="0">
                <a:solidFill>
                  <a:srgbClr val="000000">
                    <a:lumMod val="75000"/>
                    <a:lumOff val="25000"/>
                  </a:srgbClr>
                </a:solidFill>
                <a:latin typeface="微软雅黑 Light" panose="020B0502040204020203" pitchFamily="34" charset="-122"/>
                <a:ea typeface="微软雅黑 Light" panose="020B0502040204020203" pitchFamily="34" charset="-122"/>
              </a:rPr>
              <a:t>帮助企业进行推广和获客，提供会议营销、内容营销、全员营销、短信营销、微信公众号分销、社会化分销等能力，结合企业营销日历视图，有计划有节奏的开展营销活动，获得更多潜在客户线索。</a:t>
            </a:r>
            <a:endParaRPr lang="en-US" altLang="zh-CN" sz="1866" dirty="0">
              <a:solidFill>
                <a:srgbClr val="000000">
                  <a:lumMod val="75000"/>
                  <a:lumOff val="25000"/>
                </a:srgbClr>
              </a:solidFill>
              <a:latin typeface="微软雅黑 Light" panose="020B0502040204020203" pitchFamily="34" charset="-122"/>
              <a:ea typeface="微软雅黑 Light" panose="020B0502040204020203" pitchFamily="34" charset="-122"/>
            </a:endParaRPr>
          </a:p>
        </p:txBody>
      </p:sp>
      <p:sp>
        <p:nvSpPr>
          <p:cNvPr id="48" name="椭圆 47">
            <a:extLst>
              <a:ext uri="{FF2B5EF4-FFF2-40B4-BE49-F238E27FC236}">
                <a16:creationId xmlns:a16="http://schemas.microsoft.com/office/drawing/2014/main" id="{E7B00DD4-BEF6-4C36-ADFF-184A49E81162}"/>
              </a:ext>
            </a:extLst>
          </p:cNvPr>
          <p:cNvSpPr/>
          <p:nvPr/>
        </p:nvSpPr>
        <p:spPr>
          <a:xfrm>
            <a:off x="2784234" y="2168536"/>
            <a:ext cx="1020466" cy="1020466"/>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078"/>
            <a:endParaRPr kumimoji="1" lang="zh-CN" altLang="en-US" sz="1800">
              <a:solidFill>
                <a:srgbClr val="000000">
                  <a:lumMod val="85000"/>
                  <a:lumOff val="15000"/>
                </a:srgbClr>
              </a:solidFill>
              <a:latin typeface="微软雅黑 Light"/>
              <a:ea typeface="微软雅黑 Light"/>
            </a:endParaRPr>
          </a:p>
        </p:txBody>
      </p:sp>
      <p:sp>
        <p:nvSpPr>
          <p:cNvPr id="50" name="椭圆 49">
            <a:extLst>
              <a:ext uri="{FF2B5EF4-FFF2-40B4-BE49-F238E27FC236}">
                <a16:creationId xmlns:a16="http://schemas.microsoft.com/office/drawing/2014/main" id="{6F51D8B2-D867-4CD9-BED6-EF4330761C4E}"/>
              </a:ext>
            </a:extLst>
          </p:cNvPr>
          <p:cNvSpPr/>
          <p:nvPr/>
        </p:nvSpPr>
        <p:spPr>
          <a:xfrm>
            <a:off x="4607035" y="2129716"/>
            <a:ext cx="1020466" cy="1020466"/>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078"/>
            <a:endParaRPr kumimoji="1" lang="zh-CN" altLang="en-US" sz="1800">
              <a:solidFill>
                <a:srgbClr val="000000">
                  <a:lumMod val="85000"/>
                  <a:lumOff val="15000"/>
                </a:srgbClr>
              </a:solidFill>
              <a:latin typeface="微软雅黑 Light"/>
              <a:ea typeface="微软雅黑 Light"/>
            </a:endParaRPr>
          </a:p>
        </p:txBody>
      </p:sp>
      <p:sp>
        <p:nvSpPr>
          <p:cNvPr id="52" name="椭圆 51">
            <a:extLst>
              <a:ext uri="{FF2B5EF4-FFF2-40B4-BE49-F238E27FC236}">
                <a16:creationId xmlns:a16="http://schemas.microsoft.com/office/drawing/2014/main" id="{5AA5EEE5-B9A1-47CB-8B8B-5DA60D63AA2B}"/>
              </a:ext>
            </a:extLst>
          </p:cNvPr>
          <p:cNvSpPr/>
          <p:nvPr/>
        </p:nvSpPr>
        <p:spPr>
          <a:xfrm>
            <a:off x="6860822" y="2170252"/>
            <a:ext cx="1020466" cy="1020466"/>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078"/>
            <a:endParaRPr kumimoji="1" lang="zh-CN" altLang="en-US" sz="1800">
              <a:solidFill>
                <a:srgbClr val="000000">
                  <a:lumMod val="85000"/>
                  <a:lumOff val="15000"/>
                </a:srgbClr>
              </a:solidFill>
              <a:latin typeface="微软雅黑 Light"/>
              <a:ea typeface="微软雅黑 Light"/>
            </a:endParaRPr>
          </a:p>
        </p:txBody>
      </p:sp>
      <p:grpSp>
        <p:nvGrpSpPr>
          <p:cNvPr id="79" name="组合 78">
            <a:extLst>
              <a:ext uri="{FF2B5EF4-FFF2-40B4-BE49-F238E27FC236}">
                <a16:creationId xmlns:a16="http://schemas.microsoft.com/office/drawing/2014/main" id="{9763D00B-0C22-4260-B07F-6970BD73FA96}"/>
              </a:ext>
            </a:extLst>
          </p:cNvPr>
          <p:cNvGrpSpPr/>
          <p:nvPr/>
        </p:nvGrpSpPr>
        <p:grpSpPr>
          <a:xfrm>
            <a:off x="1805661" y="2029738"/>
            <a:ext cx="8651555" cy="4615311"/>
            <a:chOff x="1594569" y="1709912"/>
            <a:chExt cx="6262604" cy="3340887"/>
          </a:xfrm>
        </p:grpSpPr>
        <p:sp>
          <p:nvSpPr>
            <p:cNvPr id="42" name="文本框 41">
              <a:extLst>
                <a:ext uri="{FF2B5EF4-FFF2-40B4-BE49-F238E27FC236}">
                  <a16:creationId xmlns:a16="http://schemas.microsoft.com/office/drawing/2014/main" id="{27C50D5B-42EC-4F2B-91C8-51BFED1B3D76}"/>
                </a:ext>
              </a:extLst>
            </p:cNvPr>
            <p:cNvSpPr txBox="1"/>
            <p:nvPr/>
          </p:nvSpPr>
          <p:spPr>
            <a:xfrm>
              <a:off x="1618610" y="2701505"/>
              <a:ext cx="1149285" cy="423441"/>
            </a:xfrm>
            <a:prstGeom prst="rect">
              <a:avLst/>
            </a:prstGeom>
            <a:noFill/>
          </p:spPr>
          <p:txBody>
            <a:bodyPr wrap="square" rtlCol="0">
              <a:spAutoFit/>
            </a:bodyPr>
            <a:lstStyle/>
            <a:p>
              <a:pPr algn="ctr" defTabSz="1219078"/>
              <a:r>
                <a:rPr lang="zh-CN" altLang="en-US" sz="1067" dirty="0">
                  <a:solidFill>
                    <a:srgbClr val="000000">
                      <a:lumMod val="75000"/>
                      <a:lumOff val="25000"/>
                    </a:srgbClr>
                  </a:solidFill>
                  <a:latin typeface="微软雅黑" panose="020B0503020204020204" pitchFamily="34" charset="-122"/>
                  <a:ea typeface="微软雅黑" panose="020B0503020204020204" pitchFamily="34" charset="-122"/>
                </a:rPr>
                <a:t>研讨会、沙龙、行业论坛、客户大会、展会等会议活动数字化管理</a:t>
              </a:r>
              <a:endParaRPr lang="en-US" altLang="zh-CN" sz="933" b="1" dirty="0">
                <a:solidFill>
                  <a:srgbClr val="000000">
                    <a:lumMod val="75000"/>
                    <a:lumOff val="25000"/>
                  </a:srgbClr>
                </a:solidFill>
                <a:latin typeface="微软雅黑" panose="020B0503020204020204" pitchFamily="34" charset="-122"/>
                <a:ea typeface="微软雅黑" panose="020B0503020204020204" pitchFamily="34" charset="-122"/>
                <a:cs typeface="Montserrat Light" charset="0"/>
              </a:endParaRPr>
            </a:p>
          </p:txBody>
        </p:sp>
        <p:sp>
          <p:nvSpPr>
            <p:cNvPr id="43" name="文本框 42">
              <a:extLst>
                <a:ext uri="{FF2B5EF4-FFF2-40B4-BE49-F238E27FC236}">
                  <a16:creationId xmlns:a16="http://schemas.microsoft.com/office/drawing/2014/main" id="{D0EBFAC9-F4EE-4A73-BBCC-C9C293605977}"/>
                </a:ext>
              </a:extLst>
            </p:cNvPr>
            <p:cNvSpPr txBox="1"/>
            <p:nvPr/>
          </p:nvSpPr>
          <p:spPr>
            <a:xfrm>
              <a:off x="3195586" y="2701505"/>
              <a:ext cx="1308193" cy="625298"/>
            </a:xfrm>
            <a:prstGeom prst="rect">
              <a:avLst/>
            </a:prstGeom>
            <a:noFill/>
          </p:spPr>
          <p:txBody>
            <a:bodyPr wrap="square" rtlCol="0">
              <a:spAutoFit/>
            </a:bodyPr>
            <a:lstStyle/>
            <a:p>
              <a:pPr algn="ctr" defTabSz="1219078">
                <a:lnSpc>
                  <a:spcPct val="120000"/>
                </a:lnSpc>
              </a:pPr>
              <a:r>
                <a:rPr lang="zh-CN" altLang="en-US" sz="1067" dirty="0">
                  <a:solidFill>
                    <a:srgbClr val="000000">
                      <a:lumMod val="75000"/>
                      <a:lumOff val="25000"/>
                    </a:srgbClr>
                  </a:solidFill>
                  <a:latin typeface="微软雅黑" panose="020B0503020204020204" pitchFamily="34" charset="-122"/>
                  <a:ea typeface="微软雅黑" panose="020B0503020204020204" pitchFamily="34" charset="-122"/>
                </a:rPr>
                <a:t>线上活动如品牌推广、线索培育、企业宣传等结合内容吸引潜在客户，进行持续互动，实现线索转化</a:t>
              </a:r>
            </a:p>
          </p:txBody>
        </p:sp>
        <p:sp>
          <p:nvSpPr>
            <p:cNvPr id="44" name="文本框 43">
              <a:extLst>
                <a:ext uri="{FF2B5EF4-FFF2-40B4-BE49-F238E27FC236}">
                  <a16:creationId xmlns:a16="http://schemas.microsoft.com/office/drawing/2014/main" id="{63189E2C-A646-43CF-820D-BBD20E294B07}"/>
                </a:ext>
              </a:extLst>
            </p:cNvPr>
            <p:cNvSpPr txBox="1"/>
            <p:nvPr/>
          </p:nvSpPr>
          <p:spPr>
            <a:xfrm>
              <a:off x="4932098" y="2701505"/>
              <a:ext cx="1149285" cy="423441"/>
            </a:xfrm>
            <a:prstGeom prst="rect">
              <a:avLst/>
            </a:prstGeom>
            <a:noFill/>
          </p:spPr>
          <p:txBody>
            <a:bodyPr wrap="square" rtlCol="0">
              <a:spAutoFit/>
            </a:bodyPr>
            <a:lstStyle/>
            <a:p>
              <a:pPr algn="ctr" defTabSz="1219078"/>
              <a:r>
                <a:rPr lang="zh-CN" altLang="en-US" sz="1067" dirty="0">
                  <a:solidFill>
                    <a:srgbClr val="000000">
                      <a:lumMod val="75000"/>
                      <a:lumOff val="25000"/>
                    </a:srgbClr>
                  </a:solidFill>
                  <a:latin typeface="微软雅黑" panose="020B0503020204020204" pitchFamily="34" charset="-122"/>
                  <a:ea typeface="微软雅黑" panose="020B0503020204020204" pitchFamily="34" charset="-122"/>
                </a:rPr>
                <a:t>每一个员工都是营销裂变点和流量入口，全员参与获客</a:t>
              </a:r>
              <a:endParaRPr lang="en-US" altLang="zh-CN" sz="1067" dirty="0">
                <a:solidFill>
                  <a:srgbClr val="000000">
                    <a:lumMod val="75000"/>
                    <a:lumOff val="25000"/>
                  </a:srgbClr>
                </a:solidFill>
                <a:latin typeface="微软雅黑" panose="020B0503020204020204" pitchFamily="34" charset="-122"/>
                <a:ea typeface="微软雅黑" panose="020B0503020204020204" pitchFamily="34" charset="-122"/>
                <a:cs typeface="Montserrat Light" charset="0"/>
              </a:endParaRPr>
            </a:p>
          </p:txBody>
        </p:sp>
        <p:sp>
          <p:nvSpPr>
            <p:cNvPr id="45" name="文本框 44">
              <a:extLst>
                <a:ext uri="{FF2B5EF4-FFF2-40B4-BE49-F238E27FC236}">
                  <a16:creationId xmlns:a16="http://schemas.microsoft.com/office/drawing/2014/main" id="{372EB22A-20D2-4890-A5EE-9E0FCB7B6DB2}"/>
                </a:ext>
              </a:extLst>
            </p:cNvPr>
            <p:cNvSpPr txBox="1">
              <a:spLocks/>
            </p:cNvSpPr>
            <p:nvPr/>
          </p:nvSpPr>
          <p:spPr>
            <a:xfrm>
              <a:off x="1594569" y="4466024"/>
              <a:ext cx="1149285" cy="584775"/>
            </a:xfrm>
            <a:prstGeom prst="rect">
              <a:avLst/>
            </a:prstGeom>
            <a:noFill/>
          </p:spPr>
          <p:txBody>
            <a:bodyPr wrap="square" rtlCol="0">
              <a:noAutofit/>
            </a:bodyPr>
            <a:lstStyle/>
            <a:p>
              <a:pPr algn="ctr" defTabSz="1219078">
                <a:lnSpc>
                  <a:spcPct val="120000"/>
                </a:lnSpc>
              </a:pPr>
              <a:r>
                <a:rPr lang="zh-CN" altLang="en-US" sz="1067" dirty="0">
                  <a:solidFill>
                    <a:srgbClr val="000000">
                      <a:lumMod val="75000"/>
                      <a:lumOff val="25000"/>
                    </a:srgbClr>
                  </a:solidFill>
                  <a:latin typeface="微软雅黑" panose="020B0503020204020204" pitchFamily="34" charset="-122"/>
                  <a:ea typeface="微软雅黑" panose="020B0503020204020204" pitchFamily="34" charset="-122"/>
                </a:rPr>
                <a:t>对活动的目标客户精准推送营销内容，帮助企业获客，增加销售机会</a:t>
              </a:r>
            </a:p>
          </p:txBody>
        </p:sp>
        <p:sp>
          <p:nvSpPr>
            <p:cNvPr id="46" name="文本框 45">
              <a:extLst>
                <a:ext uri="{FF2B5EF4-FFF2-40B4-BE49-F238E27FC236}">
                  <a16:creationId xmlns:a16="http://schemas.microsoft.com/office/drawing/2014/main" id="{824A96BA-C5A4-4A73-B133-6DD8D36B91BD}"/>
                </a:ext>
              </a:extLst>
            </p:cNvPr>
            <p:cNvSpPr txBox="1"/>
            <p:nvPr/>
          </p:nvSpPr>
          <p:spPr>
            <a:xfrm>
              <a:off x="6595005" y="2701505"/>
              <a:ext cx="1149285" cy="542308"/>
            </a:xfrm>
            <a:prstGeom prst="rect">
              <a:avLst/>
            </a:prstGeom>
            <a:noFill/>
          </p:spPr>
          <p:txBody>
            <a:bodyPr wrap="square" rtlCol="0">
              <a:spAutoFit/>
            </a:bodyPr>
            <a:lstStyle/>
            <a:p>
              <a:pPr algn="ctr" defTabSz="1219078"/>
              <a:r>
                <a:rPr lang="zh-CN" altLang="zh-CN" sz="1067" dirty="0">
                  <a:solidFill>
                    <a:srgbClr val="000000">
                      <a:lumMod val="75000"/>
                      <a:lumOff val="25000"/>
                    </a:srgbClr>
                  </a:solidFill>
                  <a:latin typeface="微软雅黑" panose="020B0503020204020204" pitchFamily="34" charset="-122"/>
                  <a:ea typeface="微软雅黑" panose="020B0503020204020204" pitchFamily="34" charset="-122"/>
                  <a:cs typeface="Montserrat Light" charset="0"/>
                </a:rPr>
                <a:t>微信公众号推广获客，拉新促活，精准推送营销内容，跟踪粉丝行为，提升转化率 </a:t>
              </a:r>
              <a:endParaRPr lang="en-US" altLang="zh-CN" sz="1067" dirty="0">
                <a:solidFill>
                  <a:srgbClr val="000000">
                    <a:lumMod val="75000"/>
                    <a:lumOff val="25000"/>
                  </a:srgbClr>
                </a:solidFill>
                <a:latin typeface="微软雅黑" panose="020B0503020204020204" pitchFamily="34" charset="-122"/>
                <a:ea typeface="微软雅黑" panose="020B0503020204020204" pitchFamily="34" charset="-122"/>
                <a:cs typeface="Montserrat Light" charset="0"/>
              </a:endParaRPr>
            </a:p>
          </p:txBody>
        </p:sp>
        <p:sp>
          <p:nvSpPr>
            <p:cNvPr id="47" name="文本框 46">
              <a:extLst>
                <a:ext uri="{FF2B5EF4-FFF2-40B4-BE49-F238E27FC236}">
                  <a16:creationId xmlns:a16="http://schemas.microsoft.com/office/drawing/2014/main" id="{7967153E-D12A-48C3-97C0-41921AF9A70A}"/>
                </a:ext>
              </a:extLst>
            </p:cNvPr>
            <p:cNvSpPr txBox="1">
              <a:spLocks/>
            </p:cNvSpPr>
            <p:nvPr/>
          </p:nvSpPr>
          <p:spPr>
            <a:xfrm>
              <a:off x="6707888" y="4466024"/>
              <a:ext cx="1149285" cy="584775"/>
            </a:xfrm>
            <a:prstGeom prst="rect">
              <a:avLst/>
            </a:prstGeom>
            <a:noFill/>
          </p:spPr>
          <p:txBody>
            <a:bodyPr wrap="square" rtlCol="0">
              <a:noAutofit/>
            </a:bodyPr>
            <a:lstStyle/>
            <a:p>
              <a:pPr algn="ctr" defTabSz="1219078"/>
              <a:r>
                <a:rPr lang="zh-CN" altLang="en-US" sz="1067" dirty="0">
                  <a:solidFill>
                    <a:srgbClr val="000000">
                      <a:lumMod val="75000"/>
                      <a:lumOff val="25000"/>
                    </a:srgbClr>
                  </a:solidFill>
                  <a:latin typeface="微软雅黑" panose="020B0503020204020204" pitchFamily="34" charset="-122"/>
                  <a:ea typeface="微软雅黑" panose="020B0503020204020204" pitchFamily="34" charset="-122"/>
                </a:rPr>
                <a:t>以获取线索型社会化分销，整合社会人脉资源，帮助企业获得更多销售线索</a:t>
              </a:r>
            </a:p>
          </p:txBody>
        </p:sp>
        <p:sp>
          <p:nvSpPr>
            <p:cNvPr id="49" name="文本框 48">
              <a:extLst>
                <a:ext uri="{FF2B5EF4-FFF2-40B4-BE49-F238E27FC236}">
                  <a16:creationId xmlns:a16="http://schemas.microsoft.com/office/drawing/2014/main" id="{F83CABCA-611F-4AE3-9D6B-0FA124AA11FF}"/>
                </a:ext>
              </a:extLst>
            </p:cNvPr>
            <p:cNvSpPr txBox="1"/>
            <p:nvPr/>
          </p:nvSpPr>
          <p:spPr>
            <a:xfrm>
              <a:off x="1741396" y="2356829"/>
              <a:ext cx="903714" cy="222791"/>
            </a:xfrm>
            <a:prstGeom prst="rect">
              <a:avLst/>
            </a:prstGeom>
            <a:noFill/>
          </p:spPr>
          <p:txBody>
            <a:bodyPr wrap="square" rtlCol="0">
              <a:spAutoFit/>
            </a:bodyPr>
            <a:lstStyle/>
            <a:p>
              <a:pPr algn="ctr" defTabSz="1219078"/>
              <a:r>
                <a:rPr kumimoji="1" lang="zh-CN" altLang="en-US" sz="1400" b="1" dirty="0">
                  <a:solidFill>
                    <a:srgbClr val="FCC124"/>
                  </a:solidFill>
                  <a:latin typeface="微软雅黑" panose="020B0503020204020204" pitchFamily="34" charset="-122"/>
                  <a:ea typeface="微软雅黑" panose="020B0503020204020204" pitchFamily="34" charset="-122"/>
                  <a:cs typeface="Arial"/>
                </a:rPr>
                <a:t>会议营销</a:t>
              </a:r>
            </a:p>
          </p:txBody>
        </p:sp>
        <p:sp>
          <p:nvSpPr>
            <p:cNvPr id="51" name="文本框 50">
              <a:extLst>
                <a:ext uri="{FF2B5EF4-FFF2-40B4-BE49-F238E27FC236}">
                  <a16:creationId xmlns:a16="http://schemas.microsoft.com/office/drawing/2014/main" id="{FFDF3F72-AA01-432C-A97F-8F44952A2387}"/>
                </a:ext>
              </a:extLst>
            </p:cNvPr>
            <p:cNvSpPr txBox="1"/>
            <p:nvPr/>
          </p:nvSpPr>
          <p:spPr>
            <a:xfrm>
              <a:off x="3455725" y="2378878"/>
              <a:ext cx="765450" cy="222791"/>
            </a:xfrm>
            <a:prstGeom prst="rect">
              <a:avLst/>
            </a:prstGeom>
            <a:noFill/>
          </p:spPr>
          <p:txBody>
            <a:bodyPr wrap="square" rtlCol="0">
              <a:spAutoFit/>
            </a:bodyPr>
            <a:lstStyle/>
            <a:p>
              <a:pPr algn="ctr" defTabSz="1219078"/>
              <a:r>
                <a:rPr kumimoji="1" lang="zh-CN" altLang="en-US" sz="1400" b="1" dirty="0">
                  <a:solidFill>
                    <a:srgbClr val="FCC124"/>
                  </a:solidFill>
                  <a:latin typeface="微软雅黑" panose="020B0503020204020204" pitchFamily="34" charset="-122"/>
                  <a:ea typeface="微软雅黑" panose="020B0503020204020204" pitchFamily="34" charset="-122"/>
                  <a:cs typeface="Arial"/>
                </a:rPr>
                <a:t>活动营销</a:t>
              </a:r>
            </a:p>
          </p:txBody>
        </p:sp>
        <p:sp>
          <p:nvSpPr>
            <p:cNvPr id="53" name="文本框 52">
              <a:extLst>
                <a:ext uri="{FF2B5EF4-FFF2-40B4-BE49-F238E27FC236}">
                  <a16:creationId xmlns:a16="http://schemas.microsoft.com/office/drawing/2014/main" id="{66E821EF-F410-4B88-B23D-8406D56B0005}"/>
                </a:ext>
              </a:extLst>
            </p:cNvPr>
            <p:cNvSpPr txBox="1"/>
            <p:nvPr/>
          </p:nvSpPr>
          <p:spPr>
            <a:xfrm>
              <a:off x="5054883" y="2409284"/>
              <a:ext cx="903714" cy="222791"/>
            </a:xfrm>
            <a:prstGeom prst="rect">
              <a:avLst/>
            </a:prstGeom>
            <a:noFill/>
          </p:spPr>
          <p:txBody>
            <a:bodyPr wrap="square" rtlCol="0">
              <a:spAutoFit/>
            </a:bodyPr>
            <a:lstStyle/>
            <a:p>
              <a:pPr algn="ctr" defTabSz="1219078"/>
              <a:r>
                <a:rPr kumimoji="1" lang="zh-CN" altLang="en-US" sz="1400" b="1" dirty="0">
                  <a:solidFill>
                    <a:srgbClr val="FCC124"/>
                  </a:solidFill>
                  <a:latin typeface="微软雅黑" panose="020B0503020204020204" pitchFamily="34" charset="-122"/>
                  <a:ea typeface="微软雅黑" panose="020B0503020204020204" pitchFamily="34" charset="-122"/>
                  <a:cs typeface="Arial"/>
                </a:rPr>
                <a:t>全员营销</a:t>
              </a:r>
            </a:p>
          </p:txBody>
        </p:sp>
        <p:sp>
          <p:nvSpPr>
            <p:cNvPr id="54" name="文本框 53">
              <a:extLst>
                <a:ext uri="{FF2B5EF4-FFF2-40B4-BE49-F238E27FC236}">
                  <a16:creationId xmlns:a16="http://schemas.microsoft.com/office/drawing/2014/main" id="{1BA910CD-6DFA-4337-9D35-3D3BE4CCAEAF}"/>
                </a:ext>
              </a:extLst>
            </p:cNvPr>
            <p:cNvSpPr txBox="1"/>
            <p:nvPr/>
          </p:nvSpPr>
          <p:spPr>
            <a:xfrm>
              <a:off x="1717354" y="4127091"/>
              <a:ext cx="903714" cy="222791"/>
            </a:xfrm>
            <a:prstGeom prst="rect">
              <a:avLst/>
            </a:prstGeom>
            <a:noFill/>
          </p:spPr>
          <p:txBody>
            <a:bodyPr wrap="square" rtlCol="0">
              <a:spAutoFit/>
            </a:bodyPr>
            <a:lstStyle/>
            <a:p>
              <a:pPr algn="ctr" defTabSz="1219078"/>
              <a:r>
                <a:rPr kumimoji="1" lang="zh-CN" altLang="en-US" sz="1400" b="1" dirty="0">
                  <a:solidFill>
                    <a:srgbClr val="FCC124"/>
                  </a:solidFill>
                  <a:latin typeface="微软雅黑" panose="020B0503020204020204" pitchFamily="34" charset="-122"/>
                  <a:ea typeface="微软雅黑" panose="020B0503020204020204" pitchFamily="34" charset="-122"/>
                  <a:cs typeface="Arial"/>
                </a:rPr>
                <a:t>短信营销</a:t>
              </a:r>
            </a:p>
          </p:txBody>
        </p:sp>
        <p:pic>
          <p:nvPicPr>
            <p:cNvPr id="55" name="图片 54" descr="BOOK.png">
              <a:extLst>
                <a:ext uri="{FF2B5EF4-FFF2-40B4-BE49-F238E27FC236}">
                  <a16:creationId xmlns:a16="http://schemas.microsoft.com/office/drawing/2014/main" id="{5A1E8208-C2D2-4F0F-A43D-F67E67897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3026" y="1834310"/>
              <a:ext cx="330850" cy="438329"/>
            </a:xfrm>
            <a:prstGeom prst="rect">
              <a:avLst/>
            </a:prstGeom>
            <a:effectLst/>
          </p:spPr>
        </p:pic>
        <p:pic>
          <p:nvPicPr>
            <p:cNvPr id="56" name="图片 55" descr="CLASS.png">
              <a:extLst>
                <a:ext uri="{FF2B5EF4-FFF2-40B4-BE49-F238E27FC236}">
                  <a16:creationId xmlns:a16="http://schemas.microsoft.com/office/drawing/2014/main" id="{2CF22C35-9D96-4D18-B57D-1579600793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7406" y="1918918"/>
              <a:ext cx="558668" cy="329927"/>
            </a:xfrm>
            <a:prstGeom prst="rect">
              <a:avLst/>
            </a:prstGeom>
          </p:spPr>
        </p:pic>
        <p:pic>
          <p:nvPicPr>
            <p:cNvPr id="57" name="图片 56" descr="INTERNET.png">
              <a:extLst>
                <a:ext uri="{FF2B5EF4-FFF2-40B4-BE49-F238E27FC236}">
                  <a16:creationId xmlns:a16="http://schemas.microsoft.com/office/drawing/2014/main" id="{A48E3097-B3DD-43D5-AFB8-1D880C25D9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5964" y="1794135"/>
              <a:ext cx="474580" cy="474580"/>
            </a:xfrm>
            <a:prstGeom prst="rect">
              <a:avLst/>
            </a:prstGeom>
          </p:spPr>
        </p:pic>
        <p:pic>
          <p:nvPicPr>
            <p:cNvPr id="58" name="图片 57" descr="TALK.png">
              <a:extLst>
                <a:ext uri="{FF2B5EF4-FFF2-40B4-BE49-F238E27FC236}">
                  <a16:creationId xmlns:a16="http://schemas.microsoft.com/office/drawing/2014/main" id="{A1D06FD9-F024-4EA4-A504-6128C6319B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6777" y="3616519"/>
              <a:ext cx="424868" cy="422570"/>
            </a:xfrm>
            <a:prstGeom prst="rect">
              <a:avLst/>
            </a:prstGeom>
          </p:spPr>
        </p:pic>
        <p:sp>
          <p:nvSpPr>
            <p:cNvPr id="59" name="椭圆 58">
              <a:extLst>
                <a:ext uri="{FF2B5EF4-FFF2-40B4-BE49-F238E27FC236}">
                  <a16:creationId xmlns:a16="http://schemas.microsoft.com/office/drawing/2014/main" id="{D4E52774-BE31-41B3-9685-344C277ADABA}"/>
                </a:ext>
              </a:extLst>
            </p:cNvPr>
            <p:cNvSpPr/>
            <p:nvPr/>
          </p:nvSpPr>
          <p:spPr>
            <a:xfrm>
              <a:off x="6658014" y="1709912"/>
              <a:ext cx="765449" cy="765449"/>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078"/>
              <a:endParaRPr kumimoji="1" lang="zh-CN" altLang="en-US" sz="1800">
                <a:solidFill>
                  <a:srgbClr val="000000">
                    <a:lumMod val="85000"/>
                    <a:lumOff val="15000"/>
                  </a:srgbClr>
                </a:solidFill>
                <a:latin typeface="微软雅黑 Light"/>
                <a:ea typeface="微软雅黑 Light"/>
              </a:endParaRPr>
            </a:p>
          </p:txBody>
        </p:sp>
        <p:sp>
          <p:nvSpPr>
            <p:cNvPr id="60" name="文本框 59">
              <a:extLst>
                <a:ext uri="{FF2B5EF4-FFF2-40B4-BE49-F238E27FC236}">
                  <a16:creationId xmlns:a16="http://schemas.microsoft.com/office/drawing/2014/main" id="{0681B739-AD48-4161-BF77-321AB797DEF6}"/>
                </a:ext>
              </a:extLst>
            </p:cNvPr>
            <p:cNvSpPr txBox="1"/>
            <p:nvPr/>
          </p:nvSpPr>
          <p:spPr>
            <a:xfrm>
              <a:off x="6717791" y="2410238"/>
              <a:ext cx="903714" cy="222791"/>
            </a:xfrm>
            <a:prstGeom prst="rect">
              <a:avLst/>
            </a:prstGeom>
            <a:noFill/>
          </p:spPr>
          <p:txBody>
            <a:bodyPr wrap="square" rtlCol="0">
              <a:spAutoFit/>
            </a:bodyPr>
            <a:lstStyle/>
            <a:p>
              <a:pPr algn="ctr" defTabSz="1219078"/>
              <a:r>
                <a:rPr kumimoji="1" lang="zh-CN" altLang="en-US" sz="1400" b="1" dirty="0">
                  <a:solidFill>
                    <a:srgbClr val="FCC124"/>
                  </a:solidFill>
                  <a:latin typeface="微软雅黑" panose="020B0503020204020204" pitchFamily="34" charset="-122"/>
                  <a:ea typeface="微软雅黑" panose="020B0503020204020204" pitchFamily="34" charset="-122"/>
                  <a:cs typeface="Arial"/>
                </a:rPr>
                <a:t>公众号营销</a:t>
              </a:r>
            </a:p>
          </p:txBody>
        </p:sp>
        <p:sp>
          <p:nvSpPr>
            <p:cNvPr id="61" name="文本框 60">
              <a:extLst>
                <a:ext uri="{FF2B5EF4-FFF2-40B4-BE49-F238E27FC236}">
                  <a16:creationId xmlns:a16="http://schemas.microsoft.com/office/drawing/2014/main" id="{46F8DD86-D498-4C56-B878-486E6B40D41F}"/>
                </a:ext>
              </a:extLst>
            </p:cNvPr>
            <p:cNvSpPr txBox="1"/>
            <p:nvPr/>
          </p:nvSpPr>
          <p:spPr>
            <a:xfrm>
              <a:off x="6768830" y="4126081"/>
              <a:ext cx="903714" cy="222791"/>
            </a:xfrm>
            <a:prstGeom prst="rect">
              <a:avLst/>
            </a:prstGeom>
            <a:noFill/>
          </p:spPr>
          <p:txBody>
            <a:bodyPr wrap="square" rtlCol="0">
              <a:spAutoFit/>
            </a:bodyPr>
            <a:lstStyle/>
            <a:p>
              <a:pPr algn="ctr" defTabSz="1219078"/>
              <a:r>
                <a:rPr kumimoji="1" lang="zh-CN" altLang="en-US" sz="1400" b="1" dirty="0">
                  <a:solidFill>
                    <a:srgbClr val="FCC124"/>
                  </a:solidFill>
                  <a:latin typeface="微软雅黑" panose="020B0503020204020204" pitchFamily="34" charset="-122"/>
                  <a:ea typeface="微软雅黑" panose="020B0503020204020204" pitchFamily="34" charset="-122"/>
                  <a:cs typeface="Arial"/>
                </a:rPr>
                <a:t>社会化分销</a:t>
              </a:r>
            </a:p>
          </p:txBody>
        </p:sp>
        <p:pic>
          <p:nvPicPr>
            <p:cNvPr id="62" name="图片 61">
              <a:extLst>
                <a:ext uri="{FF2B5EF4-FFF2-40B4-BE49-F238E27FC236}">
                  <a16:creationId xmlns:a16="http://schemas.microsoft.com/office/drawing/2014/main" id="{DBAC651B-D2A8-48D6-9C0A-225201062B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9302" y="1824488"/>
              <a:ext cx="520692" cy="520692"/>
            </a:xfrm>
            <a:prstGeom prst="rect">
              <a:avLst/>
            </a:prstGeom>
          </p:spPr>
        </p:pic>
        <p:pic>
          <p:nvPicPr>
            <p:cNvPr id="63" name="图片 62">
              <a:extLst>
                <a:ext uri="{FF2B5EF4-FFF2-40B4-BE49-F238E27FC236}">
                  <a16:creationId xmlns:a16="http://schemas.microsoft.com/office/drawing/2014/main" id="{18F526C6-463D-47FB-B76B-7CE88725F1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0412" y="3616519"/>
              <a:ext cx="420550" cy="420550"/>
            </a:xfrm>
            <a:prstGeom prst="rect">
              <a:avLst/>
            </a:prstGeom>
          </p:spPr>
        </p:pic>
        <p:sp>
          <p:nvSpPr>
            <p:cNvPr id="64" name="文本框 63">
              <a:extLst>
                <a:ext uri="{FF2B5EF4-FFF2-40B4-BE49-F238E27FC236}">
                  <a16:creationId xmlns:a16="http://schemas.microsoft.com/office/drawing/2014/main" id="{EAF0C4D5-5981-4A98-ABEB-8E4300CA73E1}"/>
                </a:ext>
              </a:extLst>
            </p:cNvPr>
            <p:cNvSpPr txBox="1"/>
            <p:nvPr/>
          </p:nvSpPr>
          <p:spPr>
            <a:xfrm>
              <a:off x="3397826" y="4152251"/>
              <a:ext cx="903714" cy="222791"/>
            </a:xfrm>
            <a:prstGeom prst="rect">
              <a:avLst/>
            </a:prstGeom>
            <a:noFill/>
          </p:spPr>
          <p:txBody>
            <a:bodyPr wrap="square" rtlCol="0">
              <a:spAutoFit/>
            </a:bodyPr>
            <a:lstStyle/>
            <a:p>
              <a:pPr algn="ctr" defTabSz="1219078"/>
              <a:r>
                <a:rPr kumimoji="1" lang="zh-CN" altLang="en-US" sz="1400" b="1" dirty="0">
                  <a:solidFill>
                    <a:srgbClr val="FCC124"/>
                  </a:solidFill>
                  <a:latin typeface="微软雅黑" panose="020B0503020204020204" pitchFamily="34" charset="-122"/>
                  <a:ea typeface="微软雅黑" panose="020B0503020204020204" pitchFamily="34" charset="-122"/>
                  <a:cs typeface="Arial"/>
                </a:rPr>
                <a:t>官网接入</a:t>
              </a:r>
            </a:p>
          </p:txBody>
        </p:sp>
        <p:sp>
          <p:nvSpPr>
            <p:cNvPr id="65" name="文本框 64">
              <a:extLst>
                <a:ext uri="{FF2B5EF4-FFF2-40B4-BE49-F238E27FC236}">
                  <a16:creationId xmlns:a16="http://schemas.microsoft.com/office/drawing/2014/main" id="{095BE91E-A5E1-432D-AD92-C5B08999539A}"/>
                </a:ext>
              </a:extLst>
            </p:cNvPr>
            <p:cNvSpPr txBox="1"/>
            <p:nvPr/>
          </p:nvSpPr>
          <p:spPr>
            <a:xfrm>
              <a:off x="5131428" y="4121153"/>
              <a:ext cx="765450" cy="222791"/>
            </a:xfrm>
            <a:prstGeom prst="rect">
              <a:avLst/>
            </a:prstGeom>
            <a:noFill/>
          </p:spPr>
          <p:txBody>
            <a:bodyPr wrap="square" rtlCol="0">
              <a:spAutoFit/>
            </a:bodyPr>
            <a:lstStyle/>
            <a:p>
              <a:pPr algn="ctr" defTabSz="1219078"/>
              <a:r>
                <a:rPr kumimoji="1" lang="zh-CN" altLang="en-US" sz="1400" b="1" dirty="0">
                  <a:solidFill>
                    <a:srgbClr val="FCC124"/>
                  </a:solidFill>
                  <a:latin typeface="微软雅黑" panose="020B0503020204020204" pitchFamily="34" charset="-122"/>
                  <a:ea typeface="微软雅黑" panose="020B0503020204020204" pitchFamily="34" charset="-122"/>
                  <a:cs typeface="Arial"/>
                </a:rPr>
                <a:t>广告营销</a:t>
              </a:r>
            </a:p>
          </p:txBody>
        </p:sp>
        <p:sp>
          <p:nvSpPr>
            <p:cNvPr id="66" name="文本框 65">
              <a:extLst>
                <a:ext uri="{FF2B5EF4-FFF2-40B4-BE49-F238E27FC236}">
                  <a16:creationId xmlns:a16="http://schemas.microsoft.com/office/drawing/2014/main" id="{5CE3B133-EEDE-4A19-B9A8-4CCAA79A945E}"/>
                </a:ext>
              </a:extLst>
            </p:cNvPr>
            <p:cNvSpPr txBox="1">
              <a:spLocks/>
            </p:cNvSpPr>
            <p:nvPr/>
          </p:nvSpPr>
          <p:spPr>
            <a:xfrm>
              <a:off x="3281219" y="4466024"/>
              <a:ext cx="1149285" cy="584775"/>
            </a:xfrm>
            <a:prstGeom prst="rect">
              <a:avLst/>
            </a:prstGeom>
            <a:noFill/>
          </p:spPr>
          <p:txBody>
            <a:bodyPr wrap="square" rtlCol="0">
              <a:noAutofit/>
            </a:bodyPr>
            <a:lstStyle/>
            <a:p>
              <a:pPr algn="ctr" defTabSz="1219078"/>
              <a:r>
                <a:rPr lang="zh-CN" altLang="en-US" sz="1067" dirty="0">
                  <a:solidFill>
                    <a:srgbClr val="000000">
                      <a:lumMod val="75000"/>
                      <a:lumOff val="25000"/>
                    </a:srgbClr>
                  </a:solidFill>
                  <a:latin typeface="微软雅黑" panose="020B0503020204020204" pitchFamily="34" charset="-122"/>
                  <a:ea typeface="微软雅黑" panose="020B0503020204020204" pitchFamily="34" charset="-122"/>
                  <a:cs typeface="+mn-ea"/>
                </a:rPr>
                <a:t>官网用户行为追踪，追踪潜在客户行为、智能评分，甄选高质量客户</a:t>
              </a:r>
              <a:endParaRPr lang="en-US" altLang="zh-CN" sz="1067" dirty="0">
                <a:solidFill>
                  <a:srgbClr val="000000">
                    <a:lumMod val="75000"/>
                    <a:lumOff val="25000"/>
                  </a:srgbClr>
                </a:solidFill>
                <a:latin typeface="微软雅黑" panose="020B0503020204020204" pitchFamily="34" charset="-122"/>
                <a:ea typeface="微软雅黑" panose="020B0503020204020204" pitchFamily="34" charset="-122"/>
                <a:cs typeface="+mn-ea"/>
              </a:endParaRPr>
            </a:p>
          </p:txBody>
        </p:sp>
        <p:sp>
          <p:nvSpPr>
            <p:cNvPr id="67" name="文本框 66">
              <a:extLst>
                <a:ext uri="{FF2B5EF4-FFF2-40B4-BE49-F238E27FC236}">
                  <a16:creationId xmlns:a16="http://schemas.microsoft.com/office/drawing/2014/main" id="{747052CF-314A-4641-BC29-FB25B0440592}"/>
                </a:ext>
              </a:extLst>
            </p:cNvPr>
            <p:cNvSpPr txBox="1">
              <a:spLocks/>
            </p:cNvSpPr>
            <p:nvPr/>
          </p:nvSpPr>
          <p:spPr>
            <a:xfrm>
              <a:off x="4939511" y="4466024"/>
              <a:ext cx="1149285" cy="584775"/>
            </a:xfrm>
            <a:prstGeom prst="rect">
              <a:avLst/>
            </a:prstGeom>
            <a:noFill/>
          </p:spPr>
          <p:txBody>
            <a:bodyPr wrap="square" rtlCol="0">
              <a:noAutofit/>
            </a:bodyPr>
            <a:lstStyle/>
            <a:p>
              <a:pPr algn="ctr" defTabSz="1219078"/>
              <a:r>
                <a:rPr lang="zh-CN" altLang="en-US" sz="1067" dirty="0">
                  <a:solidFill>
                    <a:srgbClr val="000000">
                      <a:lumMod val="75000"/>
                      <a:lumOff val="25000"/>
                    </a:srgbClr>
                  </a:solidFill>
                  <a:latin typeface="微软雅黑" panose="020B0503020204020204" pitchFamily="34" charset="-122"/>
                  <a:ea typeface="微软雅黑" panose="020B0503020204020204" pitchFamily="34" charset="-122"/>
                  <a:cs typeface="Montserrat Light" charset="0"/>
                </a:rPr>
                <a:t>接入百度广告，监控百度广告投放效果、支持线索存入</a:t>
              </a:r>
              <a:r>
                <a:rPr lang="en-US" altLang="zh-CN" sz="1067" dirty="0">
                  <a:solidFill>
                    <a:srgbClr val="000000">
                      <a:lumMod val="75000"/>
                      <a:lumOff val="25000"/>
                    </a:srgbClr>
                  </a:solidFill>
                  <a:latin typeface="微软雅黑" panose="020B0503020204020204" pitchFamily="34" charset="-122"/>
                  <a:ea typeface="微软雅黑" panose="020B0503020204020204" pitchFamily="34" charset="-122"/>
                  <a:cs typeface="Montserrat Light" charset="0"/>
                </a:rPr>
                <a:t>CRM</a:t>
              </a:r>
              <a:r>
                <a:rPr lang="zh-CN" altLang="en-US" sz="1067" dirty="0">
                  <a:solidFill>
                    <a:srgbClr val="000000">
                      <a:lumMod val="75000"/>
                      <a:lumOff val="25000"/>
                    </a:srgbClr>
                  </a:solidFill>
                  <a:latin typeface="微软雅黑" panose="020B0503020204020204" pitchFamily="34" charset="-122"/>
                  <a:ea typeface="微软雅黑" panose="020B0503020204020204" pitchFamily="34" charset="-122"/>
                  <a:cs typeface="Montserrat Light" charset="0"/>
                </a:rPr>
                <a:t>，提升企业</a:t>
              </a:r>
              <a:r>
                <a:rPr lang="en-US" altLang="zh-CN" sz="1067" dirty="0">
                  <a:solidFill>
                    <a:srgbClr val="000000">
                      <a:lumMod val="75000"/>
                      <a:lumOff val="25000"/>
                    </a:srgbClr>
                  </a:solidFill>
                  <a:latin typeface="微软雅黑" panose="020B0503020204020204" pitchFamily="34" charset="-122"/>
                  <a:ea typeface="微软雅黑" panose="020B0503020204020204" pitchFamily="34" charset="-122"/>
                  <a:cs typeface="Montserrat Light" charset="0"/>
                </a:rPr>
                <a:t>ROI</a:t>
              </a:r>
            </a:p>
          </p:txBody>
        </p:sp>
        <p:grpSp>
          <p:nvGrpSpPr>
            <p:cNvPr id="68" name="组合 67">
              <a:extLst>
                <a:ext uri="{FF2B5EF4-FFF2-40B4-BE49-F238E27FC236}">
                  <a16:creationId xmlns:a16="http://schemas.microsoft.com/office/drawing/2014/main" id="{11491F55-266F-4ECF-BFB7-072CB50AEFF9}"/>
                </a:ext>
              </a:extLst>
            </p:cNvPr>
            <p:cNvGrpSpPr/>
            <p:nvPr/>
          </p:nvGrpSpPr>
          <p:grpSpPr>
            <a:xfrm>
              <a:off x="3639159" y="3679914"/>
              <a:ext cx="427096" cy="364756"/>
              <a:chOff x="7687630" y="5416188"/>
              <a:chExt cx="359207" cy="306776"/>
            </a:xfrm>
            <a:solidFill>
              <a:srgbClr val="FFC000"/>
            </a:solidFill>
          </p:grpSpPr>
          <p:sp>
            <p:nvSpPr>
              <p:cNvPr id="69" name="Freeform 181">
                <a:extLst>
                  <a:ext uri="{FF2B5EF4-FFF2-40B4-BE49-F238E27FC236}">
                    <a16:creationId xmlns:a16="http://schemas.microsoft.com/office/drawing/2014/main" id="{D3287A7A-4082-48A0-8144-57779657D88B}"/>
                  </a:ext>
                </a:extLst>
              </p:cNvPr>
              <p:cNvSpPr>
                <a:spLocks noEditPoints="1"/>
              </p:cNvSpPr>
              <p:nvPr/>
            </p:nvSpPr>
            <p:spPr bwMode="auto">
              <a:xfrm>
                <a:off x="7687630" y="5416188"/>
                <a:ext cx="359207" cy="306776"/>
              </a:xfrm>
              <a:custGeom>
                <a:avLst/>
                <a:gdLst>
                  <a:gd name="T0" fmla="*/ 124 w 136"/>
                  <a:gd name="T1" fmla="*/ 116 h 116"/>
                  <a:gd name="T2" fmla="*/ 12 w 136"/>
                  <a:gd name="T3" fmla="*/ 116 h 116"/>
                  <a:gd name="T4" fmla="*/ 0 w 136"/>
                  <a:gd name="T5" fmla="*/ 104 h 116"/>
                  <a:gd name="T6" fmla="*/ 0 w 136"/>
                  <a:gd name="T7" fmla="*/ 12 h 116"/>
                  <a:gd name="T8" fmla="*/ 12 w 136"/>
                  <a:gd name="T9" fmla="*/ 0 h 116"/>
                  <a:gd name="T10" fmla="*/ 124 w 136"/>
                  <a:gd name="T11" fmla="*/ 0 h 116"/>
                  <a:gd name="T12" fmla="*/ 136 w 136"/>
                  <a:gd name="T13" fmla="*/ 12 h 116"/>
                  <a:gd name="T14" fmla="*/ 136 w 136"/>
                  <a:gd name="T15" fmla="*/ 104 h 116"/>
                  <a:gd name="T16" fmla="*/ 124 w 136"/>
                  <a:gd name="T17" fmla="*/ 116 h 116"/>
                  <a:gd name="T18" fmla="*/ 12 w 136"/>
                  <a:gd name="T19" fmla="*/ 8 h 116"/>
                  <a:gd name="T20" fmla="*/ 8 w 136"/>
                  <a:gd name="T21" fmla="*/ 12 h 116"/>
                  <a:gd name="T22" fmla="*/ 8 w 136"/>
                  <a:gd name="T23" fmla="*/ 104 h 116"/>
                  <a:gd name="T24" fmla="*/ 12 w 136"/>
                  <a:gd name="T25" fmla="*/ 108 h 116"/>
                  <a:gd name="T26" fmla="*/ 124 w 136"/>
                  <a:gd name="T27" fmla="*/ 108 h 116"/>
                  <a:gd name="T28" fmla="*/ 128 w 136"/>
                  <a:gd name="T29" fmla="*/ 104 h 116"/>
                  <a:gd name="T30" fmla="*/ 128 w 136"/>
                  <a:gd name="T31" fmla="*/ 12 h 116"/>
                  <a:gd name="T32" fmla="*/ 124 w 136"/>
                  <a:gd name="T33" fmla="*/ 8 h 116"/>
                  <a:gd name="T34" fmla="*/ 12 w 136"/>
                  <a:gd name="T35" fmla="*/ 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16">
                    <a:moveTo>
                      <a:pt x="124" y="116"/>
                    </a:moveTo>
                    <a:cubicBezTo>
                      <a:pt x="12" y="116"/>
                      <a:pt x="12" y="116"/>
                      <a:pt x="12" y="116"/>
                    </a:cubicBezTo>
                    <a:cubicBezTo>
                      <a:pt x="5" y="116"/>
                      <a:pt x="0" y="111"/>
                      <a:pt x="0" y="104"/>
                    </a:cubicBezTo>
                    <a:cubicBezTo>
                      <a:pt x="0" y="12"/>
                      <a:pt x="0" y="12"/>
                      <a:pt x="0" y="12"/>
                    </a:cubicBezTo>
                    <a:cubicBezTo>
                      <a:pt x="0" y="6"/>
                      <a:pt x="5" y="0"/>
                      <a:pt x="12" y="0"/>
                    </a:cubicBezTo>
                    <a:cubicBezTo>
                      <a:pt x="124" y="0"/>
                      <a:pt x="124" y="0"/>
                      <a:pt x="124" y="0"/>
                    </a:cubicBezTo>
                    <a:cubicBezTo>
                      <a:pt x="130" y="0"/>
                      <a:pt x="136" y="6"/>
                      <a:pt x="136" y="12"/>
                    </a:cubicBezTo>
                    <a:cubicBezTo>
                      <a:pt x="136" y="104"/>
                      <a:pt x="136" y="104"/>
                      <a:pt x="136" y="104"/>
                    </a:cubicBezTo>
                    <a:cubicBezTo>
                      <a:pt x="136" y="111"/>
                      <a:pt x="130" y="116"/>
                      <a:pt x="124" y="116"/>
                    </a:cubicBezTo>
                    <a:close/>
                    <a:moveTo>
                      <a:pt x="12" y="8"/>
                    </a:moveTo>
                    <a:cubicBezTo>
                      <a:pt x="9" y="8"/>
                      <a:pt x="8" y="10"/>
                      <a:pt x="8" y="12"/>
                    </a:cubicBezTo>
                    <a:cubicBezTo>
                      <a:pt x="8" y="104"/>
                      <a:pt x="8" y="104"/>
                      <a:pt x="8" y="104"/>
                    </a:cubicBezTo>
                    <a:cubicBezTo>
                      <a:pt x="8" y="106"/>
                      <a:pt x="9" y="108"/>
                      <a:pt x="12" y="108"/>
                    </a:cubicBezTo>
                    <a:cubicBezTo>
                      <a:pt x="124" y="108"/>
                      <a:pt x="124" y="108"/>
                      <a:pt x="124" y="108"/>
                    </a:cubicBezTo>
                    <a:cubicBezTo>
                      <a:pt x="126" y="108"/>
                      <a:pt x="128" y="106"/>
                      <a:pt x="128" y="104"/>
                    </a:cubicBezTo>
                    <a:cubicBezTo>
                      <a:pt x="128" y="12"/>
                      <a:pt x="128" y="12"/>
                      <a:pt x="128" y="12"/>
                    </a:cubicBezTo>
                    <a:cubicBezTo>
                      <a:pt x="128" y="10"/>
                      <a:pt x="126" y="8"/>
                      <a:pt x="124"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defTabSz="1219078"/>
                <a:endParaRPr lang="zh-CN" altLang="en-US" sz="1800">
                  <a:solidFill>
                    <a:srgbClr val="000000"/>
                  </a:solidFill>
                  <a:latin typeface="微软雅黑 Light"/>
                  <a:ea typeface="微软雅黑 Light"/>
                </a:endParaRPr>
              </a:p>
            </p:txBody>
          </p:sp>
          <p:sp>
            <p:nvSpPr>
              <p:cNvPr id="70" name="Freeform 182">
                <a:extLst>
                  <a:ext uri="{FF2B5EF4-FFF2-40B4-BE49-F238E27FC236}">
                    <a16:creationId xmlns:a16="http://schemas.microsoft.com/office/drawing/2014/main" id="{7B7775DC-EDAB-4EA9-A395-09A1961F6B34}"/>
                  </a:ext>
                </a:extLst>
              </p:cNvPr>
              <p:cNvSpPr/>
              <p:nvPr/>
            </p:nvSpPr>
            <p:spPr bwMode="auto">
              <a:xfrm>
                <a:off x="7687630" y="5497623"/>
                <a:ext cx="359207" cy="21195"/>
              </a:xfrm>
              <a:custGeom>
                <a:avLst/>
                <a:gdLst>
                  <a:gd name="T0" fmla="*/ 132 w 136"/>
                  <a:gd name="T1" fmla="*/ 8 h 8"/>
                  <a:gd name="T2" fmla="*/ 4 w 136"/>
                  <a:gd name="T3" fmla="*/ 8 h 8"/>
                  <a:gd name="T4" fmla="*/ 0 w 136"/>
                  <a:gd name="T5" fmla="*/ 4 h 8"/>
                  <a:gd name="T6" fmla="*/ 4 w 136"/>
                  <a:gd name="T7" fmla="*/ 0 h 8"/>
                  <a:gd name="T8" fmla="*/ 132 w 136"/>
                  <a:gd name="T9" fmla="*/ 0 h 8"/>
                  <a:gd name="T10" fmla="*/ 136 w 136"/>
                  <a:gd name="T11" fmla="*/ 4 h 8"/>
                  <a:gd name="T12" fmla="*/ 132 w 13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6" h="8">
                    <a:moveTo>
                      <a:pt x="132" y="8"/>
                    </a:moveTo>
                    <a:cubicBezTo>
                      <a:pt x="4" y="8"/>
                      <a:pt x="4" y="8"/>
                      <a:pt x="4" y="8"/>
                    </a:cubicBezTo>
                    <a:cubicBezTo>
                      <a:pt x="1" y="8"/>
                      <a:pt x="0" y="7"/>
                      <a:pt x="0" y="4"/>
                    </a:cubicBezTo>
                    <a:cubicBezTo>
                      <a:pt x="0" y="2"/>
                      <a:pt x="1" y="0"/>
                      <a:pt x="4" y="0"/>
                    </a:cubicBezTo>
                    <a:cubicBezTo>
                      <a:pt x="132" y="0"/>
                      <a:pt x="132" y="0"/>
                      <a:pt x="132" y="0"/>
                    </a:cubicBezTo>
                    <a:cubicBezTo>
                      <a:pt x="134" y="0"/>
                      <a:pt x="136" y="2"/>
                      <a:pt x="136" y="4"/>
                    </a:cubicBezTo>
                    <a:cubicBezTo>
                      <a:pt x="136" y="7"/>
                      <a:pt x="134" y="8"/>
                      <a:pt x="13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defTabSz="1219078"/>
                <a:endParaRPr lang="zh-CN" altLang="en-US" sz="1800">
                  <a:solidFill>
                    <a:srgbClr val="000000"/>
                  </a:solidFill>
                  <a:latin typeface="微软雅黑 Light"/>
                  <a:ea typeface="微软雅黑 Light"/>
                </a:endParaRPr>
              </a:p>
            </p:txBody>
          </p:sp>
          <p:sp>
            <p:nvSpPr>
              <p:cNvPr id="71" name="Freeform 183">
                <a:extLst>
                  <a:ext uri="{FF2B5EF4-FFF2-40B4-BE49-F238E27FC236}">
                    <a16:creationId xmlns:a16="http://schemas.microsoft.com/office/drawing/2014/main" id="{7BD64D5E-6ABC-4BF3-8B91-6F76E1C38646}"/>
                  </a:ext>
                </a:extLst>
              </p:cNvPr>
              <p:cNvSpPr/>
              <p:nvPr/>
            </p:nvSpPr>
            <p:spPr bwMode="auto">
              <a:xfrm>
                <a:off x="7726674" y="5458579"/>
                <a:ext cx="24542" cy="21195"/>
              </a:xfrm>
              <a:custGeom>
                <a:avLst/>
                <a:gdLst>
                  <a:gd name="T0" fmla="*/ 5 w 9"/>
                  <a:gd name="T1" fmla="*/ 8 h 8"/>
                  <a:gd name="T2" fmla="*/ 4 w 9"/>
                  <a:gd name="T3" fmla="*/ 8 h 8"/>
                  <a:gd name="T4" fmla="*/ 0 w 9"/>
                  <a:gd name="T5" fmla="*/ 4 h 8"/>
                  <a:gd name="T6" fmla="*/ 4 w 9"/>
                  <a:gd name="T7" fmla="*/ 0 h 8"/>
                  <a:gd name="T8" fmla="*/ 5 w 9"/>
                  <a:gd name="T9" fmla="*/ 0 h 8"/>
                  <a:gd name="T10" fmla="*/ 9 w 9"/>
                  <a:gd name="T11" fmla="*/ 4 h 8"/>
                  <a:gd name="T12" fmla="*/ 5 w 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5" y="8"/>
                    </a:moveTo>
                    <a:cubicBezTo>
                      <a:pt x="4" y="8"/>
                      <a:pt x="4" y="8"/>
                      <a:pt x="4" y="8"/>
                    </a:cubicBezTo>
                    <a:cubicBezTo>
                      <a:pt x="2" y="8"/>
                      <a:pt x="0" y="6"/>
                      <a:pt x="0" y="4"/>
                    </a:cubicBezTo>
                    <a:cubicBezTo>
                      <a:pt x="0" y="2"/>
                      <a:pt x="2" y="0"/>
                      <a:pt x="4" y="0"/>
                    </a:cubicBezTo>
                    <a:cubicBezTo>
                      <a:pt x="5" y="0"/>
                      <a:pt x="5" y="0"/>
                      <a:pt x="5" y="0"/>
                    </a:cubicBezTo>
                    <a:cubicBezTo>
                      <a:pt x="7" y="0"/>
                      <a:pt x="9" y="2"/>
                      <a:pt x="9" y="4"/>
                    </a:cubicBezTo>
                    <a:cubicBezTo>
                      <a:pt x="9" y="6"/>
                      <a:pt x="7" y="8"/>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defTabSz="1219078"/>
                <a:endParaRPr lang="zh-CN" altLang="en-US" sz="1800">
                  <a:solidFill>
                    <a:srgbClr val="000000"/>
                  </a:solidFill>
                  <a:latin typeface="微软雅黑 Light"/>
                  <a:ea typeface="微软雅黑 Light"/>
                </a:endParaRPr>
              </a:p>
            </p:txBody>
          </p:sp>
          <p:sp>
            <p:nvSpPr>
              <p:cNvPr id="72" name="Freeform 184">
                <a:extLst>
                  <a:ext uri="{FF2B5EF4-FFF2-40B4-BE49-F238E27FC236}">
                    <a16:creationId xmlns:a16="http://schemas.microsoft.com/office/drawing/2014/main" id="{09AFEA65-ED5A-4DBE-9538-AACE85CB46EF}"/>
                  </a:ext>
                </a:extLst>
              </p:cNvPr>
              <p:cNvSpPr/>
              <p:nvPr/>
            </p:nvSpPr>
            <p:spPr bwMode="auto">
              <a:xfrm>
                <a:off x="7766834" y="5458579"/>
                <a:ext cx="21195" cy="21195"/>
              </a:xfrm>
              <a:custGeom>
                <a:avLst/>
                <a:gdLst>
                  <a:gd name="T0" fmla="*/ 4 w 8"/>
                  <a:gd name="T1" fmla="*/ 8 h 8"/>
                  <a:gd name="T2" fmla="*/ 4 w 8"/>
                  <a:gd name="T3" fmla="*/ 8 h 8"/>
                  <a:gd name="T4" fmla="*/ 0 w 8"/>
                  <a:gd name="T5" fmla="*/ 4 h 8"/>
                  <a:gd name="T6" fmla="*/ 4 w 8"/>
                  <a:gd name="T7" fmla="*/ 0 h 8"/>
                  <a:gd name="T8" fmla="*/ 4 w 8"/>
                  <a:gd name="T9" fmla="*/ 0 h 8"/>
                  <a:gd name="T10" fmla="*/ 8 w 8"/>
                  <a:gd name="T11" fmla="*/ 4 h 8"/>
                  <a:gd name="T12" fmla="*/ 4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4" y="8"/>
                    </a:moveTo>
                    <a:cubicBezTo>
                      <a:pt x="4" y="8"/>
                      <a:pt x="4" y="8"/>
                      <a:pt x="4" y="8"/>
                    </a:cubicBezTo>
                    <a:cubicBezTo>
                      <a:pt x="2" y="8"/>
                      <a:pt x="0" y="6"/>
                      <a:pt x="0" y="4"/>
                    </a:cubicBezTo>
                    <a:cubicBezTo>
                      <a:pt x="0" y="2"/>
                      <a:pt x="1" y="0"/>
                      <a:pt x="4" y="0"/>
                    </a:cubicBezTo>
                    <a:cubicBezTo>
                      <a:pt x="4" y="0"/>
                      <a:pt x="4" y="0"/>
                      <a:pt x="4" y="0"/>
                    </a:cubicBezTo>
                    <a:cubicBezTo>
                      <a:pt x="7" y="0"/>
                      <a:pt x="8" y="2"/>
                      <a:pt x="8" y="4"/>
                    </a:cubicBezTo>
                    <a:cubicBezTo>
                      <a:pt x="8" y="6"/>
                      <a:pt x="7"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defTabSz="1219078"/>
                <a:endParaRPr lang="zh-CN" altLang="en-US" sz="1800">
                  <a:solidFill>
                    <a:srgbClr val="000000"/>
                  </a:solidFill>
                  <a:latin typeface="微软雅黑 Light"/>
                  <a:ea typeface="微软雅黑 Light"/>
                </a:endParaRPr>
              </a:p>
            </p:txBody>
          </p:sp>
          <p:sp>
            <p:nvSpPr>
              <p:cNvPr id="73" name="Freeform 185">
                <a:extLst>
                  <a:ext uri="{FF2B5EF4-FFF2-40B4-BE49-F238E27FC236}">
                    <a16:creationId xmlns:a16="http://schemas.microsoft.com/office/drawing/2014/main" id="{0ABE8F14-E455-4F40-84D5-96652D2A722A}"/>
                  </a:ext>
                </a:extLst>
              </p:cNvPr>
              <p:cNvSpPr/>
              <p:nvPr/>
            </p:nvSpPr>
            <p:spPr bwMode="auto">
              <a:xfrm>
                <a:off x="7803647" y="5458579"/>
                <a:ext cx="23427" cy="21195"/>
              </a:xfrm>
              <a:custGeom>
                <a:avLst/>
                <a:gdLst>
                  <a:gd name="T0" fmla="*/ 5 w 9"/>
                  <a:gd name="T1" fmla="*/ 8 h 8"/>
                  <a:gd name="T2" fmla="*/ 5 w 9"/>
                  <a:gd name="T3" fmla="*/ 8 h 8"/>
                  <a:gd name="T4" fmla="*/ 0 w 9"/>
                  <a:gd name="T5" fmla="*/ 4 h 8"/>
                  <a:gd name="T6" fmla="*/ 4 w 9"/>
                  <a:gd name="T7" fmla="*/ 0 h 8"/>
                  <a:gd name="T8" fmla="*/ 5 w 9"/>
                  <a:gd name="T9" fmla="*/ 0 h 8"/>
                  <a:gd name="T10" fmla="*/ 9 w 9"/>
                  <a:gd name="T11" fmla="*/ 4 h 8"/>
                  <a:gd name="T12" fmla="*/ 5 w 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5" y="8"/>
                    </a:moveTo>
                    <a:cubicBezTo>
                      <a:pt x="5" y="8"/>
                      <a:pt x="5" y="8"/>
                      <a:pt x="5" y="8"/>
                    </a:cubicBezTo>
                    <a:cubicBezTo>
                      <a:pt x="2" y="8"/>
                      <a:pt x="0" y="6"/>
                      <a:pt x="0" y="4"/>
                    </a:cubicBezTo>
                    <a:cubicBezTo>
                      <a:pt x="0" y="2"/>
                      <a:pt x="2" y="0"/>
                      <a:pt x="4" y="0"/>
                    </a:cubicBezTo>
                    <a:cubicBezTo>
                      <a:pt x="5" y="0"/>
                      <a:pt x="5" y="0"/>
                      <a:pt x="5" y="0"/>
                    </a:cubicBezTo>
                    <a:cubicBezTo>
                      <a:pt x="7" y="0"/>
                      <a:pt x="9" y="2"/>
                      <a:pt x="9" y="4"/>
                    </a:cubicBezTo>
                    <a:cubicBezTo>
                      <a:pt x="9" y="6"/>
                      <a:pt x="7" y="8"/>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defTabSz="1219078"/>
                <a:endParaRPr lang="zh-CN" altLang="en-US" sz="1800">
                  <a:solidFill>
                    <a:srgbClr val="000000"/>
                  </a:solidFill>
                  <a:latin typeface="微软雅黑 Light"/>
                  <a:ea typeface="微软雅黑 Light"/>
                </a:endParaRPr>
              </a:p>
            </p:txBody>
          </p:sp>
          <p:sp>
            <p:nvSpPr>
              <p:cNvPr id="74" name="Freeform 186">
                <a:extLst>
                  <a:ext uri="{FF2B5EF4-FFF2-40B4-BE49-F238E27FC236}">
                    <a16:creationId xmlns:a16="http://schemas.microsoft.com/office/drawing/2014/main" id="{99BF6A37-A5A7-4887-90B8-7D56BD6F4317}"/>
                  </a:ext>
                </a:extLst>
              </p:cNvPr>
              <p:cNvSpPr/>
              <p:nvPr/>
            </p:nvSpPr>
            <p:spPr bwMode="auto">
              <a:xfrm>
                <a:off x="7832652" y="5555632"/>
                <a:ext cx="65817" cy="108208"/>
              </a:xfrm>
              <a:custGeom>
                <a:avLst/>
                <a:gdLst>
                  <a:gd name="T0" fmla="*/ 59 w 59"/>
                  <a:gd name="T1" fmla="*/ 50 h 97"/>
                  <a:gd name="T2" fmla="*/ 0 w 59"/>
                  <a:gd name="T3" fmla="*/ 0 h 97"/>
                  <a:gd name="T4" fmla="*/ 0 w 59"/>
                  <a:gd name="T5" fmla="*/ 79 h 97"/>
                  <a:gd name="T6" fmla="*/ 16 w 59"/>
                  <a:gd name="T7" fmla="*/ 57 h 97"/>
                  <a:gd name="T8" fmla="*/ 38 w 59"/>
                  <a:gd name="T9" fmla="*/ 97 h 97"/>
                  <a:gd name="T10" fmla="*/ 50 w 59"/>
                  <a:gd name="T11" fmla="*/ 93 h 97"/>
                  <a:gd name="T12" fmla="*/ 31 w 59"/>
                  <a:gd name="T13" fmla="*/ 50 h 97"/>
                  <a:gd name="T14" fmla="*/ 59 w 59"/>
                  <a:gd name="T15" fmla="*/ 5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97">
                    <a:moveTo>
                      <a:pt x="59" y="50"/>
                    </a:moveTo>
                    <a:lnTo>
                      <a:pt x="0" y="0"/>
                    </a:lnTo>
                    <a:lnTo>
                      <a:pt x="0" y="79"/>
                    </a:lnTo>
                    <a:lnTo>
                      <a:pt x="16" y="57"/>
                    </a:lnTo>
                    <a:lnTo>
                      <a:pt x="38" y="97"/>
                    </a:lnTo>
                    <a:lnTo>
                      <a:pt x="50" y="93"/>
                    </a:lnTo>
                    <a:lnTo>
                      <a:pt x="31" y="50"/>
                    </a:lnTo>
                    <a:lnTo>
                      <a:pt x="59"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defTabSz="1219078"/>
                <a:endParaRPr lang="zh-CN" altLang="en-US" sz="1800">
                  <a:solidFill>
                    <a:srgbClr val="000000"/>
                  </a:solidFill>
                  <a:latin typeface="微软雅黑 Light"/>
                  <a:ea typeface="微软雅黑 Light"/>
                </a:endParaRPr>
              </a:p>
            </p:txBody>
          </p:sp>
        </p:grpSp>
        <p:grpSp>
          <p:nvGrpSpPr>
            <p:cNvPr id="75" name="组合 74">
              <a:extLst>
                <a:ext uri="{FF2B5EF4-FFF2-40B4-BE49-F238E27FC236}">
                  <a16:creationId xmlns:a16="http://schemas.microsoft.com/office/drawing/2014/main" id="{96ABE672-4F95-4CEE-83E5-4BD70D3F06F3}"/>
                </a:ext>
              </a:extLst>
            </p:cNvPr>
            <p:cNvGrpSpPr/>
            <p:nvPr/>
          </p:nvGrpSpPr>
          <p:grpSpPr>
            <a:xfrm>
              <a:off x="5331392" y="3639106"/>
              <a:ext cx="365522" cy="365522"/>
              <a:chOff x="4979632" y="5089337"/>
              <a:chExt cx="487363" cy="487363"/>
            </a:xfrm>
            <a:solidFill>
              <a:srgbClr val="FFC000"/>
            </a:solidFill>
          </p:grpSpPr>
          <p:sp>
            <p:nvSpPr>
              <p:cNvPr id="76" name="Freeform 85">
                <a:extLst>
                  <a:ext uri="{FF2B5EF4-FFF2-40B4-BE49-F238E27FC236}">
                    <a16:creationId xmlns:a16="http://schemas.microsoft.com/office/drawing/2014/main" id="{CD7BE559-412E-4FD5-B879-DADD0BF47568}"/>
                  </a:ext>
                </a:extLst>
              </p:cNvPr>
              <p:cNvSpPr>
                <a:spLocks noEditPoints="1"/>
              </p:cNvSpPr>
              <p:nvPr/>
            </p:nvSpPr>
            <p:spPr bwMode="auto">
              <a:xfrm>
                <a:off x="4979632" y="5089337"/>
                <a:ext cx="487363" cy="487363"/>
              </a:xfrm>
              <a:custGeom>
                <a:avLst/>
                <a:gdLst>
                  <a:gd name="T0" fmla="*/ 184 w 192"/>
                  <a:gd name="T1" fmla="*/ 34 h 192"/>
                  <a:gd name="T2" fmla="*/ 177 w 192"/>
                  <a:gd name="T3" fmla="*/ 185 h 192"/>
                  <a:gd name="T4" fmla="*/ 171 w 192"/>
                  <a:gd name="T5" fmla="*/ 182 h 192"/>
                  <a:gd name="T6" fmla="*/ 169 w 192"/>
                  <a:gd name="T7" fmla="*/ 175 h 192"/>
                  <a:gd name="T8" fmla="*/ 169 w 192"/>
                  <a:gd name="T9" fmla="*/ 4 h 192"/>
                  <a:gd name="T10" fmla="*/ 4 w 192"/>
                  <a:gd name="T11" fmla="*/ 0 h 192"/>
                  <a:gd name="T12" fmla="*/ 0 w 192"/>
                  <a:gd name="T13" fmla="*/ 188 h 192"/>
                  <a:gd name="T14" fmla="*/ 177 w 192"/>
                  <a:gd name="T15" fmla="*/ 192 h 192"/>
                  <a:gd name="T16" fmla="*/ 192 w 192"/>
                  <a:gd name="T17" fmla="*/ 178 h 192"/>
                  <a:gd name="T18" fmla="*/ 188 w 192"/>
                  <a:gd name="T19" fmla="*/ 30 h 192"/>
                  <a:gd name="T20" fmla="*/ 122 w 192"/>
                  <a:gd name="T21" fmla="*/ 32 h 192"/>
                  <a:gd name="T22" fmla="*/ 138 w 192"/>
                  <a:gd name="T23" fmla="*/ 25 h 192"/>
                  <a:gd name="T24" fmla="*/ 131 w 192"/>
                  <a:gd name="T25" fmla="*/ 27 h 192"/>
                  <a:gd name="T26" fmla="*/ 132 w 192"/>
                  <a:gd name="T27" fmla="*/ 38 h 192"/>
                  <a:gd name="T28" fmla="*/ 129 w 192"/>
                  <a:gd name="T29" fmla="*/ 57 h 192"/>
                  <a:gd name="T30" fmla="*/ 122 w 192"/>
                  <a:gd name="T31" fmla="*/ 51 h 192"/>
                  <a:gd name="T32" fmla="*/ 135 w 192"/>
                  <a:gd name="T33" fmla="*/ 48 h 192"/>
                  <a:gd name="T34" fmla="*/ 64 w 192"/>
                  <a:gd name="T35" fmla="*/ 24 h 192"/>
                  <a:gd name="T36" fmla="*/ 80 w 192"/>
                  <a:gd name="T37" fmla="*/ 28 h 192"/>
                  <a:gd name="T38" fmla="*/ 68 w 192"/>
                  <a:gd name="T39" fmla="*/ 38 h 192"/>
                  <a:gd name="T40" fmla="*/ 79 w 192"/>
                  <a:gd name="T41" fmla="*/ 41 h 192"/>
                  <a:gd name="T42" fmla="*/ 68 w 192"/>
                  <a:gd name="T43" fmla="*/ 53 h 192"/>
                  <a:gd name="T44" fmla="*/ 81 w 192"/>
                  <a:gd name="T45" fmla="*/ 56 h 192"/>
                  <a:gd name="T46" fmla="*/ 64 w 192"/>
                  <a:gd name="T47" fmla="*/ 24 h 192"/>
                  <a:gd name="T48" fmla="*/ 40 w 192"/>
                  <a:gd name="T49" fmla="*/ 24 h 192"/>
                  <a:gd name="T50" fmla="*/ 54 w 192"/>
                  <a:gd name="T51" fmla="*/ 51 h 192"/>
                  <a:gd name="T52" fmla="*/ 54 w 192"/>
                  <a:gd name="T53" fmla="*/ 38 h 192"/>
                  <a:gd name="T54" fmla="*/ 57 w 192"/>
                  <a:gd name="T55" fmla="*/ 24 h 192"/>
                  <a:gd name="T56" fmla="*/ 54 w 192"/>
                  <a:gd name="T57" fmla="*/ 56 h 192"/>
                  <a:gd name="T58" fmla="*/ 39 w 192"/>
                  <a:gd name="T59" fmla="*/ 29 h 192"/>
                  <a:gd name="T60" fmla="*/ 39 w 192"/>
                  <a:gd name="T61" fmla="*/ 43 h 192"/>
                  <a:gd name="T62" fmla="*/ 35 w 192"/>
                  <a:gd name="T63" fmla="*/ 56 h 192"/>
                  <a:gd name="T64" fmla="*/ 92 w 192"/>
                  <a:gd name="T65" fmla="*/ 166 h 192"/>
                  <a:gd name="T66" fmla="*/ 24 w 192"/>
                  <a:gd name="T67" fmla="*/ 162 h 192"/>
                  <a:gd name="T68" fmla="*/ 92 w 192"/>
                  <a:gd name="T69" fmla="*/ 158 h 192"/>
                  <a:gd name="T70" fmla="*/ 92 w 192"/>
                  <a:gd name="T71" fmla="*/ 166 h 192"/>
                  <a:gd name="T72" fmla="*/ 28 w 192"/>
                  <a:gd name="T73" fmla="*/ 142 h 192"/>
                  <a:gd name="T74" fmla="*/ 28 w 192"/>
                  <a:gd name="T75" fmla="*/ 134 h 192"/>
                  <a:gd name="T76" fmla="*/ 96 w 192"/>
                  <a:gd name="T77" fmla="*/ 138 h 192"/>
                  <a:gd name="T78" fmla="*/ 92 w 192"/>
                  <a:gd name="T79" fmla="*/ 117 h 192"/>
                  <a:gd name="T80" fmla="*/ 24 w 192"/>
                  <a:gd name="T81" fmla="*/ 113 h 192"/>
                  <a:gd name="T82" fmla="*/ 92 w 192"/>
                  <a:gd name="T83" fmla="*/ 109 h 192"/>
                  <a:gd name="T84" fmla="*/ 92 w 192"/>
                  <a:gd name="T85" fmla="*/ 117 h 192"/>
                  <a:gd name="T86" fmla="*/ 28 w 192"/>
                  <a:gd name="T87" fmla="*/ 93 h 192"/>
                  <a:gd name="T88" fmla="*/ 28 w 192"/>
                  <a:gd name="T89" fmla="*/ 85 h 192"/>
                  <a:gd name="T90" fmla="*/ 96 w 192"/>
                  <a:gd name="T91" fmla="*/ 89 h 192"/>
                  <a:gd name="T92" fmla="*/ 103 w 192"/>
                  <a:gd name="T93" fmla="*/ 40 h 192"/>
                  <a:gd name="T94" fmla="*/ 101 w 192"/>
                  <a:gd name="T95" fmla="*/ 29 h 192"/>
                  <a:gd name="T96" fmla="*/ 95 w 192"/>
                  <a:gd name="T97" fmla="*/ 56 h 192"/>
                  <a:gd name="T98" fmla="*/ 83 w 192"/>
                  <a:gd name="T99" fmla="*/ 24 h 192"/>
                  <a:gd name="T100" fmla="*/ 91 w 192"/>
                  <a:gd name="T101" fmla="*/ 40 h 192"/>
                  <a:gd name="T102" fmla="*/ 93 w 192"/>
                  <a:gd name="T103" fmla="*/ 51 h 192"/>
                  <a:gd name="T104" fmla="*/ 99 w 192"/>
                  <a:gd name="T105" fmla="*/ 24 h 192"/>
                  <a:gd name="T106" fmla="*/ 107 w 192"/>
                  <a:gd name="T107" fmla="*/ 40 h 192"/>
                  <a:gd name="T108" fmla="*/ 109 w 192"/>
                  <a:gd name="T109" fmla="*/ 51 h 192"/>
                  <a:gd name="T110" fmla="*/ 115 w 192"/>
                  <a:gd name="T111" fmla="*/ 24 h 192"/>
                  <a:gd name="T112" fmla="*/ 111 w 192"/>
                  <a:gd name="T113" fmla="*/ 56 h 192"/>
                  <a:gd name="T114" fmla="*/ 103 w 192"/>
                  <a:gd name="T115" fmla="*/ 40 h 192"/>
                  <a:gd name="T116" fmla="*/ 142 w 192"/>
                  <a:gd name="T117" fmla="*/ 166 h 192"/>
                  <a:gd name="T118" fmla="*/ 109 w 192"/>
                  <a:gd name="T119" fmla="*/ 162 h 192"/>
                  <a:gd name="T120" fmla="*/ 113 w 192"/>
                  <a:gd name="T121" fmla="*/ 82 h 192"/>
                  <a:gd name="T122" fmla="*/ 146 w 192"/>
                  <a:gd name="T123" fmla="*/ 8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192">
                    <a:moveTo>
                      <a:pt x="188" y="30"/>
                    </a:moveTo>
                    <a:cubicBezTo>
                      <a:pt x="185" y="30"/>
                      <a:pt x="184" y="32"/>
                      <a:pt x="184" y="34"/>
                    </a:cubicBezTo>
                    <a:cubicBezTo>
                      <a:pt x="184" y="177"/>
                      <a:pt x="184" y="177"/>
                      <a:pt x="184" y="177"/>
                    </a:cubicBezTo>
                    <a:cubicBezTo>
                      <a:pt x="184" y="181"/>
                      <a:pt x="180" y="185"/>
                      <a:pt x="177" y="185"/>
                    </a:cubicBezTo>
                    <a:cubicBezTo>
                      <a:pt x="175" y="185"/>
                      <a:pt x="173" y="184"/>
                      <a:pt x="172" y="182"/>
                    </a:cubicBezTo>
                    <a:cubicBezTo>
                      <a:pt x="171" y="182"/>
                      <a:pt x="171" y="182"/>
                      <a:pt x="171" y="182"/>
                    </a:cubicBezTo>
                    <a:cubicBezTo>
                      <a:pt x="170" y="180"/>
                      <a:pt x="170" y="178"/>
                      <a:pt x="170" y="177"/>
                    </a:cubicBezTo>
                    <a:cubicBezTo>
                      <a:pt x="170" y="176"/>
                      <a:pt x="169" y="175"/>
                      <a:pt x="169" y="175"/>
                    </a:cubicBezTo>
                    <a:cubicBezTo>
                      <a:pt x="169" y="175"/>
                      <a:pt x="169" y="174"/>
                      <a:pt x="169" y="174"/>
                    </a:cubicBezTo>
                    <a:cubicBezTo>
                      <a:pt x="169" y="4"/>
                      <a:pt x="169" y="4"/>
                      <a:pt x="169" y="4"/>
                    </a:cubicBezTo>
                    <a:cubicBezTo>
                      <a:pt x="169" y="2"/>
                      <a:pt x="168" y="0"/>
                      <a:pt x="165" y="0"/>
                    </a:cubicBezTo>
                    <a:cubicBezTo>
                      <a:pt x="4" y="0"/>
                      <a:pt x="4" y="0"/>
                      <a:pt x="4" y="0"/>
                    </a:cubicBezTo>
                    <a:cubicBezTo>
                      <a:pt x="1" y="0"/>
                      <a:pt x="0" y="2"/>
                      <a:pt x="0" y="4"/>
                    </a:cubicBezTo>
                    <a:cubicBezTo>
                      <a:pt x="0" y="188"/>
                      <a:pt x="0" y="188"/>
                      <a:pt x="0" y="188"/>
                    </a:cubicBezTo>
                    <a:cubicBezTo>
                      <a:pt x="0" y="191"/>
                      <a:pt x="1" y="192"/>
                      <a:pt x="4" y="192"/>
                    </a:cubicBezTo>
                    <a:cubicBezTo>
                      <a:pt x="177" y="192"/>
                      <a:pt x="177" y="192"/>
                      <a:pt x="177" y="192"/>
                    </a:cubicBezTo>
                    <a:cubicBezTo>
                      <a:pt x="184" y="192"/>
                      <a:pt x="190" y="187"/>
                      <a:pt x="191" y="180"/>
                    </a:cubicBezTo>
                    <a:cubicBezTo>
                      <a:pt x="191" y="179"/>
                      <a:pt x="192" y="179"/>
                      <a:pt x="192" y="178"/>
                    </a:cubicBezTo>
                    <a:cubicBezTo>
                      <a:pt x="192" y="34"/>
                      <a:pt x="192" y="34"/>
                      <a:pt x="192" y="34"/>
                    </a:cubicBezTo>
                    <a:cubicBezTo>
                      <a:pt x="192" y="32"/>
                      <a:pt x="190" y="30"/>
                      <a:pt x="188" y="30"/>
                    </a:cubicBezTo>
                    <a:close/>
                    <a:moveTo>
                      <a:pt x="130" y="41"/>
                    </a:moveTo>
                    <a:cubicBezTo>
                      <a:pt x="125" y="40"/>
                      <a:pt x="122" y="37"/>
                      <a:pt x="122" y="32"/>
                    </a:cubicBezTo>
                    <a:cubicBezTo>
                      <a:pt x="122" y="27"/>
                      <a:pt x="126" y="24"/>
                      <a:pt x="132" y="24"/>
                    </a:cubicBezTo>
                    <a:cubicBezTo>
                      <a:pt x="135" y="24"/>
                      <a:pt x="137" y="24"/>
                      <a:pt x="138" y="25"/>
                    </a:cubicBezTo>
                    <a:cubicBezTo>
                      <a:pt x="137" y="29"/>
                      <a:pt x="137" y="29"/>
                      <a:pt x="137" y="29"/>
                    </a:cubicBezTo>
                    <a:cubicBezTo>
                      <a:pt x="136" y="28"/>
                      <a:pt x="134" y="27"/>
                      <a:pt x="131" y="27"/>
                    </a:cubicBezTo>
                    <a:cubicBezTo>
                      <a:pt x="127" y="27"/>
                      <a:pt x="126" y="30"/>
                      <a:pt x="126" y="32"/>
                    </a:cubicBezTo>
                    <a:cubicBezTo>
                      <a:pt x="126" y="35"/>
                      <a:pt x="128" y="36"/>
                      <a:pt x="132" y="38"/>
                    </a:cubicBezTo>
                    <a:cubicBezTo>
                      <a:pt x="137" y="40"/>
                      <a:pt x="139" y="43"/>
                      <a:pt x="139" y="47"/>
                    </a:cubicBezTo>
                    <a:cubicBezTo>
                      <a:pt x="139" y="52"/>
                      <a:pt x="136" y="57"/>
                      <a:pt x="129" y="57"/>
                    </a:cubicBezTo>
                    <a:cubicBezTo>
                      <a:pt x="126" y="57"/>
                      <a:pt x="123" y="56"/>
                      <a:pt x="121" y="55"/>
                    </a:cubicBezTo>
                    <a:cubicBezTo>
                      <a:pt x="122" y="51"/>
                      <a:pt x="122" y="51"/>
                      <a:pt x="122" y="51"/>
                    </a:cubicBezTo>
                    <a:cubicBezTo>
                      <a:pt x="124" y="52"/>
                      <a:pt x="127" y="53"/>
                      <a:pt x="129" y="53"/>
                    </a:cubicBezTo>
                    <a:cubicBezTo>
                      <a:pt x="133" y="53"/>
                      <a:pt x="135" y="51"/>
                      <a:pt x="135" y="48"/>
                    </a:cubicBezTo>
                    <a:cubicBezTo>
                      <a:pt x="135" y="45"/>
                      <a:pt x="134" y="43"/>
                      <a:pt x="130" y="41"/>
                    </a:cubicBezTo>
                    <a:close/>
                    <a:moveTo>
                      <a:pt x="64" y="24"/>
                    </a:moveTo>
                    <a:cubicBezTo>
                      <a:pt x="80" y="24"/>
                      <a:pt x="80" y="24"/>
                      <a:pt x="80" y="24"/>
                    </a:cubicBezTo>
                    <a:cubicBezTo>
                      <a:pt x="80" y="28"/>
                      <a:pt x="80" y="28"/>
                      <a:pt x="80" y="28"/>
                    </a:cubicBezTo>
                    <a:cubicBezTo>
                      <a:pt x="68" y="28"/>
                      <a:pt x="68" y="28"/>
                      <a:pt x="68" y="28"/>
                    </a:cubicBezTo>
                    <a:cubicBezTo>
                      <a:pt x="68" y="38"/>
                      <a:pt x="68" y="38"/>
                      <a:pt x="68" y="38"/>
                    </a:cubicBezTo>
                    <a:cubicBezTo>
                      <a:pt x="79" y="38"/>
                      <a:pt x="79" y="38"/>
                      <a:pt x="79" y="38"/>
                    </a:cubicBezTo>
                    <a:cubicBezTo>
                      <a:pt x="79" y="41"/>
                      <a:pt x="79" y="41"/>
                      <a:pt x="79" y="41"/>
                    </a:cubicBezTo>
                    <a:cubicBezTo>
                      <a:pt x="68" y="41"/>
                      <a:pt x="68" y="41"/>
                      <a:pt x="68" y="41"/>
                    </a:cubicBezTo>
                    <a:cubicBezTo>
                      <a:pt x="68" y="53"/>
                      <a:pt x="68" y="53"/>
                      <a:pt x="68" y="53"/>
                    </a:cubicBezTo>
                    <a:cubicBezTo>
                      <a:pt x="81" y="53"/>
                      <a:pt x="81" y="53"/>
                      <a:pt x="81" y="53"/>
                    </a:cubicBezTo>
                    <a:cubicBezTo>
                      <a:pt x="81" y="56"/>
                      <a:pt x="81" y="56"/>
                      <a:pt x="81" y="56"/>
                    </a:cubicBezTo>
                    <a:cubicBezTo>
                      <a:pt x="64" y="56"/>
                      <a:pt x="64" y="56"/>
                      <a:pt x="64" y="56"/>
                    </a:cubicBezTo>
                    <a:lnTo>
                      <a:pt x="64" y="24"/>
                    </a:lnTo>
                    <a:close/>
                    <a:moveTo>
                      <a:pt x="35" y="24"/>
                    </a:moveTo>
                    <a:cubicBezTo>
                      <a:pt x="40" y="24"/>
                      <a:pt x="40" y="24"/>
                      <a:pt x="40" y="24"/>
                    </a:cubicBezTo>
                    <a:cubicBezTo>
                      <a:pt x="49" y="40"/>
                      <a:pt x="49" y="40"/>
                      <a:pt x="49" y="40"/>
                    </a:cubicBezTo>
                    <a:cubicBezTo>
                      <a:pt x="51" y="44"/>
                      <a:pt x="53" y="48"/>
                      <a:pt x="54" y="51"/>
                    </a:cubicBezTo>
                    <a:cubicBezTo>
                      <a:pt x="54" y="51"/>
                      <a:pt x="54" y="51"/>
                      <a:pt x="54" y="51"/>
                    </a:cubicBezTo>
                    <a:cubicBezTo>
                      <a:pt x="54" y="46"/>
                      <a:pt x="54" y="43"/>
                      <a:pt x="54" y="38"/>
                    </a:cubicBezTo>
                    <a:cubicBezTo>
                      <a:pt x="54" y="24"/>
                      <a:pt x="54" y="24"/>
                      <a:pt x="54" y="24"/>
                    </a:cubicBezTo>
                    <a:cubicBezTo>
                      <a:pt x="57" y="24"/>
                      <a:pt x="57" y="24"/>
                      <a:pt x="57" y="24"/>
                    </a:cubicBezTo>
                    <a:cubicBezTo>
                      <a:pt x="57" y="56"/>
                      <a:pt x="57" y="56"/>
                      <a:pt x="57" y="56"/>
                    </a:cubicBezTo>
                    <a:cubicBezTo>
                      <a:pt x="54" y="56"/>
                      <a:pt x="54" y="56"/>
                      <a:pt x="54" y="56"/>
                    </a:cubicBezTo>
                    <a:cubicBezTo>
                      <a:pt x="44" y="40"/>
                      <a:pt x="44" y="40"/>
                      <a:pt x="44" y="40"/>
                    </a:cubicBezTo>
                    <a:cubicBezTo>
                      <a:pt x="42" y="36"/>
                      <a:pt x="40" y="33"/>
                      <a:pt x="39" y="29"/>
                    </a:cubicBezTo>
                    <a:cubicBezTo>
                      <a:pt x="39" y="29"/>
                      <a:pt x="39" y="29"/>
                      <a:pt x="39" y="29"/>
                    </a:cubicBezTo>
                    <a:cubicBezTo>
                      <a:pt x="39" y="33"/>
                      <a:pt x="39" y="37"/>
                      <a:pt x="39" y="43"/>
                    </a:cubicBezTo>
                    <a:cubicBezTo>
                      <a:pt x="39" y="56"/>
                      <a:pt x="39" y="56"/>
                      <a:pt x="39" y="56"/>
                    </a:cubicBezTo>
                    <a:cubicBezTo>
                      <a:pt x="35" y="56"/>
                      <a:pt x="35" y="56"/>
                      <a:pt x="35" y="56"/>
                    </a:cubicBezTo>
                    <a:lnTo>
                      <a:pt x="35" y="24"/>
                    </a:lnTo>
                    <a:close/>
                    <a:moveTo>
                      <a:pt x="92" y="166"/>
                    </a:moveTo>
                    <a:cubicBezTo>
                      <a:pt x="28" y="166"/>
                      <a:pt x="28" y="166"/>
                      <a:pt x="28" y="166"/>
                    </a:cubicBezTo>
                    <a:cubicBezTo>
                      <a:pt x="26" y="166"/>
                      <a:pt x="24" y="165"/>
                      <a:pt x="24" y="162"/>
                    </a:cubicBezTo>
                    <a:cubicBezTo>
                      <a:pt x="24" y="160"/>
                      <a:pt x="26" y="158"/>
                      <a:pt x="28" y="158"/>
                    </a:cubicBezTo>
                    <a:cubicBezTo>
                      <a:pt x="92" y="158"/>
                      <a:pt x="92" y="158"/>
                      <a:pt x="92" y="158"/>
                    </a:cubicBezTo>
                    <a:cubicBezTo>
                      <a:pt x="94" y="158"/>
                      <a:pt x="96" y="160"/>
                      <a:pt x="96" y="162"/>
                    </a:cubicBezTo>
                    <a:cubicBezTo>
                      <a:pt x="96" y="165"/>
                      <a:pt x="94" y="166"/>
                      <a:pt x="92" y="166"/>
                    </a:cubicBezTo>
                    <a:close/>
                    <a:moveTo>
                      <a:pt x="92" y="142"/>
                    </a:moveTo>
                    <a:cubicBezTo>
                      <a:pt x="28" y="142"/>
                      <a:pt x="28" y="142"/>
                      <a:pt x="28" y="142"/>
                    </a:cubicBezTo>
                    <a:cubicBezTo>
                      <a:pt x="26" y="142"/>
                      <a:pt x="24" y="140"/>
                      <a:pt x="24" y="138"/>
                    </a:cubicBezTo>
                    <a:cubicBezTo>
                      <a:pt x="24" y="136"/>
                      <a:pt x="26" y="134"/>
                      <a:pt x="28" y="134"/>
                    </a:cubicBezTo>
                    <a:cubicBezTo>
                      <a:pt x="92" y="134"/>
                      <a:pt x="92" y="134"/>
                      <a:pt x="92" y="134"/>
                    </a:cubicBezTo>
                    <a:cubicBezTo>
                      <a:pt x="94" y="134"/>
                      <a:pt x="96" y="136"/>
                      <a:pt x="96" y="138"/>
                    </a:cubicBezTo>
                    <a:cubicBezTo>
                      <a:pt x="96" y="140"/>
                      <a:pt x="94" y="142"/>
                      <a:pt x="92" y="142"/>
                    </a:cubicBezTo>
                    <a:close/>
                    <a:moveTo>
                      <a:pt x="92" y="117"/>
                    </a:moveTo>
                    <a:cubicBezTo>
                      <a:pt x="28" y="117"/>
                      <a:pt x="28" y="117"/>
                      <a:pt x="28" y="117"/>
                    </a:cubicBezTo>
                    <a:cubicBezTo>
                      <a:pt x="26" y="117"/>
                      <a:pt x="24" y="115"/>
                      <a:pt x="24" y="113"/>
                    </a:cubicBezTo>
                    <a:cubicBezTo>
                      <a:pt x="24" y="111"/>
                      <a:pt x="26" y="109"/>
                      <a:pt x="28" y="109"/>
                    </a:cubicBezTo>
                    <a:cubicBezTo>
                      <a:pt x="92" y="109"/>
                      <a:pt x="92" y="109"/>
                      <a:pt x="92" y="109"/>
                    </a:cubicBezTo>
                    <a:cubicBezTo>
                      <a:pt x="94" y="109"/>
                      <a:pt x="96" y="111"/>
                      <a:pt x="96" y="113"/>
                    </a:cubicBezTo>
                    <a:cubicBezTo>
                      <a:pt x="96" y="115"/>
                      <a:pt x="94" y="117"/>
                      <a:pt x="92" y="117"/>
                    </a:cubicBezTo>
                    <a:close/>
                    <a:moveTo>
                      <a:pt x="92" y="93"/>
                    </a:moveTo>
                    <a:cubicBezTo>
                      <a:pt x="28" y="93"/>
                      <a:pt x="28" y="93"/>
                      <a:pt x="28" y="93"/>
                    </a:cubicBezTo>
                    <a:cubicBezTo>
                      <a:pt x="26" y="93"/>
                      <a:pt x="24" y="91"/>
                      <a:pt x="24" y="89"/>
                    </a:cubicBezTo>
                    <a:cubicBezTo>
                      <a:pt x="24" y="86"/>
                      <a:pt x="26" y="85"/>
                      <a:pt x="28" y="85"/>
                    </a:cubicBezTo>
                    <a:cubicBezTo>
                      <a:pt x="92" y="85"/>
                      <a:pt x="92" y="85"/>
                      <a:pt x="92" y="85"/>
                    </a:cubicBezTo>
                    <a:cubicBezTo>
                      <a:pt x="94" y="85"/>
                      <a:pt x="96" y="86"/>
                      <a:pt x="96" y="89"/>
                    </a:cubicBezTo>
                    <a:cubicBezTo>
                      <a:pt x="96" y="91"/>
                      <a:pt x="94" y="93"/>
                      <a:pt x="92" y="93"/>
                    </a:cubicBezTo>
                    <a:close/>
                    <a:moveTo>
                      <a:pt x="103" y="40"/>
                    </a:moveTo>
                    <a:cubicBezTo>
                      <a:pt x="102" y="35"/>
                      <a:pt x="102" y="32"/>
                      <a:pt x="101" y="29"/>
                    </a:cubicBezTo>
                    <a:cubicBezTo>
                      <a:pt x="101" y="29"/>
                      <a:pt x="101" y="29"/>
                      <a:pt x="101" y="29"/>
                    </a:cubicBezTo>
                    <a:cubicBezTo>
                      <a:pt x="101" y="32"/>
                      <a:pt x="100" y="35"/>
                      <a:pt x="99" y="40"/>
                    </a:cubicBezTo>
                    <a:cubicBezTo>
                      <a:pt x="95" y="56"/>
                      <a:pt x="95" y="56"/>
                      <a:pt x="95" y="56"/>
                    </a:cubicBezTo>
                    <a:cubicBezTo>
                      <a:pt x="91" y="56"/>
                      <a:pt x="91" y="56"/>
                      <a:pt x="91" y="56"/>
                    </a:cubicBezTo>
                    <a:cubicBezTo>
                      <a:pt x="83" y="24"/>
                      <a:pt x="83" y="24"/>
                      <a:pt x="83" y="24"/>
                    </a:cubicBezTo>
                    <a:cubicBezTo>
                      <a:pt x="87" y="24"/>
                      <a:pt x="87" y="24"/>
                      <a:pt x="87" y="24"/>
                    </a:cubicBezTo>
                    <a:cubicBezTo>
                      <a:pt x="91" y="40"/>
                      <a:pt x="91" y="40"/>
                      <a:pt x="91" y="40"/>
                    </a:cubicBezTo>
                    <a:cubicBezTo>
                      <a:pt x="92" y="44"/>
                      <a:pt x="93" y="48"/>
                      <a:pt x="93" y="51"/>
                    </a:cubicBezTo>
                    <a:cubicBezTo>
                      <a:pt x="93" y="51"/>
                      <a:pt x="93" y="51"/>
                      <a:pt x="93" y="51"/>
                    </a:cubicBezTo>
                    <a:cubicBezTo>
                      <a:pt x="94" y="48"/>
                      <a:pt x="95" y="44"/>
                      <a:pt x="96" y="40"/>
                    </a:cubicBezTo>
                    <a:cubicBezTo>
                      <a:pt x="99" y="24"/>
                      <a:pt x="99" y="24"/>
                      <a:pt x="99" y="24"/>
                    </a:cubicBezTo>
                    <a:cubicBezTo>
                      <a:pt x="103" y="24"/>
                      <a:pt x="103" y="24"/>
                      <a:pt x="103" y="24"/>
                    </a:cubicBezTo>
                    <a:cubicBezTo>
                      <a:pt x="107" y="40"/>
                      <a:pt x="107" y="40"/>
                      <a:pt x="107" y="40"/>
                    </a:cubicBezTo>
                    <a:cubicBezTo>
                      <a:pt x="108" y="44"/>
                      <a:pt x="109" y="48"/>
                      <a:pt x="109" y="51"/>
                    </a:cubicBezTo>
                    <a:cubicBezTo>
                      <a:pt x="109" y="51"/>
                      <a:pt x="109" y="51"/>
                      <a:pt x="109" y="51"/>
                    </a:cubicBezTo>
                    <a:cubicBezTo>
                      <a:pt x="110" y="48"/>
                      <a:pt x="111" y="44"/>
                      <a:pt x="112" y="40"/>
                    </a:cubicBezTo>
                    <a:cubicBezTo>
                      <a:pt x="115" y="24"/>
                      <a:pt x="115" y="24"/>
                      <a:pt x="115" y="24"/>
                    </a:cubicBezTo>
                    <a:cubicBezTo>
                      <a:pt x="119" y="24"/>
                      <a:pt x="119" y="24"/>
                      <a:pt x="119" y="24"/>
                    </a:cubicBezTo>
                    <a:cubicBezTo>
                      <a:pt x="111" y="56"/>
                      <a:pt x="111" y="56"/>
                      <a:pt x="111" y="56"/>
                    </a:cubicBezTo>
                    <a:cubicBezTo>
                      <a:pt x="107" y="56"/>
                      <a:pt x="107" y="56"/>
                      <a:pt x="107" y="56"/>
                    </a:cubicBezTo>
                    <a:lnTo>
                      <a:pt x="103" y="40"/>
                    </a:lnTo>
                    <a:close/>
                    <a:moveTo>
                      <a:pt x="146" y="162"/>
                    </a:moveTo>
                    <a:cubicBezTo>
                      <a:pt x="146" y="165"/>
                      <a:pt x="144" y="166"/>
                      <a:pt x="142" y="166"/>
                    </a:cubicBezTo>
                    <a:cubicBezTo>
                      <a:pt x="113" y="166"/>
                      <a:pt x="113" y="166"/>
                      <a:pt x="113" y="166"/>
                    </a:cubicBezTo>
                    <a:cubicBezTo>
                      <a:pt x="111" y="166"/>
                      <a:pt x="109" y="165"/>
                      <a:pt x="109" y="162"/>
                    </a:cubicBezTo>
                    <a:cubicBezTo>
                      <a:pt x="109" y="86"/>
                      <a:pt x="109" y="86"/>
                      <a:pt x="109" y="86"/>
                    </a:cubicBezTo>
                    <a:cubicBezTo>
                      <a:pt x="109" y="83"/>
                      <a:pt x="111" y="82"/>
                      <a:pt x="113" y="82"/>
                    </a:cubicBezTo>
                    <a:cubicBezTo>
                      <a:pt x="142" y="82"/>
                      <a:pt x="142" y="82"/>
                      <a:pt x="142" y="82"/>
                    </a:cubicBezTo>
                    <a:cubicBezTo>
                      <a:pt x="144" y="82"/>
                      <a:pt x="146" y="83"/>
                      <a:pt x="146" y="86"/>
                    </a:cubicBezTo>
                    <a:lnTo>
                      <a:pt x="146" y="1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defTabSz="1219078"/>
                <a:endParaRPr lang="zh-CN" altLang="en-US" sz="1800">
                  <a:solidFill>
                    <a:srgbClr val="000000"/>
                  </a:solidFill>
                  <a:latin typeface="微软雅黑 Light"/>
                  <a:ea typeface="微软雅黑 Light"/>
                </a:endParaRPr>
              </a:p>
            </p:txBody>
          </p:sp>
          <p:sp>
            <p:nvSpPr>
              <p:cNvPr id="77" name="Rectangle 86">
                <a:extLst>
                  <a:ext uri="{FF2B5EF4-FFF2-40B4-BE49-F238E27FC236}">
                    <a16:creationId xmlns:a16="http://schemas.microsoft.com/office/drawing/2014/main" id="{259EAA4D-D993-424F-BFDC-FE295C226DA6}"/>
                  </a:ext>
                </a:extLst>
              </p:cNvPr>
              <p:cNvSpPr>
                <a:spLocks noChangeArrowheads="1"/>
              </p:cNvSpPr>
              <p:nvPr/>
            </p:nvSpPr>
            <p:spPr bwMode="auto">
              <a:xfrm>
                <a:off x="5169339" y="5325851"/>
                <a:ext cx="53975"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lstStyle/>
              <a:p>
                <a:pPr defTabSz="1219078"/>
                <a:endParaRPr lang="zh-CN" altLang="en-US" sz="1800">
                  <a:solidFill>
                    <a:srgbClr val="000000"/>
                  </a:solidFill>
                  <a:latin typeface="微软雅黑 Light"/>
                  <a:ea typeface="微软雅黑 Light"/>
                </a:endParaRPr>
              </a:p>
            </p:txBody>
          </p:sp>
        </p:grpSp>
        <p:sp>
          <p:nvSpPr>
            <p:cNvPr id="78" name="椭圆 77">
              <a:extLst>
                <a:ext uri="{FF2B5EF4-FFF2-40B4-BE49-F238E27FC236}">
                  <a16:creationId xmlns:a16="http://schemas.microsoft.com/office/drawing/2014/main" id="{DAAD2DD7-F648-4E76-ACA4-C33EADA449BE}"/>
                </a:ext>
              </a:extLst>
            </p:cNvPr>
            <p:cNvSpPr/>
            <p:nvPr/>
          </p:nvSpPr>
          <p:spPr>
            <a:xfrm>
              <a:off x="6837962" y="3482742"/>
              <a:ext cx="765449" cy="765449"/>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078"/>
              <a:endParaRPr kumimoji="1" lang="zh-CN" altLang="en-US" sz="1800">
                <a:solidFill>
                  <a:srgbClr val="000000">
                    <a:lumMod val="85000"/>
                    <a:lumOff val="15000"/>
                  </a:srgbClr>
                </a:solidFill>
                <a:latin typeface="微软雅黑 Light"/>
                <a:ea typeface="微软雅黑 Light"/>
              </a:endParaRPr>
            </a:p>
          </p:txBody>
        </p:sp>
      </p:grpSp>
    </p:spTree>
    <p:extLst>
      <p:ext uri="{BB962C8B-B14F-4D97-AF65-F5344CB8AC3E}">
        <p14:creationId xmlns:p14="http://schemas.microsoft.com/office/powerpoint/2010/main" val="1057109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2559458" y="2304789"/>
            <a:ext cx="9420586" cy="3753631"/>
          </a:xfrm>
          <a:prstGeom prst="roundRect">
            <a:avLst>
              <a:gd name="adj" fmla="val 91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52" name="标题 1"/>
          <p:cNvSpPr txBox="1"/>
          <p:nvPr/>
        </p:nvSpPr>
        <p:spPr>
          <a:xfrm>
            <a:off x="190550" y="1162283"/>
            <a:ext cx="10664706" cy="189135"/>
          </a:xfrm>
          <a:prstGeom prst="rect">
            <a:avLst/>
          </a:prstGeom>
        </p:spPr>
        <p:txBody>
          <a:bodyPr vert="horz" lIns="91428" tIns="45714" rIns="91428" bIns="45714" rtlCol="0" anchor="ctr" anchorCtr="0">
            <a:normAutofit fontScale="25000" lnSpcReduction="20000"/>
          </a:bodyPr>
          <a:lstStyle>
            <a:defPPr>
              <a:defRPr lang="zh-CN"/>
            </a:defPPr>
            <a:lvl1pPr>
              <a:lnSpc>
                <a:spcPct val="125000"/>
              </a:lnSpc>
              <a:spcBef>
                <a:spcPct val="0"/>
              </a:spcBef>
              <a:buNone/>
              <a:defRPr kumimoji="1" sz="3200" b="1" i="0">
                <a:solidFill>
                  <a:srgbClr val="FFFFFF"/>
                </a:solidFill>
                <a:latin typeface="Source Han Sans CN" panose="020B0500000000000000" pitchFamily="34" charset="-128"/>
                <a:ea typeface="Source Han Sans CN" panose="020B0500000000000000" pitchFamily="34" charset="-128"/>
                <a:cs typeface="+mj-cs"/>
              </a:defRPr>
            </a:lvl1pPr>
          </a:lstStyle>
          <a:p>
            <a:pPr algn="l">
              <a:lnSpc>
                <a:spcPct val="150000"/>
              </a:lnSpc>
            </a:pPr>
            <a:r>
              <a:rPr lang="zh-CN" altLang="en-US" sz="5599"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借助企业全渠道的潜在客户流量，流入企业线索库，获取更多的客户转化。</a:t>
            </a:r>
            <a:endParaRPr lang="en-US" altLang="zh-CN" sz="5599"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0" name="圆角矩形 269"/>
          <p:cNvSpPr/>
          <p:nvPr/>
        </p:nvSpPr>
        <p:spPr>
          <a:xfrm>
            <a:off x="185820" y="2304010"/>
            <a:ext cx="2199354" cy="3793631"/>
          </a:xfrm>
          <a:prstGeom prst="roundRect">
            <a:avLst>
              <a:gd name="adj" fmla="val 91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71" name="矩形 270"/>
          <p:cNvSpPr/>
          <p:nvPr/>
        </p:nvSpPr>
        <p:spPr>
          <a:xfrm>
            <a:off x="2046763" y="4380824"/>
            <a:ext cx="808250" cy="350474"/>
          </a:xfrm>
          <a:prstGeom prst="rect">
            <a:avLst/>
          </a:prstGeom>
          <a:gradFill>
            <a:gsLst>
              <a:gs pos="84000">
                <a:srgbClr val="0A717F"/>
              </a:gs>
              <a:gs pos="8000">
                <a:srgbClr val="1530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a:endParaRPr kumimoji="1" lang="zh-CN" altLang="en-US"/>
          </a:p>
        </p:txBody>
      </p:sp>
      <p:cxnSp>
        <p:nvCxnSpPr>
          <p:cNvPr id="272" name="直线连接符 271"/>
          <p:cNvCxnSpPr>
            <a:stCxn id="271" idx="1"/>
          </p:cNvCxnSpPr>
          <p:nvPr/>
        </p:nvCxnSpPr>
        <p:spPr>
          <a:xfrm>
            <a:off x="2046763" y="4556061"/>
            <a:ext cx="612695" cy="0"/>
          </a:xfrm>
          <a:prstGeom prst="line">
            <a:avLst/>
          </a:prstGeom>
          <a:ln w="38100" cap="rnd">
            <a:solidFill>
              <a:srgbClr val="EDF3F9"/>
            </a:solidFill>
            <a:prstDash val="sysDot"/>
            <a:tailEnd type="stealth"/>
          </a:ln>
        </p:spPr>
        <p:style>
          <a:lnRef idx="1">
            <a:schemeClr val="accent1"/>
          </a:lnRef>
          <a:fillRef idx="0">
            <a:schemeClr val="accent1"/>
          </a:fillRef>
          <a:effectRef idx="0">
            <a:schemeClr val="accent1"/>
          </a:effectRef>
          <a:fontRef idx="minor">
            <a:schemeClr val="tx1"/>
          </a:fontRef>
        </p:style>
      </p:cxnSp>
      <p:sp>
        <p:nvSpPr>
          <p:cNvPr id="267" name="矩形 266"/>
          <p:cNvSpPr/>
          <p:nvPr/>
        </p:nvSpPr>
        <p:spPr>
          <a:xfrm>
            <a:off x="4304529" y="4347809"/>
            <a:ext cx="1212057" cy="350474"/>
          </a:xfrm>
          <a:prstGeom prst="rect">
            <a:avLst/>
          </a:prstGeom>
          <a:gradFill>
            <a:gsLst>
              <a:gs pos="0">
                <a:srgbClr val="01B3A6">
                  <a:alpha val="57000"/>
                </a:srgbClr>
              </a:gs>
              <a:gs pos="77000">
                <a:srgbClr val="41538C">
                  <a:alpha val="63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a:endParaRPr kumimoji="1" lang="zh-CN" altLang="en-US"/>
          </a:p>
        </p:txBody>
      </p:sp>
      <p:cxnSp>
        <p:nvCxnSpPr>
          <p:cNvPr id="268" name="直线连接符 267"/>
          <p:cNvCxnSpPr/>
          <p:nvPr/>
        </p:nvCxnSpPr>
        <p:spPr>
          <a:xfrm>
            <a:off x="4768654" y="4520506"/>
            <a:ext cx="634282" cy="0"/>
          </a:xfrm>
          <a:prstGeom prst="line">
            <a:avLst/>
          </a:prstGeom>
          <a:ln w="38100" cap="rnd">
            <a:solidFill>
              <a:srgbClr val="EDF3F9"/>
            </a:solidFill>
            <a:prstDash val="sysDot"/>
            <a:tailEnd type="stealth"/>
          </a:ln>
        </p:spPr>
        <p:style>
          <a:lnRef idx="1">
            <a:schemeClr val="accent1"/>
          </a:lnRef>
          <a:fillRef idx="0">
            <a:schemeClr val="accent1"/>
          </a:fillRef>
          <a:effectRef idx="0">
            <a:schemeClr val="accent1"/>
          </a:effectRef>
          <a:fontRef idx="minor">
            <a:schemeClr val="tx1"/>
          </a:fontRef>
        </p:style>
      </p:cxnSp>
      <p:sp>
        <p:nvSpPr>
          <p:cNvPr id="269" name="矩形 268"/>
          <p:cNvSpPr/>
          <p:nvPr/>
        </p:nvSpPr>
        <p:spPr>
          <a:xfrm>
            <a:off x="6654358" y="3615749"/>
            <a:ext cx="1212057" cy="350474"/>
          </a:xfrm>
          <a:prstGeom prst="rect">
            <a:avLst/>
          </a:prstGeom>
          <a:gradFill>
            <a:gsLst>
              <a:gs pos="0">
                <a:srgbClr val="01B3A6">
                  <a:alpha val="57000"/>
                </a:srgbClr>
              </a:gs>
              <a:gs pos="77000">
                <a:srgbClr val="41538C">
                  <a:alpha val="63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a:endParaRPr kumimoji="1" lang="zh-CN" altLang="en-US"/>
          </a:p>
        </p:txBody>
      </p:sp>
      <p:sp>
        <p:nvSpPr>
          <p:cNvPr id="340" name="矩形 339"/>
          <p:cNvSpPr/>
          <p:nvPr/>
        </p:nvSpPr>
        <p:spPr>
          <a:xfrm rot="10800000">
            <a:off x="6879118" y="5270978"/>
            <a:ext cx="954916" cy="350474"/>
          </a:xfrm>
          <a:prstGeom prst="rect">
            <a:avLst/>
          </a:prstGeom>
          <a:gradFill>
            <a:gsLst>
              <a:gs pos="0">
                <a:srgbClr val="01B3A6">
                  <a:alpha val="57000"/>
                </a:srgbClr>
              </a:gs>
              <a:gs pos="77000">
                <a:srgbClr val="41538C">
                  <a:alpha val="63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a:endParaRPr kumimoji="1" lang="zh-CN" altLang="en-US"/>
          </a:p>
        </p:txBody>
      </p:sp>
      <p:sp>
        <p:nvSpPr>
          <p:cNvPr id="341" name="矩形 340"/>
          <p:cNvSpPr/>
          <p:nvPr/>
        </p:nvSpPr>
        <p:spPr>
          <a:xfrm rot="10800000">
            <a:off x="9300693" y="5270978"/>
            <a:ext cx="481267" cy="350474"/>
          </a:xfrm>
          <a:prstGeom prst="rect">
            <a:avLst/>
          </a:prstGeom>
          <a:gradFill>
            <a:gsLst>
              <a:gs pos="68000">
                <a:srgbClr val="01B3A6">
                  <a:alpha val="57000"/>
                </a:srgbClr>
              </a:gs>
              <a:gs pos="18000">
                <a:srgbClr val="41538C">
                  <a:alpha val="63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a:endParaRPr kumimoji="1" lang="zh-CN" altLang="en-US"/>
          </a:p>
        </p:txBody>
      </p:sp>
      <p:cxnSp>
        <p:nvCxnSpPr>
          <p:cNvPr id="342" name="直线连接符 341"/>
          <p:cNvCxnSpPr>
            <a:endCxn id="341" idx="3"/>
          </p:cNvCxnSpPr>
          <p:nvPr/>
        </p:nvCxnSpPr>
        <p:spPr>
          <a:xfrm flipH="1">
            <a:off x="9300693" y="5446215"/>
            <a:ext cx="494601" cy="0"/>
          </a:xfrm>
          <a:prstGeom prst="line">
            <a:avLst/>
          </a:prstGeom>
          <a:ln w="38100" cap="rnd">
            <a:solidFill>
              <a:srgbClr val="EDF3F9"/>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345" name="直线连接符 344"/>
          <p:cNvCxnSpPr>
            <a:stCxn id="340" idx="1"/>
          </p:cNvCxnSpPr>
          <p:nvPr/>
        </p:nvCxnSpPr>
        <p:spPr>
          <a:xfrm flipH="1" flipV="1">
            <a:off x="7254355" y="5441136"/>
            <a:ext cx="579680" cy="5079"/>
          </a:xfrm>
          <a:prstGeom prst="line">
            <a:avLst/>
          </a:prstGeom>
          <a:ln w="38100" cap="rnd">
            <a:solidFill>
              <a:srgbClr val="EDF3F9"/>
            </a:solidFill>
            <a:prstDash val="sysDot"/>
            <a:tailEnd type="stealth"/>
          </a:ln>
        </p:spPr>
        <p:style>
          <a:lnRef idx="1">
            <a:schemeClr val="accent1"/>
          </a:lnRef>
          <a:fillRef idx="0">
            <a:schemeClr val="accent1"/>
          </a:fillRef>
          <a:effectRef idx="0">
            <a:schemeClr val="accent1"/>
          </a:effectRef>
          <a:fontRef idx="minor">
            <a:schemeClr val="tx1"/>
          </a:fontRef>
        </p:style>
      </p:cxnSp>
      <p:sp>
        <p:nvSpPr>
          <p:cNvPr id="297" name="矩形 296"/>
          <p:cNvSpPr/>
          <p:nvPr/>
        </p:nvSpPr>
        <p:spPr>
          <a:xfrm>
            <a:off x="9249900" y="3615749"/>
            <a:ext cx="545394" cy="350474"/>
          </a:xfrm>
          <a:prstGeom prst="rect">
            <a:avLst/>
          </a:prstGeom>
          <a:gradFill>
            <a:gsLst>
              <a:gs pos="0">
                <a:srgbClr val="01B3A6">
                  <a:alpha val="57000"/>
                </a:srgbClr>
              </a:gs>
              <a:gs pos="77000">
                <a:srgbClr val="41538C">
                  <a:alpha val="63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noAutofit/>
          </a:bodyPr>
          <a:lstStyle/>
          <a:p>
            <a:pPr algn="ctr"/>
            <a:endParaRPr kumimoji="1" lang="zh-CN" altLang="en-US"/>
          </a:p>
        </p:txBody>
      </p:sp>
      <p:grpSp>
        <p:nvGrpSpPr>
          <p:cNvPr id="67" name="组合 66"/>
          <p:cNvGrpSpPr/>
          <p:nvPr/>
        </p:nvGrpSpPr>
        <p:grpSpPr>
          <a:xfrm>
            <a:off x="7754669" y="2753532"/>
            <a:ext cx="1681261" cy="2103481"/>
            <a:chOff x="6945350" y="2984631"/>
            <a:chExt cx="1352321" cy="1691675"/>
          </a:xfrm>
        </p:grpSpPr>
        <p:cxnSp>
          <p:nvCxnSpPr>
            <p:cNvPr id="24" name="Straight Connector 347"/>
            <p:cNvCxnSpPr/>
            <p:nvPr/>
          </p:nvCxnSpPr>
          <p:spPr>
            <a:xfrm>
              <a:off x="7166875" y="4192778"/>
              <a:ext cx="909287" cy="0"/>
            </a:xfrm>
            <a:prstGeom prst="line">
              <a:avLst/>
            </a:prstGeom>
            <a:ln w="28575"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346"/>
            <p:cNvCxnSpPr>
              <a:stCxn id="23" idx="3"/>
              <a:endCxn id="31" idx="1"/>
            </p:cNvCxnSpPr>
            <p:nvPr/>
          </p:nvCxnSpPr>
          <p:spPr>
            <a:xfrm>
              <a:off x="7166875" y="3486674"/>
              <a:ext cx="909287" cy="0"/>
            </a:xfrm>
            <a:prstGeom prst="line">
              <a:avLst/>
            </a:prstGeom>
            <a:ln w="28575"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348"/>
            <p:cNvCxnSpPr/>
            <p:nvPr/>
          </p:nvCxnSpPr>
          <p:spPr>
            <a:xfrm>
              <a:off x="7447302" y="3236466"/>
              <a:ext cx="0" cy="1187992"/>
            </a:xfrm>
            <a:prstGeom prst="line">
              <a:avLst/>
            </a:prstGeom>
            <a:ln w="28575"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349"/>
            <p:cNvCxnSpPr>
              <a:stCxn id="106" idx="4"/>
            </p:cNvCxnSpPr>
            <p:nvPr/>
          </p:nvCxnSpPr>
          <p:spPr>
            <a:xfrm>
              <a:off x="7789141" y="3294886"/>
              <a:ext cx="6586" cy="1071152"/>
            </a:xfrm>
            <a:prstGeom prst="line">
              <a:avLst/>
            </a:prstGeom>
            <a:ln w="28575"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0" name="Group 299"/>
            <p:cNvGrpSpPr/>
            <p:nvPr/>
          </p:nvGrpSpPr>
          <p:grpSpPr>
            <a:xfrm>
              <a:off x="6945350" y="3331553"/>
              <a:ext cx="307067" cy="310261"/>
              <a:chOff x="3096640" y="3366187"/>
              <a:chExt cx="452306" cy="452306"/>
            </a:xfrm>
          </p:grpSpPr>
          <p:sp>
            <p:nvSpPr>
              <p:cNvPr id="133" name="Oval 300"/>
              <p:cNvSpPr/>
              <p:nvPr/>
            </p:nvSpPr>
            <p:spPr bwMode="gray">
              <a:xfrm>
                <a:off x="3096640" y="3366187"/>
                <a:ext cx="452306" cy="452306"/>
              </a:xfrm>
              <a:prstGeom prst="ellipse">
                <a:avLst/>
              </a:prstGeom>
              <a:solidFill>
                <a:srgbClr val="01B3A6"/>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34" name="Picture 301"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21" name="Group 305"/>
            <p:cNvGrpSpPr/>
            <p:nvPr/>
          </p:nvGrpSpPr>
          <p:grpSpPr>
            <a:xfrm>
              <a:off x="6945350" y="4017703"/>
              <a:ext cx="307067" cy="310261"/>
              <a:chOff x="3096640" y="3366187"/>
              <a:chExt cx="452306" cy="452306"/>
            </a:xfrm>
          </p:grpSpPr>
          <p:sp>
            <p:nvSpPr>
              <p:cNvPr id="131" name="Oval 306"/>
              <p:cNvSpPr/>
              <p:nvPr/>
            </p:nvSpPr>
            <p:spPr bwMode="gray">
              <a:xfrm>
                <a:off x="3096640" y="3366187"/>
                <a:ext cx="452306" cy="452306"/>
              </a:xfrm>
              <a:prstGeom prst="ellipse">
                <a:avLst/>
              </a:prstGeom>
              <a:solidFill>
                <a:srgbClr val="0281DF"/>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32" name="Picture 307"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22" name="Group 302"/>
            <p:cNvGrpSpPr/>
            <p:nvPr/>
          </p:nvGrpSpPr>
          <p:grpSpPr>
            <a:xfrm>
              <a:off x="6945350" y="3665679"/>
              <a:ext cx="307067" cy="310261"/>
              <a:chOff x="3096640" y="3366187"/>
              <a:chExt cx="452306" cy="452306"/>
            </a:xfrm>
          </p:grpSpPr>
          <p:sp>
            <p:nvSpPr>
              <p:cNvPr id="129" name="Oval 303"/>
              <p:cNvSpPr/>
              <p:nvPr/>
            </p:nvSpPr>
            <p:spPr bwMode="gray">
              <a:xfrm>
                <a:off x="3096640" y="3366187"/>
                <a:ext cx="452306" cy="452306"/>
              </a:xfrm>
              <a:prstGeom prst="ellipse">
                <a:avLst/>
              </a:prstGeom>
              <a:solidFill>
                <a:srgbClr val="0281DF"/>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30" name="Picture 304"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25" name="Group 227"/>
            <p:cNvGrpSpPr/>
            <p:nvPr/>
          </p:nvGrpSpPr>
          <p:grpSpPr>
            <a:xfrm>
              <a:off x="7293768" y="3331553"/>
              <a:ext cx="307067" cy="310261"/>
              <a:chOff x="3096640" y="3366187"/>
              <a:chExt cx="452306" cy="452306"/>
            </a:xfrm>
          </p:grpSpPr>
          <p:sp>
            <p:nvSpPr>
              <p:cNvPr id="127" name="Oval 234"/>
              <p:cNvSpPr/>
              <p:nvPr/>
            </p:nvSpPr>
            <p:spPr bwMode="gray">
              <a:xfrm>
                <a:off x="3096640" y="3366187"/>
                <a:ext cx="452306" cy="452306"/>
              </a:xfrm>
              <a:prstGeom prst="ellipse">
                <a:avLst/>
              </a:prstGeom>
              <a:solidFill>
                <a:schemeClr val="accent1"/>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28" name="Picture 235"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26" name="Group 237"/>
            <p:cNvGrpSpPr/>
            <p:nvPr/>
          </p:nvGrpSpPr>
          <p:grpSpPr>
            <a:xfrm>
              <a:off x="7293768" y="3665679"/>
              <a:ext cx="307067" cy="310261"/>
              <a:chOff x="3096640" y="3366187"/>
              <a:chExt cx="452306" cy="452306"/>
            </a:xfrm>
          </p:grpSpPr>
          <p:sp>
            <p:nvSpPr>
              <p:cNvPr id="125" name="Oval 244"/>
              <p:cNvSpPr/>
              <p:nvPr/>
            </p:nvSpPr>
            <p:spPr bwMode="gray">
              <a:xfrm>
                <a:off x="3096640" y="3366187"/>
                <a:ext cx="452306" cy="452306"/>
              </a:xfrm>
              <a:prstGeom prst="ellipse">
                <a:avLst/>
              </a:prstGeom>
              <a:solidFill>
                <a:srgbClr val="01B3A6"/>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26" name="Picture 245"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27" name="Group 228"/>
            <p:cNvGrpSpPr/>
            <p:nvPr/>
          </p:nvGrpSpPr>
          <p:grpSpPr>
            <a:xfrm>
              <a:off x="7642187" y="3331553"/>
              <a:ext cx="307067" cy="310261"/>
              <a:chOff x="3096640" y="3366187"/>
              <a:chExt cx="452306" cy="452306"/>
            </a:xfrm>
          </p:grpSpPr>
          <p:sp>
            <p:nvSpPr>
              <p:cNvPr id="123" name="Oval 232"/>
              <p:cNvSpPr/>
              <p:nvPr/>
            </p:nvSpPr>
            <p:spPr bwMode="gray">
              <a:xfrm>
                <a:off x="3096640" y="3366187"/>
                <a:ext cx="452306" cy="452306"/>
              </a:xfrm>
              <a:prstGeom prst="ellipse">
                <a:avLst/>
              </a:prstGeom>
              <a:no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24" name="Picture 233"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28" name="Group 229"/>
            <p:cNvGrpSpPr/>
            <p:nvPr/>
          </p:nvGrpSpPr>
          <p:grpSpPr>
            <a:xfrm>
              <a:off x="7990604" y="3331553"/>
              <a:ext cx="307067" cy="310261"/>
              <a:chOff x="3096640" y="3366187"/>
              <a:chExt cx="452306" cy="452306"/>
            </a:xfrm>
          </p:grpSpPr>
          <p:sp>
            <p:nvSpPr>
              <p:cNvPr id="121" name="Oval 230"/>
              <p:cNvSpPr/>
              <p:nvPr/>
            </p:nvSpPr>
            <p:spPr bwMode="gray">
              <a:xfrm>
                <a:off x="3096640" y="3366187"/>
                <a:ext cx="452306" cy="452306"/>
              </a:xfrm>
              <a:prstGeom prst="ellipse">
                <a:avLst/>
              </a:prstGeom>
              <a:solidFill>
                <a:srgbClr val="01B3A6"/>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22" name="Picture 231"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29" name="Group 239"/>
            <p:cNvGrpSpPr/>
            <p:nvPr/>
          </p:nvGrpSpPr>
          <p:grpSpPr>
            <a:xfrm>
              <a:off x="7990604" y="3665679"/>
              <a:ext cx="307067" cy="310261"/>
              <a:chOff x="3096640" y="3366187"/>
              <a:chExt cx="452306" cy="452306"/>
            </a:xfrm>
          </p:grpSpPr>
          <p:sp>
            <p:nvSpPr>
              <p:cNvPr id="119" name="Oval 240"/>
              <p:cNvSpPr/>
              <p:nvPr/>
            </p:nvSpPr>
            <p:spPr bwMode="gray">
              <a:xfrm>
                <a:off x="3096640" y="3366187"/>
                <a:ext cx="452306" cy="452306"/>
              </a:xfrm>
              <a:prstGeom prst="ellipse">
                <a:avLst/>
              </a:prstGeom>
              <a:solidFill>
                <a:srgbClr val="0281DF"/>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20" name="Picture 241"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30" name="Group 247"/>
            <p:cNvGrpSpPr/>
            <p:nvPr/>
          </p:nvGrpSpPr>
          <p:grpSpPr>
            <a:xfrm>
              <a:off x="7293768" y="4017703"/>
              <a:ext cx="307067" cy="310261"/>
              <a:chOff x="3096640" y="3366187"/>
              <a:chExt cx="452306" cy="452306"/>
            </a:xfrm>
          </p:grpSpPr>
          <p:sp>
            <p:nvSpPr>
              <p:cNvPr id="117" name="Oval 254"/>
              <p:cNvSpPr/>
              <p:nvPr/>
            </p:nvSpPr>
            <p:spPr bwMode="gray">
              <a:xfrm>
                <a:off x="3096640" y="3366187"/>
                <a:ext cx="452306" cy="452306"/>
              </a:xfrm>
              <a:prstGeom prst="ellipse">
                <a:avLst/>
              </a:prstGeom>
              <a:no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18" name="Picture 255"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31" name="Group 248"/>
            <p:cNvGrpSpPr/>
            <p:nvPr/>
          </p:nvGrpSpPr>
          <p:grpSpPr>
            <a:xfrm>
              <a:off x="7642187" y="4017703"/>
              <a:ext cx="307067" cy="310261"/>
              <a:chOff x="3096640" y="3366187"/>
              <a:chExt cx="452306" cy="452306"/>
            </a:xfrm>
          </p:grpSpPr>
          <p:sp>
            <p:nvSpPr>
              <p:cNvPr id="115" name="Oval 252"/>
              <p:cNvSpPr/>
              <p:nvPr/>
            </p:nvSpPr>
            <p:spPr bwMode="gray">
              <a:xfrm>
                <a:off x="3096640" y="3366187"/>
                <a:ext cx="452306" cy="452306"/>
              </a:xfrm>
              <a:prstGeom prst="ellipse">
                <a:avLst/>
              </a:prstGeom>
              <a:solidFill>
                <a:srgbClr val="768BA2"/>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16" name="Picture 253"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32" name="Group 249"/>
            <p:cNvGrpSpPr/>
            <p:nvPr/>
          </p:nvGrpSpPr>
          <p:grpSpPr>
            <a:xfrm>
              <a:off x="7990604" y="4017703"/>
              <a:ext cx="307067" cy="310261"/>
              <a:chOff x="3096640" y="3366187"/>
              <a:chExt cx="452306" cy="452306"/>
            </a:xfrm>
          </p:grpSpPr>
          <p:sp>
            <p:nvSpPr>
              <p:cNvPr id="113" name="Oval 250"/>
              <p:cNvSpPr/>
              <p:nvPr/>
            </p:nvSpPr>
            <p:spPr bwMode="gray">
              <a:xfrm>
                <a:off x="3096640" y="3366187"/>
                <a:ext cx="452306" cy="452306"/>
              </a:xfrm>
              <a:prstGeom prst="ellipse">
                <a:avLst/>
              </a:prstGeom>
              <a:solidFill>
                <a:schemeClr val="accent3"/>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14" name="Picture 251"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33" name="Group 238"/>
            <p:cNvGrpSpPr/>
            <p:nvPr/>
          </p:nvGrpSpPr>
          <p:grpSpPr>
            <a:xfrm>
              <a:off x="7642187" y="3665679"/>
              <a:ext cx="307067" cy="310261"/>
              <a:chOff x="3096640" y="3366187"/>
              <a:chExt cx="452306" cy="452306"/>
            </a:xfrm>
          </p:grpSpPr>
          <p:sp>
            <p:nvSpPr>
              <p:cNvPr id="111" name="Oval 242"/>
              <p:cNvSpPr/>
              <p:nvPr/>
            </p:nvSpPr>
            <p:spPr bwMode="gray">
              <a:xfrm>
                <a:off x="3096640" y="3366187"/>
                <a:ext cx="452306" cy="452306"/>
              </a:xfrm>
              <a:prstGeom prst="ellipse">
                <a:avLst/>
              </a:prstGeom>
              <a:solidFill>
                <a:srgbClr val="0281DF"/>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12" name="Picture 243"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34" name="Group 337"/>
            <p:cNvGrpSpPr/>
            <p:nvPr/>
          </p:nvGrpSpPr>
          <p:grpSpPr>
            <a:xfrm>
              <a:off x="7635600" y="2984631"/>
              <a:ext cx="307067" cy="310261"/>
              <a:chOff x="3096640" y="3366187"/>
              <a:chExt cx="452306" cy="452306"/>
            </a:xfrm>
          </p:grpSpPr>
          <p:sp>
            <p:nvSpPr>
              <p:cNvPr id="109" name="Oval 338"/>
              <p:cNvSpPr/>
              <p:nvPr/>
            </p:nvSpPr>
            <p:spPr bwMode="gray">
              <a:xfrm>
                <a:off x="3096640" y="3366187"/>
                <a:ext cx="452306" cy="452306"/>
              </a:xfrm>
              <a:prstGeom prst="ellipse">
                <a:avLst/>
              </a:prstGeom>
              <a:solidFill>
                <a:srgbClr val="01B3A6"/>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10" name="Picture 339"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35" name="Group 340"/>
            <p:cNvGrpSpPr/>
            <p:nvPr/>
          </p:nvGrpSpPr>
          <p:grpSpPr>
            <a:xfrm>
              <a:off x="7293768" y="4366045"/>
              <a:ext cx="307067" cy="310261"/>
              <a:chOff x="3096640" y="3366187"/>
              <a:chExt cx="452306" cy="452306"/>
            </a:xfrm>
          </p:grpSpPr>
          <p:sp>
            <p:nvSpPr>
              <p:cNvPr id="107" name="Oval 341"/>
              <p:cNvSpPr/>
              <p:nvPr/>
            </p:nvSpPr>
            <p:spPr bwMode="gray">
              <a:xfrm>
                <a:off x="3096640" y="3366187"/>
                <a:ext cx="452306" cy="452306"/>
              </a:xfrm>
              <a:prstGeom prst="ellipse">
                <a:avLst/>
              </a:prstGeom>
              <a:solidFill>
                <a:schemeClr val="accent3"/>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08" name="Picture 342"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36" name="Group 350"/>
            <p:cNvGrpSpPr/>
            <p:nvPr/>
          </p:nvGrpSpPr>
          <p:grpSpPr>
            <a:xfrm>
              <a:off x="7642187" y="4366045"/>
              <a:ext cx="307067" cy="310261"/>
              <a:chOff x="3096640" y="3366187"/>
              <a:chExt cx="452306" cy="452306"/>
            </a:xfrm>
          </p:grpSpPr>
          <p:sp>
            <p:nvSpPr>
              <p:cNvPr id="105" name="Oval 351"/>
              <p:cNvSpPr/>
              <p:nvPr/>
            </p:nvSpPr>
            <p:spPr bwMode="gray">
              <a:xfrm>
                <a:off x="3096640" y="3366187"/>
                <a:ext cx="452306" cy="452306"/>
              </a:xfrm>
              <a:prstGeom prst="ellipse">
                <a:avLst/>
              </a:prstGeom>
              <a:solidFill>
                <a:srgbClr val="768BA2"/>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06" name="Picture 352"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nvGrpSpPr>
            <p:cNvPr id="37" name="Group 353"/>
            <p:cNvGrpSpPr/>
            <p:nvPr/>
          </p:nvGrpSpPr>
          <p:grpSpPr>
            <a:xfrm>
              <a:off x="7293768" y="2984631"/>
              <a:ext cx="307067" cy="310261"/>
              <a:chOff x="3096640" y="3366187"/>
              <a:chExt cx="452306" cy="452306"/>
            </a:xfrm>
          </p:grpSpPr>
          <p:sp>
            <p:nvSpPr>
              <p:cNvPr id="103" name="Oval 354"/>
              <p:cNvSpPr/>
              <p:nvPr/>
            </p:nvSpPr>
            <p:spPr bwMode="gray">
              <a:xfrm>
                <a:off x="3096640" y="3366187"/>
                <a:ext cx="452306" cy="452306"/>
              </a:xfrm>
              <a:prstGeom prst="ellipse">
                <a:avLst/>
              </a:prstGeom>
              <a:no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104" name="Picture 355" descr="Man.wmf"/>
              <p:cNvPicPr>
                <a:picLocks noChangeAspect="1"/>
              </p:cNvPicPr>
              <p:nvPr/>
            </p:nvPicPr>
            <p:blipFill>
              <a:blip r:embed="rId3" cstate="email">
                <a:duotone>
                  <a:schemeClr val="accent2">
                    <a:shade val="45000"/>
                    <a:satMod val="135000"/>
                  </a:schemeClr>
                  <a:prstClr val="white"/>
                </a:duotone>
                <a:lum bright="72000" contrast="-40000"/>
              </a:blip>
              <a:stretch>
                <a:fillRect/>
              </a:stretch>
            </p:blipFill>
            <p:spPr>
              <a:xfrm>
                <a:off x="3222653" y="3451354"/>
                <a:ext cx="200280" cy="281973"/>
              </a:xfrm>
              <a:prstGeom prst="rect">
                <a:avLst/>
              </a:prstGeom>
            </p:spPr>
          </p:pic>
        </p:grpSp>
      </p:grpSp>
      <p:sp>
        <p:nvSpPr>
          <p:cNvPr id="51" name="Rectangle 164"/>
          <p:cNvSpPr/>
          <p:nvPr/>
        </p:nvSpPr>
        <p:spPr bwMode="gray">
          <a:xfrm>
            <a:off x="7834034" y="5093836"/>
            <a:ext cx="1466659" cy="693330"/>
          </a:xfrm>
          <a:prstGeom prst="roundRect">
            <a:avLst/>
          </a:prstGeom>
          <a:solidFill>
            <a:srgbClr val="04B3A6">
              <a:alpha val="56000"/>
            </a:srgbClr>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8165" tIns="70534" rIns="88165" bIns="70534" rtlCol="0" anchor="ctr"/>
          <a:lstStyle/>
          <a:p>
            <a:pPr algn="ctr" defTabSz="958119">
              <a:lnSpc>
                <a:spcPct val="90000"/>
              </a:lnSpc>
              <a:spcBef>
                <a:spcPct val="0"/>
              </a:spcBef>
              <a:spcAft>
                <a:spcPct val="35000"/>
              </a:spcAft>
            </a:pPr>
            <a:r>
              <a:rPr lang="zh-CN" altLang="en-US" sz="1600" dirty="0">
                <a:solidFill>
                  <a:schemeClr val="bg1"/>
                </a:solidFill>
                <a:latin typeface="微软雅黑" panose="020B0503020204020204" pitchFamily="34" charset="-122"/>
                <a:ea typeface="微软雅黑" panose="020B0503020204020204" pitchFamily="34" charset="-122"/>
                <a:cs typeface="STHeiti Light" charset="-122"/>
              </a:rPr>
              <a:t>捕捉客户回复</a:t>
            </a:r>
            <a:endParaRPr lang="en-US" sz="1600" dirty="0">
              <a:solidFill>
                <a:schemeClr val="bg1"/>
              </a:solidFill>
              <a:latin typeface="微软雅黑" panose="020B0503020204020204" pitchFamily="34" charset="-122"/>
              <a:ea typeface="微软雅黑" panose="020B0503020204020204" pitchFamily="34" charset="-122"/>
              <a:cs typeface="STHeiti Light" charset="-122"/>
            </a:endParaRPr>
          </a:p>
        </p:txBody>
      </p:sp>
      <p:sp>
        <p:nvSpPr>
          <p:cNvPr id="259" name="Oval 338"/>
          <p:cNvSpPr/>
          <p:nvPr/>
        </p:nvSpPr>
        <p:spPr bwMode="gray">
          <a:xfrm>
            <a:off x="10369259" y="2527500"/>
            <a:ext cx="443807" cy="448252"/>
          </a:xfrm>
          <a:prstGeom prst="ellipse">
            <a:avLst/>
          </a:prstGeom>
          <a:solidFill>
            <a:srgbClr val="99429A"/>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sp>
        <p:nvSpPr>
          <p:cNvPr id="261" name="Oval 338"/>
          <p:cNvSpPr/>
          <p:nvPr/>
        </p:nvSpPr>
        <p:spPr bwMode="gray">
          <a:xfrm>
            <a:off x="10369259" y="3071625"/>
            <a:ext cx="443807" cy="448252"/>
          </a:xfrm>
          <a:prstGeom prst="ellipse">
            <a:avLst/>
          </a:prstGeom>
          <a:solidFill>
            <a:srgbClr val="99429A"/>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sp>
        <p:nvSpPr>
          <p:cNvPr id="262" name="Oval 338"/>
          <p:cNvSpPr/>
          <p:nvPr/>
        </p:nvSpPr>
        <p:spPr bwMode="gray">
          <a:xfrm>
            <a:off x="10369259" y="3567495"/>
            <a:ext cx="443807" cy="448252"/>
          </a:xfrm>
          <a:prstGeom prst="ellipse">
            <a:avLst/>
          </a:prstGeom>
          <a:solidFill>
            <a:srgbClr val="99429A"/>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sp>
        <p:nvSpPr>
          <p:cNvPr id="264" name="Oval 338"/>
          <p:cNvSpPr/>
          <p:nvPr/>
        </p:nvSpPr>
        <p:spPr bwMode="gray">
          <a:xfrm>
            <a:off x="10369259" y="4561141"/>
            <a:ext cx="443807" cy="448252"/>
          </a:xfrm>
          <a:prstGeom prst="ellipse">
            <a:avLst/>
          </a:prstGeom>
          <a:solidFill>
            <a:srgbClr val="01738C"/>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sp>
        <p:nvSpPr>
          <p:cNvPr id="266" name="Oval 338"/>
          <p:cNvSpPr/>
          <p:nvPr/>
        </p:nvSpPr>
        <p:spPr bwMode="gray">
          <a:xfrm>
            <a:off x="10349577" y="5080503"/>
            <a:ext cx="443807" cy="448252"/>
          </a:xfrm>
          <a:prstGeom prst="ellipse">
            <a:avLst/>
          </a:prstGeom>
          <a:solidFill>
            <a:srgbClr val="01738C"/>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245" name="图片 244"/>
          <p:cNvPicPr>
            <a:picLocks noChangeAspect="1"/>
          </p:cNvPicPr>
          <p:nvPr/>
        </p:nvPicPr>
        <p:blipFill>
          <a:blip r:embed="rId4"/>
          <a:stretch>
            <a:fillRect/>
          </a:stretch>
        </p:blipFill>
        <p:spPr>
          <a:xfrm>
            <a:off x="10429576" y="3135116"/>
            <a:ext cx="323808" cy="323808"/>
          </a:xfrm>
          <a:prstGeom prst="rect">
            <a:avLst/>
          </a:prstGeom>
        </p:spPr>
      </p:pic>
      <p:pic>
        <p:nvPicPr>
          <p:cNvPr id="246" name="图片 245"/>
          <p:cNvPicPr>
            <a:picLocks noChangeAspect="1"/>
          </p:cNvPicPr>
          <p:nvPr/>
        </p:nvPicPr>
        <p:blipFill>
          <a:blip r:embed="rId5"/>
          <a:stretch>
            <a:fillRect/>
          </a:stretch>
        </p:blipFill>
        <p:spPr>
          <a:xfrm>
            <a:off x="10439735" y="3646860"/>
            <a:ext cx="302856" cy="302856"/>
          </a:xfrm>
          <a:prstGeom prst="rect">
            <a:avLst/>
          </a:prstGeom>
        </p:spPr>
      </p:pic>
      <p:pic>
        <p:nvPicPr>
          <p:cNvPr id="248" name="图片 247"/>
          <p:cNvPicPr>
            <a:picLocks noChangeAspect="1"/>
          </p:cNvPicPr>
          <p:nvPr/>
        </p:nvPicPr>
        <p:blipFill>
          <a:blip r:embed="rId6"/>
          <a:stretch>
            <a:fillRect/>
          </a:stretch>
        </p:blipFill>
        <p:spPr>
          <a:xfrm>
            <a:off x="10425766" y="4625903"/>
            <a:ext cx="331427" cy="330792"/>
          </a:xfrm>
          <a:prstGeom prst="rect">
            <a:avLst/>
          </a:prstGeom>
        </p:spPr>
      </p:pic>
      <p:pic>
        <p:nvPicPr>
          <p:cNvPr id="250" name="图片 249"/>
          <p:cNvPicPr>
            <a:picLocks noChangeAspect="1"/>
          </p:cNvPicPr>
          <p:nvPr/>
        </p:nvPicPr>
        <p:blipFill>
          <a:blip r:embed="rId7"/>
          <a:stretch>
            <a:fillRect/>
          </a:stretch>
        </p:blipFill>
        <p:spPr>
          <a:xfrm>
            <a:off x="10387036" y="2557976"/>
            <a:ext cx="408887" cy="408887"/>
          </a:xfrm>
          <a:prstGeom prst="rect">
            <a:avLst/>
          </a:prstGeom>
        </p:spPr>
      </p:pic>
      <p:sp>
        <p:nvSpPr>
          <p:cNvPr id="251" name="矩形 250"/>
          <p:cNvSpPr/>
          <p:nvPr/>
        </p:nvSpPr>
        <p:spPr>
          <a:xfrm>
            <a:off x="10826421" y="2620199"/>
            <a:ext cx="902811" cy="307777"/>
          </a:xfrm>
          <a:prstGeom prst="rect">
            <a:avLst/>
          </a:prstGeom>
        </p:spPr>
        <p:txBody>
          <a:bodyPr wrap="none">
            <a:spAutoFit/>
          </a:bodyPr>
          <a:lstStyle/>
          <a:p>
            <a:pPr algn="ctr"/>
            <a:r>
              <a:rPr kumimoji="1" lang="zh-CN" altLang="en-US" sz="1400" dirty="0">
                <a:latin typeface="微软雅黑" panose="020B0503020204020204" pitchFamily="34" charset="-122"/>
                <a:ea typeface="微软雅黑" panose="020B0503020204020204" pitchFamily="34" charset="-122"/>
              </a:rPr>
              <a:t>精准广告</a:t>
            </a:r>
          </a:p>
        </p:txBody>
      </p:sp>
      <p:sp>
        <p:nvSpPr>
          <p:cNvPr id="252" name="矩形 251"/>
          <p:cNvSpPr/>
          <p:nvPr/>
        </p:nvSpPr>
        <p:spPr>
          <a:xfrm>
            <a:off x="10812076" y="3157974"/>
            <a:ext cx="979755" cy="307777"/>
          </a:xfrm>
          <a:prstGeom prst="rect">
            <a:avLst/>
          </a:prstGeom>
        </p:spPr>
        <p:txBody>
          <a:bodyPr wrap="none">
            <a:spAutoFit/>
          </a:bodyPr>
          <a:lstStyle/>
          <a:p>
            <a:pPr algn="ct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短信</a:t>
            </a:r>
            <a:r>
              <a:rPr kumimoji="1"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邮件</a:t>
            </a:r>
          </a:p>
        </p:txBody>
      </p:sp>
      <p:sp>
        <p:nvSpPr>
          <p:cNvPr id="253" name="矩形 252"/>
          <p:cNvSpPr/>
          <p:nvPr/>
        </p:nvSpPr>
        <p:spPr>
          <a:xfrm>
            <a:off x="10877703" y="3653209"/>
            <a:ext cx="543739" cy="307777"/>
          </a:xfrm>
          <a:prstGeom prst="rect">
            <a:avLst/>
          </a:prstGeom>
        </p:spPr>
        <p:txBody>
          <a:bodyPr wrap="none">
            <a:spAutoFit/>
          </a:bodyPr>
          <a:lstStyle/>
          <a:p>
            <a:pPr algn="ctr"/>
            <a:r>
              <a:rPr kumimoji="1" lang="zh-CN" altLang="en-US" sz="1400" dirty="0">
                <a:latin typeface="微软雅黑" panose="020B0503020204020204" pitchFamily="34" charset="-122"/>
                <a:ea typeface="微软雅黑" panose="020B0503020204020204" pitchFamily="34" charset="-122"/>
              </a:rPr>
              <a:t>微信</a:t>
            </a:r>
          </a:p>
        </p:txBody>
      </p:sp>
      <p:sp>
        <p:nvSpPr>
          <p:cNvPr id="263" name="Oval 338"/>
          <p:cNvSpPr/>
          <p:nvPr/>
        </p:nvSpPr>
        <p:spPr bwMode="gray">
          <a:xfrm>
            <a:off x="10369259" y="4063365"/>
            <a:ext cx="443807" cy="448252"/>
          </a:xfrm>
          <a:prstGeom prst="ellipse">
            <a:avLst/>
          </a:prstGeom>
          <a:solidFill>
            <a:srgbClr val="99429A"/>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endParaRPr lang="en-US" sz="1765" b="1" kern="0" dirty="0" err="1">
              <a:solidFill>
                <a:srgbClr val="000000"/>
              </a:solidFill>
              <a:latin typeface="微软雅黑" panose="020B0503020204020204" pitchFamily="34" charset="-122"/>
              <a:ea typeface="微软雅黑" panose="020B0503020204020204" pitchFamily="34" charset="-122"/>
              <a:cs typeface="STHeiti Light" charset="-122"/>
            </a:endParaRPr>
          </a:p>
        </p:txBody>
      </p:sp>
      <p:pic>
        <p:nvPicPr>
          <p:cNvPr id="247" name="图片 246"/>
          <p:cNvPicPr>
            <a:picLocks noChangeAspect="1"/>
          </p:cNvPicPr>
          <p:nvPr/>
        </p:nvPicPr>
        <p:blipFill>
          <a:blip r:embed="rId8"/>
          <a:stretch>
            <a:fillRect/>
          </a:stretch>
        </p:blipFill>
        <p:spPr>
          <a:xfrm>
            <a:off x="10440370" y="4134477"/>
            <a:ext cx="301586" cy="301586"/>
          </a:xfrm>
          <a:prstGeom prst="rect">
            <a:avLst/>
          </a:prstGeom>
        </p:spPr>
      </p:pic>
      <p:sp>
        <p:nvSpPr>
          <p:cNvPr id="254" name="矩形 253"/>
          <p:cNvSpPr/>
          <p:nvPr/>
        </p:nvSpPr>
        <p:spPr>
          <a:xfrm>
            <a:off x="10826421" y="4154159"/>
            <a:ext cx="902811" cy="307777"/>
          </a:xfrm>
          <a:prstGeom prst="rect">
            <a:avLst/>
          </a:prstGeom>
        </p:spPr>
        <p:txBody>
          <a:bodyPr wrap="none">
            <a:spAutoFit/>
          </a:bodyPr>
          <a:lstStyle/>
          <a:p>
            <a:pPr algn="ctr"/>
            <a:r>
              <a:rPr kumimoji="1" lang="zh-CN" altLang="en-US" sz="1400" dirty="0">
                <a:latin typeface="微软雅黑" panose="020B0503020204020204" pitchFamily="34" charset="-122"/>
                <a:ea typeface="微软雅黑" panose="020B0503020204020204" pitchFamily="34" charset="-122"/>
              </a:rPr>
              <a:t>网页弹窗</a:t>
            </a:r>
          </a:p>
        </p:txBody>
      </p:sp>
      <p:sp>
        <p:nvSpPr>
          <p:cNvPr id="255" name="矩形 254"/>
          <p:cNvSpPr/>
          <p:nvPr/>
        </p:nvSpPr>
        <p:spPr>
          <a:xfrm>
            <a:off x="10826421" y="4652569"/>
            <a:ext cx="902811" cy="307777"/>
          </a:xfrm>
          <a:prstGeom prst="rect">
            <a:avLst/>
          </a:prstGeom>
        </p:spPr>
        <p:txBody>
          <a:bodyPr wrap="none">
            <a:spAutoFit/>
          </a:bodyPr>
          <a:lstStyle/>
          <a:p>
            <a:pPr algn="ctr"/>
            <a:r>
              <a:rPr kumimoji="1"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客服电话</a:t>
            </a:r>
          </a:p>
        </p:txBody>
      </p:sp>
      <p:pic>
        <p:nvPicPr>
          <p:cNvPr id="257" name="图片 256"/>
          <p:cNvPicPr>
            <a:picLocks noChangeAspect="1"/>
          </p:cNvPicPr>
          <p:nvPr/>
        </p:nvPicPr>
        <p:blipFill>
          <a:blip r:embed="rId9"/>
          <a:stretch>
            <a:fillRect/>
          </a:stretch>
        </p:blipFill>
        <p:spPr>
          <a:xfrm>
            <a:off x="10404815" y="5126853"/>
            <a:ext cx="353649" cy="353649"/>
          </a:xfrm>
          <a:prstGeom prst="rect">
            <a:avLst/>
          </a:prstGeom>
        </p:spPr>
      </p:pic>
      <p:sp>
        <p:nvSpPr>
          <p:cNvPr id="258" name="矩形 257"/>
          <p:cNvSpPr/>
          <p:nvPr/>
        </p:nvSpPr>
        <p:spPr>
          <a:xfrm>
            <a:off x="10887862" y="5192884"/>
            <a:ext cx="543739" cy="307777"/>
          </a:xfrm>
          <a:prstGeom prst="rect">
            <a:avLst/>
          </a:prstGeom>
        </p:spPr>
        <p:txBody>
          <a:bodyPr wrap="none">
            <a:spAutoFit/>
          </a:bodyPr>
          <a:lstStyle/>
          <a:p>
            <a:pPr algn="ctr"/>
            <a:r>
              <a:rPr kumimoji="1"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销售</a:t>
            </a:r>
          </a:p>
        </p:txBody>
      </p:sp>
      <p:cxnSp>
        <p:nvCxnSpPr>
          <p:cNvPr id="300" name="直线连接符 299"/>
          <p:cNvCxnSpPr/>
          <p:nvPr/>
        </p:nvCxnSpPr>
        <p:spPr>
          <a:xfrm>
            <a:off x="9809262" y="2977657"/>
            <a:ext cx="321268" cy="0"/>
          </a:xfrm>
          <a:prstGeom prst="line">
            <a:avLst/>
          </a:prstGeom>
          <a:ln w="28575" cap="rnd">
            <a:solidFill>
              <a:srgbClr val="EDF3F9"/>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304" name="直线连接符 303"/>
          <p:cNvCxnSpPr/>
          <p:nvPr/>
        </p:nvCxnSpPr>
        <p:spPr>
          <a:xfrm>
            <a:off x="9809262" y="3469083"/>
            <a:ext cx="321268" cy="0"/>
          </a:xfrm>
          <a:prstGeom prst="line">
            <a:avLst/>
          </a:prstGeom>
          <a:ln w="28575" cap="rnd">
            <a:solidFill>
              <a:srgbClr val="EDF3F9"/>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306" name="直线连接符 305"/>
          <p:cNvCxnSpPr/>
          <p:nvPr/>
        </p:nvCxnSpPr>
        <p:spPr>
          <a:xfrm>
            <a:off x="9809262" y="3957334"/>
            <a:ext cx="321268" cy="0"/>
          </a:xfrm>
          <a:prstGeom prst="line">
            <a:avLst/>
          </a:prstGeom>
          <a:ln w="28575" cap="rnd">
            <a:solidFill>
              <a:srgbClr val="EDF3F9"/>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307" name="直线连接符 306"/>
          <p:cNvCxnSpPr/>
          <p:nvPr/>
        </p:nvCxnSpPr>
        <p:spPr>
          <a:xfrm>
            <a:off x="9809262" y="4472252"/>
            <a:ext cx="321268" cy="0"/>
          </a:xfrm>
          <a:prstGeom prst="line">
            <a:avLst/>
          </a:prstGeom>
          <a:ln w="28575" cap="rnd">
            <a:solidFill>
              <a:srgbClr val="EDF3F9"/>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308" name="直线连接符 307"/>
          <p:cNvCxnSpPr/>
          <p:nvPr/>
        </p:nvCxnSpPr>
        <p:spPr>
          <a:xfrm>
            <a:off x="9809262" y="4997964"/>
            <a:ext cx="321268" cy="0"/>
          </a:xfrm>
          <a:prstGeom prst="line">
            <a:avLst/>
          </a:prstGeom>
          <a:ln w="28575" cap="rnd">
            <a:solidFill>
              <a:srgbClr val="EDF3F9"/>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309" name="直线连接符 308"/>
          <p:cNvCxnSpPr/>
          <p:nvPr/>
        </p:nvCxnSpPr>
        <p:spPr>
          <a:xfrm>
            <a:off x="9809262" y="5497009"/>
            <a:ext cx="321268" cy="0"/>
          </a:xfrm>
          <a:prstGeom prst="line">
            <a:avLst/>
          </a:prstGeom>
          <a:ln w="28575" cap="rnd">
            <a:solidFill>
              <a:srgbClr val="EDF3F9"/>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322" name="直线连接符 321"/>
          <p:cNvCxnSpPr/>
          <p:nvPr/>
        </p:nvCxnSpPr>
        <p:spPr>
          <a:xfrm>
            <a:off x="7282926" y="3788446"/>
            <a:ext cx="469839" cy="0"/>
          </a:xfrm>
          <a:prstGeom prst="line">
            <a:avLst/>
          </a:prstGeom>
          <a:ln w="38100" cap="rnd">
            <a:solidFill>
              <a:srgbClr val="EDF3F9"/>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324" name="直线连接符 323"/>
          <p:cNvCxnSpPr/>
          <p:nvPr/>
        </p:nvCxnSpPr>
        <p:spPr>
          <a:xfrm>
            <a:off x="9449899" y="3788446"/>
            <a:ext cx="322538" cy="0"/>
          </a:xfrm>
          <a:prstGeom prst="line">
            <a:avLst/>
          </a:prstGeom>
          <a:ln w="38100" cap="rnd">
            <a:solidFill>
              <a:srgbClr val="EDF3F9"/>
            </a:solidFill>
            <a:prstDash val="sysDot"/>
            <a:tailEnd type="stealt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5477221" y="2935753"/>
            <a:ext cx="1753007" cy="2843795"/>
            <a:chOff x="3736918" y="2825252"/>
            <a:chExt cx="1753455" cy="2844358"/>
          </a:xfrm>
        </p:grpSpPr>
        <p:sp>
          <p:nvSpPr>
            <p:cNvPr id="193" name="圆角矩形 192"/>
            <p:cNvSpPr/>
            <p:nvPr/>
          </p:nvSpPr>
          <p:spPr>
            <a:xfrm>
              <a:off x="3741363" y="2967487"/>
              <a:ext cx="1749010" cy="2591970"/>
            </a:xfrm>
            <a:prstGeom prst="roundRect">
              <a:avLst>
                <a:gd name="adj" fmla="val 9167"/>
              </a:avLst>
            </a:prstGeom>
            <a:solidFill>
              <a:srgbClr val="929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94" name="圆角矩形 193"/>
            <p:cNvSpPr/>
            <p:nvPr/>
          </p:nvSpPr>
          <p:spPr>
            <a:xfrm>
              <a:off x="3736918" y="2825252"/>
              <a:ext cx="1749201" cy="2844358"/>
            </a:xfrm>
            <a:prstGeom prst="roundRect">
              <a:avLst>
                <a:gd name="adj" fmla="val 9167"/>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95" name="矩形 194"/>
            <p:cNvSpPr/>
            <p:nvPr/>
          </p:nvSpPr>
          <p:spPr>
            <a:xfrm>
              <a:off x="4589361" y="3354501"/>
              <a:ext cx="612220" cy="98366"/>
            </a:xfrm>
            <a:prstGeom prst="rect">
              <a:avLst/>
            </a:prstGeom>
            <a:solidFill>
              <a:srgbClr val="0081DF"/>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96" name="矩形 195"/>
            <p:cNvSpPr/>
            <p:nvPr/>
          </p:nvSpPr>
          <p:spPr>
            <a:xfrm>
              <a:off x="4589361" y="3567546"/>
              <a:ext cx="612220" cy="98366"/>
            </a:xfrm>
            <a:prstGeom prst="rect">
              <a:avLst/>
            </a:prstGeom>
            <a:solidFill>
              <a:srgbClr val="0081DF"/>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97" name="矩形 196"/>
            <p:cNvSpPr/>
            <p:nvPr/>
          </p:nvSpPr>
          <p:spPr>
            <a:xfrm>
              <a:off x="3908410" y="3857992"/>
              <a:ext cx="1293172" cy="115027"/>
            </a:xfrm>
            <a:prstGeom prst="rect">
              <a:avLst/>
            </a:prstGeom>
            <a:solidFill>
              <a:srgbClr val="F6A83D"/>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98" name="矩形 197"/>
            <p:cNvSpPr/>
            <p:nvPr/>
          </p:nvSpPr>
          <p:spPr>
            <a:xfrm>
              <a:off x="3908410" y="4062961"/>
              <a:ext cx="1293172" cy="79788"/>
            </a:xfrm>
            <a:prstGeom prst="rect">
              <a:avLst/>
            </a:prstGeom>
            <a:solidFill>
              <a:srgbClr val="F6A83D"/>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99" name="矩形 198"/>
            <p:cNvSpPr/>
            <p:nvPr/>
          </p:nvSpPr>
          <p:spPr>
            <a:xfrm>
              <a:off x="3908410" y="4224848"/>
              <a:ext cx="336563" cy="130946"/>
            </a:xfrm>
            <a:prstGeom prst="rect">
              <a:avLst/>
            </a:prstGeom>
            <a:solidFill>
              <a:srgbClr val="EC381E"/>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0" name="矩形 199"/>
            <p:cNvSpPr/>
            <p:nvPr/>
          </p:nvSpPr>
          <p:spPr>
            <a:xfrm>
              <a:off x="4304706" y="4224848"/>
              <a:ext cx="336563" cy="130946"/>
            </a:xfrm>
            <a:prstGeom prst="rect">
              <a:avLst/>
            </a:prstGeom>
            <a:solidFill>
              <a:srgbClr val="EC381E"/>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1" name="矩形 200"/>
            <p:cNvSpPr/>
            <p:nvPr/>
          </p:nvSpPr>
          <p:spPr>
            <a:xfrm>
              <a:off x="4713496" y="4224848"/>
              <a:ext cx="336563" cy="130946"/>
            </a:xfrm>
            <a:prstGeom prst="rect">
              <a:avLst/>
            </a:prstGeom>
            <a:solidFill>
              <a:srgbClr val="EC381E"/>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2" name="矩形 201"/>
            <p:cNvSpPr/>
            <p:nvPr/>
          </p:nvSpPr>
          <p:spPr>
            <a:xfrm>
              <a:off x="5122287" y="4224848"/>
              <a:ext cx="79295" cy="130946"/>
            </a:xfrm>
            <a:prstGeom prst="rect">
              <a:avLst/>
            </a:prstGeom>
            <a:solidFill>
              <a:srgbClr val="EC381E"/>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3" name="矩形 202"/>
            <p:cNvSpPr/>
            <p:nvPr/>
          </p:nvSpPr>
          <p:spPr>
            <a:xfrm>
              <a:off x="3908410" y="5080842"/>
              <a:ext cx="79295" cy="130946"/>
            </a:xfrm>
            <a:prstGeom prst="rect">
              <a:avLst/>
            </a:prstGeom>
            <a:solidFill>
              <a:srgbClr val="99429A"/>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4" name="矩形 203"/>
            <p:cNvSpPr/>
            <p:nvPr/>
          </p:nvSpPr>
          <p:spPr>
            <a:xfrm>
              <a:off x="4023800" y="5080842"/>
              <a:ext cx="79295" cy="130946"/>
            </a:xfrm>
            <a:prstGeom prst="rect">
              <a:avLst/>
            </a:prstGeom>
            <a:solidFill>
              <a:srgbClr val="99429A"/>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5" name="矩形 204"/>
            <p:cNvSpPr/>
            <p:nvPr/>
          </p:nvSpPr>
          <p:spPr>
            <a:xfrm>
              <a:off x="4151684" y="5080842"/>
              <a:ext cx="79295" cy="130946"/>
            </a:xfrm>
            <a:prstGeom prst="rect">
              <a:avLst/>
            </a:prstGeom>
            <a:solidFill>
              <a:srgbClr val="99429A"/>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6" name="矩形 205"/>
            <p:cNvSpPr/>
            <p:nvPr/>
          </p:nvSpPr>
          <p:spPr>
            <a:xfrm>
              <a:off x="4279568" y="5080842"/>
              <a:ext cx="79295" cy="130946"/>
            </a:xfrm>
            <a:prstGeom prst="rect">
              <a:avLst/>
            </a:prstGeom>
            <a:solidFill>
              <a:srgbClr val="99429A"/>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7" name="矩形 206"/>
            <p:cNvSpPr/>
            <p:nvPr/>
          </p:nvSpPr>
          <p:spPr>
            <a:xfrm>
              <a:off x="4407452" y="5080842"/>
              <a:ext cx="79295" cy="130946"/>
            </a:xfrm>
            <a:prstGeom prst="rect">
              <a:avLst/>
            </a:prstGeom>
            <a:solidFill>
              <a:srgbClr val="99429A"/>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8" name="矩形 207"/>
            <p:cNvSpPr/>
            <p:nvPr/>
          </p:nvSpPr>
          <p:spPr>
            <a:xfrm>
              <a:off x="4535336" y="5080842"/>
              <a:ext cx="79295" cy="130946"/>
            </a:xfrm>
            <a:prstGeom prst="rect">
              <a:avLst/>
            </a:prstGeom>
            <a:solidFill>
              <a:srgbClr val="99429A"/>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9" name="矩形 208"/>
            <p:cNvSpPr/>
            <p:nvPr/>
          </p:nvSpPr>
          <p:spPr>
            <a:xfrm>
              <a:off x="4663220" y="5080842"/>
              <a:ext cx="79295" cy="130946"/>
            </a:xfrm>
            <a:prstGeom prst="rect">
              <a:avLst/>
            </a:prstGeom>
            <a:solidFill>
              <a:srgbClr val="99429A"/>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10" name="矩形 209"/>
            <p:cNvSpPr/>
            <p:nvPr/>
          </p:nvSpPr>
          <p:spPr>
            <a:xfrm>
              <a:off x="4791104" y="5080842"/>
              <a:ext cx="79295" cy="130946"/>
            </a:xfrm>
            <a:prstGeom prst="rect">
              <a:avLst/>
            </a:prstGeom>
            <a:solidFill>
              <a:srgbClr val="99429A"/>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11" name="矩形 210"/>
            <p:cNvSpPr/>
            <p:nvPr/>
          </p:nvSpPr>
          <p:spPr>
            <a:xfrm>
              <a:off x="4918988" y="5080842"/>
              <a:ext cx="79295" cy="130946"/>
            </a:xfrm>
            <a:prstGeom prst="rect">
              <a:avLst/>
            </a:prstGeom>
            <a:solidFill>
              <a:srgbClr val="99429A"/>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12" name="矩形 211"/>
            <p:cNvSpPr/>
            <p:nvPr/>
          </p:nvSpPr>
          <p:spPr>
            <a:xfrm>
              <a:off x="5026421" y="5080842"/>
              <a:ext cx="79295" cy="130946"/>
            </a:xfrm>
            <a:prstGeom prst="rect">
              <a:avLst/>
            </a:prstGeom>
            <a:solidFill>
              <a:srgbClr val="99429A"/>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13" name="矩形 212"/>
            <p:cNvSpPr/>
            <p:nvPr/>
          </p:nvSpPr>
          <p:spPr>
            <a:xfrm>
              <a:off x="5137274" y="5080842"/>
              <a:ext cx="79295" cy="130946"/>
            </a:xfrm>
            <a:prstGeom prst="rect">
              <a:avLst/>
            </a:prstGeom>
            <a:solidFill>
              <a:srgbClr val="99429A"/>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14" name="矩形 213"/>
            <p:cNvSpPr/>
            <p:nvPr/>
          </p:nvSpPr>
          <p:spPr>
            <a:xfrm>
              <a:off x="3910675" y="5278387"/>
              <a:ext cx="1293172" cy="49734"/>
            </a:xfrm>
            <a:prstGeom prst="rect">
              <a:avLst/>
            </a:prstGeom>
            <a:solidFill>
              <a:srgbClr val="01738C"/>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15" name="矩形 214"/>
            <p:cNvSpPr/>
            <p:nvPr/>
          </p:nvSpPr>
          <p:spPr>
            <a:xfrm>
              <a:off x="3916108" y="5392076"/>
              <a:ext cx="411529" cy="130946"/>
            </a:xfrm>
            <a:prstGeom prst="rect">
              <a:avLst/>
            </a:prstGeom>
            <a:solidFill>
              <a:srgbClr val="01738C"/>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16" name="矩形 215"/>
            <p:cNvSpPr/>
            <p:nvPr/>
          </p:nvSpPr>
          <p:spPr>
            <a:xfrm>
              <a:off x="4374876" y="5392076"/>
              <a:ext cx="336563" cy="130946"/>
            </a:xfrm>
            <a:prstGeom prst="rect">
              <a:avLst/>
            </a:prstGeom>
            <a:solidFill>
              <a:srgbClr val="01738C"/>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17" name="矩形 216"/>
            <p:cNvSpPr/>
            <p:nvPr/>
          </p:nvSpPr>
          <p:spPr>
            <a:xfrm>
              <a:off x="4746183" y="5392076"/>
              <a:ext cx="336563" cy="130946"/>
            </a:xfrm>
            <a:prstGeom prst="rect">
              <a:avLst/>
            </a:prstGeom>
            <a:solidFill>
              <a:srgbClr val="01738C"/>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18" name="矩形 217"/>
            <p:cNvSpPr/>
            <p:nvPr/>
          </p:nvSpPr>
          <p:spPr>
            <a:xfrm>
              <a:off x="5129985" y="5392076"/>
              <a:ext cx="79295" cy="130946"/>
            </a:xfrm>
            <a:prstGeom prst="rect">
              <a:avLst/>
            </a:prstGeom>
            <a:solidFill>
              <a:srgbClr val="01738C"/>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19" name="圆角矩形 218"/>
            <p:cNvSpPr/>
            <p:nvPr/>
          </p:nvSpPr>
          <p:spPr>
            <a:xfrm>
              <a:off x="3912581" y="3103749"/>
              <a:ext cx="515540" cy="641807"/>
            </a:xfrm>
            <a:prstGeom prst="roundRect">
              <a:avLst/>
            </a:prstGeom>
            <a:solidFill>
              <a:srgbClr val="01B3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758BA2"/>
                </a:solidFill>
              </a:endParaRPr>
            </a:p>
          </p:txBody>
        </p:sp>
        <p:pic>
          <p:nvPicPr>
            <p:cNvPr id="220" name="图片 219"/>
            <p:cNvPicPr>
              <a:picLocks noChangeAspect="1"/>
            </p:cNvPicPr>
            <p:nvPr/>
          </p:nvPicPr>
          <p:blipFill>
            <a:blip r:embed="rId10"/>
            <a:stretch>
              <a:fillRect/>
            </a:stretch>
          </p:blipFill>
          <p:spPr>
            <a:xfrm>
              <a:off x="3976111" y="3225772"/>
              <a:ext cx="379192" cy="356621"/>
            </a:xfrm>
            <a:prstGeom prst="rect">
              <a:avLst/>
            </a:prstGeom>
          </p:spPr>
        </p:pic>
        <p:sp>
          <p:nvSpPr>
            <p:cNvPr id="171" name="矩形 170"/>
            <p:cNvSpPr/>
            <p:nvPr/>
          </p:nvSpPr>
          <p:spPr>
            <a:xfrm>
              <a:off x="3908410" y="4412541"/>
              <a:ext cx="336563" cy="130946"/>
            </a:xfrm>
            <a:prstGeom prst="rect">
              <a:avLst/>
            </a:prstGeom>
            <a:solidFill>
              <a:srgbClr val="EC381E"/>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72" name="矩形 171"/>
            <p:cNvSpPr/>
            <p:nvPr/>
          </p:nvSpPr>
          <p:spPr>
            <a:xfrm>
              <a:off x="4304706" y="4412541"/>
              <a:ext cx="336563" cy="130946"/>
            </a:xfrm>
            <a:prstGeom prst="rect">
              <a:avLst/>
            </a:prstGeom>
            <a:solidFill>
              <a:srgbClr val="EC381E"/>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73" name="矩形 172"/>
            <p:cNvSpPr/>
            <p:nvPr/>
          </p:nvSpPr>
          <p:spPr>
            <a:xfrm>
              <a:off x="4713496" y="4412541"/>
              <a:ext cx="336563" cy="130946"/>
            </a:xfrm>
            <a:prstGeom prst="rect">
              <a:avLst/>
            </a:prstGeom>
            <a:solidFill>
              <a:srgbClr val="EC381E"/>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74" name="矩形 173"/>
            <p:cNvSpPr/>
            <p:nvPr/>
          </p:nvSpPr>
          <p:spPr>
            <a:xfrm>
              <a:off x="5122287" y="4412541"/>
              <a:ext cx="79295" cy="130946"/>
            </a:xfrm>
            <a:prstGeom prst="rect">
              <a:avLst/>
            </a:prstGeom>
            <a:solidFill>
              <a:srgbClr val="EC381E"/>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75" name="矩形 174"/>
            <p:cNvSpPr/>
            <p:nvPr/>
          </p:nvSpPr>
          <p:spPr>
            <a:xfrm>
              <a:off x="3908410" y="4646709"/>
              <a:ext cx="1293172" cy="79788"/>
            </a:xfrm>
            <a:prstGeom prst="rect">
              <a:avLst/>
            </a:prstGeom>
            <a:solidFill>
              <a:srgbClr val="778AA2"/>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76" name="矩形 175"/>
            <p:cNvSpPr/>
            <p:nvPr/>
          </p:nvSpPr>
          <p:spPr>
            <a:xfrm>
              <a:off x="3908410" y="4802074"/>
              <a:ext cx="1293172" cy="79788"/>
            </a:xfrm>
            <a:prstGeom prst="rect">
              <a:avLst/>
            </a:prstGeom>
            <a:solidFill>
              <a:srgbClr val="778AA2"/>
            </a:solidFill>
            <a:ln>
              <a:solidFill>
                <a:schemeClr val="accent4">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2464539" y="3213212"/>
            <a:ext cx="2514907" cy="2514907"/>
            <a:chOff x="2132222" y="2926602"/>
            <a:chExt cx="2515400" cy="2515400"/>
          </a:xfrm>
        </p:grpSpPr>
        <p:pic>
          <p:nvPicPr>
            <p:cNvPr id="57" name="图片 56"/>
            <p:cNvPicPr>
              <a:picLocks noChangeAspect="1"/>
            </p:cNvPicPr>
            <p:nvPr/>
          </p:nvPicPr>
          <p:blipFill>
            <a:blip r:embed="rId11"/>
            <a:stretch>
              <a:fillRect/>
            </a:stretch>
          </p:blipFill>
          <p:spPr>
            <a:xfrm>
              <a:off x="2132222" y="2926602"/>
              <a:ext cx="2515400" cy="2515400"/>
            </a:xfrm>
            <a:prstGeom prst="rect">
              <a:avLst/>
            </a:prstGeom>
          </p:spPr>
        </p:pic>
        <p:grpSp>
          <p:nvGrpSpPr>
            <p:cNvPr id="59" name="组合 58"/>
            <p:cNvGrpSpPr/>
            <p:nvPr/>
          </p:nvGrpSpPr>
          <p:grpSpPr>
            <a:xfrm>
              <a:off x="2265401" y="3294176"/>
              <a:ext cx="2245432" cy="1880661"/>
              <a:chOff x="2265401" y="3294176"/>
              <a:chExt cx="2245432" cy="1880661"/>
            </a:xfrm>
          </p:grpSpPr>
          <p:sp>
            <p:nvSpPr>
              <p:cNvPr id="50" name="文本框 49"/>
              <p:cNvSpPr txBox="1"/>
              <p:nvPr/>
            </p:nvSpPr>
            <p:spPr>
              <a:xfrm rot="19228572">
                <a:off x="2673270" y="3294176"/>
                <a:ext cx="543739" cy="307777"/>
              </a:xfrm>
              <a:prstGeom prst="rect">
                <a:avLst/>
              </a:prstGeom>
              <a:noFill/>
            </p:spPr>
            <p:txBody>
              <a:bodyPr wrap="none" rtlCol="0">
                <a:spAutoFit/>
              </a:bodyPr>
              <a:lstStyle/>
              <a:p>
                <a:pPr algn="l"/>
                <a:r>
                  <a:rPr kumimoji="1" lang="zh-CN" altLang="en-US" sz="1400" dirty="0">
                    <a:solidFill>
                      <a:schemeClr val="bg1"/>
                    </a:solidFill>
                    <a:latin typeface="微软雅黑" panose="020B0503020204020204" pitchFamily="34" charset="-122"/>
                    <a:ea typeface="微软雅黑" panose="020B0503020204020204" pitchFamily="34" charset="-122"/>
                  </a:rPr>
                  <a:t>合并</a:t>
                </a:r>
              </a:p>
            </p:txBody>
          </p:sp>
          <p:grpSp>
            <p:nvGrpSpPr>
              <p:cNvPr id="53" name="组合 52"/>
              <p:cNvGrpSpPr/>
              <p:nvPr/>
            </p:nvGrpSpPr>
            <p:grpSpPr>
              <a:xfrm>
                <a:off x="3001262" y="3816759"/>
                <a:ext cx="768063" cy="783606"/>
                <a:chOff x="3105370" y="3816759"/>
                <a:chExt cx="768063" cy="783606"/>
              </a:xfrm>
            </p:grpSpPr>
            <p:sp>
              <p:nvSpPr>
                <p:cNvPr id="52" name="椭圆 51"/>
                <p:cNvSpPr/>
                <p:nvPr/>
              </p:nvSpPr>
              <p:spPr>
                <a:xfrm>
                  <a:off x="3251896" y="3816759"/>
                  <a:ext cx="221570" cy="221570"/>
                </a:xfrm>
                <a:prstGeom prst="ellipse">
                  <a:avLst/>
                </a:prstGeom>
                <a:solidFill>
                  <a:srgbClr val="04B3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a:off x="3651863" y="3832412"/>
                  <a:ext cx="221570" cy="221570"/>
                </a:xfrm>
                <a:prstGeom prst="ellipse">
                  <a:avLst/>
                </a:prstGeom>
                <a:solidFill>
                  <a:srgbClr val="F6A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椭圆 238"/>
                <p:cNvSpPr/>
                <p:nvPr/>
              </p:nvSpPr>
              <p:spPr>
                <a:xfrm>
                  <a:off x="3579635" y="4378795"/>
                  <a:ext cx="221570" cy="221570"/>
                </a:xfrm>
                <a:prstGeom prst="ellipse">
                  <a:avLst/>
                </a:prstGeom>
                <a:solidFill>
                  <a:srgbClr val="EA3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椭圆 239"/>
                <p:cNvSpPr/>
                <p:nvPr/>
              </p:nvSpPr>
              <p:spPr>
                <a:xfrm>
                  <a:off x="3420640" y="4112789"/>
                  <a:ext cx="221570" cy="221570"/>
                </a:xfrm>
                <a:prstGeom prst="ellipse">
                  <a:avLst/>
                </a:prstGeom>
                <a:solidFill>
                  <a:srgbClr val="0081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椭圆 240"/>
                <p:cNvSpPr/>
                <p:nvPr/>
              </p:nvSpPr>
              <p:spPr>
                <a:xfrm>
                  <a:off x="3105370" y="4341316"/>
                  <a:ext cx="221570" cy="221570"/>
                </a:xfrm>
                <a:prstGeom prst="ellipse">
                  <a:avLst/>
                </a:prstGeom>
                <a:solidFill>
                  <a:srgbClr val="778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8" name="文本框 57"/>
              <p:cNvSpPr txBox="1"/>
              <p:nvPr/>
            </p:nvSpPr>
            <p:spPr>
              <a:xfrm>
                <a:off x="2265401" y="4110741"/>
                <a:ext cx="543739" cy="307777"/>
              </a:xfrm>
              <a:prstGeom prst="rect">
                <a:avLst/>
              </a:prstGeom>
              <a:noFill/>
            </p:spPr>
            <p:txBody>
              <a:bodyPr wrap="none" rtlCol="0">
                <a:spAutoFit/>
              </a:bodyPr>
              <a:lstStyle/>
              <a:p>
                <a:pPr algn="l"/>
                <a:r>
                  <a:rPr kumimoji="1" lang="zh-CN" altLang="en-US" sz="1400" dirty="0">
                    <a:solidFill>
                      <a:schemeClr val="bg1"/>
                    </a:solidFill>
                    <a:latin typeface="微软雅黑" panose="020B0503020204020204" pitchFamily="34" charset="-122"/>
                    <a:ea typeface="微软雅黑" panose="020B0503020204020204" pitchFamily="34" charset="-122"/>
                  </a:rPr>
                  <a:t>挖掘</a:t>
                </a:r>
              </a:p>
            </p:txBody>
          </p:sp>
          <p:sp>
            <p:nvSpPr>
              <p:cNvPr id="242" name="文本框 241"/>
              <p:cNvSpPr txBox="1"/>
              <p:nvPr/>
            </p:nvSpPr>
            <p:spPr>
              <a:xfrm>
                <a:off x="3967094" y="4080568"/>
                <a:ext cx="543739" cy="307777"/>
              </a:xfrm>
              <a:prstGeom prst="rect">
                <a:avLst/>
              </a:prstGeom>
              <a:noFill/>
            </p:spPr>
            <p:txBody>
              <a:bodyPr wrap="none" rtlCol="0">
                <a:spAutoFit/>
              </a:bodyPr>
              <a:lstStyle/>
              <a:p>
                <a:pPr algn="l"/>
                <a:r>
                  <a:rPr kumimoji="1" lang="zh-CN" altLang="en-US" sz="1400" dirty="0">
                    <a:solidFill>
                      <a:schemeClr val="bg1"/>
                    </a:solidFill>
                    <a:latin typeface="微软雅黑" panose="020B0503020204020204" pitchFamily="34" charset="-122"/>
                    <a:ea typeface="微软雅黑" panose="020B0503020204020204" pitchFamily="34" charset="-122"/>
                  </a:rPr>
                  <a:t>洞察</a:t>
                </a:r>
              </a:p>
            </p:txBody>
          </p:sp>
          <p:sp>
            <p:nvSpPr>
              <p:cNvPr id="243" name="文本框 242"/>
              <p:cNvSpPr txBox="1"/>
              <p:nvPr/>
            </p:nvSpPr>
            <p:spPr>
              <a:xfrm>
                <a:off x="3132256" y="4867060"/>
                <a:ext cx="543739" cy="307777"/>
              </a:xfrm>
              <a:prstGeom prst="rect">
                <a:avLst/>
              </a:prstGeom>
              <a:noFill/>
            </p:spPr>
            <p:txBody>
              <a:bodyPr wrap="none" rtlCol="0">
                <a:spAutoFit/>
              </a:bodyPr>
              <a:lstStyle/>
              <a:p>
                <a:pPr algn="l"/>
                <a:r>
                  <a:rPr kumimoji="1" lang="zh-CN" altLang="en-US" sz="1400" dirty="0">
                    <a:solidFill>
                      <a:schemeClr val="bg1"/>
                    </a:solidFill>
                    <a:latin typeface="微软雅黑" panose="020B0503020204020204" pitchFamily="34" charset="-122"/>
                    <a:ea typeface="微软雅黑" panose="020B0503020204020204" pitchFamily="34" charset="-122"/>
                  </a:rPr>
                  <a:t>分析</a:t>
                </a:r>
              </a:p>
            </p:txBody>
          </p:sp>
          <p:sp>
            <p:nvSpPr>
              <p:cNvPr id="244" name="文本框 243"/>
              <p:cNvSpPr txBox="1"/>
              <p:nvPr/>
            </p:nvSpPr>
            <p:spPr>
              <a:xfrm rot="2057090">
                <a:off x="3519091" y="3338710"/>
                <a:ext cx="723275" cy="307777"/>
              </a:xfrm>
              <a:prstGeom prst="rect">
                <a:avLst/>
              </a:prstGeom>
              <a:noFill/>
            </p:spPr>
            <p:txBody>
              <a:bodyPr wrap="none" rtlCol="0">
                <a:spAutoFit/>
              </a:bodyPr>
              <a:lstStyle/>
              <a:p>
                <a:pPr algn="l"/>
                <a:r>
                  <a:rPr kumimoji="1" lang="zh-CN" altLang="en-US" sz="1400" dirty="0">
                    <a:solidFill>
                      <a:schemeClr val="bg1"/>
                    </a:solidFill>
                    <a:latin typeface="微软雅黑" panose="020B0503020204020204" pitchFamily="34" charset="-122"/>
                    <a:ea typeface="微软雅黑" panose="020B0503020204020204" pitchFamily="34" charset="-122"/>
                  </a:rPr>
                  <a:t>贴标签</a:t>
                </a:r>
              </a:p>
            </p:txBody>
          </p:sp>
        </p:grpSp>
      </p:grpSp>
      <p:grpSp>
        <p:nvGrpSpPr>
          <p:cNvPr id="3" name="组合 2"/>
          <p:cNvGrpSpPr/>
          <p:nvPr/>
        </p:nvGrpSpPr>
        <p:grpSpPr>
          <a:xfrm>
            <a:off x="185820" y="1504015"/>
            <a:ext cx="11859621" cy="649520"/>
            <a:chOff x="0" y="1655202"/>
            <a:chExt cx="12192000" cy="756082"/>
          </a:xfrm>
          <a:solidFill>
            <a:srgbClr val="00B050"/>
          </a:solidFill>
        </p:grpSpPr>
        <p:sp>
          <p:nvSpPr>
            <p:cNvPr id="169" name="燕尾形 168"/>
            <p:cNvSpPr/>
            <p:nvPr/>
          </p:nvSpPr>
          <p:spPr>
            <a:xfrm>
              <a:off x="9620036" y="1655202"/>
              <a:ext cx="2571964" cy="75608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燕尾形 169"/>
            <p:cNvSpPr/>
            <p:nvPr/>
          </p:nvSpPr>
          <p:spPr>
            <a:xfrm>
              <a:off x="7261556" y="1655202"/>
              <a:ext cx="2437826" cy="75608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燕尾形 176"/>
            <p:cNvSpPr/>
            <p:nvPr/>
          </p:nvSpPr>
          <p:spPr>
            <a:xfrm>
              <a:off x="4907234" y="1655202"/>
              <a:ext cx="2433852" cy="75608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燕尾形 177"/>
            <p:cNvSpPr/>
            <p:nvPr/>
          </p:nvSpPr>
          <p:spPr>
            <a:xfrm>
              <a:off x="2564765" y="1655202"/>
              <a:ext cx="2466340" cy="75608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五边形 178"/>
            <p:cNvSpPr/>
            <p:nvPr/>
          </p:nvSpPr>
          <p:spPr>
            <a:xfrm>
              <a:off x="0" y="1655202"/>
              <a:ext cx="2451780" cy="756082"/>
            </a:xfrm>
            <a:prstGeom prst="homePlate">
              <a:avLst/>
            </a:prstGeom>
            <a:solidFill>
              <a:srgbClr val="F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Rectangle 161"/>
            <p:cNvSpPr/>
            <p:nvPr/>
          </p:nvSpPr>
          <p:spPr bwMode="gray">
            <a:xfrm>
              <a:off x="2770505" y="1715068"/>
              <a:ext cx="2023745" cy="630438"/>
            </a:xfrm>
            <a:prstGeom prst="rect">
              <a:avLst/>
            </a:prstGeom>
            <a:grpFill/>
            <a:ln w="6350" algn="ctr">
              <a:noFill/>
              <a:miter lim="800000"/>
            </a:ln>
          </p:spPr>
          <p:txBody>
            <a:bodyPr lIns="88181" tIns="70546" rIns="88181" bIns="70546" rtlCol="0" anchor="t" anchorCtr="0"/>
            <a:lstStyle/>
            <a:p>
              <a:pPr defTabSz="958119">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探索、洞察</a:t>
              </a:r>
              <a:endParaRPr lang="en-US" altLang="zh-CN" sz="1400" dirty="0">
                <a:solidFill>
                  <a:schemeClr val="bg1"/>
                </a:solidFill>
                <a:latin typeface="微软雅黑" panose="020B0503020204020204" pitchFamily="34" charset="-122"/>
                <a:ea typeface="微软雅黑" panose="020B0503020204020204" pitchFamily="34" charset="-122"/>
              </a:endParaRPr>
            </a:p>
            <a:p>
              <a:pPr defTabSz="958119">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整合、分析，线索清晰</a:t>
              </a:r>
            </a:p>
          </p:txBody>
        </p:sp>
        <p:sp>
          <p:nvSpPr>
            <p:cNvPr id="9" name="Rectangle 162"/>
            <p:cNvSpPr/>
            <p:nvPr/>
          </p:nvSpPr>
          <p:spPr bwMode="gray">
            <a:xfrm>
              <a:off x="7477649" y="1742979"/>
              <a:ext cx="1955234" cy="652704"/>
            </a:xfrm>
            <a:prstGeom prst="rect">
              <a:avLst/>
            </a:prstGeom>
            <a:grpFill/>
            <a:ln w="6350" algn="ctr">
              <a:noFill/>
              <a:miter lim="800000"/>
            </a:ln>
          </p:spPr>
          <p:txBody>
            <a:bodyPr lIns="88181" tIns="70546" rIns="88181" bIns="70546" rtlCol="0" anchor="t" anchorCtr="0"/>
            <a:lstStyle/>
            <a:p>
              <a:pPr algn="ctr" defTabSz="958119">
                <a:lnSpc>
                  <a:spcPct val="90000"/>
                </a:lnSpc>
                <a:spcBef>
                  <a:spcPct val="0"/>
                </a:spcBef>
                <a:spcAft>
                  <a:spcPct val="35000"/>
                </a:spcAft>
              </a:pPr>
              <a:r>
                <a:rPr lang="zh-CN" altLang="en-US" sz="1400" dirty="0">
                  <a:solidFill>
                    <a:schemeClr val="bg1"/>
                  </a:solidFill>
                  <a:latin typeface="微软雅黑" panose="020B0503020204020204" pitchFamily="34" charset="-122"/>
                  <a:ea typeface="微软雅黑" panose="020B0503020204020204" pitchFamily="34" charset="-122"/>
                </a:rPr>
                <a:t>个性化用户分群分组和内容设定</a:t>
              </a:r>
            </a:p>
          </p:txBody>
        </p:sp>
        <p:sp>
          <p:nvSpPr>
            <p:cNvPr id="14" name="Rectangle 163"/>
            <p:cNvSpPr/>
            <p:nvPr/>
          </p:nvSpPr>
          <p:spPr bwMode="gray">
            <a:xfrm>
              <a:off x="9879156" y="1843372"/>
              <a:ext cx="1955234" cy="415684"/>
            </a:xfrm>
            <a:prstGeom prst="rect">
              <a:avLst/>
            </a:prstGeom>
            <a:grpFill/>
            <a:ln w="6350" algn="ctr">
              <a:noFill/>
              <a:miter lim="800000"/>
            </a:ln>
          </p:spPr>
          <p:txBody>
            <a:bodyPr lIns="88181" tIns="70546" rIns="88181" bIns="70546" rtlCol="0" anchor="t" anchorCtr="0"/>
            <a:lstStyle/>
            <a:p>
              <a:pPr algn="ctr" defTabSz="958119">
                <a:lnSpc>
                  <a:spcPct val="90000"/>
                </a:lnSpc>
                <a:spcBef>
                  <a:spcPct val="0"/>
                </a:spcBef>
                <a:spcAft>
                  <a:spcPct val="35000"/>
                </a:spcAft>
              </a:pPr>
              <a:r>
                <a:rPr lang="zh-CN" altLang="en-US" sz="1400" dirty="0">
                  <a:solidFill>
                    <a:schemeClr val="bg1"/>
                  </a:solidFill>
                  <a:latin typeface="微软雅黑" panose="020B0503020204020204" pitchFamily="34" charset="-122"/>
                  <a:ea typeface="微软雅黑" panose="020B0503020204020204" pitchFamily="34" charset="-122"/>
                </a:rPr>
                <a:t>营销执行</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365" name="Rectangle 161"/>
            <p:cNvSpPr/>
            <p:nvPr/>
          </p:nvSpPr>
          <p:spPr bwMode="gray">
            <a:xfrm>
              <a:off x="357610" y="1752594"/>
              <a:ext cx="1719971" cy="550638"/>
            </a:xfrm>
            <a:prstGeom prst="rect">
              <a:avLst/>
            </a:prstGeom>
            <a:noFill/>
            <a:ln w="6350" algn="ctr">
              <a:noFill/>
              <a:miter lim="800000"/>
            </a:ln>
          </p:spPr>
          <p:txBody>
            <a:bodyPr lIns="88181" tIns="70546" rIns="88181" bIns="70546" rtlCol="0" anchor="t" anchorCtr="0"/>
            <a:lstStyle/>
            <a:p>
              <a:pPr algn="ctr" defTabSz="958119">
                <a:lnSpc>
                  <a:spcPct val="90000"/>
                </a:lnSpc>
                <a:spcBef>
                  <a:spcPct val="0"/>
                </a:spcBef>
                <a:spcAft>
                  <a:spcPct val="35000"/>
                </a:spcAft>
              </a:pPr>
              <a:r>
                <a:rPr lang="zh-CN" altLang="en-US" sz="1400" dirty="0">
                  <a:solidFill>
                    <a:schemeClr val="bg1"/>
                  </a:solidFill>
                  <a:latin typeface="微软雅黑" panose="020B0503020204020204" pitchFamily="34" charset="-122"/>
                  <a:ea typeface="微软雅黑" panose="020B0503020204020204" pitchFamily="34" charset="-122"/>
                </a:rPr>
                <a:t>分散在各营销渠道的信息</a:t>
              </a:r>
            </a:p>
          </p:txBody>
        </p:sp>
        <p:sp>
          <p:nvSpPr>
            <p:cNvPr id="273" name="Rectangle 162"/>
            <p:cNvSpPr/>
            <p:nvPr/>
          </p:nvSpPr>
          <p:spPr bwMode="gray">
            <a:xfrm>
              <a:off x="5159965" y="1853154"/>
              <a:ext cx="1955234" cy="380586"/>
            </a:xfrm>
            <a:prstGeom prst="rect">
              <a:avLst/>
            </a:prstGeom>
            <a:grpFill/>
            <a:ln w="6350" algn="ctr">
              <a:noFill/>
              <a:miter lim="800000"/>
            </a:ln>
          </p:spPr>
          <p:txBody>
            <a:bodyPr lIns="88181" tIns="70546" rIns="88181" bIns="70546" rtlCol="0" anchor="t" anchorCtr="0"/>
            <a:lstStyle/>
            <a:p>
              <a:pPr algn="ctr" defTabSz="958119">
                <a:lnSpc>
                  <a:spcPct val="90000"/>
                </a:lnSpc>
                <a:spcBef>
                  <a:spcPct val="0"/>
                </a:spcBef>
                <a:spcAft>
                  <a:spcPct val="35000"/>
                </a:spcAft>
              </a:pPr>
              <a:r>
                <a:rPr lang="zh-CN" altLang="en-US" sz="1400" dirty="0">
                  <a:solidFill>
                    <a:schemeClr val="bg1"/>
                  </a:solidFill>
                  <a:latin typeface="微软雅黑" panose="020B0503020204020204" pitchFamily="34" charset="-122"/>
                  <a:ea typeface="微软雅黑" panose="020B0503020204020204" pitchFamily="34" charset="-122"/>
                </a:rPr>
                <a:t>构建统一画像</a:t>
              </a:r>
            </a:p>
          </p:txBody>
        </p:sp>
      </p:grpSp>
      <p:sp>
        <p:nvSpPr>
          <p:cNvPr id="13" name="矩形 12"/>
          <p:cNvSpPr/>
          <p:nvPr/>
        </p:nvSpPr>
        <p:spPr>
          <a:xfrm>
            <a:off x="10887256" y="5661399"/>
            <a:ext cx="543739" cy="307777"/>
          </a:xfrm>
          <a:prstGeom prst="rect">
            <a:avLst/>
          </a:prstGeom>
        </p:spPr>
        <p:txBody>
          <a:bodyPr wrap="none">
            <a:spAutoFit/>
          </a:bodyPr>
          <a:lstStyle/>
          <a:p>
            <a:pPr algn="ctr"/>
            <a:r>
              <a:rPr kumimoji="1"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其他</a:t>
            </a:r>
          </a:p>
        </p:txBody>
      </p:sp>
      <p:sp>
        <p:nvSpPr>
          <p:cNvPr id="17" name="标题 1"/>
          <p:cNvSpPr txBox="1"/>
          <p:nvPr/>
        </p:nvSpPr>
        <p:spPr>
          <a:xfrm>
            <a:off x="0" y="180012"/>
            <a:ext cx="10699977" cy="602860"/>
          </a:xfrm>
          <a:prstGeom prst="rect">
            <a:avLst/>
          </a:prstGeom>
          <a:noFill/>
          <a:ln>
            <a:noFill/>
          </a:ln>
          <a:effectLst/>
        </p:spPr>
        <p:txBody>
          <a:bodyPr vert="horz" wrap="square" lIns="45714" tIns="60958" rIns="45714" bIns="60958" rtlCol="0" anchor="ctr">
            <a:spAutoFit/>
          </a:bodyPr>
          <a:lstStyle>
            <a:defPPr>
              <a:defRPr lang="zh-CN"/>
            </a:defPPr>
            <a:lvl1pPr>
              <a:spcBef>
                <a:spcPts val="0"/>
              </a:spcBef>
              <a:buNone/>
              <a:defRPr sz="3200">
                <a:solidFill>
                  <a:srgbClr val="FFB200"/>
                </a:solidFill>
                <a:latin typeface="微软雅黑 Light"/>
                <a:ea typeface="微软雅黑"/>
                <a:cs typeface="+mn-ea"/>
              </a:defRPr>
            </a:lvl1pPr>
          </a:lstStyle>
          <a:p>
            <a:r>
              <a:rPr lang="zh-CN" altLang="en-US" dirty="0">
                <a:sym typeface="Helvetica Neue"/>
              </a:rPr>
              <a:t>获客系统</a:t>
            </a:r>
            <a:r>
              <a:rPr lang="en-US" altLang="zh-CN" dirty="0">
                <a:sym typeface="Helvetica Neue"/>
              </a:rPr>
              <a:t>——</a:t>
            </a:r>
            <a:r>
              <a:rPr lang="zh-CN" altLang="en-US" dirty="0">
                <a:sym typeface="Helvetica Neue"/>
              </a:rPr>
              <a:t>精准营销</a:t>
            </a:r>
          </a:p>
        </p:txBody>
      </p:sp>
      <p:grpSp>
        <p:nvGrpSpPr>
          <p:cNvPr id="19" name="组合 131"/>
          <p:cNvGrpSpPr/>
          <p:nvPr/>
        </p:nvGrpSpPr>
        <p:grpSpPr>
          <a:xfrm>
            <a:off x="499469" y="3870351"/>
            <a:ext cx="1502214" cy="1401984"/>
            <a:chOff x="4571397" y="2531108"/>
            <a:chExt cx="2171234" cy="1289817"/>
          </a:xfrm>
        </p:grpSpPr>
        <p:sp>
          <p:nvSpPr>
            <p:cNvPr id="38" name="圆柱形 37"/>
            <p:cNvSpPr/>
            <p:nvPr/>
          </p:nvSpPr>
          <p:spPr>
            <a:xfrm>
              <a:off x="4571397" y="2531108"/>
              <a:ext cx="2171234" cy="1238334"/>
            </a:xfrm>
            <a:prstGeom prst="ca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文本框 38"/>
            <p:cNvSpPr txBox="1"/>
            <p:nvPr/>
          </p:nvSpPr>
          <p:spPr>
            <a:xfrm>
              <a:off x="4947056" y="2944161"/>
              <a:ext cx="1479229" cy="876764"/>
            </a:xfrm>
            <a:prstGeom prst="rect">
              <a:avLst/>
            </a:prstGeom>
            <a:noFill/>
            <a:ln>
              <a:noFill/>
            </a:ln>
          </p:spPr>
          <p:txBody>
            <a:bodyPr wrap="square" rtlCol="0">
              <a:spAutoFit/>
            </a:bodyPr>
            <a:lstStyle/>
            <a:p>
              <a:pPr algn="ctr" rtl="0"/>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企业私域流量池</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gn="ctr" rtl="0"/>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a:t>
              </a:r>
            </a:p>
          </p:txBody>
        </p:sp>
      </p:grpSp>
      <p:sp>
        <p:nvSpPr>
          <p:cNvPr id="40" name="营销自动化"/>
          <p:cNvSpPr txBox="1"/>
          <p:nvPr/>
        </p:nvSpPr>
        <p:spPr>
          <a:xfrm>
            <a:off x="389350" y="5228719"/>
            <a:ext cx="1718405" cy="533465"/>
          </a:xfrm>
          <a:prstGeom prst="rect">
            <a:avLst/>
          </a:prstGeom>
          <a:ln w="12700">
            <a:miter lim="400000"/>
          </a:ln>
        </p:spPr>
        <p:txBody>
          <a:bodyPr wrap="none" lIns="50793" tIns="50793" rIns="50793" bIns="50793" anchor="ctr">
            <a:spAutoFit/>
          </a:bodyPr>
          <a:lstStyle>
            <a:lvl1pPr>
              <a:defRPr sz="2000"/>
            </a:lvl1pPr>
          </a:lstStyle>
          <a:p>
            <a:pPr algn="ctr" rtl="0"/>
            <a:r>
              <a:rPr lang="zh-CN" altLang="en-US" sz="1400" dirty="0">
                <a:latin typeface="微软雅黑" panose="020B0503020204020204" pitchFamily="34" charset="-122"/>
                <a:ea typeface="微软雅黑" panose="020B0503020204020204" pitchFamily="34" charset="-122"/>
              </a:rPr>
              <a:t>潜在线索、微信客户</a:t>
            </a:r>
            <a:endParaRPr lang="en-US" altLang="zh-CN" sz="1400" dirty="0">
              <a:latin typeface="微软雅黑" panose="020B0503020204020204" pitchFamily="34" charset="-122"/>
              <a:ea typeface="微软雅黑" panose="020B0503020204020204" pitchFamily="34" charset="-122"/>
            </a:endParaRPr>
          </a:p>
          <a:p>
            <a:pPr algn="ctr" rtl="0"/>
            <a:r>
              <a:rPr lang="zh-CN" altLang="en-US" sz="1400" dirty="0">
                <a:latin typeface="微软雅黑" panose="020B0503020204020204" pitchFamily="34" charset="-122"/>
                <a:ea typeface="微软雅黑" panose="020B0503020204020204" pitchFamily="34" charset="-122"/>
              </a:rPr>
              <a:t>标签、行为轨迹</a:t>
            </a:r>
            <a:endParaRPr lang="en-US" altLang="zh-CN" sz="1400" dirty="0">
              <a:latin typeface="微软雅黑" panose="020B0503020204020204" pitchFamily="34" charset="-122"/>
              <a:ea typeface="微软雅黑" panose="020B0503020204020204" pitchFamily="34" charset="-122"/>
            </a:endParaRPr>
          </a:p>
        </p:txBody>
      </p:sp>
      <p:sp>
        <p:nvSpPr>
          <p:cNvPr id="41" name="椭圆 40"/>
          <p:cNvSpPr/>
          <p:nvPr/>
        </p:nvSpPr>
        <p:spPr>
          <a:xfrm>
            <a:off x="548144" y="2767183"/>
            <a:ext cx="725069" cy="687907"/>
          </a:xfrm>
          <a:prstGeom prst="ellipse">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活动</a:t>
            </a:r>
          </a:p>
        </p:txBody>
      </p:sp>
      <p:sp>
        <p:nvSpPr>
          <p:cNvPr id="42" name="椭圆 41"/>
          <p:cNvSpPr/>
          <p:nvPr/>
        </p:nvSpPr>
        <p:spPr>
          <a:xfrm>
            <a:off x="1214099" y="2519748"/>
            <a:ext cx="725069" cy="687907"/>
          </a:xfrm>
          <a:prstGeom prst="ellipse">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微信生态</a:t>
            </a:r>
            <a:endParaRPr lang="zh-CN" altLang="en-US" sz="900" b="1" dirty="0">
              <a:latin typeface="微软雅黑" panose="020B0503020204020204" pitchFamily="34" charset="-122"/>
              <a:ea typeface="微软雅黑" panose="020B0503020204020204" pitchFamily="34" charset="-122"/>
            </a:endParaRPr>
          </a:p>
        </p:txBody>
      </p:sp>
      <p:sp>
        <p:nvSpPr>
          <p:cNvPr id="49" name="椭圆 48"/>
          <p:cNvSpPr/>
          <p:nvPr/>
        </p:nvSpPr>
        <p:spPr>
          <a:xfrm>
            <a:off x="616836" y="3295694"/>
            <a:ext cx="725069" cy="6879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广告</a:t>
            </a:r>
            <a:endParaRPr lang="en-US" altLang="zh-CN" sz="1400" b="1" dirty="0">
              <a:latin typeface="微软雅黑" panose="020B0503020204020204" pitchFamily="34" charset="-122"/>
              <a:ea typeface="微软雅黑" panose="020B0503020204020204" pitchFamily="34" charset="-122"/>
            </a:endParaRPr>
          </a:p>
        </p:txBody>
      </p:sp>
      <p:sp>
        <p:nvSpPr>
          <p:cNvPr id="43" name="椭圆 42"/>
          <p:cNvSpPr/>
          <p:nvPr/>
        </p:nvSpPr>
        <p:spPr>
          <a:xfrm>
            <a:off x="1232706" y="3149663"/>
            <a:ext cx="725069" cy="687907"/>
          </a:xfrm>
          <a:prstGeom prst="ellipse">
            <a:avLst/>
          </a:prstGeom>
          <a:solidFill>
            <a:schemeClr val="bg1">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其他</a:t>
            </a:r>
          </a:p>
        </p:txBody>
      </p:sp>
      <p:cxnSp>
        <p:nvCxnSpPr>
          <p:cNvPr id="12" name="直接箭头连接符 11"/>
          <p:cNvCxnSpPr/>
          <p:nvPr/>
        </p:nvCxnSpPr>
        <p:spPr>
          <a:xfrm flipV="1">
            <a:off x="2527768" y="6466470"/>
            <a:ext cx="9243762" cy="21956"/>
          </a:xfrm>
          <a:prstGeom prst="straightConnector1">
            <a:avLst/>
          </a:prstGeom>
          <a:ln w="28575">
            <a:headEnd type="arrow" w="med" len="med"/>
            <a:tailEnd type="arrow" w="med" len="med"/>
          </a:ln>
        </p:spPr>
        <p:style>
          <a:lnRef idx="1">
            <a:schemeClr val="accent6"/>
          </a:lnRef>
          <a:fillRef idx="0">
            <a:schemeClr val="accent6"/>
          </a:fillRef>
          <a:effectRef idx="0">
            <a:schemeClr val="accent6"/>
          </a:effectRef>
          <a:fontRef idx="minor">
            <a:schemeClr val="tx1"/>
          </a:fontRef>
        </p:style>
      </p:cxnSp>
      <p:sp>
        <p:nvSpPr>
          <p:cNvPr id="48" name="Oval 338"/>
          <p:cNvSpPr/>
          <p:nvPr/>
        </p:nvSpPr>
        <p:spPr bwMode="gray">
          <a:xfrm>
            <a:off x="10363545" y="5588437"/>
            <a:ext cx="443807" cy="448252"/>
          </a:xfrm>
          <a:prstGeom prst="ellipse">
            <a:avLst/>
          </a:prstGeom>
          <a:solidFill>
            <a:srgbClr val="01738C"/>
          </a:solidFill>
          <a:ln w="6350" algn="ctr">
            <a:noFill/>
            <a:miter lim="800000"/>
          </a:ln>
        </p:spPr>
        <p:txBody>
          <a:bodyPr lIns="66164" tIns="52931" rIns="66164" bIns="52931" rtlCol="0" anchor="ctr"/>
          <a:lstStyle/>
          <a:p>
            <a:pPr algn="ctr" defTabSz="895895" fontAlgn="base">
              <a:spcBef>
                <a:spcPct val="50000"/>
              </a:spcBef>
              <a:spcAft>
                <a:spcPct val="0"/>
              </a:spcAft>
              <a:buClr>
                <a:srgbClr val="F0AB00"/>
              </a:buClr>
              <a:buSzPct val="80000"/>
            </a:pPr>
            <a:r>
              <a:rPr lang="en-US" sz="1765" b="1" kern="0" dirty="0" err="1">
                <a:solidFill>
                  <a:schemeClr val="bg1"/>
                </a:solidFill>
                <a:latin typeface="微软雅黑" panose="020B0503020204020204" pitchFamily="34" charset="-122"/>
                <a:ea typeface="微软雅黑" panose="020B0503020204020204" pitchFamily="34" charset="-122"/>
                <a:cs typeface="STHeiti Light" charset="-122"/>
              </a:rPr>
              <a:t>…</a:t>
            </a:r>
          </a:p>
        </p:txBody>
      </p:sp>
      <p:pic>
        <p:nvPicPr>
          <p:cNvPr id="54" name="图片 53"/>
          <p:cNvPicPr>
            <a:picLocks noChangeAspect="1"/>
          </p:cNvPicPr>
          <p:nvPr/>
        </p:nvPicPr>
        <p:blipFill>
          <a:blip r:embed="rId4"/>
          <a:stretch>
            <a:fillRect/>
          </a:stretch>
        </p:blipFill>
        <p:spPr>
          <a:xfrm>
            <a:off x="10439100" y="3135116"/>
            <a:ext cx="323808" cy="323808"/>
          </a:xfrm>
          <a:prstGeom prst="rect">
            <a:avLst/>
          </a:prstGeom>
        </p:spPr>
      </p:pic>
      <p:pic>
        <p:nvPicPr>
          <p:cNvPr id="55" name="图片 54"/>
          <p:cNvPicPr>
            <a:picLocks noChangeAspect="1"/>
          </p:cNvPicPr>
          <p:nvPr/>
        </p:nvPicPr>
        <p:blipFill>
          <a:blip r:embed="rId5"/>
          <a:stretch>
            <a:fillRect/>
          </a:stretch>
        </p:blipFill>
        <p:spPr>
          <a:xfrm>
            <a:off x="10449259" y="3646860"/>
            <a:ext cx="302856" cy="302856"/>
          </a:xfrm>
          <a:prstGeom prst="rect">
            <a:avLst/>
          </a:prstGeom>
        </p:spPr>
      </p:pic>
      <p:pic>
        <p:nvPicPr>
          <p:cNvPr id="56" name="图片 55"/>
          <p:cNvPicPr>
            <a:picLocks noChangeAspect="1"/>
          </p:cNvPicPr>
          <p:nvPr/>
        </p:nvPicPr>
        <p:blipFill>
          <a:blip r:embed="rId7"/>
          <a:stretch>
            <a:fillRect/>
          </a:stretch>
        </p:blipFill>
        <p:spPr>
          <a:xfrm>
            <a:off x="10396560" y="2557976"/>
            <a:ext cx="408887" cy="408887"/>
          </a:xfrm>
          <a:prstGeom prst="rect">
            <a:avLst/>
          </a:prstGeom>
        </p:spPr>
      </p:pic>
      <p:pic>
        <p:nvPicPr>
          <p:cNvPr id="64" name="图片 63"/>
          <p:cNvPicPr>
            <a:picLocks noChangeAspect="1"/>
          </p:cNvPicPr>
          <p:nvPr/>
        </p:nvPicPr>
        <p:blipFill>
          <a:blip r:embed="rId8"/>
          <a:stretch>
            <a:fillRect/>
          </a:stretch>
        </p:blipFill>
        <p:spPr>
          <a:xfrm>
            <a:off x="10449894" y="4134477"/>
            <a:ext cx="301586" cy="301586"/>
          </a:xfrm>
          <a:prstGeom prst="rect">
            <a:avLst/>
          </a:prstGeom>
        </p:spPr>
      </p:pic>
      <p:sp>
        <p:nvSpPr>
          <p:cNvPr id="4" name="标题 1"/>
          <p:cNvSpPr txBox="1"/>
          <p:nvPr/>
        </p:nvSpPr>
        <p:spPr>
          <a:xfrm>
            <a:off x="6654358" y="6005464"/>
            <a:ext cx="2089513" cy="626663"/>
          </a:xfrm>
          <a:prstGeom prst="rect">
            <a:avLst/>
          </a:prstGeom>
        </p:spPr>
        <p:txBody>
          <a:bodyPr vert="horz" lIns="91428" tIns="45714" rIns="91428" bIns="45714" rtlCol="0" anchor="ctr" anchorCtr="0">
            <a:normAutofit/>
          </a:bodyPr>
          <a:lstStyle>
            <a:defPPr>
              <a:defRPr lang="zh-CN"/>
            </a:defPPr>
            <a:lvl1pPr>
              <a:lnSpc>
                <a:spcPct val="125000"/>
              </a:lnSpc>
              <a:spcBef>
                <a:spcPct val="0"/>
              </a:spcBef>
              <a:buNone/>
              <a:defRPr kumimoji="1" sz="3200" b="1" i="0">
                <a:solidFill>
                  <a:srgbClr val="FFFFFF"/>
                </a:solidFill>
                <a:latin typeface="Source Han Sans CN" panose="020B0500000000000000" pitchFamily="34" charset="-128"/>
                <a:ea typeface="Source Han Sans CN" panose="020B0500000000000000" pitchFamily="34" charset="-128"/>
                <a:cs typeface="+mj-cs"/>
              </a:defRPr>
            </a:lvl1pPr>
          </a:lstStyle>
          <a:p>
            <a:pPr algn="l"/>
            <a:r>
              <a:rPr lang="zh-CN" altLang="en-US" sz="1400" dirty="0">
                <a:solidFill>
                  <a:srgbClr val="00B050"/>
                </a:solidFill>
                <a:latin typeface="微软雅黑" panose="020B0503020204020204" pitchFamily="34" charset="-122"/>
                <a:ea typeface="微软雅黑" panose="020B0503020204020204" pitchFamily="34" charset="-122"/>
              </a:rPr>
              <a:t>建设目标</a:t>
            </a:r>
          </a:p>
        </p:txBody>
      </p:sp>
      <p:sp>
        <p:nvSpPr>
          <p:cNvPr id="6" name="矩形 5"/>
          <p:cNvSpPr/>
          <p:nvPr/>
        </p:nvSpPr>
        <p:spPr>
          <a:xfrm>
            <a:off x="5079767" y="6487355"/>
            <a:ext cx="5369492" cy="377362"/>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实现：深度洞察客户、感知客户、实现营销自动化及闭环运营</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DAC56-7490-4525-B9CD-8F0056A29719}"/>
              </a:ext>
            </a:extLst>
          </p:cNvPr>
          <p:cNvSpPr>
            <a:spLocks noGrp="1"/>
          </p:cNvSpPr>
          <p:nvPr>
            <p:ph type="title" idx="4294967295"/>
          </p:nvPr>
        </p:nvSpPr>
        <p:spPr>
          <a:xfrm>
            <a:off x="0" y="-4763"/>
            <a:ext cx="10971213" cy="1143001"/>
          </a:xfrm>
        </p:spPr>
        <p:txBody>
          <a:bodyPr>
            <a:normAutofit/>
          </a:bodyPr>
          <a:lstStyle/>
          <a:p>
            <a:pPr defTabSz="1219170"/>
            <a:r>
              <a:rPr lang="zh-CN" altLang="en-US" sz="3600" dirty="0">
                <a:solidFill>
                  <a:srgbClr val="FFB200"/>
                </a:solidFill>
                <a:latin typeface="+mn-lt"/>
                <a:ea typeface="+mn-ea"/>
                <a:cs typeface="+mn-ea"/>
              </a:rPr>
              <a:t>获客系统</a:t>
            </a:r>
            <a:r>
              <a:rPr lang="en-US" altLang="zh-CN" sz="3600" dirty="0">
                <a:solidFill>
                  <a:srgbClr val="FFB200"/>
                </a:solidFill>
                <a:latin typeface="+mn-lt"/>
                <a:ea typeface="+mn-ea"/>
                <a:cs typeface="+mn-ea"/>
              </a:rPr>
              <a:t>——</a:t>
            </a:r>
            <a:r>
              <a:rPr lang="zh-CN" altLang="en-US" sz="3600" dirty="0">
                <a:solidFill>
                  <a:srgbClr val="FFB200"/>
                </a:solidFill>
                <a:latin typeface="+mn-lt"/>
                <a:ea typeface="+mn-ea"/>
                <a:cs typeface="+mn-ea"/>
              </a:rPr>
              <a:t>会议管理</a:t>
            </a:r>
          </a:p>
        </p:txBody>
      </p:sp>
      <p:grpSp>
        <p:nvGrpSpPr>
          <p:cNvPr id="3" name="组合 2">
            <a:extLst>
              <a:ext uri="{FF2B5EF4-FFF2-40B4-BE49-F238E27FC236}">
                <a16:creationId xmlns:a16="http://schemas.microsoft.com/office/drawing/2014/main" id="{78155DAB-302C-43BF-BE8E-006A625B5BCE}"/>
              </a:ext>
            </a:extLst>
          </p:cNvPr>
          <p:cNvGrpSpPr/>
          <p:nvPr/>
        </p:nvGrpSpPr>
        <p:grpSpPr>
          <a:xfrm>
            <a:off x="320409" y="1661885"/>
            <a:ext cx="11533027" cy="4693225"/>
            <a:chOff x="240338" y="1245645"/>
            <a:chExt cx="8650896" cy="3520377"/>
          </a:xfrm>
        </p:grpSpPr>
        <p:sp>
          <p:nvSpPr>
            <p:cNvPr id="4" name="圆角矩形 11">
              <a:extLst>
                <a:ext uri="{FF2B5EF4-FFF2-40B4-BE49-F238E27FC236}">
                  <a16:creationId xmlns:a16="http://schemas.microsoft.com/office/drawing/2014/main" id="{A5408334-889F-4270-BF2C-7A19DFCD2BF7}"/>
                </a:ext>
              </a:extLst>
            </p:cNvPr>
            <p:cNvSpPr/>
            <p:nvPr/>
          </p:nvSpPr>
          <p:spPr>
            <a:xfrm>
              <a:off x="3051303" y="4317642"/>
              <a:ext cx="2966351" cy="448380"/>
            </a:xfrm>
            <a:prstGeom prst="roundRect">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n-ea"/>
                </a:rPr>
                <a:t>客户行为轨迹追踪，自动化打标签，客户报名资料自动沉淀至</a:t>
              </a:r>
              <a:r>
                <a:rPr lang="en-US" altLang="zh-CN" sz="1400" dirty="0">
                  <a:solidFill>
                    <a:schemeClr val="tx1"/>
                  </a:solidFill>
                  <a:latin typeface="+mn-ea"/>
                </a:rPr>
                <a:t>CRM</a:t>
              </a:r>
              <a:r>
                <a:rPr lang="zh-CN" altLang="en-US" sz="1400" dirty="0">
                  <a:solidFill>
                    <a:schemeClr val="tx1"/>
                  </a:solidFill>
                  <a:latin typeface="+mn-ea"/>
                </a:rPr>
                <a:t>，自动分配，跟进成交</a:t>
              </a:r>
            </a:p>
          </p:txBody>
        </p:sp>
        <p:grpSp>
          <p:nvGrpSpPr>
            <p:cNvPr id="5" name="组合 4">
              <a:extLst>
                <a:ext uri="{FF2B5EF4-FFF2-40B4-BE49-F238E27FC236}">
                  <a16:creationId xmlns:a16="http://schemas.microsoft.com/office/drawing/2014/main" id="{D0FEB9AF-D0F4-42EB-8D8B-BC192D263035}"/>
                </a:ext>
              </a:extLst>
            </p:cNvPr>
            <p:cNvGrpSpPr/>
            <p:nvPr/>
          </p:nvGrpSpPr>
          <p:grpSpPr>
            <a:xfrm>
              <a:off x="296897" y="1245645"/>
              <a:ext cx="8594337" cy="350679"/>
              <a:chOff x="660648" y="2928469"/>
              <a:chExt cx="10428116" cy="467572"/>
            </a:xfrm>
          </p:grpSpPr>
          <p:sp>
            <p:nvSpPr>
              <p:cNvPr id="6" name="箭头: V 形 5">
                <a:extLst>
                  <a:ext uri="{FF2B5EF4-FFF2-40B4-BE49-F238E27FC236}">
                    <a16:creationId xmlns:a16="http://schemas.microsoft.com/office/drawing/2014/main" id="{460A49ED-4498-4393-90BE-A92AFC3F8FFA}"/>
                  </a:ext>
                </a:extLst>
              </p:cNvPr>
              <p:cNvSpPr/>
              <p:nvPr/>
            </p:nvSpPr>
            <p:spPr>
              <a:xfrm>
                <a:off x="660648" y="2932305"/>
                <a:ext cx="1549244" cy="463736"/>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latin typeface="+mn-ea"/>
                  </a:rPr>
                  <a:t>会议准备</a:t>
                </a:r>
              </a:p>
            </p:txBody>
          </p:sp>
          <p:sp>
            <p:nvSpPr>
              <p:cNvPr id="7" name="箭头: V 形 6">
                <a:extLst>
                  <a:ext uri="{FF2B5EF4-FFF2-40B4-BE49-F238E27FC236}">
                    <a16:creationId xmlns:a16="http://schemas.microsoft.com/office/drawing/2014/main" id="{0120FDB0-55E6-4CB8-AF21-25AB2242A60E}"/>
                  </a:ext>
                </a:extLst>
              </p:cNvPr>
              <p:cNvSpPr/>
              <p:nvPr/>
            </p:nvSpPr>
            <p:spPr>
              <a:xfrm>
                <a:off x="2064040" y="2928469"/>
                <a:ext cx="1986059" cy="467571"/>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latin typeface="+mn-ea"/>
                  </a:rPr>
                  <a:t>邀约推广</a:t>
                </a:r>
              </a:p>
            </p:txBody>
          </p:sp>
          <p:sp>
            <p:nvSpPr>
              <p:cNvPr id="8" name="箭头: V 形 7">
                <a:extLst>
                  <a:ext uri="{FF2B5EF4-FFF2-40B4-BE49-F238E27FC236}">
                    <a16:creationId xmlns:a16="http://schemas.microsoft.com/office/drawing/2014/main" id="{52F247B8-7FD6-415E-BA1A-E290A0D6F1C9}"/>
                  </a:ext>
                </a:extLst>
              </p:cNvPr>
              <p:cNvSpPr/>
              <p:nvPr/>
            </p:nvSpPr>
            <p:spPr>
              <a:xfrm>
                <a:off x="3904248" y="2932305"/>
                <a:ext cx="3470333" cy="463736"/>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latin typeface="+mn-ea"/>
                  </a:rPr>
                  <a:t>线上报名</a:t>
                </a:r>
              </a:p>
            </p:txBody>
          </p:sp>
          <p:sp>
            <p:nvSpPr>
              <p:cNvPr id="9" name="箭头: V 形 8">
                <a:extLst>
                  <a:ext uri="{FF2B5EF4-FFF2-40B4-BE49-F238E27FC236}">
                    <a16:creationId xmlns:a16="http://schemas.microsoft.com/office/drawing/2014/main" id="{1CC9A284-2749-467A-AD8E-240529322013}"/>
                  </a:ext>
                </a:extLst>
              </p:cNvPr>
              <p:cNvSpPr/>
              <p:nvPr/>
            </p:nvSpPr>
            <p:spPr>
              <a:xfrm>
                <a:off x="7226944" y="2928469"/>
                <a:ext cx="1985686" cy="467571"/>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latin typeface="+mn-ea"/>
                  </a:rPr>
                  <a:t>现场签到</a:t>
                </a:r>
              </a:p>
            </p:txBody>
          </p:sp>
          <p:sp>
            <p:nvSpPr>
              <p:cNvPr id="10" name="箭头: V 形 9">
                <a:extLst>
                  <a:ext uri="{FF2B5EF4-FFF2-40B4-BE49-F238E27FC236}">
                    <a16:creationId xmlns:a16="http://schemas.microsoft.com/office/drawing/2014/main" id="{7D9F2CC4-8286-4F55-8223-C58580439E05}"/>
                  </a:ext>
                </a:extLst>
              </p:cNvPr>
              <p:cNvSpPr/>
              <p:nvPr/>
            </p:nvSpPr>
            <p:spPr>
              <a:xfrm>
                <a:off x="9068936" y="2932309"/>
                <a:ext cx="2019828" cy="463732"/>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latin typeface="+mn-ea"/>
                  </a:rPr>
                  <a:t>跟进转化</a:t>
                </a:r>
              </a:p>
            </p:txBody>
          </p:sp>
        </p:grpSp>
        <p:sp>
          <p:nvSpPr>
            <p:cNvPr id="11" name="文本框 10">
              <a:extLst>
                <a:ext uri="{FF2B5EF4-FFF2-40B4-BE49-F238E27FC236}">
                  <a16:creationId xmlns:a16="http://schemas.microsoft.com/office/drawing/2014/main" id="{18F82F6C-DFC1-4943-8B5C-F6D7D67E4AC9}"/>
                </a:ext>
              </a:extLst>
            </p:cNvPr>
            <p:cNvSpPr txBox="1"/>
            <p:nvPr/>
          </p:nvSpPr>
          <p:spPr>
            <a:xfrm>
              <a:off x="5933748" y="3691421"/>
              <a:ext cx="1198635" cy="192434"/>
            </a:xfrm>
            <a:prstGeom prst="rect">
              <a:avLst/>
            </a:prstGeom>
            <a:noFill/>
          </p:spPr>
          <p:txBody>
            <a:bodyPr wrap="square" rtlCol="0">
              <a:spAutoFit/>
            </a:bodyPr>
            <a:lstStyle/>
            <a:p>
              <a:pPr marL="285684" indent="-285684">
                <a:buFont typeface="Arial" panose="020B0604020202020204" pitchFamily="34" charset="0"/>
                <a:buChar char="•"/>
              </a:pPr>
              <a:r>
                <a:rPr lang="zh-CN" altLang="en-US" sz="1067" dirty="0">
                  <a:solidFill>
                    <a:schemeClr val="tx1">
                      <a:lumMod val="75000"/>
                      <a:lumOff val="25000"/>
                    </a:schemeClr>
                  </a:solidFill>
                  <a:latin typeface="+mn-ea"/>
                </a:rPr>
                <a:t>现场扫码签到</a:t>
              </a:r>
            </a:p>
          </p:txBody>
        </p:sp>
        <p:sp>
          <p:nvSpPr>
            <p:cNvPr id="12" name="文本框 11">
              <a:extLst>
                <a:ext uri="{FF2B5EF4-FFF2-40B4-BE49-F238E27FC236}">
                  <a16:creationId xmlns:a16="http://schemas.microsoft.com/office/drawing/2014/main" id="{C6F560F8-25B4-4931-BE69-AEE7886A420F}"/>
                </a:ext>
              </a:extLst>
            </p:cNvPr>
            <p:cNvSpPr txBox="1"/>
            <p:nvPr/>
          </p:nvSpPr>
          <p:spPr>
            <a:xfrm>
              <a:off x="7421470" y="3691421"/>
              <a:ext cx="1308872" cy="315608"/>
            </a:xfrm>
            <a:prstGeom prst="rect">
              <a:avLst/>
            </a:prstGeom>
            <a:noFill/>
          </p:spPr>
          <p:txBody>
            <a:bodyPr wrap="square" rtlCol="0">
              <a:spAutoFit/>
            </a:bodyPr>
            <a:lstStyle/>
            <a:p>
              <a:pPr marL="285684" indent="-285684">
                <a:buFont typeface="Arial" panose="020B0604020202020204" pitchFamily="34" charset="0"/>
                <a:buChar char="•"/>
              </a:pPr>
              <a:r>
                <a:rPr lang="zh-CN" altLang="en-US" sz="1067" dirty="0">
                  <a:solidFill>
                    <a:schemeClr val="tx1">
                      <a:lumMod val="75000"/>
                      <a:lumOff val="25000"/>
                    </a:schemeClr>
                  </a:solidFill>
                  <a:latin typeface="+mn-ea"/>
                </a:rPr>
                <a:t>参会人员可分配销售直接跟进</a:t>
              </a:r>
            </a:p>
          </p:txBody>
        </p:sp>
        <p:sp>
          <p:nvSpPr>
            <p:cNvPr id="13" name="文本框 12">
              <a:extLst>
                <a:ext uri="{FF2B5EF4-FFF2-40B4-BE49-F238E27FC236}">
                  <a16:creationId xmlns:a16="http://schemas.microsoft.com/office/drawing/2014/main" id="{32D033D8-C9EB-48D3-A286-C3FB914622D9}"/>
                </a:ext>
              </a:extLst>
            </p:cNvPr>
            <p:cNvSpPr txBox="1"/>
            <p:nvPr/>
          </p:nvSpPr>
          <p:spPr>
            <a:xfrm>
              <a:off x="2926452" y="3691421"/>
              <a:ext cx="2132081" cy="192434"/>
            </a:xfrm>
            <a:prstGeom prst="rect">
              <a:avLst/>
            </a:prstGeom>
            <a:noFill/>
          </p:spPr>
          <p:txBody>
            <a:bodyPr wrap="square" rtlCol="0">
              <a:spAutoFit/>
            </a:bodyPr>
            <a:lstStyle/>
            <a:p>
              <a:pPr marL="285684" indent="-285684">
                <a:buFont typeface="Arial" panose="020B0604020202020204" pitchFamily="34" charset="0"/>
                <a:buChar char="•"/>
              </a:pPr>
              <a:r>
                <a:rPr lang="zh-CN" altLang="en-US" sz="1067" dirty="0">
                  <a:solidFill>
                    <a:schemeClr val="tx1">
                      <a:lumMod val="75000"/>
                      <a:lumOff val="25000"/>
                    </a:schemeClr>
                  </a:solidFill>
                  <a:latin typeface="+mn-ea"/>
                </a:rPr>
                <a:t>客户报名留资，自动会议提醒</a:t>
              </a:r>
            </a:p>
          </p:txBody>
        </p:sp>
        <p:sp>
          <p:nvSpPr>
            <p:cNvPr id="14" name="文本框 13">
              <a:extLst>
                <a:ext uri="{FF2B5EF4-FFF2-40B4-BE49-F238E27FC236}">
                  <a16:creationId xmlns:a16="http://schemas.microsoft.com/office/drawing/2014/main" id="{1B722782-40C4-4D67-824B-91F22AB9F3E6}"/>
                </a:ext>
              </a:extLst>
            </p:cNvPr>
            <p:cNvSpPr txBox="1"/>
            <p:nvPr/>
          </p:nvSpPr>
          <p:spPr>
            <a:xfrm>
              <a:off x="1584383" y="3691421"/>
              <a:ext cx="1204410" cy="315608"/>
            </a:xfrm>
            <a:prstGeom prst="rect">
              <a:avLst/>
            </a:prstGeom>
            <a:noFill/>
          </p:spPr>
          <p:txBody>
            <a:bodyPr wrap="square" rtlCol="0">
              <a:spAutoFit/>
            </a:bodyPr>
            <a:lstStyle/>
            <a:p>
              <a:pPr marL="285684" indent="-285684">
                <a:buFont typeface="Arial" panose="020B0604020202020204" pitchFamily="34" charset="0"/>
                <a:buChar char="•"/>
              </a:pPr>
              <a:r>
                <a:rPr lang="zh-CN" altLang="en-US" sz="1067" dirty="0">
                  <a:solidFill>
                    <a:schemeClr val="tx1">
                      <a:lumMod val="75000"/>
                      <a:lumOff val="25000"/>
                    </a:schemeClr>
                  </a:solidFill>
                  <a:latin typeface="+mn-ea"/>
                </a:rPr>
                <a:t>企业专属的</a:t>
              </a:r>
              <a:endParaRPr lang="en-US" altLang="zh-CN" sz="1067" dirty="0">
                <a:solidFill>
                  <a:schemeClr val="tx1">
                    <a:lumMod val="75000"/>
                    <a:lumOff val="25000"/>
                  </a:schemeClr>
                </a:solidFill>
                <a:latin typeface="+mn-ea"/>
              </a:endParaRPr>
            </a:p>
            <a:p>
              <a:r>
                <a:rPr lang="en-US" altLang="zh-CN" sz="1067" dirty="0">
                  <a:solidFill>
                    <a:schemeClr val="tx1">
                      <a:lumMod val="75000"/>
                      <a:lumOff val="25000"/>
                    </a:schemeClr>
                  </a:solidFill>
                  <a:latin typeface="+mn-ea"/>
                </a:rPr>
                <a:t>     </a:t>
              </a:r>
              <a:r>
                <a:rPr lang="zh-CN" altLang="en-US" sz="1067" dirty="0">
                  <a:solidFill>
                    <a:schemeClr val="tx1">
                      <a:lumMod val="75000"/>
                      <a:lumOff val="25000"/>
                    </a:schemeClr>
                  </a:solidFill>
                  <a:latin typeface="+mn-ea"/>
                </a:rPr>
                <a:t>会议邀请海报</a:t>
              </a:r>
              <a:endParaRPr lang="en-US" altLang="zh-CN" sz="1067" dirty="0">
                <a:solidFill>
                  <a:schemeClr val="tx1">
                    <a:lumMod val="75000"/>
                    <a:lumOff val="25000"/>
                  </a:schemeClr>
                </a:solidFill>
                <a:latin typeface="+mn-ea"/>
              </a:endParaRPr>
            </a:p>
          </p:txBody>
        </p:sp>
        <p:sp>
          <p:nvSpPr>
            <p:cNvPr id="15" name="文本框 14">
              <a:extLst>
                <a:ext uri="{FF2B5EF4-FFF2-40B4-BE49-F238E27FC236}">
                  <a16:creationId xmlns:a16="http://schemas.microsoft.com/office/drawing/2014/main" id="{A7696CEA-3159-47D1-9B7E-CDE7AED7185B}"/>
                </a:ext>
              </a:extLst>
            </p:cNvPr>
            <p:cNvSpPr txBox="1"/>
            <p:nvPr/>
          </p:nvSpPr>
          <p:spPr>
            <a:xfrm>
              <a:off x="240338" y="1666750"/>
              <a:ext cx="1339771" cy="734576"/>
            </a:xfrm>
            <a:prstGeom prst="rect">
              <a:avLst/>
            </a:prstGeom>
            <a:noFill/>
          </p:spPr>
          <p:txBody>
            <a:bodyPr wrap="square" rtlCol="0">
              <a:spAutoFit/>
            </a:bodyPr>
            <a:lstStyle/>
            <a:p>
              <a:pPr marL="285684" indent="-285684">
                <a:lnSpc>
                  <a:spcPct val="150000"/>
                </a:lnSpc>
                <a:spcBef>
                  <a:spcPts val="194"/>
                </a:spcBef>
                <a:buFont typeface="Arial" panose="020B0604020202020204" pitchFamily="34" charset="0"/>
                <a:buChar char="•"/>
              </a:pPr>
              <a:r>
                <a:rPr lang="zh-CN" altLang="en-US" sz="1333" dirty="0">
                  <a:solidFill>
                    <a:schemeClr val="tx1">
                      <a:lumMod val="65000"/>
                      <a:lumOff val="35000"/>
                    </a:schemeClr>
                  </a:solidFill>
                  <a:latin typeface="+mn-ea"/>
                  <a:cs typeface="Montserrat Light" charset="0"/>
                </a:rPr>
                <a:t>筹备线下会议，安排会议时间、地点等</a:t>
              </a:r>
              <a:endParaRPr lang="en-US" altLang="zh-CN" sz="1333" dirty="0">
                <a:solidFill>
                  <a:schemeClr val="tx1">
                    <a:lumMod val="65000"/>
                    <a:lumOff val="35000"/>
                  </a:schemeClr>
                </a:solidFill>
                <a:latin typeface="+mn-ea"/>
                <a:cs typeface="Montserrat Light" charset="0"/>
              </a:endParaRPr>
            </a:p>
          </p:txBody>
        </p:sp>
        <p:cxnSp>
          <p:nvCxnSpPr>
            <p:cNvPr id="16" name="直接箭头连接符 15">
              <a:extLst>
                <a:ext uri="{FF2B5EF4-FFF2-40B4-BE49-F238E27FC236}">
                  <a16:creationId xmlns:a16="http://schemas.microsoft.com/office/drawing/2014/main" id="{D44F86A3-97AD-4C62-877E-40984E1879EC}"/>
                </a:ext>
              </a:extLst>
            </p:cNvPr>
            <p:cNvCxnSpPr>
              <a:stCxn id="4" idx="1"/>
            </p:cNvCxnSpPr>
            <p:nvPr/>
          </p:nvCxnSpPr>
          <p:spPr>
            <a:xfrm flipH="1">
              <a:off x="296897" y="4541832"/>
              <a:ext cx="2754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02BC088-FF1B-48B6-A645-28D3BAEDB8CF}"/>
                </a:ext>
              </a:extLst>
            </p:cNvPr>
            <p:cNvCxnSpPr>
              <a:stCxn id="4" idx="3"/>
            </p:cNvCxnSpPr>
            <p:nvPr/>
          </p:nvCxnSpPr>
          <p:spPr>
            <a:xfrm>
              <a:off x="6017654" y="4541832"/>
              <a:ext cx="2853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E419A86E-2430-4E36-98D5-2D4B2F58E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0651" y="1719001"/>
              <a:ext cx="1079085" cy="1919333"/>
            </a:xfrm>
            <a:prstGeom prst="rect">
              <a:avLst/>
            </a:prstGeom>
            <a:ln>
              <a:solidFill>
                <a:schemeClr val="bg1">
                  <a:lumMod val="85000"/>
                </a:schemeClr>
              </a:solidFill>
            </a:ln>
          </p:spPr>
        </p:pic>
        <p:pic>
          <p:nvPicPr>
            <p:cNvPr id="19" name="图片 18">
              <a:extLst>
                <a:ext uri="{FF2B5EF4-FFF2-40B4-BE49-F238E27FC236}">
                  <a16:creationId xmlns:a16="http://schemas.microsoft.com/office/drawing/2014/main" id="{4DB386E9-0F5E-4864-AD0C-E621434946A8}"/>
                </a:ext>
              </a:extLst>
            </p:cNvPr>
            <p:cNvPicPr>
              <a:picLocks noChangeAspect="1"/>
            </p:cNvPicPr>
            <p:nvPr/>
          </p:nvPicPr>
          <p:blipFill>
            <a:blip r:embed="rId4"/>
            <a:stretch>
              <a:fillRect/>
            </a:stretch>
          </p:blipFill>
          <p:spPr>
            <a:xfrm>
              <a:off x="3040979" y="1719001"/>
              <a:ext cx="927471" cy="1919333"/>
            </a:xfrm>
            <a:prstGeom prst="rect">
              <a:avLst/>
            </a:prstGeom>
            <a:ln>
              <a:solidFill>
                <a:schemeClr val="bg1">
                  <a:lumMod val="85000"/>
                </a:schemeClr>
              </a:solidFill>
            </a:ln>
          </p:spPr>
        </p:pic>
        <p:pic>
          <p:nvPicPr>
            <p:cNvPr id="20" name="图片 19">
              <a:extLst>
                <a:ext uri="{FF2B5EF4-FFF2-40B4-BE49-F238E27FC236}">
                  <a16:creationId xmlns:a16="http://schemas.microsoft.com/office/drawing/2014/main" id="{70D8F447-A8DE-4CB2-847C-1A0C96DB7054}"/>
                </a:ext>
              </a:extLst>
            </p:cNvPr>
            <p:cNvPicPr>
              <a:picLocks noChangeAspect="1"/>
            </p:cNvPicPr>
            <p:nvPr/>
          </p:nvPicPr>
          <p:blipFill>
            <a:blip r:embed="rId5"/>
            <a:stretch>
              <a:fillRect/>
            </a:stretch>
          </p:blipFill>
          <p:spPr>
            <a:xfrm>
              <a:off x="3989529" y="1727747"/>
              <a:ext cx="924778" cy="1910587"/>
            </a:xfrm>
            <a:prstGeom prst="rect">
              <a:avLst/>
            </a:prstGeom>
            <a:ln>
              <a:solidFill>
                <a:schemeClr val="bg1">
                  <a:lumMod val="85000"/>
                </a:schemeClr>
              </a:solidFill>
            </a:ln>
          </p:spPr>
        </p:pic>
        <p:pic>
          <p:nvPicPr>
            <p:cNvPr id="21" name="图片 20">
              <a:extLst>
                <a:ext uri="{FF2B5EF4-FFF2-40B4-BE49-F238E27FC236}">
                  <a16:creationId xmlns:a16="http://schemas.microsoft.com/office/drawing/2014/main" id="{323C4DFD-0AA2-4B06-822D-4C87A0111C5F}"/>
                </a:ext>
              </a:extLst>
            </p:cNvPr>
            <p:cNvPicPr>
              <a:picLocks noChangeAspect="1"/>
            </p:cNvPicPr>
            <p:nvPr/>
          </p:nvPicPr>
          <p:blipFill>
            <a:blip r:embed="rId6"/>
            <a:stretch>
              <a:fillRect/>
            </a:stretch>
          </p:blipFill>
          <p:spPr>
            <a:xfrm>
              <a:off x="5289450" y="1733024"/>
              <a:ext cx="920695" cy="1905309"/>
            </a:xfrm>
            <a:prstGeom prst="rect">
              <a:avLst/>
            </a:prstGeom>
            <a:ln>
              <a:solidFill>
                <a:schemeClr val="bg1">
                  <a:lumMod val="85000"/>
                </a:schemeClr>
              </a:solidFill>
            </a:ln>
          </p:spPr>
        </p:pic>
        <p:pic>
          <p:nvPicPr>
            <p:cNvPr id="22" name="图片 21">
              <a:extLst>
                <a:ext uri="{FF2B5EF4-FFF2-40B4-BE49-F238E27FC236}">
                  <a16:creationId xmlns:a16="http://schemas.microsoft.com/office/drawing/2014/main" id="{01A93B8D-3B0F-489D-A9BB-980466AF78B1}"/>
                </a:ext>
              </a:extLst>
            </p:cNvPr>
            <p:cNvPicPr>
              <a:picLocks noChangeAspect="1"/>
            </p:cNvPicPr>
            <p:nvPr/>
          </p:nvPicPr>
          <p:blipFill>
            <a:blip r:embed="rId7"/>
            <a:stretch>
              <a:fillRect/>
            </a:stretch>
          </p:blipFill>
          <p:spPr>
            <a:xfrm>
              <a:off x="6238467" y="1727747"/>
              <a:ext cx="920695" cy="1905309"/>
            </a:xfrm>
            <a:prstGeom prst="rect">
              <a:avLst/>
            </a:prstGeom>
            <a:ln>
              <a:solidFill>
                <a:schemeClr val="bg1">
                  <a:lumMod val="85000"/>
                </a:schemeClr>
              </a:solidFill>
            </a:ln>
          </p:spPr>
        </p:pic>
        <p:pic>
          <p:nvPicPr>
            <p:cNvPr id="23" name="图片 22">
              <a:extLst>
                <a:ext uri="{FF2B5EF4-FFF2-40B4-BE49-F238E27FC236}">
                  <a16:creationId xmlns:a16="http://schemas.microsoft.com/office/drawing/2014/main" id="{48B7A603-3A3C-4B7B-9EF4-47BBA7FB97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5852" y="1733024"/>
              <a:ext cx="927471" cy="1927079"/>
            </a:xfrm>
            <a:prstGeom prst="rect">
              <a:avLst/>
            </a:prstGeom>
            <a:ln>
              <a:solidFill>
                <a:schemeClr val="bg1">
                  <a:lumMod val="85000"/>
                </a:schemeClr>
              </a:solidFill>
            </a:ln>
          </p:spPr>
        </p:pic>
      </p:grpSp>
      <p:sp>
        <p:nvSpPr>
          <p:cNvPr id="24" name="矩形 23">
            <a:extLst>
              <a:ext uri="{FF2B5EF4-FFF2-40B4-BE49-F238E27FC236}">
                <a16:creationId xmlns:a16="http://schemas.microsoft.com/office/drawing/2014/main" id="{764E053B-8867-4281-9BEE-B29303498008}"/>
              </a:ext>
            </a:extLst>
          </p:cNvPr>
          <p:cNvSpPr/>
          <p:nvPr/>
        </p:nvSpPr>
        <p:spPr>
          <a:xfrm>
            <a:off x="802551" y="1080196"/>
            <a:ext cx="5170005" cy="379656"/>
          </a:xfrm>
          <a:prstGeom prst="rect">
            <a:avLst/>
          </a:prstGeom>
        </p:spPr>
        <p:txBody>
          <a:bodyPr wrap="none">
            <a:spAutoFit/>
          </a:bodyPr>
          <a:lstStyle/>
          <a:p>
            <a:r>
              <a:rPr lang="zh-CN" altLang="en-US" sz="1867" dirty="0">
                <a:solidFill>
                  <a:schemeClr val="tx1">
                    <a:lumMod val="65000"/>
                    <a:lumOff val="35000"/>
                  </a:schemeClr>
                </a:solidFill>
                <a:latin typeface="+mn-ea"/>
              </a:rPr>
              <a:t>覆盖会前</a:t>
            </a:r>
            <a:r>
              <a:rPr lang="en-US" altLang="zh-CN" sz="1867" dirty="0">
                <a:solidFill>
                  <a:schemeClr val="tx1">
                    <a:lumMod val="65000"/>
                    <a:lumOff val="35000"/>
                  </a:schemeClr>
                </a:solidFill>
                <a:latin typeface="+mn-ea"/>
              </a:rPr>
              <a:t>-</a:t>
            </a:r>
            <a:r>
              <a:rPr lang="zh-CN" altLang="en-US" sz="1867" dirty="0">
                <a:solidFill>
                  <a:schemeClr val="tx1">
                    <a:lumMod val="65000"/>
                    <a:lumOff val="35000"/>
                  </a:schemeClr>
                </a:solidFill>
                <a:latin typeface="+mn-ea"/>
              </a:rPr>
              <a:t>会中</a:t>
            </a:r>
            <a:r>
              <a:rPr lang="en-US" altLang="zh-CN" sz="1867" dirty="0">
                <a:solidFill>
                  <a:schemeClr val="tx1">
                    <a:lumMod val="65000"/>
                    <a:lumOff val="35000"/>
                  </a:schemeClr>
                </a:solidFill>
                <a:latin typeface="+mn-ea"/>
              </a:rPr>
              <a:t>-</a:t>
            </a:r>
            <a:r>
              <a:rPr lang="zh-CN" altLang="en-US" sz="1867" dirty="0">
                <a:solidFill>
                  <a:schemeClr val="tx1">
                    <a:lumMod val="65000"/>
                    <a:lumOff val="35000"/>
                  </a:schemeClr>
                </a:solidFill>
                <a:latin typeface="+mn-ea"/>
              </a:rPr>
              <a:t>会后，实现会议全流程闭环管理</a:t>
            </a:r>
          </a:p>
        </p:txBody>
      </p:sp>
    </p:spTree>
    <p:extLst>
      <p:ext uri="{BB962C8B-B14F-4D97-AF65-F5344CB8AC3E}">
        <p14:creationId xmlns:p14="http://schemas.microsoft.com/office/powerpoint/2010/main" val="905382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a:extLst>
              <a:ext uri="{FF2B5EF4-FFF2-40B4-BE49-F238E27FC236}">
                <a16:creationId xmlns:a16="http://schemas.microsoft.com/office/drawing/2014/main" id="{640295FD-BB4B-45B7-9341-098AB38E9E46}"/>
              </a:ext>
            </a:extLst>
          </p:cNvPr>
          <p:cNvPicPr>
            <a:picLocks noChangeAspect="1"/>
          </p:cNvPicPr>
          <p:nvPr/>
        </p:nvPicPr>
        <p:blipFill>
          <a:blip r:embed="rId2"/>
          <a:stretch>
            <a:fillRect/>
          </a:stretch>
        </p:blipFill>
        <p:spPr>
          <a:xfrm>
            <a:off x="3001494" y="2283021"/>
            <a:ext cx="1983500" cy="3742412"/>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F4349B3A-D60C-4EB1-B87A-2982A4D945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386" y="2283021"/>
            <a:ext cx="1983500" cy="3731193"/>
          </a:xfrm>
          <a:prstGeom prst="rect">
            <a:avLst/>
          </a:prstGeom>
          <a:ln>
            <a:noFill/>
          </a:ln>
          <a:effectLst>
            <a:outerShdw blurRad="292100" dist="139700" dir="2700000" algn="tl" rotWithShape="0">
              <a:srgbClr val="333333">
                <a:alpha val="65000"/>
              </a:srgbClr>
            </a:outerShdw>
          </a:effectLst>
        </p:spPr>
      </p:pic>
      <p:sp>
        <p:nvSpPr>
          <p:cNvPr id="12" name="TextBox 109">
            <a:extLst>
              <a:ext uri="{FF2B5EF4-FFF2-40B4-BE49-F238E27FC236}">
                <a16:creationId xmlns:a16="http://schemas.microsoft.com/office/drawing/2014/main" id="{A1F7524F-2EB1-4012-AF57-4B64DD7FF962}"/>
              </a:ext>
            </a:extLst>
          </p:cNvPr>
          <p:cNvSpPr txBox="1"/>
          <p:nvPr/>
        </p:nvSpPr>
        <p:spPr>
          <a:xfrm>
            <a:off x="3390547" y="6161755"/>
            <a:ext cx="1090563" cy="297454"/>
          </a:xfrm>
          <a:prstGeom prst="rect">
            <a:avLst/>
          </a:prstGeom>
          <a:ln>
            <a:noFill/>
          </a:ln>
          <a:effectLst>
            <a:outerShdw blurRad="292100" dist="139700" dir="2700000" algn="tl" rotWithShape="0">
              <a:srgbClr val="333333">
                <a:alpha val="65000"/>
              </a:srgbClr>
            </a:outerShdw>
          </a:effectLst>
        </p:spPr>
        <p:txBody>
          <a:bodyPr wrap="square" numCol="1" spcCol="457200" rtlCol="0">
            <a:spAutoFit/>
          </a:bodyPr>
          <a:lstStyle/>
          <a:p>
            <a:pPr algn="ctr" rtl="0">
              <a:defRPr/>
            </a:pPr>
            <a:r>
              <a:rPr lang="zh-CN" altLang="en-US" sz="1333" dirty="0">
                <a:solidFill>
                  <a:schemeClr val="tx1">
                    <a:lumMod val="75000"/>
                    <a:lumOff val="25000"/>
                  </a:schemeClr>
                </a:solidFill>
                <a:latin typeface="微软雅黑" pitchFamily="34" charset="-122"/>
                <a:ea typeface="微软雅黑" pitchFamily="34" charset="-122"/>
                <a:cs typeface="Montserrat" charset="0"/>
              </a:rPr>
              <a:t>一键转发</a:t>
            </a:r>
          </a:p>
        </p:txBody>
      </p:sp>
      <p:sp>
        <p:nvSpPr>
          <p:cNvPr id="13" name="TextBox 113">
            <a:extLst>
              <a:ext uri="{FF2B5EF4-FFF2-40B4-BE49-F238E27FC236}">
                <a16:creationId xmlns:a16="http://schemas.microsoft.com/office/drawing/2014/main" id="{9264E175-AFE8-4C0B-BFB5-150E0A319B1B}"/>
              </a:ext>
            </a:extLst>
          </p:cNvPr>
          <p:cNvSpPr txBox="1"/>
          <p:nvPr/>
        </p:nvSpPr>
        <p:spPr>
          <a:xfrm>
            <a:off x="7566357" y="6161755"/>
            <a:ext cx="1070256" cy="297454"/>
          </a:xfrm>
          <a:prstGeom prst="rect">
            <a:avLst/>
          </a:prstGeom>
          <a:noFill/>
        </p:spPr>
        <p:txBody>
          <a:bodyPr wrap="square" numCol="1" spcCol="457200" rtlCol="0">
            <a:spAutoFit/>
          </a:bodyPr>
          <a:lstStyle/>
          <a:p>
            <a:pPr algn="ctr" rtl="0">
              <a:defRPr/>
            </a:pPr>
            <a:r>
              <a:rPr lang="zh-CN" altLang="en-US" sz="1333" dirty="0">
                <a:solidFill>
                  <a:schemeClr val="tx1">
                    <a:lumMod val="75000"/>
                    <a:lumOff val="25000"/>
                  </a:schemeClr>
                </a:solidFill>
                <a:latin typeface="微软雅黑" pitchFamily="34" charset="-122"/>
                <a:ea typeface="微软雅黑" pitchFamily="34" charset="-122"/>
                <a:cs typeface="Montserrat" charset="0"/>
              </a:rPr>
              <a:t>推广分析</a:t>
            </a:r>
          </a:p>
        </p:txBody>
      </p:sp>
      <p:sp>
        <p:nvSpPr>
          <p:cNvPr id="14" name="TextBox 110">
            <a:extLst>
              <a:ext uri="{FF2B5EF4-FFF2-40B4-BE49-F238E27FC236}">
                <a16:creationId xmlns:a16="http://schemas.microsoft.com/office/drawing/2014/main" id="{07C68477-F404-4EA3-973A-EC19B3EAE55E}"/>
              </a:ext>
            </a:extLst>
          </p:cNvPr>
          <p:cNvSpPr txBox="1"/>
          <p:nvPr/>
        </p:nvSpPr>
        <p:spPr>
          <a:xfrm>
            <a:off x="975677" y="6161755"/>
            <a:ext cx="1754649" cy="297454"/>
          </a:xfrm>
          <a:prstGeom prst="rect">
            <a:avLst/>
          </a:prstGeom>
          <a:noFill/>
        </p:spPr>
        <p:txBody>
          <a:bodyPr wrap="square" numCol="1" spcCol="457200" rtlCol="0">
            <a:spAutoFit/>
          </a:bodyPr>
          <a:lstStyle/>
          <a:p>
            <a:pPr algn="ctr" rtl="0">
              <a:defRPr/>
            </a:pPr>
            <a:r>
              <a:rPr lang="zh-CN" altLang="en-US" sz="1333" dirty="0">
                <a:solidFill>
                  <a:schemeClr val="tx1">
                    <a:lumMod val="75000"/>
                    <a:lumOff val="25000"/>
                  </a:schemeClr>
                </a:solidFill>
                <a:latin typeface="微软雅黑" pitchFamily="34" charset="-122"/>
                <a:ea typeface="微软雅黑" pitchFamily="34" charset="-122"/>
                <a:cs typeface="Montserrat" charset="0"/>
              </a:rPr>
              <a:t>推广任务下发</a:t>
            </a:r>
          </a:p>
        </p:txBody>
      </p:sp>
      <p:sp>
        <p:nvSpPr>
          <p:cNvPr id="15" name="TextBox 109">
            <a:extLst>
              <a:ext uri="{FF2B5EF4-FFF2-40B4-BE49-F238E27FC236}">
                <a16:creationId xmlns:a16="http://schemas.microsoft.com/office/drawing/2014/main" id="{38CDF72C-2575-48A2-B2F4-BB1E2584E163}"/>
              </a:ext>
            </a:extLst>
          </p:cNvPr>
          <p:cNvSpPr txBox="1"/>
          <p:nvPr/>
        </p:nvSpPr>
        <p:spPr>
          <a:xfrm>
            <a:off x="9639035" y="6161755"/>
            <a:ext cx="1575701" cy="297454"/>
          </a:xfrm>
          <a:prstGeom prst="rect">
            <a:avLst/>
          </a:prstGeom>
          <a:noFill/>
        </p:spPr>
        <p:txBody>
          <a:bodyPr wrap="square" numCol="1" spcCol="457200" rtlCol="0">
            <a:spAutoFit/>
          </a:bodyPr>
          <a:lstStyle/>
          <a:p>
            <a:pPr algn="ctr" rtl="0">
              <a:defRPr/>
            </a:pPr>
            <a:r>
              <a:rPr lang="zh-CN" altLang="en-US" sz="1333" dirty="0">
                <a:solidFill>
                  <a:schemeClr val="tx1">
                    <a:lumMod val="75000"/>
                    <a:lumOff val="25000"/>
                  </a:schemeClr>
                </a:solidFill>
                <a:latin typeface="微软雅黑" pitchFamily="34" charset="-122"/>
                <a:ea typeface="微软雅黑" pitchFamily="34" charset="-122"/>
                <a:cs typeface="Montserrat" charset="0"/>
              </a:rPr>
              <a:t>线索进入</a:t>
            </a:r>
            <a:r>
              <a:rPr lang="en-US" altLang="zh-CN" sz="1333" dirty="0">
                <a:solidFill>
                  <a:schemeClr val="tx1">
                    <a:lumMod val="75000"/>
                    <a:lumOff val="25000"/>
                  </a:schemeClr>
                </a:solidFill>
                <a:latin typeface="微软雅黑" pitchFamily="34" charset="-122"/>
                <a:ea typeface="微软雅黑" pitchFamily="34" charset="-122"/>
                <a:cs typeface="Montserrat" charset="0"/>
              </a:rPr>
              <a:t>CRM</a:t>
            </a:r>
            <a:endParaRPr lang="zh-CN" altLang="en-US" sz="1333" dirty="0">
              <a:solidFill>
                <a:schemeClr val="tx1">
                  <a:lumMod val="75000"/>
                  <a:lumOff val="25000"/>
                </a:schemeClr>
              </a:solidFill>
              <a:latin typeface="微软雅黑" pitchFamily="34" charset="-122"/>
              <a:ea typeface="微软雅黑" pitchFamily="34" charset="-122"/>
              <a:cs typeface="Montserrat" charset="0"/>
            </a:endParaRPr>
          </a:p>
        </p:txBody>
      </p:sp>
      <p:sp>
        <p:nvSpPr>
          <p:cNvPr id="16" name="TextBox 109">
            <a:extLst>
              <a:ext uri="{FF2B5EF4-FFF2-40B4-BE49-F238E27FC236}">
                <a16:creationId xmlns:a16="http://schemas.microsoft.com/office/drawing/2014/main" id="{3E2E390D-23CF-4D0B-BB0D-8ECA9EADBAE7}"/>
              </a:ext>
            </a:extLst>
          </p:cNvPr>
          <p:cNvSpPr txBox="1"/>
          <p:nvPr/>
        </p:nvSpPr>
        <p:spPr>
          <a:xfrm>
            <a:off x="5473376" y="6161755"/>
            <a:ext cx="1090563" cy="297454"/>
          </a:xfrm>
          <a:prstGeom prst="rect">
            <a:avLst/>
          </a:prstGeom>
          <a:noFill/>
        </p:spPr>
        <p:txBody>
          <a:bodyPr wrap="square" numCol="1" spcCol="457200" rtlCol="0">
            <a:spAutoFit/>
          </a:bodyPr>
          <a:lstStyle/>
          <a:p>
            <a:pPr algn="ctr" rtl="0">
              <a:defRPr/>
            </a:pPr>
            <a:r>
              <a:rPr lang="zh-CN" altLang="en-US" sz="1333" dirty="0">
                <a:solidFill>
                  <a:schemeClr val="tx1">
                    <a:lumMod val="75000"/>
                    <a:lumOff val="25000"/>
                  </a:schemeClr>
                </a:solidFill>
                <a:latin typeface="微软雅黑" pitchFamily="34" charset="-122"/>
                <a:ea typeface="微软雅黑" pitchFamily="34" charset="-122"/>
                <a:cs typeface="Montserrat" charset="0"/>
              </a:rPr>
              <a:t>加载红包</a:t>
            </a:r>
          </a:p>
        </p:txBody>
      </p:sp>
      <p:pic>
        <p:nvPicPr>
          <p:cNvPr id="52" name="图片 51">
            <a:extLst>
              <a:ext uri="{FF2B5EF4-FFF2-40B4-BE49-F238E27FC236}">
                <a16:creationId xmlns:a16="http://schemas.microsoft.com/office/drawing/2014/main" id="{EDA12B57-6038-4B5C-9145-076431726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8966" y="2294241"/>
            <a:ext cx="1938659" cy="3731192"/>
          </a:xfrm>
          <a:prstGeom prst="rect">
            <a:avLst/>
          </a:prstGeom>
          <a:ln>
            <a:noFill/>
          </a:ln>
          <a:effectLst>
            <a:outerShdw blurRad="292100" dist="139700" dir="2700000" algn="tl" rotWithShape="0">
              <a:srgbClr val="333333">
                <a:alpha val="65000"/>
              </a:srgbClr>
            </a:outerShdw>
          </a:effectLst>
        </p:spPr>
      </p:pic>
      <p:pic>
        <p:nvPicPr>
          <p:cNvPr id="53" name="图片 52">
            <a:extLst>
              <a:ext uri="{FF2B5EF4-FFF2-40B4-BE49-F238E27FC236}">
                <a16:creationId xmlns:a16="http://schemas.microsoft.com/office/drawing/2014/main" id="{8D380A9B-438A-47F3-B1B9-B5410DF0F3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5581" y="2285307"/>
            <a:ext cx="1913386" cy="3740126"/>
          </a:xfrm>
          <a:prstGeom prst="rect">
            <a:avLst/>
          </a:prstGeom>
          <a:ln>
            <a:noFill/>
          </a:ln>
          <a:effectLst>
            <a:outerShdw blurRad="292100" dist="139700" dir="2700000" algn="tl" rotWithShape="0">
              <a:srgbClr val="333333">
                <a:alpha val="65000"/>
              </a:srgbClr>
            </a:outerShdw>
          </a:effectLst>
        </p:spPr>
      </p:pic>
      <p:pic>
        <p:nvPicPr>
          <p:cNvPr id="54" name="图片 53">
            <a:extLst>
              <a:ext uri="{FF2B5EF4-FFF2-40B4-BE49-F238E27FC236}">
                <a16:creationId xmlns:a16="http://schemas.microsoft.com/office/drawing/2014/main" id="{4B3FA862-64FD-45E3-8F19-3715EE45A676}"/>
              </a:ext>
            </a:extLst>
          </p:cNvPr>
          <p:cNvPicPr>
            <a:picLocks noChangeAspect="1"/>
          </p:cNvPicPr>
          <p:nvPr/>
        </p:nvPicPr>
        <p:blipFill>
          <a:blip r:embed="rId6" cstate="print"/>
          <a:stretch>
            <a:fillRect/>
          </a:stretch>
        </p:blipFill>
        <p:spPr>
          <a:xfrm>
            <a:off x="9437624" y="2320613"/>
            <a:ext cx="1982924" cy="3731192"/>
          </a:xfrm>
          <a:prstGeom prst="rect">
            <a:avLst/>
          </a:prstGeom>
          <a:ln>
            <a:noFill/>
          </a:ln>
          <a:effectLst>
            <a:outerShdw blurRad="292100" dist="139700" dir="2700000" algn="tl" rotWithShape="0">
              <a:srgbClr val="333333">
                <a:alpha val="65000"/>
              </a:srgbClr>
            </a:outerShdw>
          </a:effectLst>
        </p:spPr>
      </p:pic>
      <p:sp>
        <p:nvSpPr>
          <p:cNvPr id="4" name="标题 1">
            <a:extLst>
              <a:ext uri="{FF2B5EF4-FFF2-40B4-BE49-F238E27FC236}">
                <a16:creationId xmlns:a16="http://schemas.microsoft.com/office/drawing/2014/main" id="{9C5F0370-6697-4300-892F-664B7846D22D}"/>
              </a:ext>
            </a:extLst>
          </p:cNvPr>
          <p:cNvSpPr>
            <a:spLocks noGrp="1"/>
          </p:cNvSpPr>
          <p:nvPr>
            <p:ph type="title" idx="4294967295"/>
          </p:nvPr>
        </p:nvSpPr>
        <p:spPr>
          <a:xfrm>
            <a:off x="0" y="-92075"/>
            <a:ext cx="10971213" cy="1143000"/>
          </a:xfrm>
          <a:noFill/>
          <a:ln>
            <a:noFill/>
          </a:ln>
          <a:effectLst/>
        </p:spPr>
        <p:txBody>
          <a:bodyPr vert="horz" wrap="square" lIns="45714" tIns="60958" rIns="45714" bIns="60958" rtlCol="0" anchor="ctr">
            <a:spAutoFit/>
          </a:bodyPr>
          <a:lstStyle/>
          <a:p>
            <a:pPr defTabSz="1219170">
              <a:spcBef>
                <a:spcPts val="0"/>
              </a:spcBef>
            </a:pPr>
            <a:r>
              <a:rPr lang="zh-CN" altLang="en-US" sz="3200" dirty="0">
                <a:solidFill>
                  <a:srgbClr val="FFB200"/>
                </a:solidFill>
                <a:latin typeface="微软雅黑 Light"/>
                <a:ea typeface="微软雅黑"/>
                <a:cs typeface="+mn-ea"/>
              </a:rPr>
              <a:t>获客系统</a:t>
            </a:r>
            <a:r>
              <a:rPr lang="en-US" altLang="zh-CN" sz="3200" dirty="0">
                <a:solidFill>
                  <a:srgbClr val="FFB200"/>
                </a:solidFill>
                <a:latin typeface="微软雅黑 Light"/>
                <a:ea typeface="微软雅黑"/>
                <a:cs typeface="+mn-ea"/>
              </a:rPr>
              <a:t>——</a:t>
            </a:r>
            <a:r>
              <a:rPr lang="zh-CN" altLang="en-US" sz="3200" dirty="0">
                <a:solidFill>
                  <a:srgbClr val="FFB200"/>
                </a:solidFill>
                <a:latin typeface="微软雅黑 Light"/>
                <a:ea typeface="微软雅黑"/>
                <a:cs typeface="+mn-ea"/>
              </a:rPr>
              <a:t>全员营销举例</a:t>
            </a:r>
          </a:p>
        </p:txBody>
      </p:sp>
      <p:grpSp>
        <p:nvGrpSpPr>
          <p:cNvPr id="17" name="íṣ1iḋe">
            <a:extLst>
              <a:ext uri="{FF2B5EF4-FFF2-40B4-BE49-F238E27FC236}">
                <a16:creationId xmlns:a16="http://schemas.microsoft.com/office/drawing/2014/main" id="{D49C6D23-FAEA-4BC9-99DC-F519A3508F86}"/>
              </a:ext>
            </a:extLst>
          </p:cNvPr>
          <p:cNvGrpSpPr/>
          <p:nvPr/>
        </p:nvGrpSpPr>
        <p:grpSpPr>
          <a:xfrm>
            <a:off x="763884" y="1040919"/>
            <a:ext cx="2178233" cy="1385052"/>
            <a:chOff x="660400" y="2154494"/>
            <a:chExt cx="2250558" cy="1405416"/>
          </a:xfrm>
        </p:grpSpPr>
        <p:grpSp>
          <p:nvGrpSpPr>
            <p:cNvPr id="18" name="ïś1îḍe">
              <a:extLst>
                <a:ext uri="{FF2B5EF4-FFF2-40B4-BE49-F238E27FC236}">
                  <a16:creationId xmlns:a16="http://schemas.microsoft.com/office/drawing/2014/main" id="{3CBAFD60-C8AB-446F-8E2B-B71E264E27A8}"/>
                </a:ext>
              </a:extLst>
            </p:cNvPr>
            <p:cNvGrpSpPr/>
            <p:nvPr/>
          </p:nvGrpSpPr>
          <p:grpSpPr>
            <a:xfrm>
              <a:off x="660400" y="2154494"/>
              <a:ext cx="2250558" cy="859761"/>
              <a:chOff x="660400" y="2275778"/>
              <a:chExt cx="1862288" cy="711433"/>
            </a:xfrm>
            <a:solidFill>
              <a:sysClr val="window" lastClr="FFFFFF">
                <a:lumMod val="95000"/>
              </a:sysClr>
            </a:solidFill>
          </p:grpSpPr>
          <p:sp>
            <p:nvSpPr>
              <p:cNvPr id="20" name="íṡļïḓè">
                <a:extLst>
                  <a:ext uri="{FF2B5EF4-FFF2-40B4-BE49-F238E27FC236}">
                    <a16:creationId xmlns:a16="http://schemas.microsoft.com/office/drawing/2014/main" id="{9A15DF99-7DAF-484F-A9D4-90607B62A826}"/>
                  </a:ext>
                </a:extLst>
              </p:cNvPr>
              <p:cNvSpPr>
                <a:spLocks/>
              </p:cNvSpPr>
              <p:nvPr/>
            </p:nvSpPr>
            <p:spPr>
              <a:xfrm>
                <a:off x="1591544" y="2275778"/>
                <a:ext cx="931144" cy="711433"/>
              </a:xfrm>
              <a:custGeom>
                <a:avLst/>
                <a:gdLst/>
                <a:ahLst/>
                <a:cxnLst>
                  <a:cxn ang="0">
                    <a:pos x="wd2" y="hd2"/>
                  </a:cxn>
                  <a:cxn ang="5400000">
                    <a:pos x="wd2" y="hd2"/>
                  </a:cxn>
                  <a:cxn ang="10800000">
                    <a:pos x="wd2" y="hd2"/>
                  </a:cxn>
                  <a:cxn ang="16200000">
                    <a:pos x="wd2" y="hd2"/>
                  </a:cxn>
                </a:cxnLst>
                <a:rect l="0" t="0" r="r" b="b"/>
                <a:pathLst>
                  <a:path w="21600" h="21600" extrusionOk="0">
                    <a:moveTo>
                      <a:pt x="10193" y="21600"/>
                    </a:moveTo>
                    <a:lnTo>
                      <a:pt x="11676" y="21600"/>
                    </a:lnTo>
                    <a:lnTo>
                      <a:pt x="16503" y="21600"/>
                    </a:lnTo>
                    <a:lnTo>
                      <a:pt x="21330" y="21600"/>
                    </a:lnTo>
                    <a:cubicBezTo>
                      <a:pt x="21479" y="21600"/>
                      <a:pt x="21600" y="21442"/>
                      <a:pt x="21600" y="21247"/>
                    </a:cubicBezTo>
                    <a:lnTo>
                      <a:pt x="21600" y="13059"/>
                    </a:lnTo>
                    <a:cubicBezTo>
                      <a:pt x="21600" y="12864"/>
                      <a:pt x="21479" y="12706"/>
                      <a:pt x="21330" y="12706"/>
                    </a:cubicBezTo>
                    <a:lnTo>
                      <a:pt x="15044" y="12706"/>
                    </a:lnTo>
                    <a:cubicBezTo>
                      <a:pt x="12454" y="5213"/>
                      <a:pt x="6692" y="0"/>
                      <a:pt x="0" y="0"/>
                    </a:cubicBezTo>
                    <a:lnTo>
                      <a:pt x="0" y="8259"/>
                    </a:lnTo>
                    <a:cubicBezTo>
                      <a:pt x="5629" y="8259"/>
                      <a:pt x="10193" y="14232"/>
                      <a:pt x="10193" y="21600"/>
                    </a:cubicBezTo>
                    <a:close/>
                  </a:path>
                </a:pathLst>
              </a:custGeom>
              <a:grpFill/>
              <a:ln w="12700" cap="flat">
                <a:noFill/>
                <a:miter lim="400000"/>
              </a:ln>
              <a:effectLst/>
            </p:spPr>
            <p:txBody>
              <a:bodyPr wrap="square" lIns="42333" tIns="42333" rIns="42333" bIns="42333" numCol="1"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15934">
                  <a:defRPr sz="3200">
                    <a:solidFill>
                      <a:srgbClr val="FFFFFF"/>
                    </a:solidFill>
                    <a:latin typeface="+mn-lt"/>
                    <a:ea typeface="+mn-ea"/>
                    <a:cs typeface="+mn-cs"/>
                    <a:sym typeface="Helvetica Light"/>
                  </a:defRPr>
                </a:pPr>
                <a:endParaRPr sz="3556">
                  <a:solidFill>
                    <a:srgbClr val="FFFFFF"/>
                  </a:solidFill>
                  <a:latin typeface="微软雅黑 Light"/>
                  <a:ea typeface="微软雅黑 Light"/>
                  <a:sym typeface="Helvetica Light"/>
                </a:endParaRPr>
              </a:p>
            </p:txBody>
          </p:sp>
          <p:sp>
            <p:nvSpPr>
              <p:cNvPr id="21" name="íśļïḓê">
                <a:extLst>
                  <a:ext uri="{FF2B5EF4-FFF2-40B4-BE49-F238E27FC236}">
                    <a16:creationId xmlns:a16="http://schemas.microsoft.com/office/drawing/2014/main" id="{56EECC10-65BD-4538-8CB3-FE199C338D78}"/>
                  </a:ext>
                </a:extLst>
              </p:cNvPr>
              <p:cNvSpPr>
                <a:spLocks/>
              </p:cNvSpPr>
              <p:nvPr/>
            </p:nvSpPr>
            <p:spPr>
              <a:xfrm>
                <a:off x="660400" y="2275778"/>
                <a:ext cx="931144" cy="711433"/>
              </a:xfrm>
              <a:custGeom>
                <a:avLst/>
                <a:gdLst/>
                <a:ahLst/>
                <a:cxnLst>
                  <a:cxn ang="0">
                    <a:pos x="wd2" y="hd2"/>
                  </a:cxn>
                  <a:cxn ang="5400000">
                    <a:pos x="wd2" y="hd2"/>
                  </a:cxn>
                  <a:cxn ang="10800000">
                    <a:pos x="wd2" y="hd2"/>
                  </a:cxn>
                  <a:cxn ang="16200000">
                    <a:pos x="wd2" y="hd2"/>
                  </a:cxn>
                </a:cxnLst>
                <a:rect l="0" t="0" r="r" b="b"/>
                <a:pathLst>
                  <a:path w="21600" h="21600" extrusionOk="0">
                    <a:moveTo>
                      <a:pt x="270" y="21600"/>
                    </a:moveTo>
                    <a:lnTo>
                      <a:pt x="5097" y="21600"/>
                    </a:lnTo>
                    <a:lnTo>
                      <a:pt x="9924" y="21600"/>
                    </a:lnTo>
                    <a:lnTo>
                      <a:pt x="11407" y="21600"/>
                    </a:lnTo>
                    <a:cubicBezTo>
                      <a:pt x="11407" y="14232"/>
                      <a:pt x="15971" y="8259"/>
                      <a:pt x="21600" y="8259"/>
                    </a:cubicBezTo>
                    <a:lnTo>
                      <a:pt x="21600" y="0"/>
                    </a:lnTo>
                    <a:cubicBezTo>
                      <a:pt x="14908" y="0"/>
                      <a:pt x="9146" y="5213"/>
                      <a:pt x="6556" y="12706"/>
                    </a:cubicBezTo>
                    <a:lnTo>
                      <a:pt x="270" y="12706"/>
                    </a:lnTo>
                    <a:cubicBezTo>
                      <a:pt x="121" y="12706"/>
                      <a:pt x="0" y="12864"/>
                      <a:pt x="0" y="13059"/>
                    </a:cubicBezTo>
                    <a:lnTo>
                      <a:pt x="0" y="21247"/>
                    </a:lnTo>
                    <a:cubicBezTo>
                      <a:pt x="0" y="21442"/>
                      <a:pt x="121" y="21600"/>
                      <a:pt x="270" y="21600"/>
                    </a:cubicBezTo>
                    <a:close/>
                  </a:path>
                </a:pathLst>
              </a:custGeom>
              <a:grpFill/>
              <a:ln w="12700">
                <a:miter lim="400000"/>
              </a:ln>
            </p:spPr>
            <p:txBody>
              <a:bodyPr lIns="42333" tIns="42333" rIns="42333" bIns="42333"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15934">
                  <a:defRPr sz="3200">
                    <a:solidFill>
                      <a:srgbClr val="FFFFFF"/>
                    </a:solidFill>
                    <a:latin typeface="+mn-lt"/>
                    <a:ea typeface="+mn-ea"/>
                    <a:cs typeface="+mn-cs"/>
                    <a:sym typeface="Helvetica Light"/>
                  </a:defRPr>
                </a:pPr>
                <a:endParaRPr sz="3556">
                  <a:solidFill>
                    <a:srgbClr val="FFFFFF"/>
                  </a:solidFill>
                  <a:latin typeface="微软雅黑 Light"/>
                  <a:ea typeface="微软雅黑 Light"/>
                  <a:sym typeface="Helvetica Light"/>
                </a:endParaRPr>
              </a:p>
            </p:txBody>
          </p:sp>
        </p:grpSp>
        <p:sp>
          <p:nvSpPr>
            <p:cNvPr id="19" name="îṥḻiḍè">
              <a:extLst>
                <a:ext uri="{FF2B5EF4-FFF2-40B4-BE49-F238E27FC236}">
                  <a16:creationId xmlns:a16="http://schemas.microsoft.com/office/drawing/2014/main" id="{43BFDD18-58CA-4E0C-8C92-E56B5DAD81D2}"/>
                </a:ext>
              </a:extLst>
            </p:cNvPr>
            <p:cNvSpPr/>
            <p:nvPr/>
          </p:nvSpPr>
          <p:spPr>
            <a:xfrm>
              <a:off x="1285509" y="2468599"/>
              <a:ext cx="1091311" cy="1091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7"/>
              <a:stretch>
                <a:fillRect l="-25419" t="-2" r="-24643" b="-2"/>
              </a:stretch>
            </a:blipFill>
            <a:ln w="38100">
              <a:solidFill>
                <a:sysClr val="window" lastClr="FFFFFF"/>
              </a:solidFill>
              <a:round/>
              <a:headEnd/>
              <a:tailEnd/>
            </a:ln>
            <a:effectLst/>
          </p:spPr>
          <p:txBody>
            <a:bodyPr rot="0" spcFirstLastPara="0" vert="horz" wrap="square" lIns="101600" tIns="50800" rIns="101600" bIns="50800" numCol="1" spcCol="0" rtlCol="0" fromWordArt="0" anchor="ctr" anchorCtr="0" forceAA="0" compatLnSpc="1">
              <a:prstTxWarp prst="textNoShape">
                <a:avLst/>
              </a:prstTxWarp>
              <a:normAutofit/>
            </a:bodyPr>
            <a:lstStyle/>
            <a:p>
              <a:pPr algn="ctr" defTabSz="1015883">
                <a:defRPr/>
              </a:pPr>
              <a:endParaRPr sz="2222" b="1" kern="0">
                <a:solidFill>
                  <a:prstClr val="white"/>
                </a:solidFill>
                <a:latin typeface="微软雅黑 Light"/>
                <a:ea typeface="微软雅黑 Light"/>
              </a:endParaRPr>
            </a:p>
          </p:txBody>
        </p:sp>
      </p:grpSp>
      <p:sp>
        <p:nvSpPr>
          <p:cNvPr id="22" name="ïś1ïďê">
            <a:extLst>
              <a:ext uri="{FF2B5EF4-FFF2-40B4-BE49-F238E27FC236}">
                <a16:creationId xmlns:a16="http://schemas.microsoft.com/office/drawing/2014/main" id="{0CDB3316-0A47-4666-910D-316ED9575C04}"/>
              </a:ext>
            </a:extLst>
          </p:cNvPr>
          <p:cNvSpPr/>
          <p:nvPr/>
        </p:nvSpPr>
        <p:spPr>
          <a:xfrm>
            <a:off x="124707" y="1541307"/>
            <a:ext cx="639177" cy="346918"/>
          </a:xfrm>
          <a:prstGeom prst="rect">
            <a:avLst/>
          </a:prstGeom>
          <a:solidFill>
            <a:sysClr val="window" lastClr="FFFFFF">
              <a:lumMod val="95000"/>
            </a:sysClr>
          </a:solidFill>
          <a:ln w="12700" cap="rnd" cmpd="sng" algn="ctr">
            <a:noFill/>
            <a:prstDash val="solid"/>
            <a:round/>
            <a:headEnd/>
            <a:tailEnd/>
          </a:ln>
          <a:effectLst/>
        </p:spPr>
        <p:txBody>
          <a:bodyPr rot="0" spcFirstLastPara="0" vert="horz" wrap="square" lIns="101600" tIns="50800" rIns="101600" bIns="50800" numCol="1" spcCol="0" rtlCol="0" fromWordArt="0" anchor="ctr" anchorCtr="0" forceAA="0" compatLnSpc="1">
            <a:prstTxWarp prst="textNoShape">
              <a:avLst/>
            </a:prstTxWarp>
            <a:normAutofit fontScale="85000" lnSpcReduction="20000"/>
          </a:bodyPr>
          <a:lstStyle/>
          <a:p>
            <a:pPr algn="ctr" defTabSz="1015883">
              <a:defRPr/>
            </a:pPr>
            <a:endParaRPr lang="zh-CN" altLang="en-US" sz="2222" b="1" kern="0" dirty="0">
              <a:solidFill>
                <a:prstClr val="white"/>
              </a:solidFill>
              <a:latin typeface="微软雅黑 Light"/>
              <a:ea typeface="微软雅黑 Light"/>
            </a:endParaRPr>
          </a:p>
        </p:txBody>
      </p:sp>
      <p:grpSp>
        <p:nvGrpSpPr>
          <p:cNvPr id="23" name="iślïďe">
            <a:extLst>
              <a:ext uri="{FF2B5EF4-FFF2-40B4-BE49-F238E27FC236}">
                <a16:creationId xmlns:a16="http://schemas.microsoft.com/office/drawing/2014/main" id="{F1198F3C-138E-4471-A28C-07E66F1F30C3}"/>
              </a:ext>
            </a:extLst>
          </p:cNvPr>
          <p:cNvGrpSpPr/>
          <p:nvPr/>
        </p:nvGrpSpPr>
        <p:grpSpPr>
          <a:xfrm>
            <a:off x="4929542" y="1040920"/>
            <a:ext cx="2178233" cy="1385640"/>
            <a:chOff x="660400" y="2154494"/>
            <a:chExt cx="2250558" cy="1406012"/>
          </a:xfrm>
        </p:grpSpPr>
        <p:grpSp>
          <p:nvGrpSpPr>
            <p:cNvPr id="24" name="ïṩḻiḍe">
              <a:extLst>
                <a:ext uri="{FF2B5EF4-FFF2-40B4-BE49-F238E27FC236}">
                  <a16:creationId xmlns:a16="http://schemas.microsoft.com/office/drawing/2014/main" id="{32F05298-52F8-4418-8651-73C482F3179E}"/>
                </a:ext>
              </a:extLst>
            </p:cNvPr>
            <p:cNvGrpSpPr/>
            <p:nvPr/>
          </p:nvGrpSpPr>
          <p:grpSpPr>
            <a:xfrm>
              <a:off x="660400" y="2154494"/>
              <a:ext cx="2250558" cy="859761"/>
              <a:chOff x="660400" y="2275778"/>
              <a:chExt cx="1862288" cy="711433"/>
            </a:xfrm>
            <a:solidFill>
              <a:sysClr val="window" lastClr="FFFFFF">
                <a:lumMod val="95000"/>
              </a:sysClr>
            </a:solidFill>
          </p:grpSpPr>
          <p:sp>
            <p:nvSpPr>
              <p:cNvPr id="26" name="iśľïḓê">
                <a:extLst>
                  <a:ext uri="{FF2B5EF4-FFF2-40B4-BE49-F238E27FC236}">
                    <a16:creationId xmlns:a16="http://schemas.microsoft.com/office/drawing/2014/main" id="{7F626C21-0F32-4E3A-B78E-44012C90B596}"/>
                  </a:ext>
                </a:extLst>
              </p:cNvPr>
              <p:cNvSpPr>
                <a:spLocks/>
              </p:cNvSpPr>
              <p:nvPr/>
            </p:nvSpPr>
            <p:spPr>
              <a:xfrm>
                <a:off x="1591544" y="2275778"/>
                <a:ext cx="931144" cy="711433"/>
              </a:xfrm>
              <a:custGeom>
                <a:avLst/>
                <a:gdLst/>
                <a:ahLst/>
                <a:cxnLst>
                  <a:cxn ang="0">
                    <a:pos x="wd2" y="hd2"/>
                  </a:cxn>
                  <a:cxn ang="5400000">
                    <a:pos x="wd2" y="hd2"/>
                  </a:cxn>
                  <a:cxn ang="10800000">
                    <a:pos x="wd2" y="hd2"/>
                  </a:cxn>
                  <a:cxn ang="16200000">
                    <a:pos x="wd2" y="hd2"/>
                  </a:cxn>
                </a:cxnLst>
                <a:rect l="0" t="0" r="r" b="b"/>
                <a:pathLst>
                  <a:path w="21600" h="21600" extrusionOk="0">
                    <a:moveTo>
                      <a:pt x="10193" y="21600"/>
                    </a:moveTo>
                    <a:lnTo>
                      <a:pt x="11676" y="21600"/>
                    </a:lnTo>
                    <a:lnTo>
                      <a:pt x="16503" y="21600"/>
                    </a:lnTo>
                    <a:lnTo>
                      <a:pt x="21330" y="21600"/>
                    </a:lnTo>
                    <a:cubicBezTo>
                      <a:pt x="21479" y="21600"/>
                      <a:pt x="21600" y="21442"/>
                      <a:pt x="21600" y="21247"/>
                    </a:cubicBezTo>
                    <a:lnTo>
                      <a:pt x="21600" y="13059"/>
                    </a:lnTo>
                    <a:cubicBezTo>
                      <a:pt x="21600" y="12864"/>
                      <a:pt x="21479" y="12706"/>
                      <a:pt x="21330" y="12706"/>
                    </a:cubicBezTo>
                    <a:lnTo>
                      <a:pt x="15044" y="12706"/>
                    </a:lnTo>
                    <a:cubicBezTo>
                      <a:pt x="12454" y="5213"/>
                      <a:pt x="6692" y="0"/>
                      <a:pt x="0" y="0"/>
                    </a:cubicBezTo>
                    <a:lnTo>
                      <a:pt x="0" y="8259"/>
                    </a:lnTo>
                    <a:cubicBezTo>
                      <a:pt x="5629" y="8259"/>
                      <a:pt x="10193" y="14232"/>
                      <a:pt x="10193" y="21600"/>
                    </a:cubicBezTo>
                    <a:close/>
                  </a:path>
                </a:pathLst>
              </a:custGeom>
              <a:grpFill/>
              <a:ln w="12700" cap="flat">
                <a:noFill/>
                <a:miter lim="400000"/>
              </a:ln>
              <a:effectLst/>
            </p:spPr>
            <p:txBody>
              <a:bodyPr wrap="square" lIns="42333" tIns="42333" rIns="42333" bIns="42333" numCol="1"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15934">
                  <a:defRPr sz="3200">
                    <a:solidFill>
                      <a:srgbClr val="FFFFFF"/>
                    </a:solidFill>
                    <a:latin typeface="+mn-lt"/>
                    <a:ea typeface="+mn-ea"/>
                    <a:cs typeface="+mn-cs"/>
                    <a:sym typeface="Helvetica Light"/>
                  </a:defRPr>
                </a:pPr>
                <a:endParaRPr sz="3556">
                  <a:solidFill>
                    <a:srgbClr val="FFFFFF"/>
                  </a:solidFill>
                  <a:latin typeface="微软雅黑 Light"/>
                  <a:ea typeface="微软雅黑 Light"/>
                  <a:sym typeface="Helvetica Light"/>
                </a:endParaRPr>
              </a:p>
            </p:txBody>
          </p:sp>
          <p:sp>
            <p:nvSpPr>
              <p:cNvPr id="27" name="ïṥlíďé">
                <a:extLst>
                  <a:ext uri="{FF2B5EF4-FFF2-40B4-BE49-F238E27FC236}">
                    <a16:creationId xmlns:a16="http://schemas.microsoft.com/office/drawing/2014/main" id="{32D597E5-39A1-42C8-B75B-14F66C190C88}"/>
                  </a:ext>
                </a:extLst>
              </p:cNvPr>
              <p:cNvSpPr>
                <a:spLocks/>
              </p:cNvSpPr>
              <p:nvPr/>
            </p:nvSpPr>
            <p:spPr>
              <a:xfrm>
                <a:off x="660400" y="2275778"/>
                <a:ext cx="931144" cy="711433"/>
              </a:xfrm>
              <a:custGeom>
                <a:avLst/>
                <a:gdLst/>
                <a:ahLst/>
                <a:cxnLst>
                  <a:cxn ang="0">
                    <a:pos x="wd2" y="hd2"/>
                  </a:cxn>
                  <a:cxn ang="5400000">
                    <a:pos x="wd2" y="hd2"/>
                  </a:cxn>
                  <a:cxn ang="10800000">
                    <a:pos x="wd2" y="hd2"/>
                  </a:cxn>
                  <a:cxn ang="16200000">
                    <a:pos x="wd2" y="hd2"/>
                  </a:cxn>
                </a:cxnLst>
                <a:rect l="0" t="0" r="r" b="b"/>
                <a:pathLst>
                  <a:path w="21600" h="21600" extrusionOk="0">
                    <a:moveTo>
                      <a:pt x="270" y="21600"/>
                    </a:moveTo>
                    <a:lnTo>
                      <a:pt x="5097" y="21600"/>
                    </a:lnTo>
                    <a:lnTo>
                      <a:pt x="9924" y="21600"/>
                    </a:lnTo>
                    <a:lnTo>
                      <a:pt x="11407" y="21600"/>
                    </a:lnTo>
                    <a:cubicBezTo>
                      <a:pt x="11407" y="14232"/>
                      <a:pt x="15971" y="8259"/>
                      <a:pt x="21600" y="8259"/>
                    </a:cubicBezTo>
                    <a:lnTo>
                      <a:pt x="21600" y="0"/>
                    </a:lnTo>
                    <a:cubicBezTo>
                      <a:pt x="14908" y="0"/>
                      <a:pt x="9146" y="5213"/>
                      <a:pt x="6556" y="12706"/>
                    </a:cubicBezTo>
                    <a:lnTo>
                      <a:pt x="270" y="12706"/>
                    </a:lnTo>
                    <a:cubicBezTo>
                      <a:pt x="121" y="12706"/>
                      <a:pt x="0" y="12864"/>
                      <a:pt x="0" y="13059"/>
                    </a:cubicBezTo>
                    <a:lnTo>
                      <a:pt x="0" y="21247"/>
                    </a:lnTo>
                    <a:cubicBezTo>
                      <a:pt x="0" y="21442"/>
                      <a:pt x="121" y="21600"/>
                      <a:pt x="270" y="21600"/>
                    </a:cubicBezTo>
                    <a:close/>
                  </a:path>
                </a:pathLst>
              </a:custGeom>
              <a:grpFill/>
              <a:ln w="12700">
                <a:miter lim="400000"/>
              </a:ln>
            </p:spPr>
            <p:txBody>
              <a:bodyPr lIns="42333" tIns="42333" rIns="42333" bIns="42333"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15934">
                  <a:defRPr sz="3200">
                    <a:solidFill>
                      <a:srgbClr val="FFFFFF"/>
                    </a:solidFill>
                    <a:latin typeface="+mn-lt"/>
                    <a:ea typeface="+mn-ea"/>
                    <a:cs typeface="+mn-cs"/>
                    <a:sym typeface="Helvetica Light"/>
                  </a:defRPr>
                </a:pPr>
                <a:endParaRPr sz="3556">
                  <a:solidFill>
                    <a:srgbClr val="FFFFFF"/>
                  </a:solidFill>
                  <a:latin typeface="微软雅黑 Light"/>
                  <a:ea typeface="微软雅黑 Light"/>
                  <a:sym typeface="Helvetica Light"/>
                </a:endParaRPr>
              </a:p>
            </p:txBody>
          </p:sp>
        </p:grpSp>
        <p:sp>
          <p:nvSpPr>
            <p:cNvPr id="25" name="îslíḓè">
              <a:extLst>
                <a:ext uri="{FF2B5EF4-FFF2-40B4-BE49-F238E27FC236}">
                  <a16:creationId xmlns:a16="http://schemas.microsoft.com/office/drawing/2014/main" id="{EB8DD78C-DEC1-4B5B-903E-8A35F5E5CA0E}"/>
                </a:ext>
              </a:extLst>
            </p:cNvPr>
            <p:cNvSpPr/>
            <p:nvPr/>
          </p:nvSpPr>
          <p:spPr>
            <a:xfrm>
              <a:off x="1255886" y="2469195"/>
              <a:ext cx="1091311" cy="1091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8"/>
              <a:stretch>
                <a:fillRect l="-25390" t="-2" r="-24614" b="-2"/>
              </a:stretch>
            </a:blipFill>
            <a:ln w="38100">
              <a:solidFill>
                <a:sysClr val="window" lastClr="FFFFFF"/>
              </a:solidFill>
              <a:round/>
              <a:headEnd/>
              <a:tailEnd/>
            </a:ln>
            <a:effectLst/>
          </p:spPr>
          <p:txBody>
            <a:bodyPr rot="0" spcFirstLastPara="0" vert="horz" wrap="square" lIns="101600" tIns="50800" rIns="101600" bIns="50800" numCol="1" spcCol="0" rtlCol="0" fromWordArt="0" anchor="ctr" anchorCtr="0" forceAA="0" compatLnSpc="1">
              <a:prstTxWarp prst="textNoShape">
                <a:avLst/>
              </a:prstTxWarp>
              <a:normAutofit/>
            </a:bodyPr>
            <a:lstStyle/>
            <a:p>
              <a:pPr algn="ctr" defTabSz="1015883">
                <a:defRPr/>
              </a:pPr>
              <a:endParaRPr sz="2222" b="1" kern="0">
                <a:solidFill>
                  <a:prstClr val="white"/>
                </a:solidFill>
                <a:latin typeface="微软雅黑 Light"/>
                <a:ea typeface="微软雅黑 Light"/>
              </a:endParaRPr>
            </a:p>
          </p:txBody>
        </p:sp>
      </p:grpSp>
      <p:grpSp>
        <p:nvGrpSpPr>
          <p:cNvPr id="28" name="íś1ïḍé">
            <a:extLst>
              <a:ext uri="{FF2B5EF4-FFF2-40B4-BE49-F238E27FC236}">
                <a16:creationId xmlns:a16="http://schemas.microsoft.com/office/drawing/2014/main" id="{A7EAC3AA-BD18-426A-8811-8DDA411EE25C}"/>
              </a:ext>
            </a:extLst>
          </p:cNvPr>
          <p:cNvGrpSpPr/>
          <p:nvPr/>
        </p:nvGrpSpPr>
        <p:grpSpPr>
          <a:xfrm>
            <a:off x="9095200" y="1040920"/>
            <a:ext cx="2178233" cy="1385640"/>
            <a:chOff x="660400" y="2154494"/>
            <a:chExt cx="2250558" cy="1406012"/>
          </a:xfrm>
        </p:grpSpPr>
        <p:grpSp>
          <p:nvGrpSpPr>
            <p:cNvPr id="29" name="ïṣļîde">
              <a:extLst>
                <a:ext uri="{FF2B5EF4-FFF2-40B4-BE49-F238E27FC236}">
                  <a16:creationId xmlns:a16="http://schemas.microsoft.com/office/drawing/2014/main" id="{0F0FDA2A-FC16-4CD0-93A7-08E5DC71CFD2}"/>
                </a:ext>
              </a:extLst>
            </p:cNvPr>
            <p:cNvGrpSpPr/>
            <p:nvPr/>
          </p:nvGrpSpPr>
          <p:grpSpPr>
            <a:xfrm>
              <a:off x="660400" y="2154494"/>
              <a:ext cx="2250558" cy="859761"/>
              <a:chOff x="660400" y="2275778"/>
              <a:chExt cx="1862288" cy="711433"/>
            </a:xfrm>
            <a:solidFill>
              <a:sysClr val="window" lastClr="FFFFFF">
                <a:lumMod val="95000"/>
              </a:sysClr>
            </a:solidFill>
          </p:grpSpPr>
          <p:sp>
            <p:nvSpPr>
              <p:cNvPr id="31" name="ïṣļîďé">
                <a:extLst>
                  <a:ext uri="{FF2B5EF4-FFF2-40B4-BE49-F238E27FC236}">
                    <a16:creationId xmlns:a16="http://schemas.microsoft.com/office/drawing/2014/main" id="{41BC2506-656F-4438-B972-DE9E119C2C8F}"/>
                  </a:ext>
                </a:extLst>
              </p:cNvPr>
              <p:cNvSpPr>
                <a:spLocks/>
              </p:cNvSpPr>
              <p:nvPr/>
            </p:nvSpPr>
            <p:spPr>
              <a:xfrm>
                <a:off x="1591544" y="2275778"/>
                <a:ext cx="931144" cy="711433"/>
              </a:xfrm>
              <a:custGeom>
                <a:avLst/>
                <a:gdLst/>
                <a:ahLst/>
                <a:cxnLst>
                  <a:cxn ang="0">
                    <a:pos x="wd2" y="hd2"/>
                  </a:cxn>
                  <a:cxn ang="5400000">
                    <a:pos x="wd2" y="hd2"/>
                  </a:cxn>
                  <a:cxn ang="10800000">
                    <a:pos x="wd2" y="hd2"/>
                  </a:cxn>
                  <a:cxn ang="16200000">
                    <a:pos x="wd2" y="hd2"/>
                  </a:cxn>
                </a:cxnLst>
                <a:rect l="0" t="0" r="r" b="b"/>
                <a:pathLst>
                  <a:path w="21600" h="21600" extrusionOk="0">
                    <a:moveTo>
                      <a:pt x="10193" y="21600"/>
                    </a:moveTo>
                    <a:lnTo>
                      <a:pt x="11676" y="21600"/>
                    </a:lnTo>
                    <a:lnTo>
                      <a:pt x="16503" y="21600"/>
                    </a:lnTo>
                    <a:lnTo>
                      <a:pt x="21330" y="21600"/>
                    </a:lnTo>
                    <a:cubicBezTo>
                      <a:pt x="21479" y="21600"/>
                      <a:pt x="21600" y="21442"/>
                      <a:pt x="21600" y="21247"/>
                    </a:cubicBezTo>
                    <a:lnTo>
                      <a:pt x="21600" y="13059"/>
                    </a:lnTo>
                    <a:cubicBezTo>
                      <a:pt x="21600" y="12864"/>
                      <a:pt x="21479" y="12706"/>
                      <a:pt x="21330" y="12706"/>
                    </a:cubicBezTo>
                    <a:lnTo>
                      <a:pt x="15044" y="12706"/>
                    </a:lnTo>
                    <a:cubicBezTo>
                      <a:pt x="12454" y="5213"/>
                      <a:pt x="6692" y="0"/>
                      <a:pt x="0" y="0"/>
                    </a:cubicBezTo>
                    <a:lnTo>
                      <a:pt x="0" y="8259"/>
                    </a:lnTo>
                    <a:cubicBezTo>
                      <a:pt x="5629" y="8259"/>
                      <a:pt x="10193" y="14232"/>
                      <a:pt x="10193" y="21600"/>
                    </a:cubicBezTo>
                    <a:close/>
                  </a:path>
                </a:pathLst>
              </a:custGeom>
              <a:grpFill/>
              <a:ln w="12700" cap="flat">
                <a:noFill/>
                <a:miter lim="400000"/>
              </a:ln>
              <a:effectLst/>
            </p:spPr>
            <p:txBody>
              <a:bodyPr wrap="square" lIns="42333" tIns="42333" rIns="42333" bIns="42333" numCol="1"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15934">
                  <a:defRPr sz="3200">
                    <a:solidFill>
                      <a:srgbClr val="FFFFFF"/>
                    </a:solidFill>
                    <a:latin typeface="+mn-lt"/>
                    <a:ea typeface="+mn-ea"/>
                    <a:cs typeface="+mn-cs"/>
                    <a:sym typeface="Helvetica Light"/>
                  </a:defRPr>
                </a:pPr>
                <a:endParaRPr sz="3556">
                  <a:solidFill>
                    <a:srgbClr val="FFFFFF"/>
                  </a:solidFill>
                  <a:latin typeface="微软雅黑 Light"/>
                  <a:ea typeface="微软雅黑 Light"/>
                  <a:sym typeface="Helvetica Light"/>
                </a:endParaRPr>
              </a:p>
            </p:txBody>
          </p:sp>
          <p:sp>
            <p:nvSpPr>
              <p:cNvPr id="32" name="işļidê">
                <a:extLst>
                  <a:ext uri="{FF2B5EF4-FFF2-40B4-BE49-F238E27FC236}">
                    <a16:creationId xmlns:a16="http://schemas.microsoft.com/office/drawing/2014/main" id="{CE4F84AF-51A9-4935-9D62-3060BA0A9E19}"/>
                  </a:ext>
                </a:extLst>
              </p:cNvPr>
              <p:cNvSpPr>
                <a:spLocks/>
              </p:cNvSpPr>
              <p:nvPr/>
            </p:nvSpPr>
            <p:spPr>
              <a:xfrm>
                <a:off x="660400" y="2275778"/>
                <a:ext cx="931144" cy="711433"/>
              </a:xfrm>
              <a:custGeom>
                <a:avLst/>
                <a:gdLst/>
                <a:ahLst/>
                <a:cxnLst>
                  <a:cxn ang="0">
                    <a:pos x="wd2" y="hd2"/>
                  </a:cxn>
                  <a:cxn ang="5400000">
                    <a:pos x="wd2" y="hd2"/>
                  </a:cxn>
                  <a:cxn ang="10800000">
                    <a:pos x="wd2" y="hd2"/>
                  </a:cxn>
                  <a:cxn ang="16200000">
                    <a:pos x="wd2" y="hd2"/>
                  </a:cxn>
                </a:cxnLst>
                <a:rect l="0" t="0" r="r" b="b"/>
                <a:pathLst>
                  <a:path w="21600" h="21600" extrusionOk="0">
                    <a:moveTo>
                      <a:pt x="270" y="21600"/>
                    </a:moveTo>
                    <a:lnTo>
                      <a:pt x="5097" y="21600"/>
                    </a:lnTo>
                    <a:lnTo>
                      <a:pt x="9924" y="21600"/>
                    </a:lnTo>
                    <a:lnTo>
                      <a:pt x="11407" y="21600"/>
                    </a:lnTo>
                    <a:cubicBezTo>
                      <a:pt x="11407" y="14232"/>
                      <a:pt x="15971" y="8259"/>
                      <a:pt x="21600" y="8259"/>
                    </a:cubicBezTo>
                    <a:lnTo>
                      <a:pt x="21600" y="0"/>
                    </a:lnTo>
                    <a:cubicBezTo>
                      <a:pt x="14908" y="0"/>
                      <a:pt x="9146" y="5213"/>
                      <a:pt x="6556" y="12706"/>
                    </a:cubicBezTo>
                    <a:lnTo>
                      <a:pt x="270" y="12706"/>
                    </a:lnTo>
                    <a:cubicBezTo>
                      <a:pt x="121" y="12706"/>
                      <a:pt x="0" y="12864"/>
                      <a:pt x="0" y="13059"/>
                    </a:cubicBezTo>
                    <a:lnTo>
                      <a:pt x="0" y="21247"/>
                    </a:lnTo>
                    <a:cubicBezTo>
                      <a:pt x="0" y="21442"/>
                      <a:pt x="121" y="21600"/>
                      <a:pt x="270" y="21600"/>
                    </a:cubicBezTo>
                    <a:close/>
                  </a:path>
                </a:pathLst>
              </a:custGeom>
              <a:grpFill/>
              <a:ln w="12700">
                <a:miter lim="400000"/>
              </a:ln>
            </p:spPr>
            <p:txBody>
              <a:bodyPr lIns="42333" tIns="42333" rIns="42333" bIns="42333"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15934">
                  <a:defRPr sz="3200">
                    <a:solidFill>
                      <a:srgbClr val="FFFFFF"/>
                    </a:solidFill>
                    <a:latin typeface="+mn-lt"/>
                    <a:ea typeface="+mn-ea"/>
                    <a:cs typeface="+mn-cs"/>
                    <a:sym typeface="Helvetica Light"/>
                  </a:defRPr>
                </a:pPr>
                <a:endParaRPr sz="3556">
                  <a:solidFill>
                    <a:srgbClr val="FFFFFF"/>
                  </a:solidFill>
                  <a:latin typeface="微软雅黑 Light"/>
                  <a:ea typeface="微软雅黑 Light"/>
                  <a:sym typeface="Helvetica Light"/>
                </a:endParaRPr>
              </a:p>
            </p:txBody>
          </p:sp>
        </p:grpSp>
        <p:sp>
          <p:nvSpPr>
            <p:cNvPr id="30" name="iṣļïḓè">
              <a:extLst>
                <a:ext uri="{FF2B5EF4-FFF2-40B4-BE49-F238E27FC236}">
                  <a16:creationId xmlns:a16="http://schemas.microsoft.com/office/drawing/2014/main" id="{5D9AB385-BC16-49F5-B32B-0898C3A9ADD1}"/>
                </a:ext>
              </a:extLst>
            </p:cNvPr>
            <p:cNvSpPr/>
            <p:nvPr/>
          </p:nvSpPr>
          <p:spPr>
            <a:xfrm>
              <a:off x="1255886" y="2469195"/>
              <a:ext cx="1091311" cy="1091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9"/>
              <a:stretch>
                <a:fillRect l="-25390" t="-2" r="-24614" b="-2"/>
              </a:stretch>
            </a:blipFill>
            <a:ln w="38100">
              <a:solidFill>
                <a:sysClr val="window" lastClr="FFFFFF"/>
              </a:solidFill>
              <a:round/>
              <a:headEnd/>
              <a:tailEnd/>
            </a:ln>
            <a:effectLst/>
          </p:spPr>
          <p:txBody>
            <a:bodyPr rot="0" spcFirstLastPara="0" vert="horz" wrap="square" lIns="101600" tIns="50800" rIns="101600" bIns="50800" numCol="1" spcCol="0" rtlCol="0" fromWordArt="0" anchor="ctr" anchorCtr="0" forceAA="0" compatLnSpc="1">
              <a:prstTxWarp prst="textNoShape">
                <a:avLst/>
              </a:prstTxWarp>
              <a:normAutofit/>
            </a:bodyPr>
            <a:lstStyle/>
            <a:p>
              <a:pPr algn="ctr" defTabSz="1015883">
                <a:defRPr/>
              </a:pPr>
              <a:endParaRPr sz="2222" b="1" kern="0" dirty="0">
                <a:solidFill>
                  <a:prstClr val="white"/>
                </a:solidFill>
                <a:latin typeface="微软雅黑 Light"/>
                <a:ea typeface="微软雅黑 Light"/>
              </a:endParaRPr>
            </a:p>
          </p:txBody>
        </p:sp>
      </p:grpSp>
      <p:grpSp>
        <p:nvGrpSpPr>
          <p:cNvPr id="33" name="ïṩḻïḓé">
            <a:extLst>
              <a:ext uri="{FF2B5EF4-FFF2-40B4-BE49-F238E27FC236}">
                <a16:creationId xmlns:a16="http://schemas.microsoft.com/office/drawing/2014/main" id="{B70C5795-30EE-4D3A-9B17-8D5DC7602F29}"/>
              </a:ext>
            </a:extLst>
          </p:cNvPr>
          <p:cNvGrpSpPr/>
          <p:nvPr/>
        </p:nvGrpSpPr>
        <p:grpSpPr>
          <a:xfrm>
            <a:off x="2846713" y="1040920"/>
            <a:ext cx="2178233" cy="1385640"/>
            <a:chOff x="2812385" y="1851268"/>
            <a:chExt cx="2250558" cy="1406012"/>
          </a:xfrm>
        </p:grpSpPr>
        <p:grpSp>
          <p:nvGrpSpPr>
            <p:cNvPr id="34" name="iṣḷíḍe">
              <a:extLst>
                <a:ext uri="{FF2B5EF4-FFF2-40B4-BE49-F238E27FC236}">
                  <a16:creationId xmlns:a16="http://schemas.microsoft.com/office/drawing/2014/main" id="{BC499323-04BE-4563-83E3-D7A209191015}"/>
                </a:ext>
              </a:extLst>
            </p:cNvPr>
            <p:cNvGrpSpPr/>
            <p:nvPr/>
          </p:nvGrpSpPr>
          <p:grpSpPr>
            <a:xfrm>
              <a:off x="2812385" y="1851268"/>
              <a:ext cx="2250558" cy="859761"/>
              <a:chOff x="660400" y="2275778"/>
              <a:chExt cx="1862288" cy="711433"/>
            </a:xfrm>
            <a:solidFill>
              <a:sysClr val="window" lastClr="FFFFFF">
                <a:lumMod val="95000"/>
              </a:sysClr>
            </a:solidFill>
          </p:grpSpPr>
          <p:sp>
            <p:nvSpPr>
              <p:cNvPr id="38" name="ïśľîḋè">
                <a:extLst>
                  <a:ext uri="{FF2B5EF4-FFF2-40B4-BE49-F238E27FC236}">
                    <a16:creationId xmlns:a16="http://schemas.microsoft.com/office/drawing/2014/main" id="{2DFA3370-56C4-4471-A20C-51D0ACB7ABA7}"/>
                  </a:ext>
                </a:extLst>
              </p:cNvPr>
              <p:cNvSpPr>
                <a:spLocks/>
              </p:cNvSpPr>
              <p:nvPr/>
            </p:nvSpPr>
            <p:spPr>
              <a:xfrm>
                <a:off x="1591544" y="2275778"/>
                <a:ext cx="931144" cy="711433"/>
              </a:xfrm>
              <a:custGeom>
                <a:avLst/>
                <a:gdLst/>
                <a:ahLst/>
                <a:cxnLst>
                  <a:cxn ang="0">
                    <a:pos x="wd2" y="hd2"/>
                  </a:cxn>
                  <a:cxn ang="5400000">
                    <a:pos x="wd2" y="hd2"/>
                  </a:cxn>
                  <a:cxn ang="10800000">
                    <a:pos x="wd2" y="hd2"/>
                  </a:cxn>
                  <a:cxn ang="16200000">
                    <a:pos x="wd2" y="hd2"/>
                  </a:cxn>
                </a:cxnLst>
                <a:rect l="0" t="0" r="r" b="b"/>
                <a:pathLst>
                  <a:path w="21600" h="21600" extrusionOk="0">
                    <a:moveTo>
                      <a:pt x="10193" y="21600"/>
                    </a:moveTo>
                    <a:lnTo>
                      <a:pt x="11676" y="21600"/>
                    </a:lnTo>
                    <a:lnTo>
                      <a:pt x="16503" y="21600"/>
                    </a:lnTo>
                    <a:lnTo>
                      <a:pt x="21330" y="21600"/>
                    </a:lnTo>
                    <a:cubicBezTo>
                      <a:pt x="21479" y="21600"/>
                      <a:pt x="21600" y="21442"/>
                      <a:pt x="21600" y="21247"/>
                    </a:cubicBezTo>
                    <a:lnTo>
                      <a:pt x="21600" y="13059"/>
                    </a:lnTo>
                    <a:cubicBezTo>
                      <a:pt x="21600" y="12864"/>
                      <a:pt x="21479" y="12706"/>
                      <a:pt x="21330" y="12706"/>
                    </a:cubicBezTo>
                    <a:lnTo>
                      <a:pt x="15044" y="12706"/>
                    </a:lnTo>
                    <a:cubicBezTo>
                      <a:pt x="12454" y="5213"/>
                      <a:pt x="6692" y="0"/>
                      <a:pt x="0" y="0"/>
                    </a:cubicBezTo>
                    <a:lnTo>
                      <a:pt x="0" y="8259"/>
                    </a:lnTo>
                    <a:cubicBezTo>
                      <a:pt x="5629" y="8259"/>
                      <a:pt x="10193" y="14232"/>
                      <a:pt x="10193" y="21600"/>
                    </a:cubicBezTo>
                    <a:close/>
                  </a:path>
                </a:pathLst>
              </a:custGeom>
              <a:grpFill/>
              <a:ln w="12700" cap="flat">
                <a:noFill/>
                <a:miter lim="400000"/>
              </a:ln>
              <a:effectLst/>
            </p:spPr>
            <p:txBody>
              <a:bodyPr wrap="square" lIns="42333" tIns="42333" rIns="42333" bIns="42333" numCol="1"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15934">
                  <a:defRPr sz="3200">
                    <a:solidFill>
                      <a:srgbClr val="FFFFFF"/>
                    </a:solidFill>
                    <a:latin typeface="+mn-lt"/>
                    <a:ea typeface="+mn-ea"/>
                    <a:cs typeface="+mn-cs"/>
                    <a:sym typeface="Helvetica Light"/>
                  </a:defRPr>
                </a:pPr>
                <a:endParaRPr sz="3556">
                  <a:solidFill>
                    <a:srgbClr val="FFFFFF"/>
                  </a:solidFill>
                  <a:latin typeface="微软雅黑 Light"/>
                  <a:ea typeface="微软雅黑 Light"/>
                  <a:sym typeface="Helvetica Light"/>
                </a:endParaRPr>
              </a:p>
            </p:txBody>
          </p:sp>
          <p:sp>
            <p:nvSpPr>
              <p:cNvPr id="39" name="ïşľiḓe">
                <a:extLst>
                  <a:ext uri="{FF2B5EF4-FFF2-40B4-BE49-F238E27FC236}">
                    <a16:creationId xmlns:a16="http://schemas.microsoft.com/office/drawing/2014/main" id="{05D57FFF-C201-47BD-B28B-B6EAEE20ADFF}"/>
                  </a:ext>
                </a:extLst>
              </p:cNvPr>
              <p:cNvSpPr>
                <a:spLocks/>
              </p:cNvSpPr>
              <p:nvPr/>
            </p:nvSpPr>
            <p:spPr>
              <a:xfrm>
                <a:off x="660400" y="2275778"/>
                <a:ext cx="931144" cy="711433"/>
              </a:xfrm>
              <a:custGeom>
                <a:avLst/>
                <a:gdLst/>
                <a:ahLst/>
                <a:cxnLst>
                  <a:cxn ang="0">
                    <a:pos x="wd2" y="hd2"/>
                  </a:cxn>
                  <a:cxn ang="5400000">
                    <a:pos x="wd2" y="hd2"/>
                  </a:cxn>
                  <a:cxn ang="10800000">
                    <a:pos x="wd2" y="hd2"/>
                  </a:cxn>
                  <a:cxn ang="16200000">
                    <a:pos x="wd2" y="hd2"/>
                  </a:cxn>
                </a:cxnLst>
                <a:rect l="0" t="0" r="r" b="b"/>
                <a:pathLst>
                  <a:path w="21600" h="21600" extrusionOk="0">
                    <a:moveTo>
                      <a:pt x="270" y="21600"/>
                    </a:moveTo>
                    <a:lnTo>
                      <a:pt x="5097" y="21600"/>
                    </a:lnTo>
                    <a:lnTo>
                      <a:pt x="9924" y="21600"/>
                    </a:lnTo>
                    <a:lnTo>
                      <a:pt x="11407" y="21600"/>
                    </a:lnTo>
                    <a:cubicBezTo>
                      <a:pt x="11407" y="14232"/>
                      <a:pt x="15971" y="8259"/>
                      <a:pt x="21600" y="8259"/>
                    </a:cubicBezTo>
                    <a:lnTo>
                      <a:pt x="21600" y="0"/>
                    </a:lnTo>
                    <a:cubicBezTo>
                      <a:pt x="14908" y="0"/>
                      <a:pt x="9146" y="5213"/>
                      <a:pt x="6556" y="12706"/>
                    </a:cubicBezTo>
                    <a:lnTo>
                      <a:pt x="270" y="12706"/>
                    </a:lnTo>
                    <a:cubicBezTo>
                      <a:pt x="121" y="12706"/>
                      <a:pt x="0" y="12864"/>
                      <a:pt x="0" y="13059"/>
                    </a:cubicBezTo>
                    <a:lnTo>
                      <a:pt x="0" y="21247"/>
                    </a:lnTo>
                    <a:cubicBezTo>
                      <a:pt x="0" y="21442"/>
                      <a:pt x="121" y="21600"/>
                      <a:pt x="270" y="21600"/>
                    </a:cubicBezTo>
                    <a:close/>
                  </a:path>
                </a:pathLst>
              </a:custGeom>
              <a:grpFill/>
              <a:ln w="12700">
                <a:miter lim="400000"/>
              </a:ln>
            </p:spPr>
            <p:txBody>
              <a:bodyPr lIns="42333" tIns="42333" rIns="42333" bIns="42333"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15934">
                  <a:defRPr sz="3200">
                    <a:solidFill>
                      <a:srgbClr val="FFFFFF"/>
                    </a:solidFill>
                    <a:latin typeface="+mn-lt"/>
                    <a:ea typeface="+mn-ea"/>
                    <a:cs typeface="+mn-cs"/>
                    <a:sym typeface="Helvetica Light"/>
                  </a:defRPr>
                </a:pPr>
                <a:endParaRPr sz="3556">
                  <a:solidFill>
                    <a:srgbClr val="FFFFFF"/>
                  </a:solidFill>
                  <a:latin typeface="微软雅黑 Light"/>
                  <a:ea typeface="微软雅黑 Light"/>
                  <a:sym typeface="Helvetica Light"/>
                </a:endParaRPr>
              </a:p>
            </p:txBody>
          </p:sp>
        </p:grpSp>
        <p:grpSp>
          <p:nvGrpSpPr>
            <p:cNvPr id="35" name="i$ļîḑé">
              <a:extLst>
                <a:ext uri="{FF2B5EF4-FFF2-40B4-BE49-F238E27FC236}">
                  <a16:creationId xmlns:a16="http://schemas.microsoft.com/office/drawing/2014/main" id="{1510720F-F4E1-48B2-A405-68C45D2B4BFA}"/>
                </a:ext>
              </a:extLst>
            </p:cNvPr>
            <p:cNvGrpSpPr/>
            <p:nvPr/>
          </p:nvGrpSpPr>
          <p:grpSpPr>
            <a:xfrm>
              <a:off x="3407871" y="2165969"/>
              <a:ext cx="1091311" cy="1091311"/>
              <a:chOff x="3407871" y="2165969"/>
              <a:chExt cx="1091311" cy="1091311"/>
            </a:xfrm>
          </p:grpSpPr>
          <p:sp>
            <p:nvSpPr>
              <p:cNvPr id="36" name="ïšľíḋé">
                <a:extLst>
                  <a:ext uri="{FF2B5EF4-FFF2-40B4-BE49-F238E27FC236}">
                    <a16:creationId xmlns:a16="http://schemas.microsoft.com/office/drawing/2014/main" id="{F5607B21-EF74-4418-ABCC-327AC52B7118}"/>
                  </a:ext>
                </a:extLst>
              </p:cNvPr>
              <p:cNvSpPr/>
              <p:nvPr/>
            </p:nvSpPr>
            <p:spPr>
              <a:xfrm>
                <a:off x="3407871" y="2165969"/>
                <a:ext cx="1091311" cy="1091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8312"/>
              </a:solidFill>
              <a:ln w="38100">
                <a:solidFill>
                  <a:sysClr val="window" lastClr="FFFFFF"/>
                </a:solidFill>
                <a:round/>
                <a:headEnd/>
                <a:tailEnd/>
              </a:ln>
              <a:effectLst/>
            </p:spPr>
            <p:txBody>
              <a:bodyPr rot="0" spcFirstLastPara="0" vert="horz" wrap="square" lIns="101600" tIns="50800" rIns="101600" bIns="50800" numCol="1" spcCol="0" rtlCol="0" fromWordArt="0" anchor="ctr" anchorCtr="0" forceAA="0" compatLnSpc="1">
                <a:prstTxWarp prst="textNoShape">
                  <a:avLst/>
                </a:prstTxWarp>
                <a:normAutofit/>
              </a:bodyPr>
              <a:lstStyle/>
              <a:p>
                <a:pPr algn="ctr" defTabSz="1015883">
                  <a:defRPr/>
                </a:pPr>
                <a:endParaRPr sz="2222" b="1" kern="0">
                  <a:solidFill>
                    <a:prstClr val="white"/>
                  </a:solidFill>
                  <a:latin typeface="微软雅黑 Light"/>
                  <a:ea typeface="微软雅黑 Light"/>
                </a:endParaRPr>
              </a:p>
            </p:txBody>
          </p:sp>
          <p:sp>
            <p:nvSpPr>
              <p:cNvPr id="37" name="îṩḻîdê">
                <a:extLst>
                  <a:ext uri="{FF2B5EF4-FFF2-40B4-BE49-F238E27FC236}">
                    <a16:creationId xmlns:a16="http://schemas.microsoft.com/office/drawing/2014/main" id="{9133AFD6-04D5-4360-AB38-36529138D6E3}"/>
                  </a:ext>
                </a:extLst>
              </p:cNvPr>
              <p:cNvSpPr/>
              <p:nvPr/>
            </p:nvSpPr>
            <p:spPr>
              <a:xfrm>
                <a:off x="3730706" y="2510000"/>
                <a:ext cx="445640" cy="40324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039" h="550199">
                    <a:moveTo>
                      <a:pt x="461128" y="431155"/>
                    </a:moveTo>
                    <a:lnTo>
                      <a:pt x="501529" y="431155"/>
                    </a:lnTo>
                    <a:lnTo>
                      <a:pt x="534583" y="431155"/>
                    </a:lnTo>
                    <a:lnTo>
                      <a:pt x="574984" y="431155"/>
                    </a:lnTo>
                    <a:cubicBezTo>
                      <a:pt x="593159" y="431155"/>
                      <a:pt x="608133" y="446024"/>
                      <a:pt x="608039" y="464280"/>
                    </a:cubicBezTo>
                    <a:lnTo>
                      <a:pt x="608039" y="517074"/>
                    </a:lnTo>
                    <a:cubicBezTo>
                      <a:pt x="608039" y="535236"/>
                      <a:pt x="593065" y="550199"/>
                      <a:pt x="574890" y="550199"/>
                    </a:cubicBezTo>
                    <a:lnTo>
                      <a:pt x="461128" y="550199"/>
                    </a:lnTo>
                    <a:cubicBezTo>
                      <a:pt x="442858" y="550199"/>
                      <a:pt x="427979" y="535236"/>
                      <a:pt x="427979" y="517074"/>
                    </a:cubicBezTo>
                    <a:lnTo>
                      <a:pt x="427979" y="464280"/>
                    </a:lnTo>
                    <a:cubicBezTo>
                      <a:pt x="427979" y="446024"/>
                      <a:pt x="442858" y="431155"/>
                      <a:pt x="461128" y="431155"/>
                    </a:cubicBezTo>
                    <a:close/>
                    <a:moveTo>
                      <a:pt x="247103" y="431155"/>
                    </a:moveTo>
                    <a:lnTo>
                      <a:pt x="287504" y="431155"/>
                    </a:lnTo>
                    <a:lnTo>
                      <a:pt x="320558" y="431155"/>
                    </a:lnTo>
                    <a:lnTo>
                      <a:pt x="360959" y="431155"/>
                    </a:lnTo>
                    <a:cubicBezTo>
                      <a:pt x="379134" y="431155"/>
                      <a:pt x="394108" y="446024"/>
                      <a:pt x="394014" y="464280"/>
                    </a:cubicBezTo>
                    <a:lnTo>
                      <a:pt x="394014" y="517074"/>
                    </a:lnTo>
                    <a:cubicBezTo>
                      <a:pt x="394014" y="535236"/>
                      <a:pt x="379040" y="550199"/>
                      <a:pt x="360865" y="550199"/>
                    </a:cubicBezTo>
                    <a:lnTo>
                      <a:pt x="247103" y="550199"/>
                    </a:lnTo>
                    <a:cubicBezTo>
                      <a:pt x="228833" y="550199"/>
                      <a:pt x="213954" y="535236"/>
                      <a:pt x="213954" y="517074"/>
                    </a:cubicBezTo>
                    <a:lnTo>
                      <a:pt x="213954" y="464280"/>
                    </a:lnTo>
                    <a:cubicBezTo>
                      <a:pt x="213954" y="446024"/>
                      <a:pt x="228833" y="431155"/>
                      <a:pt x="247103" y="431155"/>
                    </a:cubicBezTo>
                    <a:close/>
                    <a:moveTo>
                      <a:pt x="33162" y="431155"/>
                    </a:moveTo>
                    <a:lnTo>
                      <a:pt x="73578" y="431155"/>
                    </a:lnTo>
                    <a:lnTo>
                      <a:pt x="106646" y="431155"/>
                    </a:lnTo>
                    <a:lnTo>
                      <a:pt x="146968" y="431155"/>
                    </a:lnTo>
                    <a:cubicBezTo>
                      <a:pt x="165339" y="431155"/>
                      <a:pt x="180224" y="446024"/>
                      <a:pt x="180130" y="464280"/>
                    </a:cubicBezTo>
                    <a:lnTo>
                      <a:pt x="180130" y="517074"/>
                    </a:lnTo>
                    <a:cubicBezTo>
                      <a:pt x="180130" y="535236"/>
                      <a:pt x="165150" y="550199"/>
                      <a:pt x="146968" y="550199"/>
                    </a:cubicBezTo>
                    <a:lnTo>
                      <a:pt x="33162" y="550199"/>
                    </a:lnTo>
                    <a:cubicBezTo>
                      <a:pt x="14979" y="550199"/>
                      <a:pt x="0" y="535236"/>
                      <a:pt x="0" y="517074"/>
                    </a:cubicBezTo>
                    <a:lnTo>
                      <a:pt x="0" y="464280"/>
                    </a:lnTo>
                    <a:cubicBezTo>
                      <a:pt x="0" y="446024"/>
                      <a:pt x="14979" y="431155"/>
                      <a:pt x="33162" y="431155"/>
                    </a:cubicBezTo>
                    <a:close/>
                    <a:moveTo>
                      <a:pt x="163140" y="99327"/>
                    </a:moveTo>
                    <a:cubicBezTo>
                      <a:pt x="163046" y="101208"/>
                      <a:pt x="162857" y="102713"/>
                      <a:pt x="162857" y="104218"/>
                    </a:cubicBezTo>
                    <a:lnTo>
                      <a:pt x="162857" y="157362"/>
                    </a:lnTo>
                    <a:lnTo>
                      <a:pt x="162857" y="217184"/>
                    </a:lnTo>
                    <a:cubicBezTo>
                      <a:pt x="162857" y="234021"/>
                      <a:pt x="173220" y="244273"/>
                      <a:pt x="190176" y="244273"/>
                    </a:cubicBezTo>
                    <a:lnTo>
                      <a:pt x="249053" y="244273"/>
                    </a:lnTo>
                    <a:cubicBezTo>
                      <a:pt x="305480" y="244273"/>
                      <a:pt x="361813" y="244273"/>
                      <a:pt x="418146" y="244367"/>
                    </a:cubicBezTo>
                    <a:cubicBezTo>
                      <a:pt x="434443" y="244367"/>
                      <a:pt x="444994" y="233833"/>
                      <a:pt x="444994" y="217466"/>
                    </a:cubicBezTo>
                    <a:lnTo>
                      <a:pt x="444994" y="140525"/>
                    </a:lnTo>
                    <a:lnTo>
                      <a:pt x="444994" y="104971"/>
                    </a:lnTo>
                    <a:lnTo>
                      <a:pt x="444994" y="99327"/>
                    </a:lnTo>
                    <a:lnTo>
                      <a:pt x="248958" y="99327"/>
                    </a:lnTo>
                    <a:close/>
                    <a:moveTo>
                      <a:pt x="415226" y="33955"/>
                    </a:moveTo>
                    <a:cubicBezTo>
                      <a:pt x="406465" y="33955"/>
                      <a:pt x="399306" y="41104"/>
                      <a:pt x="399306" y="49852"/>
                    </a:cubicBezTo>
                    <a:cubicBezTo>
                      <a:pt x="399306" y="58693"/>
                      <a:pt x="406465" y="65842"/>
                      <a:pt x="415226" y="65842"/>
                    </a:cubicBezTo>
                    <a:cubicBezTo>
                      <a:pt x="423987" y="65842"/>
                      <a:pt x="431146" y="58693"/>
                      <a:pt x="431146" y="49852"/>
                    </a:cubicBezTo>
                    <a:cubicBezTo>
                      <a:pt x="431146" y="41104"/>
                      <a:pt x="423987" y="33955"/>
                      <a:pt x="415226" y="33955"/>
                    </a:cubicBezTo>
                    <a:close/>
                    <a:moveTo>
                      <a:pt x="360306" y="33955"/>
                    </a:moveTo>
                    <a:cubicBezTo>
                      <a:pt x="351545" y="33955"/>
                      <a:pt x="344386" y="41104"/>
                      <a:pt x="344386" y="49852"/>
                    </a:cubicBezTo>
                    <a:cubicBezTo>
                      <a:pt x="344386" y="58693"/>
                      <a:pt x="351545" y="65842"/>
                      <a:pt x="360306" y="65842"/>
                    </a:cubicBezTo>
                    <a:cubicBezTo>
                      <a:pt x="369161" y="65842"/>
                      <a:pt x="376320" y="58693"/>
                      <a:pt x="376320" y="49852"/>
                    </a:cubicBezTo>
                    <a:cubicBezTo>
                      <a:pt x="376320" y="41104"/>
                      <a:pt x="369161" y="33955"/>
                      <a:pt x="360306" y="33955"/>
                    </a:cubicBezTo>
                    <a:close/>
                    <a:moveTo>
                      <a:pt x="305480" y="33955"/>
                    </a:moveTo>
                    <a:cubicBezTo>
                      <a:pt x="296625" y="33955"/>
                      <a:pt x="289466" y="41104"/>
                      <a:pt x="289466" y="49852"/>
                    </a:cubicBezTo>
                    <a:cubicBezTo>
                      <a:pt x="289466" y="58693"/>
                      <a:pt x="296625" y="65842"/>
                      <a:pt x="305480" y="65842"/>
                    </a:cubicBezTo>
                    <a:cubicBezTo>
                      <a:pt x="314241" y="65842"/>
                      <a:pt x="321400" y="58693"/>
                      <a:pt x="321400" y="49852"/>
                    </a:cubicBezTo>
                    <a:cubicBezTo>
                      <a:pt x="321400" y="41104"/>
                      <a:pt x="314241" y="33955"/>
                      <a:pt x="305480" y="33955"/>
                    </a:cubicBezTo>
                    <a:close/>
                    <a:moveTo>
                      <a:pt x="189611" y="0"/>
                    </a:moveTo>
                    <a:lnTo>
                      <a:pt x="248958" y="0"/>
                    </a:lnTo>
                    <a:lnTo>
                      <a:pt x="417770" y="0"/>
                    </a:lnTo>
                    <a:cubicBezTo>
                      <a:pt x="452813" y="0"/>
                      <a:pt x="477871" y="25396"/>
                      <a:pt x="477871" y="60386"/>
                    </a:cubicBezTo>
                    <a:lnTo>
                      <a:pt x="477871" y="157456"/>
                    </a:lnTo>
                    <a:lnTo>
                      <a:pt x="477871" y="217560"/>
                    </a:lnTo>
                    <a:cubicBezTo>
                      <a:pt x="477871" y="242016"/>
                      <a:pt x="466755" y="260169"/>
                      <a:pt x="444712" y="271457"/>
                    </a:cubicBezTo>
                    <a:cubicBezTo>
                      <a:pt x="436045" y="275877"/>
                      <a:pt x="426625" y="277288"/>
                      <a:pt x="417016" y="277288"/>
                    </a:cubicBezTo>
                    <a:lnTo>
                      <a:pt x="320552" y="277288"/>
                    </a:lnTo>
                    <a:lnTo>
                      <a:pt x="320552" y="340685"/>
                    </a:lnTo>
                    <a:lnTo>
                      <a:pt x="518095" y="340685"/>
                    </a:lnTo>
                    <a:cubicBezTo>
                      <a:pt x="527233" y="340685"/>
                      <a:pt x="534675" y="348021"/>
                      <a:pt x="534675" y="357145"/>
                    </a:cubicBezTo>
                    <a:lnTo>
                      <a:pt x="534675" y="402294"/>
                    </a:lnTo>
                    <a:lnTo>
                      <a:pt x="501610" y="402294"/>
                    </a:lnTo>
                    <a:lnTo>
                      <a:pt x="501610" y="373606"/>
                    </a:lnTo>
                    <a:lnTo>
                      <a:pt x="320647" y="373606"/>
                    </a:lnTo>
                    <a:lnTo>
                      <a:pt x="320647" y="402294"/>
                    </a:lnTo>
                    <a:lnTo>
                      <a:pt x="287582" y="402294"/>
                    </a:lnTo>
                    <a:lnTo>
                      <a:pt x="287582" y="373606"/>
                    </a:lnTo>
                    <a:lnTo>
                      <a:pt x="106618" y="373606"/>
                    </a:lnTo>
                    <a:lnTo>
                      <a:pt x="106524" y="373606"/>
                    </a:lnTo>
                    <a:lnTo>
                      <a:pt x="106524" y="402294"/>
                    </a:lnTo>
                    <a:lnTo>
                      <a:pt x="73459" y="402294"/>
                    </a:lnTo>
                    <a:lnTo>
                      <a:pt x="73459" y="357145"/>
                    </a:lnTo>
                    <a:cubicBezTo>
                      <a:pt x="73459" y="348115"/>
                      <a:pt x="80901" y="340685"/>
                      <a:pt x="90039" y="340685"/>
                    </a:cubicBezTo>
                    <a:lnTo>
                      <a:pt x="287393" y="340685"/>
                    </a:lnTo>
                    <a:lnTo>
                      <a:pt x="287393" y="277288"/>
                    </a:lnTo>
                    <a:lnTo>
                      <a:pt x="248770" y="277288"/>
                    </a:lnTo>
                    <a:cubicBezTo>
                      <a:pt x="228328" y="277382"/>
                      <a:pt x="207980" y="277382"/>
                      <a:pt x="187633" y="277288"/>
                    </a:cubicBezTo>
                    <a:cubicBezTo>
                      <a:pt x="161727" y="277100"/>
                      <a:pt x="139778" y="260734"/>
                      <a:pt x="132524" y="236090"/>
                    </a:cubicBezTo>
                    <a:cubicBezTo>
                      <a:pt x="130828" y="230352"/>
                      <a:pt x="129981" y="224239"/>
                      <a:pt x="129981" y="218219"/>
                    </a:cubicBezTo>
                    <a:lnTo>
                      <a:pt x="129981" y="157456"/>
                    </a:lnTo>
                    <a:lnTo>
                      <a:pt x="129981" y="58881"/>
                    </a:lnTo>
                    <a:cubicBezTo>
                      <a:pt x="130075" y="25208"/>
                      <a:pt x="155698" y="0"/>
                      <a:pt x="189611" y="0"/>
                    </a:cubicBezTo>
                    <a:close/>
                  </a:path>
                </a:pathLst>
              </a:custGeom>
              <a:solidFill>
                <a:sysClr val="window" lastClr="FFFFFF"/>
              </a:solidFill>
              <a:ln w="12700" cap="rnd" cmpd="sng" algn="ctr">
                <a:noFill/>
                <a:prstDash val="solid"/>
                <a:round/>
                <a:headEnd/>
                <a:tailEnd/>
              </a:ln>
              <a:effectLst/>
            </p:spPr>
            <p:txBody>
              <a:bodyPr rot="0" spcFirstLastPara="0" vert="horz" wrap="square" lIns="101600" tIns="50800" rIns="101600" bIns="5080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15883">
                  <a:defRPr/>
                </a:pPr>
                <a:endParaRPr lang="zh-CN" altLang="en-US" sz="2222" b="1" dirty="0">
                  <a:solidFill>
                    <a:prstClr val="white"/>
                  </a:solidFill>
                  <a:latin typeface="微软雅黑 Light"/>
                  <a:ea typeface="微软雅黑 Light"/>
                </a:endParaRPr>
              </a:p>
            </p:txBody>
          </p:sp>
        </p:grpSp>
      </p:grpSp>
      <p:grpSp>
        <p:nvGrpSpPr>
          <p:cNvPr id="40" name="îsľíḑé">
            <a:extLst>
              <a:ext uri="{FF2B5EF4-FFF2-40B4-BE49-F238E27FC236}">
                <a16:creationId xmlns:a16="http://schemas.microsoft.com/office/drawing/2014/main" id="{2A866B7A-5801-4B61-97AA-4D7BA640D36C}"/>
              </a:ext>
            </a:extLst>
          </p:cNvPr>
          <p:cNvGrpSpPr/>
          <p:nvPr/>
        </p:nvGrpSpPr>
        <p:grpSpPr>
          <a:xfrm>
            <a:off x="7012368" y="1040920"/>
            <a:ext cx="2178235" cy="1385640"/>
            <a:chOff x="7116355" y="1851268"/>
            <a:chExt cx="2250558" cy="1406012"/>
          </a:xfrm>
        </p:grpSpPr>
        <p:grpSp>
          <p:nvGrpSpPr>
            <p:cNvPr id="41" name="íṧlíḋê">
              <a:extLst>
                <a:ext uri="{FF2B5EF4-FFF2-40B4-BE49-F238E27FC236}">
                  <a16:creationId xmlns:a16="http://schemas.microsoft.com/office/drawing/2014/main" id="{EC1090C0-7763-45FC-A41F-725E7AC05546}"/>
                </a:ext>
              </a:extLst>
            </p:cNvPr>
            <p:cNvGrpSpPr/>
            <p:nvPr/>
          </p:nvGrpSpPr>
          <p:grpSpPr>
            <a:xfrm>
              <a:off x="7116355" y="1851268"/>
              <a:ext cx="2250558" cy="859761"/>
              <a:chOff x="660400" y="2275778"/>
              <a:chExt cx="1862288" cy="711433"/>
            </a:xfrm>
            <a:solidFill>
              <a:sysClr val="window" lastClr="FFFFFF">
                <a:lumMod val="95000"/>
              </a:sysClr>
            </a:solidFill>
          </p:grpSpPr>
          <p:sp>
            <p:nvSpPr>
              <p:cNvPr id="45" name="isľîḓé">
                <a:extLst>
                  <a:ext uri="{FF2B5EF4-FFF2-40B4-BE49-F238E27FC236}">
                    <a16:creationId xmlns:a16="http://schemas.microsoft.com/office/drawing/2014/main" id="{0B056F11-6A37-4D59-A841-D3CD3D218FDB}"/>
                  </a:ext>
                </a:extLst>
              </p:cNvPr>
              <p:cNvSpPr>
                <a:spLocks/>
              </p:cNvSpPr>
              <p:nvPr/>
            </p:nvSpPr>
            <p:spPr>
              <a:xfrm>
                <a:off x="1591544" y="2275778"/>
                <a:ext cx="931144" cy="711433"/>
              </a:xfrm>
              <a:custGeom>
                <a:avLst/>
                <a:gdLst/>
                <a:ahLst/>
                <a:cxnLst>
                  <a:cxn ang="0">
                    <a:pos x="wd2" y="hd2"/>
                  </a:cxn>
                  <a:cxn ang="5400000">
                    <a:pos x="wd2" y="hd2"/>
                  </a:cxn>
                  <a:cxn ang="10800000">
                    <a:pos x="wd2" y="hd2"/>
                  </a:cxn>
                  <a:cxn ang="16200000">
                    <a:pos x="wd2" y="hd2"/>
                  </a:cxn>
                </a:cxnLst>
                <a:rect l="0" t="0" r="r" b="b"/>
                <a:pathLst>
                  <a:path w="21600" h="21600" extrusionOk="0">
                    <a:moveTo>
                      <a:pt x="10193" y="21600"/>
                    </a:moveTo>
                    <a:lnTo>
                      <a:pt x="11676" y="21600"/>
                    </a:lnTo>
                    <a:lnTo>
                      <a:pt x="16503" y="21600"/>
                    </a:lnTo>
                    <a:lnTo>
                      <a:pt x="21330" y="21600"/>
                    </a:lnTo>
                    <a:cubicBezTo>
                      <a:pt x="21479" y="21600"/>
                      <a:pt x="21600" y="21442"/>
                      <a:pt x="21600" y="21247"/>
                    </a:cubicBezTo>
                    <a:lnTo>
                      <a:pt x="21600" y="13059"/>
                    </a:lnTo>
                    <a:cubicBezTo>
                      <a:pt x="21600" y="12864"/>
                      <a:pt x="21479" y="12706"/>
                      <a:pt x="21330" y="12706"/>
                    </a:cubicBezTo>
                    <a:lnTo>
                      <a:pt x="15044" y="12706"/>
                    </a:lnTo>
                    <a:cubicBezTo>
                      <a:pt x="12454" y="5213"/>
                      <a:pt x="6692" y="0"/>
                      <a:pt x="0" y="0"/>
                    </a:cubicBezTo>
                    <a:lnTo>
                      <a:pt x="0" y="8259"/>
                    </a:lnTo>
                    <a:cubicBezTo>
                      <a:pt x="5629" y="8259"/>
                      <a:pt x="10193" y="14232"/>
                      <a:pt x="10193" y="21600"/>
                    </a:cubicBezTo>
                    <a:close/>
                  </a:path>
                </a:pathLst>
              </a:custGeom>
              <a:grpFill/>
              <a:ln w="12700" cap="flat">
                <a:noFill/>
                <a:miter lim="400000"/>
              </a:ln>
              <a:effectLst/>
            </p:spPr>
            <p:txBody>
              <a:bodyPr wrap="square" lIns="42333" tIns="42333" rIns="42333" bIns="42333"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15934">
                  <a:defRPr sz="3200">
                    <a:solidFill>
                      <a:srgbClr val="FFFFFF"/>
                    </a:solidFill>
                    <a:latin typeface="+mn-lt"/>
                    <a:ea typeface="+mn-ea"/>
                    <a:cs typeface="+mn-cs"/>
                    <a:sym typeface="Helvetica Light"/>
                  </a:defRPr>
                </a:pPr>
                <a:endParaRPr sz="3556">
                  <a:solidFill>
                    <a:srgbClr val="FFFFFF"/>
                  </a:solidFill>
                  <a:latin typeface="微软雅黑 Light"/>
                  <a:ea typeface="微软雅黑 Light"/>
                  <a:sym typeface="Helvetica Light"/>
                </a:endParaRPr>
              </a:p>
            </p:txBody>
          </p:sp>
          <p:sp>
            <p:nvSpPr>
              <p:cNvPr id="46" name="iṥlídè">
                <a:extLst>
                  <a:ext uri="{FF2B5EF4-FFF2-40B4-BE49-F238E27FC236}">
                    <a16:creationId xmlns:a16="http://schemas.microsoft.com/office/drawing/2014/main" id="{641A8884-2F8B-4A47-9E19-E46CD64EE192}"/>
                  </a:ext>
                </a:extLst>
              </p:cNvPr>
              <p:cNvSpPr>
                <a:spLocks/>
              </p:cNvSpPr>
              <p:nvPr/>
            </p:nvSpPr>
            <p:spPr>
              <a:xfrm>
                <a:off x="660400" y="2275778"/>
                <a:ext cx="931144" cy="711433"/>
              </a:xfrm>
              <a:custGeom>
                <a:avLst/>
                <a:gdLst/>
                <a:ahLst/>
                <a:cxnLst>
                  <a:cxn ang="0">
                    <a:pos x="wd2" y="hd2"/>
                  </a:cxn>
                  <a:cxn ang="5400000">
                    <a:pos x="wd2" y="hd2"/>
                  </a:cxn>
                  <a:cxn ang="10800000">
                    <a:pos x="wd2" y="hd2"/>
                  </a:cxn>
                  <a:cxn ang="16200000">
                    <a:pos x="wd2" y="hd2"/>
                  </a:cxn>
                </a:cxnLst>
                <a:rect l="0" t="0" r="r" b="b"/>
                <a:pathLst>
                  <a:path w="21600" h="21600" extrusionOk="0">
                    <a:moveTo>
                      <a:pt x="270" y="21600"/>
                    </a:moveTo>
                    <a:lnTo>
                      <a:pt x="5097" y="21600"/>
                    </a:lnTo>
                    <a:lnTo>
                      <a:pt x="9924" y="21600"/>
                    </a:lnTo>
                    <a:lnTo>
                      <a:pt x="11407" y="21600"/>
                    </a:lnTo>
                    <a:cubicBezTo>
                      <a:pt x="11407" y="14232"/>
                      <a:pt x="15971" y="8259"/>
                      <a:pt x="21600" y="8259"/>
                    </a:cubicBezTo>
                    <a:lnTo>
                      <a:pt x="21600" y="0"/>
                    </a:lnTo>
                    <a:cubicBezTo>
                      <a:pt x="14908" y="0"/>
                      <a:pt x="9146" y="5213"/>
                      <a:pt x="6556" y="12706"/>
                    </a:cubicBezTo>
                    <a:lnTo>
                      <a:pt x="270" y="12706"/>
                    </a:lnTo>
                    <a:cubicBezTo>
                      <a:pt x="121" y="12706"/>
                      <a:pt x="0" y="12864"/>
                      <a:pt x="0" y="13059"/>
                    </a:cubicBezTo>
                    <a:lnTo>
                      <a:pt x="0" y="21247"/>
                    </a:lnTo>
                    <a:cubicBezTo>
                      <a:pt x="0" y="21442"/>
                      <a:pt x="121" y="21600"/>
                      <a:pt x="270" y="21600"/>
                    </a:cubicBezTo>
                    <a:close/>
                  </a:path>
                </a:pathLst>
              </a:custGeom>
              <a:grpFill/>
              <a:ln w="12700">
                <a:miter lim="400000"/>
              </a:ln>
            </p:spPr>
            <p:txBody>
              <a:bodyPr lIns="42333" tIns="42333" rIns="42333" bIns="4233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15934">
                  <a:defRPr sz="3200">
                    <a:solidFill>
                      <a:srgbClr val="FFFFFF"/>
                    </a:solidFill>
                    <a:latin typeface="+mn-lt"/>
                    <a:ea typeface="+mn-ea"/>
                    <a:cs typeface="+mn-cs"/>
                    <a:sym typeface="Helvetica Light"/>
                  </a:defRPr>
                </a:pPr>
                <a:endParaRPr sz="3556">
                  <a:solidFill>
                    <a:srgbClr val="FFFFFF"/>
                  </a:solidFill>
                  <a:latin typeface="微软雅黑 Light"/>
                  <a:ea typeface="微软雅黑 Light"/>
                  <a:sym typeface="Helvetica Light"/>
                </a:endParaRPr>
              </a:p>
            </p:txBody>
          </p:sp>
        </p:grpSp>
        <p:grpSp>
          <p:nvGrpSpPr>
            <p:cNvPr id="42" name="iṥ1ïdê">
              <a:extLst>
                <a:ext uri="{FF2B5EF4-FFF2-40B4-BE49-F238E27FC236}">
                  <a16:creationId xmlns:a16="http://schemas.microsoft.com/office/drawing/2014/main" id="{401D5716-5800-4BA3-84B7-F66A801A8B4E}"/>
                </a:ext>
              </a:extLst>
            </p:cNvPr>
            <p:cNvGrpSpPr/>
            <p:nvPr/>
          </p:nvGrpSpPr>
          <p:grpSpPr>
            <a:xfrm>
              <a:off x="7711841" y="2165969"/>
              <a:ext cx="1091311" cy="1091311"/>
              <a:chOff x="7711841" y="2165969"/>
              <a:chExt cx="1091311" cy="1091311"/>
            </a:xfrm>
          </p:grpSpPr>
          <p:sp>
            <p:nvSpPr>
              <p:cNvPr id="43" name="ïs1íḍê">
                <a:extLst>
                  <a:ext uri="{FF2B5EF4-FFF2-40B4-BE49-F238E27FC236}">
                    <a16:creationId xmlns:a16="http://schemas.microsoft.com/office/drawing/2014/main" id="{B131FEDC-B6BC-4544-8958-7F23296A5FBF}"/>
                  </a:ext>
                </a:extLst>
              </p:cNvPr>
              <p:cNvSpPr/>
              <p:nvPr/>
            </p:nvSpPr>
            <p:spPr>
              <a:xfrm>
                <a:off x="7711841" y="2165969"/>
                <a:ext cx="1091311" cy="1091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8312"/>
              </a:solidFill>
              <a:ln w="38100">
                <a:solidFill>
                  <a:sysClr val="window" lastClr="FFFFFF"/>
                </a:solidFill>
                <a:round/>
                <a:headEnd/>
                <a:tailEnd/>
              </a:ln>
              <a:effectLst/>
            </p:spPr>
            <p:txBody>
              <a:bodyPr rot="0" spcFirstLastPara="0" vert="horz" wrap="square" lIns="101600" tIns="50800" rIns="101600" bIns="5080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15883">
                  <a:defRPr/>
                </a:pPr>
                <a:endParaRPr sz="2222" b="1">
                  <a:solidFill>
                    <a:prstClr val="white"/>
                  </a:solidFill>
                  <a:latin typeface="微软雅黑 Light"/>
                  <a:ea typeface="微软雅黑 Light"/>
                </a:endParaRPr>
              </a:p>
            </p:txBody>
          </p:sp>
          <p:sp>
            <p:nvSpPr>
              <p:cNvPr id="44" name="iṥ1îḑé">
                <a:extLst>
                  <a:ext uri="{FF2B5EF4-FFF2-40B4-BE49-F238E27FC236}">
                    <a16:creationId xmlns:a16="http://schemas.microsoft.com/office/drawing/2014/main" id="{331C969B-BBAF-4280-A259-2AE0ECDFCC7D}"/>
                  </a:ext>
                </a:extLst>
              </p:cNvPr>
              <p:cNvSpPr/>
              <p:nvPr/>
            </p:nvSpPr>
            <p:spPr>
              <a:xfrm>
                <a:off x="8034676" y="2518126"/>
                <a:ext cx="445640" cy="386994"/>
              </a:xfrm>
              <a:custGeom>
                <a:avLst/>
                <a:gdLst>
                  <a:gd name="connsiteX0" fmla="*/ 373712 w 606516"/>
                  <a:gd name="connsiteY0" fmla="*/ 367646 h 526700"/>
                  <a:gd name="connsiteX1" fmla="*/ 406213 w 606516"/>
                  <a:gd name="connsiteY1" fmla="*/ 470253 h 526700"/>
                  <a:gd name="connsiteX2" fmla="*/ 410671 w 606516"/>
                  <a:gd name="connsiteY2" fmla="*/ 484249 h 526700"/>
                  <a:gd name="connsiteX3" fmla="*/ 425250 w 606516"/>
                  <a:gd name="connsiteY3" fmla="*/ 443095 h 526700"/>
                  <a:gd name="connsiteX4" fmla="*/ 434072 w 606516"/>
                  <a:gd name="connsiteY4" fmla="*/ 394248 h 526700"/>
                  <a:gd name="connsiteX5" fmla="*/ 434165 w 606516"/>
                  <a:gd name="connsiteY5" fmla="*/ 394248 h 526700"/>
                  <a:gd name="connsiteX6" fmla="*/ 434258 w 606516"/>
                  <a:gd name="connsiteY6" fmla="*/ 394248 h 526700"/>
                  <a:gd name="connsiteX7" fmla="*/ 434443 w 606516"/>
                  <a:gd name="connsiteY7" fmla="*/ 394248 h 526700"/>
                  <a:gd name="connsiteX8" fmla="*/ 434536 w 606516"/>
                  <a:gd name="connsiteY8" fmla="*/ 394248 h 526700"/>
                  <a:gd name="connsiteX9" fmla="*/ 443358 w 606516"/>
                  <a:gd name="connsiteY9" fmla="*/ 443095 h 526700"/>
                  <a:gd name="connsiteX10" fmla="*/ 457937 w 606516"/>
                  <a:gd name="connsiteY10" fmla="*/ 484249 h 526700"/>
                  <a:gd name="connsiteX11" fmla="*/ 462395 w 606516"/>
                  <a:gd name="connsiteY11" fmla="*/ 470253 h 526700"/>
                  <a:gd name="connsiteX12" fmla="*/ 494804 w 606516"/>
                  <a:gd name="connsiteY12" fmla="*/ 367646 h 526700"/>
                  <a:gd name="connsiteX13" fmla="*/ 562221 w 606516"/>
                  <a:gd name="connsiteY13" fmla="*/ 400180 h 526700"/>
                  <a:gd name="connsiteX14" fmla="*/ 606516 w 606516"/>
                  <a:gd name="connsiteY14" fmla="*/ 526700 h 526700"/>
                  <a:gd name="connsiteX15" fmla="*/ 434443 w 606516"/>
                  <a:gd name="connsiteY15" fmla="*/ 526700 h 526700"/>
                  <a:gd name="connsiteX16" fmla="*/ 434072 w 606516"/>
                  <a:gd name="connsiteY16" fmla="*/ 526700 h 526700"/>
                  <a:gd name="connsiteX17" fmla="*/ 374362 w 606516"/>
                  <a:gd name="connsiteY17" fmla="*/ 526700 h 526700"/>
                  <a:gd name="connsiteX18" fmla="*/ 374362 w 606516"/>
                  <a:gd name="connsiteY18" fmla="*/ 526329 h 526700"/>
                  <a:gd name="connsiteX19" fmla="*/ 374269 w 606516"/>
                  <a:gd name="connsiteY19" fmla="*/ 512797 h 526700"/>
                  <a:gd name="connsiteX20" fmla="*/ 366840 w 606516"/>
                  <a:gd name="connsiteY20" fmla="*/ 430304 h 526700"/>
                  <a:gd name="connsiteX21" fmla="*/ 337681 w 606516"/>
                  <a:gd name="connsiteY21" fmla="*/ 386925 h 526700"/>
                  <a:gd name="connsiteX22" fmla="*/ 373712 w 606516"/>
                  <a:gd name="connsiteY22" fmla="*/ 367646 h 526700"/>
                  <a:gd name="connsiteX23" fmla="*/ 111694 w 606516"/>
                  <a:gd name="connsiteY23" fmla="*/ 367646 h 526700"/>
                  <a:gd name="connsiteX24" fmla="*/ 144097 w 606516"/>
                  <a:gd name="connsiteY24" fmla="*/ 470253 h 526700"/>
                  <a:gd name="connsiteX25" fmla="*/ 148554 w 606516"/>
                  <a:gd name="connsiteY25" fmla="*/ 484249 h 526700"/>
                  <a:gd name="connsiteX26" fmla="*/ 163130 w 606516"/>
                  <a:gd name="connsiteY26" fmla="*/ 443095 h 526700"/>
                  <a:gd name="connsiteX27" fmla="*/ 171951 w 606516"/>
                  <a:gd name="connsiteY27" fmla="*/ 394248 h 526700"/>
                  <a:gd name="connsiteX28" fmla="*/ 172044 w 606516"/>
                  <a:gd name="connsiteY28" fmla="*/ 394248 h 526700"/>
                  <a:gd name="connsiteX29" fmla="*/ 172229 w 606516"/>
                  <a:gd name="connsiteY29" fmla="*/ 394248 h 526700"/>
                  <a:gd name="connsiteX30" fmla="*/ 172322 w 606516"/>
                  <a:gd name="connsiteY30" fmla="*/ 394248 h 526700"/>
                  <a:gd name="connsiteX31" fmla="*/ 172415 w 606516"/>
                  <a:gd name="connsiteY31" fmla="*/ 394248 h 526700"/>
                  <a:gd name="connsiteX32" fmla="*/ 181235 w 606516"/>
                  <a:gd name="connsiteY32" fmla="*/ 443095 h 526700"/>
                  <a:gd name="connsiteX33" fmla="*/ 195812 w 606516"/>
                  <a:gd name="connsiteY33" fmla="*/ 484249 h 526700"/>
                  <a:gd name="connsiteX34" fmla="*/ 200269 w 606516"/>
                  <a:gd name="connsiteY34" fmla="*/ 470253 h 526700"/>
                  <a:gd name="connsiteX35" fmla="*/ 232766 w 606516"/>
                  <a:gd name="connsiteY35" fmla="*/ 367646 h 526700"/>
                  <a:gd name="connsiteX36" fmla="*/ 300079 w 606516"/>
                  <a:gd name="connsiteY36" fmla="*/ 400180 h 526700"/>
                  <a:gd name="connsiteX37" fmla="*/ 344552 w 606516"/>
                  <a:gd name="connsiteY37" fmla="*/ 526700 h 526700"/>
                  <a:gd name="connsiteX38" fmla="*/ 172415 w 606516"/>
                  <a:gd name="connsiteY38" fmla="*/ 526700 h 526700"/>
                  <a:gd name="connsiteX39" fmla="*/ 172044 w 606516"/>
                  <a:gd name="connsiteY39" fmla="*/ 526700 h 526700"/>
                  <a:gd name="connsiteX40" fmla="*/ 0 w 606516"/>
                  <a:gd name="connsiteY40" fmla="*/ 526700 h 526700"/>
                  <a:gd name="connsiteX41" fmla="*/ 44287 w 606516"/>
                  <a:gd name="connsiteY41" fmla="*/ 400180 h 526700"/>
                  <a:gd name="connsiteX42" fmla="*/ 111694 w 606516"/>
                  <a:gd name="connsiteY42" fmla="*/ 367646 h 526700"/>
                  <a:gd name="connsiteX43" fmla="*/ 434075 w 606516"/>
                  <a:gd name="connsiteY43" fmla="*/ 153512 h 526700"/>
                  <a:gd name="connsiteX44" fmla="*/ 514298 w 606516"/>
                  <a:gd name="connsiteY44" fmla="*/ 235556 h 526700"/>
                  <a:gd name="connsiteX45" fmla="*/ 434632 w 606516"/>
                  <a:gd name="connsiteY45" fmla="*/ 360801 h 526700"/>
                  <a:gd name="connsiteX46" fmla="*/ 434168 w 606516"/>
                  <a:gd name="connsiteY46" fmla="*/ 360801 h 526700"/>
                  <a:gd name="connsiteX47" fmla="*/ 433704 w 606516"/>
                  <a:gd name="connsiteY47" fmla="*/ 360801 h 526700"/>
                  <a:gd name="connsiteX48" fmla="*/ 354038 w 606516"/>
                  <a:gd name="connsiteY48" fmla="*/ 235556 h 526700"/>
                  <a:gd name="connsiteX49" fmla="*/ 434075 w 606516"/>
                  <a:gd name="connsiteY49" fmla="*/ 153512 h 526700"/>
                  <a:gd name="connsiteX50" fmla="*/ 172347 w 606516"/>
                  <a:gd name="connsiteY50" fmla="*/ 153512 h 526700"/>
                  <a:gd name="connsiteX51" fmla="*/ 252591 w 606516"/>
                  <a:gd name="connsiteY51" fmla="*/ 235556 h 526700"/>
                  <a:gd name="connsiteX52" fmla="*/ 172718 w 606516"/>
                  <a:gd name="connsiteY52" fmla="*/ 360801 h 526700"/>
                  <a:gd name="connsiteX53" fmla="*/ 172254 w 606516"/>
                  <a:gd name="connsiteY53" fmla="*/ 360801 h 526700"/>
                  <a:gd name="connsiteX54" fmla="*/ 171697 w 606516"/>
                  <a:gd name="connsiteY54" fmla="*/ 360801 h 526700"/>
                  <a:gd name="connsiteX55" fmla="*/ 92103 w 606516"/>
                  <a:gd name="connsiteY55" fmla="*/ 235556 h 526700"/>
                  <a:gd name="connsiteX56" fmla="*/ 172347 w 606516"/>
                  <a:gd name="connsiteY56" fmla="*/ 153512 h 526700"/>
                  <a:gd name="connsiteX57" fmla="*/ 354248 w 606516"/>
                  <a:gd name="connsiteY57" fmla="*/ 51351 h 526700"/>
                  <a:gd name="connsiteX58" fmla="*/ 351276 w 606516"/>
                  <a:gd name="connsiteY58" fmla="*/ 51629 h 526700"/>
                  <a:gd name="connsiteX59" fmla="*/ 348490 w 606516"/>
                  <a:gd name="connsiteY59" fmla="*/ 52463 h 526700"/>
                  <a:gd name="connsiteX60" fmla="*/ 339575 w 606516"/>
                  <a:gd name="connsiteY60" fmla="*/ 65996 h 526700"/>
                  <a:gd name="connsiteX61" fmla="*/ 348490 w 606516"/>
                  <a:gd name="connsiteY61" fmla="*/ 79436 h 526700"/>
                  <a:gd name="connsiteX62" fmla="*/ 351276 w 606516"/>
                  <a:gd name="connsiteY62" fmla="*/ 80270 h 526700"/>
                  <a:gd name="connsiteX63" fmla="*/ 354248 w 606516"/>
                  <a:gd name="connsiteY63" fmla="*/ 80548 h 526700"/>
                  <a:gd name="connsiteX64" fmla="*/ 368828 w 606516"/>
                  <a:gd name="connsiteY64" fmla="*/ 65996 h 526700"/>
                  <a:gd name="connsiteX65" fmla="*/ 354248 w 606516"/>
                  <a:gd name="connsiteY65" fmla="*/ 51351 h 526700"/>
                  <a:gd name="connsiteX66" fmla="*/ 309301 w 606516"/>
                  <a:gd name="connsiteY66" fmla="*/ 50424 h 526700"/>
                  <a:gd name="connsiteX67" fmla="*/ 294628 w 606516"/>
                  <a:gd name="connsiteY67" fmla="*/ 64976 h 526700"/>
                  <a:gd name="connsiteX68" fmla="*/ 309301 w 606516"/>
                  <a:gd name="connsiteY68" fmla="*/ 79529 h 526700"/>
                  <a:gd name="connsiteX69" fmla="*/ 323881 w 606516"/>
                  <a:gd name="connsiteY69" fmla="*/ 64976 h 526700"/>
                  <a:gd name="connsiteX70" fmla="*/ 309301 w 606516"/>
                  <a:gd name="connsiteY70" fmla="*/ 50424 h 526700"/>
                  <a:gd name="connsiteX71" fmla="*/ 264446 w 606516"/>
                  <a:gd name="connsiteY71" fmla="*/ 49497 h 526700"/>
                  <a:gd name="connsiteX72" fmla="*/ 257481 w 606516"/>
                  <a:gd name="connsiteY72" fmla="*/ 51258 h 526700"/>
                  <a:gd name="connsiteX73" fmla="*/ 249959 w 606516"/>
                  <a:gd name="connsiteY73" fmla="*/ 62381 h 526700"/>
                  <a:gd name="connsiteX74" fmla="*/ 249959 w 606516"/>
                  <a:gd name="connsiteY74" fmla="*/ 65810 h 526700"/>
                  <a:gd name="connsiteX75" fmla="*/ 257481 w 606516"/>
                  <a:gd name="connsiteY75" fmla="*/ 76933 h 526700"/>
                  <a:gd name="connsiteX76" fmla="*/ 264446 w 606516"/>
                  <a:gd name="connsiteY76" fmla="*/ 78694 h 526700"/>
                  <a:gd name="connsiteX77" fmla="*/ 279026 w 606516"/>
                  <a:gd name="connsiteY77" fmla="*/ 64142 h 526700"/>
                  <a:gd name="connsiteX78" fmla="*/ 264446 w 606516"/>
                  <a:gd name="connsiteY78" fmla="*/ 49497 h 526700"/>
                  <a:gd name="connsiteX79" fmla="*/ 266768 w 606516"/>
                  <a:gd name="connsiteY79" fmla="*/ 0 h 526700"/>
                  <a:gd name="connsiteX80" fmla="*/ 352391 w 606516"/>
                  <a:gd name="connsiteY80" fmla="*/ 0 h 526700"/>
                  <a:gd name="connsiteX81" fmla="*/ 399567 w 606516"/>
                  <a:gd name="connsiteY81" fmla="*/ 47087 h 526700"/>
                  <a:gd name="connsiteX82" fmla="*/ 399567 w 606516"/>
                  <a:gd name="connsiteY82" fmla="*/ 81661 h 526700"/>
                  <a:gd name="connsiteX83" fmla="*/ 352391 w 606516"/>
                  <a:gd name="connsiteY83" fmla="*/ 128747 h 526700"/>
                  <a:gd name="connsiteX84" fmla="*/ 266768 w 606516"/>
                  <a:gd name="connsiteY84" fmla="*/ 128747 h 526700"/>
                  <a:gd name="connsiteX85" fmla="*/ 244758 w 606516"/>
                  <a:gd name="connsiteY85" fmla="*/ 123279 h 526700"/>
                  <a:gd name="connsiteX86" fmla="*/ 209933 w 606516"/>
                  <a:gd name="connsiteY86" fmla="*/ 131250 h 526700"/>
                  <a:gd name="connsiteX87" fmla="*/ 209097 w 606516"/>
                  <a:gd name="connsiteY87" fmla="*/ 125132 h 526700"/>
                  <a:gd name="connsiteX88" fmla="*/ 226278 w 606516"/>
                  <a:gd name="connsiteY88" fmla="*/ 105667 h 526700"/>
                  <a:gd name="connsiteX89" fmla="*/ 219591 w 606516"/>
                  <a:gd name="connsiteY89" fmla="*/ 81661 h 526700"/>
                  <a:gd name="connsiteX90" fmla="*/ 219591 w 606516"/>
                  <a:gd name="connsiteY90" fmla="*/ 47087 h 526700"/>
                  <a:gd name="connsiteX91" fmla="*/ 266768 w 606516"/>
                  <a:gd name="connsiteY91" fmla="*/ 0 h 5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6516" h="526700">
                    <a:moveTo>
                      <a:pt x="373712" y="367646"/>
                    </a:moveTo>
                    <a:lnTo>
                      <a:pt x="406213" y="470253"/>
                    </a:lnTo>
                    <a:lnTo>
                      <a:pt x="410671" y="484249"/>
                    </a:lnTo>
                    <a:lnTo>
                      <a:pt x="425250" y="443095"/>
                    </a:lnTo>
                    <a:cubicBezTo>
                      <a:pt x="391820" y="396472"/>
                      <a:pt x="427850" y="394248"/>
                      <a:pt x="434072" y="394248"/>
                    </a:cubicBezTo>
                    <a:lnTo>
                      <a:pt x="434165" y="394248"/>
                    </a:lnTo>
                    <a:lnTo>
                      <a:pt x="434258" y="394248"/>
                    </a:lnTo>
                    <a:lnTo>
                      <a:pt x="434443" y="394248"/>
                    </a:lnTo>
                    <a:lnTo>
                      <a:pt x="434536" y="394248"/>
                    </a:lnTo>
                    <a:cubicBezTo>
                      <a:pt x="440851" y="394248"/>
                      <a:pt x="476788" y="396472"/>
                      <a:pt x="443358" y="443095"/>
                    </a:cubicBezTo>
                    <a:lnTo>
                      <a:pt x="457937" y="484249"/>
                    </a:lnTo>
                    <a:lnTo>
                      <a:pt x="462395" y="470253"/>
                    </a:lnTo>
                    <a:lnTo>
                      <a:pt x="494804" y="367646"/>
                    </a:lnTo>
                    <a:cubicBezTo>
                      <a:pt x="494804" y="367646"/>
                      <a:pt x="520062" y="384145"/>
                      <a:pt x="562221" y="400180"/>
                    </a:cubicBezTo>
                    <a:cubicBezTo>
                      <a:pt x="608652" y="417142"/>
                      <a:pt x="605681" y="455144"/>
                      <a:pt x="606516" y="526700"/>
                    </a:cubicBezTo>
                    <a:lnTo>
                      <a:pt x="434443" y="526700"/>
                    </a:lnTo>
                    <a:lnTo>
                      <a:pt x="434072" y="526700"/>
                    </a:lnTo>
                    <a:lnTo>
                      <a:pt x="374362" y="526700"/>
                    </a:lnTo>
                    <a:lnTo>
                      <a:pt x="374362" y="526329"/>
                    </a:lnTo>
                    <a:cubicBezTo>
                      <a:pt x="374362" y="521695"/>
                      <a:pt x="374269" y="517060"/>
                      <a:pt x="374269" y="512797"/>
                    </a:cubicBezTo>
                    <a:cubicBezTo>
                      <a:pt x="373897" y="479243"/>
                      <a:pt x="373619" y="452827"/>
                      <a:pt x="366840" y="430304"/>
                    </a:cubicBezTo>
                    <a:cubicBezTo>
                      <a:pt x="361268" y="412044"/>
                      <a:pt x="351703" y="397677"/>
                      <a:pt x="337681" y="386925"/>
                    </a:cubicBezTo>
                    <a:cubicBezTo>
                      <a:pt x="360711" y="376173"/>
                      <a:pt x="373712" y="367646"/>
                      <a:pt x="373712" y="367646"/>
                    </a:cubicBezTo>
                    <a:close/>
                    <a:moveTo>
                      <a:pt x="111694" y="367646"/>
                    </a:moveTo>
                    <a:lnTo>
                      <a:pt x="144097" y="470253"/>
                    </a:lnTo>
                    <a:lnTo>
                      <a:pt x="148554" y="484249"/>
                    </a:lnTo>
                    <a:lnTo>
                      <a:pt x="163130" y="443095"/>
                    </a:lnTo>
                    <a:cubicBezTo>
                      <a:pt x="129706" y="396472"/>
                      <a:pt x="165730" y="394248"/>
                      <a:pt x="171951" y="394248"/>
                    </a:cubicBezTo>
                    <a:lnTo>
                      <a:pt x="172044" y="394248"/>
                    </a:lnTo>
                    <a:lnTo>
                      <a:pt x="172229" y="394248"/>
                    </a:lnTo>
                    <a:lnTo>
                      <a:pt x="172322" y="394248"/>
                    </a:lnTo>
                    <a:lnTo>
                      <a:pt x="172415" y="394248"/>
                    </a:lnTo>
                    <a:cubicBezTo>
                      <a:pt x="178729" y="394248"/>
                      <a:pt x="214661" y="396472"/>
                      <a:pt x="181235" y="443095"/>
                    </a:cubicBezTo>
                    <a:lnTo>
                      <a:pt x="195812" y="484249"/>
                    </a:lnTo>
                    <a:lnTo>
                      <a:pt x="200269" y="470253"/>
                    </a:lnTo>
                    <a:lnTo>
                      <a:pt x="232766" y="367646"/>
                    </a:lnTo>
                    <a:cubicBezTo>
                      <a:pt x="232766" y="367646"/>
                      <a:pt x="258020" y="384145"/>
                      <a:pt x="300079" y="400180"/>
                    </a:cubicBezTo>
                    <a:cubicBezTo>
                      <a:pt x="346502" y="417142"/>
                      <a:pt x="343624" y="455144"/>
                      <a:pt x="344552" y="526700"/>
                    </a:cubicBezTo>
                    <a:lnTo>
                      <a:pt x="172415" y="526700"/>
                    </a:lnTo>
                    <a:lnTo>
                      <a:pt x="172044" y="526700"/>
                    </a:lnTo>
                    <a:lnTo>
                      <a:pt x="0" y="526700"/>
                    </a:lnTo>
                    <a:cubicBezTo>
                      <a:pt x="1021" y="455144"/>
                      <a:pt x="-1950" y="417142"/>
                      <a:pt x="44287" y="400180"/>
                    </a:cubicBezTo>
                    <a:cubicBezTo>
                      <a:pt x="86439" y="384145"/>
                      <a:pt x="111694" y="367646"/>
                      <a:pt x="111694" y="367646"/>
                    </a:cubicBezTo>
                    <a:close/>
                    <a:moveTo>
                      <a:pt x="434075" y="153512"/>
                    </a:moveTo>
                    <a:cubicBezTo>
                      <a:pt x="440853" y="153234"/>
                      <a:pt x="510398" y="152492"/>
                      <a:pt x="514298" y="235556"/>
                    </a:cubicBezTo>
                    <a:cubicBezTo>
                      <a:pt x="514298" y="235556"/>
                      <a:pt x="527854" y="359781"/>
                      <a:pt x="434632" y="360801"/>
                    </a:cubicBezTo>
                    <a:lnTo>
                      <a:pt x="434168" y="360801"/>
                    </a:lnTo>
                    <a:lnTo>
                      <a:pt x="433704" y="360801"/>
                    </a:lnTo>
                    <a:cubicBezTo>
                      <a:pt x="340574" y="359781"/>
                      <a:pt x="354038" y="235556"/>
                      <a:pt x="354038" y="235556"/>
                    </a:cubicBezTo>
                    <a:cubicBezTo>
                      <a:pt x="357937" y="152492"/>
                      <a:pt x="427483" y="153234"/>
                      <a:pt x="434075" y="153512"/>
                    </a:cubicBezTo>
                    <a:close/>
                    <a:moveTo>
                      <a:pt x="172347" y="153512"/>
                    </a:moveTo>
                    <a:cubicBezTo>
                      <a:pt x="179127" y="153234"/>
                      <a:pt x="248783" y="152492"/>
                      <a:pt x="252591" y="235556"/>
                    </a:cubicBezTo>
                    <a:cubicBezTo>
                      <a:pt x="252591" y="235556"/>
                      <a:pt x="266058" y="359781"/>
                      <a:pt x="172718" y="360801"/>
                    </a:cubicBezTo>
                    <a:lnTo>
                      <a:pt x="172254" y="360801"/>
                    </a:lnTo>
                    <a:lnTo>
                      <a:pt x="171697" y="360801"/>
                    </a:lnTo>
                    <a:cubicBezTo>
                      <a:pt x="78636" y="359781"/>
                      <a:pt x="92103" y="235556"/>
                      <a:pt x="92103" y="235556"/>
                    </a:cubicBezTo>
                    <a:cubicBezTo>
                      <a:pt x="95911" y="152492"/>
                      <a:pt x="165567" y="153234"/>
                      <a:pt x="172347" y="153512"/>
                    </a:cubicBezTo>
                    <a:close/>
                    <a:moveTo>
                      <a:pt x="354248" y="51351"/>
                    </a:moveTo>
                    <a:cubicBezTo>
                      <a:pt x="353227" y="51351"/>
                      <a:pt x="352205" y="51351"/>
                      <a:pt x="351276" y="51629"/>
                    </a:cubicBezTo>
                    <a:cubicBezTo>
                      <a:pt x="350255" y="51907"/>
                      <a:pt x="349419" y="52092"/>
                      <a:pt x="348490" y="52463"/>
                    </a:cubicBezTo>
                    <a:cubicBezTo>
                      <a:pt x="343290" y="54688"/>
                      <a:pt x="339575" y="59878"/>
                      <a:pt x="339575" y="65996"/>
                    </a:cubicBezTo>
                    <a:cubicBezTo>
                      <a:pt x="339575" y="72021"/>
                      <a:pt x="343290" y="77211"/>
                      <a:pt x="348490" y="79436"/>
                    </a:cubicBezTo>
                    <a:cubicBezTo>
                      <a:pt x="349419" y="79807"/>
                      <a:pt x="350255" y="80085"/>
                      <a:pt x="351276" y="80270"/>
                    </a:cubicBezTo>
                    <a:cubicBezTo>
                      <a:pt x="352205" y="80456"/>
                      <a:pt x="353227" y="80548"/>
                      <a:pt x="354248" y="80548"/>
                    </a:cubicBezTo>
                    <a:cubicBezTo>
                      <a:pt x="362235" y="80548"/>
                      <a:pt x="368828" y="73967"/>
                      <a:pt x="368828" y="65996"/>
                    </a:cubicBezTo>
                    <a:cubicBezTo>
                      <a:pt x="368828" y="57932"/>
                      <a:pt x="362235" y="51351"/>
                      <a:pt x="354248" y="51351"/>
                    </a:cubicBezTo>
                    <a:close/>
                    <a:moveTo>
                      <a:pt x="309301" y="50424"/>
                    </a:moveTo>
                    <a:cubicBezTo>
                      <a:pt x="301221" y="50424"/>
                      <a:pt x="294813" y="56912"/>
                      <a:pt x="294628" y="64976"/>
                    </a:cubicBezTo>
                    <a:cubicBezTo>
                      <a:pt x="294628" y="73040"/>
                      <a:pt x="301221" y="79529"/>
                      <a:pt x="309301" y="79529"/>
                    </a:cubicBezTo>
                    <a:cubicBezTo>
                      <a:pt x="317287" y="79529"/>
                      <a:pt x="323881" y="73040"/>
                      <a:pt x="323881" y="64976"/>
                    </a:cubicBezTo>
                    <a:cubicBezTo>
                      <a:pt x="323881" y="56912"/>
                      <a:pt x="317287" y="50424"/>
                      <a:pt x="309301" y="50424"/>
                    </a:cubicBezTo>
                    <a:close/>
                    <a:moveTo>
                      <a:pt x="264446" y="49497"/>
                    </a:moveTo>
                    <a:cubicBezTo>
                      <a:pt x="261938" y="49497"/>
                      <a:pt x="259617" y="50146"/>
                      <a:pt x="257481" y="51258"/>
                    </a:cubicBezTo>
                    <a:cubicBezTo>
                      <a:pt x="253395" y="53483"/>
                      <a:pt x="250609" y="57561"/>
                      <a:pt x="249959" y="62381"/>
                    </a:cubicBezTo>
                    <a:lnTo>
                      <a:pt x="249959" y="65810"/>
                    </a:lnTo>
                    <a:cubicBezTo>
                      <a:pt x="250609" y="70630"/>
                      <a:pt x="253395" y="74709"/>
                      <a:pt x="257481" y="76933"/>
                    </a:cubicBezTo>
                    <a:cubicBezTo>
                      <a:pt x="259617" y="78046"/>
                      <a:pt x="261938" y="78694"/>
                      <a:pt x="264446" y="78694"/>
                    </a:cubicBezTo>
                    <a:cubicBezTo>
                      <a:pt x="272525" y="78694"/>
                      <a:pt x="279026" y="72113"/>
                      <a:pt x="279026" y="64142"/>
                    </a:cubicBezTo>
                    <a:cubicBezTo>
                      <a:pt x="279026" y="56078"/>
                      <a:pt x="272525" y="49497"/>
                      <a:pt x="264446" y="49497"/>
                    </a:cubicBezTo>
                    <a:close/>
                    <a:moveTo>
                      <a:pt x="266768" y="0"/>
                    </a:moveTo>
                    <a:lnTo>
                      <a:pt x="352391" y="0"/>
                    </a:lnTo>
                    <a:cubicBezTo>
                      <a:pt x="378394" y="0"/>
                      <a:pt x="399567" y="21226"/>
                      <a:pt x="399567" y="47087"/>
                    </a:cubicBezTo>
                    <a:lnTo>
                      <a:pt x="399567" y="81661"/>
                    </a:lnTo>
                    <a:cubicBezTo>
                      <a:pt x="399567" y="107614"/>
                      <a:pt x="378208" y="128747"/>
                      <a:pt x="352391" y="128747"/>
                    </a:cubicBezTo>
                    <a:lnTo>
                      <a:pt x="266768" y="128747"/>
                    </a:lnTo>
                    <a:cubicBezTo>
                      <a:pt x="258781" y="128747"/>
                      <a:pt x="251352" y="126801"/>
                      <a:pt x="244758" y="123279"/>
                    </a:cubicBezTo>
                    <a:cubicBezTo>
                      <a:pt x="232407" y="132362"/>
                      <a:pt x="219127" y="132733"/>
                      <a:pt x="209933" y="131250"/>
                    </a:cubicBezTo>
                    <a:cubicBezTo>
                      <a:pt x="206868" y="130694"/>
                      <a:pt x="206218" y="126523"/>
                      <a:pt x="209097" y="125132"/>
                    </a:cubicBezTo>
                    <a:cubicBezTo>
                      <a:pt x="217734" y="120869"/>
                      <a:pt x="223213" y="112434"/>
                      <a:pt x="226278" y="105667"/>
                    </a:cubicBezTo>
                    <a:cubicBezTo>
                      <a:pt x="222098" y="98623"/>
                      <a:pt x="219591" y="90466"/>
                      <a:pt x="219591" y="81661"/>
                    </a:cubicBezTo>
                    <a:lnTo>
                      <a:pt x="219591" y="47087"/>
                    </a:lnTo>
                    <a:cubicBezTo>
                      <a:pt x="219591" y="21134"/>
                      <a:pt x="240950" y="0"/>
                      <a:pt x="266768" y="0"/>
                    </a:cubicBezTo>
                    <a:close/>
                  </a:path>
                </a:pathLst>
              </a:custGeom>
              <a:solidFill>
                <a:sysClr val="window" lastClr="FFFFFF"/>
              </a:solidFill>
              <a:ln w="12700" cap="rnd" cmpd="sng" algn="ctr">
                <a:noFill/>
                <a:prstDash val="solid"/>
                <a:round/>
                <a:headEnd/>
                <a:tailEnd/>
              </a:ln>
              <a:effectLst/>
            </p:spPr>
            <p:txBody>
              <a:bodyPr rot="0" spcFirstLastPara="0" vert="horz" wrap="square" lIns="101600" tIns="50800" rIns="101600" bIns="5080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15883">
                  <a:defRPr/>
                </a:pPr>
                <a:endParaRPr lang="zh-CN" altLang="en-US" sz="2222" b="1" dirty="0">
                  <a:solidFill>
                    <a:prstClr val="white"/>
                  </a:solidFill>
                  <a:latin typeface="微软雅黑 Light"/>
                  <a:ea typeface="微软雅黑 Light"/>
                </a:endParaRPr>
              </a:p>
            </p:txBody>
          </p:sp>
        </p:grpSp>
      </p:grpSp>
    </p:spTree>
    <p:extLst>
      <p:ext uri="{BB962C8B-B14F-4D97-AF65-F5344CB8AC3E}">
        <p14:creationId xmlns:p14="http://schemas.microsoft.com/office/powerpoint/2010/main" val="3590761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63" y="92674"/>
            <a:ext cx="8292021" cy="765352"/>
          </a:xfrm>
        </p:spPr>
        <p:txBody>
          <a:bodyPr/>
          <a:lstStyle/>
          <a:p>
            <a:pPr algn="l"/>
            <a:r>
              <a:rPr lang="zh-CN" altLang="en-US" dirty="0">
                <a:latin typeface="+mn-lt"/>
                <a:ea typeface="+mn-ea"/>
                <a:cs typeface="+mn-ea"/>
                <a:sym typeface="+mn-lt"/>
              </a:rPr>
              <a:t>纷享销客简介</a:t>
            </a:r>
          </a:p>
        </p:txBody>
      </p:sp>
      <p:sp>
        <p:nvSpPr>
          <p:cNvPr id="3" name="TextBox 2"/>
          <p:cNvSpPr txBox="1"/>
          <p:nvPr/>
        </p:nvSpPr>
        <p:spPr>
          <a:xfrm>
            <a:off x="61992" y="1049400"/>
            <a:ext cx="11391249" cy="2535951"/>
          </a:xfrm>
          <a:prstGeom prst="rect">
            <a:avLst/>
          </a:prstGeom>
          <a:noFill/>
        </p:spPr>
        <p:txBody>
          <a:bodyPr wrap="square" rtlCol="0">
            <a:spAutoFit/>
          </a:bodyPr>
          <a:lstStyle/>
          <a:p>
            <a:pPr algn="just">
              <a:lnSpc>
                <a:spcPct val="150000"/>
              </a:lnSpc>
            </a:pPr>
            <a:r>
              <a:rPr lang="zh-CN" altLang="en-US" sz="1800" dirty="0">
                <a:cs typeface="+mn-ea"/>
                <a:sym typeface="+mn-lt"/>
              </a:rPr>
              <a:t>       纷享销客成立于</a:t>
            </a:r>
            <a:r>
              <a:rPr lang="en-US" altLang="zh-CN" sz="1800" dirty="0">
                <a:cs typeface="+mn-ea"/>
                <a:sym typeface="+mn-lt"/>
              </a:rPr>
              <a:t>2011</a:t>
            </a:r>
            <a:r>
              <a:rPr lang="zh-CN" altLang="en-US" sz="1800" dirty="0">
                <a:cs typeface="+mn-ea"/>
                <a:sym typeface="+mn-lt"/>
              </a:rPr>
              <a:t>年，总部位于北京中关村，目前已在</a:t>
            </a:r>
            <a:r>
              <a:rPr lang="zh-CN" altLang="en-US" sz="1800" b="1" dirty="0">
                <a:cs typeface="+mn-ea"/>
                <a:sym typeface="+mn-lt"/>
              </a:rPr>
              <a:t>北京、上海、广州、深圳、杭州</a:t>
            </a:r>
            <a:r>
              <a:rPr lang="zh-CN" altLang="en-US" sz="1800" dirty="0">
                <a:cs typeface="+mn-ea"/>
                <a:sym typeface="+mn-lt"/>
              </a:rPr>
              <a:t>等一线城市设立分公司；在济南、武汉、成都、郑州、南京、厦门等</a:t>
            </a:r>
            <a:r>
              <a:rPr lang="en-US" altLang="zh-CN" sz="1800" dirty="0">
                <a:cs typeface="+mn-ea"/>
                <a:sym typeface="+mn-lt"/>
              </a:rPr>
              <a:t>50</a:t>
            </a:r>
            <a:r>
              <a:rPr lang="zh-CN" altLang="en-US" sz="1800" dirty="0">
                <a:cs typeface="+mn-ea"/>
                <a:sym typeface="+mn-lt"/>
              </a:rPr>
              <a:t>多个城市建立营销服务中心。</a:t>
            </a:r>
            <a:endParaRPr lang="en-US" altLang="zh-CN" sz="1800" dirty="0">
              <a:cs typeface="+mn-ea"/>
              <a:sym typeface="+mn-lt"/>
            </a:endParaRPr>
          </a:p>
          <a:p>
            <a:pPr algn="just">
              <a:lnSpc>
                <a:spcPct val="150000"/>
              </a:lnSpc>
            </a:pPr>
            <a:r>
              <a:rPr lang="en-US" altLang="zh-CN" sz="1800" dirty="0">
                <a:cs typeface="+mn-ea"/>
                <a:sym typeface="+mn-lt"/>
              </a:rPr>
              <a:t>      </a:t>
            </a:r>
            <a:r>
              <a:rPr lang="zh-CN" altLang="en-US" sz="1800" dirty="0">
                <a:cs typeface="+mn-ea"/>
                <a:sym typeface="+mn-lt"/>
              </a:rPr>
              <a:t>公司自成立以来先后获得</a:t>
            </a:r>
            <a:r>
              <a:rPr lang="en-US" altLang="zh-CN" sz="1800" b="1" dirty="0">
                <a:cs typeface="+mn-ea"/>
                <a:sym typeface="+mn-lt"/>
              </a:rPr>
              <a:t>IDG</a:t>
            </a:r>
            <a:r>
              <a:rPr lang="zh-CN" altLang="en-US" sz="1800" b="1" dirty="0">
                <a:cs typeface="+mn-ea"/>
                <a:sym typeface="+mn-lt"/>
              </a:rPr>
              <a:t>、北极光、高瓴资本、</a:t>
            </a:r>
            <a:r>
              <a:rPr lang="en-US" altLang="zh-CN" sz="1800" b="1" dirty="0">
                <a:cs typeface="+mn-ea"/>
                <a:sym typeface="+mn-lt"/>
              </a:rPr>
              <a:t>DCM</a:t>
            </a:r>
            <a:r>
              <a:rPr lang="zh-CN" altLang="en-US" sz="1800" b="1" dirty="0">
                <a:cs typeface="+mn-ea"/>
                <a:sym typeface="+mn-lt"/>
              </a:rPr>
              <a:t>、金蝶国际</a:t>
            </a:r>
            <a:r>
              <a:rPr lang="zh-CN" altLang="en-US" sz="1800" dirty="0">
                <a:cs typeface="+mn-ea"/>
                <a:sym typeface="+mn-lt"/>
              </a:rPr>
              <a:t>等优秀投资机构投资，已累计服务客户</a:t>
            </a:r>
            <a:r>
              <a:rPr lang="en-US" altLang="zh-CN" sz="1800" dirty="0">
                <a:cs typeface="+mn-ea"/>
                <a:sym typeface="+mn-lt"/>
              </a:rPr>
              <a:t>60</a:t>
            </a:r>
            <a:r>
              <a:rPr lang="zh-CN" altLang="en-US" sz="1800" dirty="0">
                <a:cs typeface="+mn-ea"/>
                <a:sym typeface="+mn-lt"/>
              </a:rPr>
              <a:t>万家，是中国连接型</a:t>
            </a:r>
            <a:r>
              <a:rPr lang="en-US" altLang="zh-CN" sz="1800" dirty="0">
                <a:cs typeface="+mn-ea"/>
                <a:sym typeface="+mn-lt"/>
              </a:rPr>
              <a:t>CRM</a:t>
            </a:r>
            <a:r>
              <a:rPr lang="zh-CN" altLang="en-US" sz="1800" dirty="0">
                <a:cs typeface="+mn-ea"/>
                <a:sym typeface="+mn-lt"/>
              </a:rPr>
              <a:t>的开创者和企业级</a:t>
            </a:r>
            <a:r>
              <a:rPr lang="en-US" altLang="zh-CN" sz="1800" dirty="0">
                <a:cs typeface="+mn-ea"/>
                <a:sym typeface="+mn-lt"/>
              </a:rPr>
              <a:t>SaaS</a:t>
            </a:r>
            <a:r>
              <a:rPr lang="zh-CN" altLang="en-US" sz="1800" dirty="0">
                <a:cs typeface="+mn-ea"/>
                <a:sym typeface="+mn-lt"/>
              </a:rPr>
              <a:t>生态的构建者。</a:t>
            </a:r>
            <a:endParaRPr lang="en-US" altLang="zh-CN" sz="1800" dirty="0">
              <a:cs typeface="+mn-ea"/>
              <a:sym typeface="+mn-lt"/>
            </a:endParaRPr>
          </a:p>
          <a:p>
            <a:pPr algn="just">
              <a:lnSpc>
                <a:spcPct val="150000"/>
              </a:lnSpc>
            </a:pPr>
            <a:r>
              <a:rPr lang="zh-CN" altLang="en-US" sz="1800" dirty="0">
                <a:cs typeface="+mn-ea"/>
                <a:sym typeface="+mn-lt"/>
              </a:rPr>
              <a:t>      截止目前，公司总人数</a:t>
            </a:r>
            <a:r>
              <a:rPr lang="en-US" altLang="zh-CN" sz="1800" dirty="0">
                <a:cs typeface="+mn-ea"/>
                <a:sym typeface="+mn-lt"/>
              </a:rPr>
              <a:t>700</a:t>
            </a:r>
            <a:r>
              <a:rPr lang="zh-CN" altLang="en-US" sz="1800" dirty="0">
                <a:cs typeface="+mn-ea"/>
                <a:sym typeface="+mn-lt"/>
              </a:rPr>
              <a:t>余人，</a:t>
            </a:r>
            <a:r>
              <a:rPr lang="zh-CN" altLang="en-US" sz="1800" b="1" dirty="0">
                <a:cs typeface="+mn-ea"/>
                <a:sym typeface="+mn-lt"/>
              </a:rPr>
              <a:t>研发团队</a:t>
            </a:r>
            <a:r>
              <a:rPr lang="en-US" altLang="zh-CN" sz="1800" b="1" dirty="0">
                <a:cs typeface="+mn-ea"/>
                <a:sym typeface="+mn-lt"/>
              </a:rPr>
              <a:t>350</a:t>
            </a:r>
            <a:r>
              <a:rPr lang="zh-CN" altLang="en-US" sz="1800" b="1" dirty="0">
                <a:cs typeface="+mn-ea"/>
                <a:sym typeface="+mn-lt"/>
              </a:rPr>
              <a:t>余人，行业唯一</a:t>
            </a:r>
            <a:r>
              <a:rPr lang="zh-CN" altLang="en-US" sz="1800" dirty="0">
                <a:cs typeface="+mn-ea"/>
                <a:sym typeface="+mn-lt"/>
              </a:rPr>
              <a:t>，且核心团队均来自于阿里、腾讯、华为、</a:t>
            </a:r>
            <a:r>
              <a:rPr lang="en-US" altLang="zh-CN" sz="1800" dirty="0">
                <a:cs typeface="+mn-ea"/>
                <a:sym typeface="+mn-lt"/>
              </a:rPr>
              <a:t>IBM</a:t>
            </a:r>
            <a:r>
              <a:rPr lang="zh-CN" altLang="en-US" sz="1800" dirty="0">
                <a:cs typeface="+mn-ea"/>
                <a:sym typeface="+mn-lt"/>
              </a:rPr>
              <a:t>等知名公司。</a:t>
            </a:r>
          </a:p>
        </p:txBody>
      </p:sp>
      <p:pic>
        <p:nvPicPr>
          <p:cNvPr id="4" name="图片 3" descr="研发.jpg"/>
          <p:cNvPicPr>
            <a:picLocks noChangeAspect="1"/>
          </p:cNvPicPr>
          <p:nvPr/>
        </p:nvPicPr>
        <p:blipFill>
          <a:blip r:embed="rId3" cstate="print">
            <a:extLst>
              <a:ext uri="{28A0092B-C50C-407E-A947-70E740481C1C}">
                <a14:useLocalDpi xmlns:a14="http://schemas.microsoft.com/office/drawing/2010/main"/>
              </a:ext>
            </a:extLst>
          </a:blip>
          <a:srcRect t="25415"/>
          <a:stretch>
            <a:fillRect/>
          </a:stretch>
        </p:blipFill>
        <p:spPr>
          <a:xfrm>
            <a:off x="0" y="3585351"/>
            <a:ext cx="12192000" cy="3416343"/>
          </a:xfrm>
          <a:prstGeom prst="rect">
            <a:avLst/>
          </a:prstGeom>
          <a:noFill/>
          <a:ln w="9525">
            <a:noFill/>
          </a:ln>
        </p:spPr>
      </p:pic>
      <p:grpSp>
        <p:nvGrpSpPr>
          <p:cNvPr id="7" name="组合 6">
            <a:extLst>
              <a:ext uri="{FF2B5EF4-FFF2-40B4-BE49-F238E27FC236}">
                <a16:creationId xmlns:a16="http://schemas.microsoft.com/office/drawing/2014/main" id="{E375D5B8-F11B-4D17-95A9-C9BDE8692690}"/>
              </a:ext>
            </a:extLst>
          </p:cNvPr>
          <p:cNvGrpSpPr/>
          <p:nvPr/>
        </p:nvGrpSpPr>
        <p:grpSpPr>
          <a:xfrm>
            <a:off x="0" y="1082682"/>
            <a:ext cx="12287894" cy="5919012"/>
            <a:chOff x="-32371" y="1053530"/>
            <a:chExt cx="12195666" cy="5699779"/>
          </a:xfrm>
        </p:grpSpPr>
        <p:pic>
          <p:nvPicPr>
            <p:cNvPr id="8" name="图片 7" descr="纷享对外信息-更新-20180206-1.jpg">
              <a:extLst>
                <a:ext uri="{FF2B5EF4-FFF2-40B4-BE49-F238E27FC236}">
                  <a16:creationId xmlns:a16="http://schemas.microsoft.com/office/drawing/2014/main" id="{2AB4D353-0794-485F-98EC-3FB197C545A0}"/>
                </a:ext>
              </a:extLst>
            </p:cNvPr>
            <p:cNvPicPr>
              <a:picLocks noChangeAspect="1"/>
            </p:cNvPicPr>
            <p:nvPr/>
          </p:nvPicPr>
          <p:blipFill rotWithShape="1">
            <a:blip r:embed="rId4">
              <a:extLst>
                <a:ext uri="{28A0092B-C50C-407E-A947-70E740481C1C}">
                  <a14:useLocalDpi xmlns:a14="http://schemas.microsoft.com/office/drawing/2010/main" val="0"/>
                </a:ext>
              </a:extLst>
            </a:blip>
            <a:srcRect l="-625" t="15068" r="625" b="1675"/>
            <a:stretch/>
          </p:blipFill>
          <p:spPr>
            <a:xfrm>
              <a:off x="-32371" y="1053530"/>
              <a:ext cx="12190071" cy="5699779"/>
            </a:xfrm>
            <a:prstGeom prst="rect">
              <a:avLst/>
            </a:prstGeom>
          </p:spPr>
        </p:pic>
        <p:sp>
          <p:nvSpPr>
            <p:cNvPr id="9" name="文本框 8">
              <a:extLst>
                <a:ext uri="{FF2B5EF4-FFF2-40B4-BE49-F238E27FC236}">
                  <a16:creationId xmlns:a16="http://schemas.microsoft.com/office/drawing/2014/main" id="{A7FE9FA0-3074-47CB-A951-5A2F36EFECF1}"/>
                </a:ext>
              </a:extLst>
            </p:cNvPr>
            <p:cNvSpPr txBox="1"/>
            <p:nvPr/>
          </p:nvSpPr>
          <p:spPr>
            <a:xfrm>
              <a:off x="3813264" y="1371903"/>
              <a:ext cx="1772270" cy="830887"/>
            </a:xfrm>
            <a:prstGeom prst="rect">
              <a:avLst/>
            </a:prstGeom>
            <a:noFill/>
          </p:spPr>
          <p:txBody>
            <a:bodyPr wrap="square" lIns="91425" tIns="45713" rIns="91425" bIns="45713" rtlCol="0">
              <a:spAutoFit/>
            </a:bodyPr>
            <a:lstStyle/>
            <a:p>
              <a:pPr algn="ctr" defTabSz="412693" hangingPunct="0"/>
              <a:r>
                <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A</a:t>
              </a:r>
              <a:r>
                <a:rPr kumimoji="1" lang="zh-CN" altLang="en-US"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轮</a:t>
              </a:r>
              <a:endPar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r>
                <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IDG</a:t>
              </a:r>
              <a:r>
                <a:rPr kumimoji="1" lang="zh-CN" altLang="en-US"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资本</a:t>
              </a:r>
            </a:p>
            <a:p>
              <a:pPr algn="ctr" defTabSz="412693" hangingPunct="0"/>
              <a:endParaRPr kumimoji="1" lang="zh-CN" altLang="en-US" sz="1600" b="1"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endParaRPr>
            </a:p>
          </p:txBody>
        </p:sp>
        <p:sp>
          <p:nvSpPr>
            <p:cNvPr id="10" name="文本框 9">
              <a:extLst>
                <a:ext uri="{FF2B5EF4-FFF2-40B4-BE49-F238E27FC236}">
                  <a16:creationId xmlns:a16="http://schemas.microsoft.com/office/drawing/2014/main" id="{B0073515-95D3-4BF0-A7F4-67932B18216F}"/>
                </a:ext>
              </a:extLst>
            </p:cNvPr>
            <p:cNvSpPr txBox="1"/>
            <p:nvPr/>
          </p:nvSpPr>
          <p:spPr>
            <a:xfrm>
              <a:off x="3728082" y="1966642"/>
              <a:ext cx="2109559" cy="555976"/>
            </a:xfrm>
            <a:prstGeom prst="rect">
              <a:avLst/>
            </a:prstGeom>
            <a:noFill/>
          </p:spPr>
          <p:txBody>
            <a:bodyPr wrap="square" lIns="91425" tIns="45713" rIns="91425" bIns="45713" rtlCol="0">
              <a:spAutoFit/>
            </a:bodyPr>
            <a:lstStyle/>
            <a:p>
              <a:pPr algn="ctr" defTabSz="412693" hangingPunct="0">
                <a:lnSpc>
                  <a:spcPct val="150000"/>
                </a:lnSpc>
              </a:pP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（腾讯、百度、</a:t>
              </a: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360</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投资方）</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lnSpc>
                  <a:spcPct val="15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数百万美元</a:t>
              </a:r>
            </a:p>
          </p:txBody>
        </p:sp>
        <p:sp>
          <p:nvSpPr>
            <p:cNvPr id="11" name="文本框 10">
              <a:extLst>
                <a:ext uri="{FF2B5EF4-FFF2-40B4-BE49-F238E27FC236}">
                  <a16:creationId xmlns:a16="http://schemas.microsoft.com/office/drawing/2014/main" id="{C434D230-1F7A-4A31-8B43-49DD200C3A1B}"/>
                </a:ext>
              </a:extLst>
            </p:cNvPr>
            <p:cNvSpPr txBox="1"/>
            <p:nvPr/>
          </p:nvSpPr>
          <p:spPr>
            <a:xfrm>
              <a:off x="3804126" y="3162811"/>
              <a:ext cx="2175365" cy="584697"/>
            </a:xfrm>
            <a:prstGeom prst="rect">
              <a:avLst/>
            </a:prstGeom>
            <a:noFill/>
          </p:spPr>
          <p:txBody>
            <a:bodyPr wrap="square" lIns="91425" tIns="45713" rIns="91425" bIns="45713" rtlCol="0">
              <a:spAutoFit/>
            </a:bodyPr>
            <a:lstStyle/>
            <a:p>
              <a:pPr algn="ctr" defTabSz="412693" hangingPunct="0"/>
              <a:r>
                <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B</a:t>
              </a:r>
              <a:r>
                <a:rPr kumimoji="1" lang="zh-CN" altLang="en-US"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轮</a:t>
              </a:r>
              <a:endPar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r>
                <a:rPr kumimoji="1" lang="zh-CN" altLang="en-US"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北极光创投领投</a:t>
              </a:r>
            </a:p>
          </p:txBody>
        </p:sp>
        <p:sp>
          <p:nvSpPr>
            <p:cNvPr id="12" name="文本框 11">
              <a:extLst>
                <a:ext uri="{FF2B5EF4-FFF2-40B4-BE49-F238E27FC236}">
                  <a16:creationId xmlns:a16="http://schemas.microsoft.com/office/drawing/2014/main" id="{6E2D2A5D-84CE-43AA-AE73-3401F768C04F}"/>
                </a:ext>
              </a:extLst>
            </p:cNvPr>
            <p:cNvSpPr txBox="1"/>
            <p:nvPr/>
          </p:nvSpPr>
          <p:spPr>
            <a:xfrm>
              <a:off x="3740178" y="3705496"/>
              <a:ext cx="1772270" cy="1048610"/>
            </a:xfrm>
            <a:prstGeom prst="rect">
              <a:avLst/>
            </a:prstGeom>
            <a:noFill/>
          </p:spPr>
          <p:txBody>
            <a:bodyPr wrap="square" lIns="91425" tIns="45713" rIns="91425" bIns="45713" rtlCol="0">
              <a:spAutoFit/>
            </a:bodyPr>
            <a:lstStyle/>
            <a:p>
              <a:pPr algn="ctr" defTabSz="412693" hangingPunct="0">
                <a:lnSpc>
                  <a:spcPct val="150000"/>
                </a:lnSpc>
              </a:pP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（红孩子、百合网投方）</a:t>
              </a:r>
            </a:p>
            <a:p>
              <a:pPr algn="ctr" defTabSz="412693" hangingPunct="0">
                <a:lnSpc>
                  <a:spcPct val="15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1000</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万美元</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lnSpc>
                  <a:spcPct val="15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IDG</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资本、华软创投</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lnSpc>
                  <a:spcPct val="15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博雅资本跟投</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p:txBody>
        </p:sp>
        <p:sp>
          <p:nvSpPr>
            <p:cNvPr id="13" name="文本框 12">
              <a:extLst>
                <a:ext uri="{FF2B5EF4-FFF2-40B4-BE49-F238E27FC236}">
                  <a16:creationId xmlns:a16="http://schemas.microsoft.com/office/drawing/2014/main" id="{A3567C67-7E0B-408C-A0ED-70BA3FE1EC07}"/>
                </a:ext>
              </a:extLst>
            </p:cNvPr>
            <p:cNvSpPr txBox="1"/>
            <p:nvPr/>
          </p:nvSpPr>
          <p:spPr>
            <a:xfrm>
              <a:off x="3813262" y="5008064"/>
              <a:ext cx="2166230" cy="584697"/>
            </a:xfrm>
            <a:prstGeom prst="rect">
              <a:avLst/>
            </a:prstGeom>
            <a:noFill/>
          </p:spPr>
          <p:txBody>
            <a:bodyPr wrap="square" lIns="91425" tIns="45713" rIns="91425" bIns="45713" rtlCol="0">
              <a:spAutoFit/>
            </a:bodyPr>
            <a:lstStyle/>
            <a:p>
              <a:pPr algn="ctr" defTabSz="412693" hangingPunct="0"/>
              <a:r>
                <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C</a:t>
              </a:r>
              <a:r>
                <a:rPr kumimoji="1" lang="zh-CN" altLang="en-US"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轮</a:t>
              </a:r>
              <a:endPar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r>
                <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DCM</a:t>
              </a:r>
              <a:r>
                <a:rPr kumimoji="1" lang="zh-CN" altLang="en-US"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资本领投</a:t>
              </a:r>
            </a:p>
          </p:txBody>
        </p:sp>
        <p:sp>
          <p:nvSpPr>
            <p:cNvPr id="14" name="文本框 13">
              <a:extLst>
                <a:ext uri="{FF2B5EF4-FFF2-40B4-BE49-F238E27FC236}">
                  <a16:creationId xmlns:a16="http://schemas.microsoft.com/office/drawing/2014/main" id="{02B3F576-AC05-477A-9B85-1539174DD2C0}"/>
                </a:ext>
              </a:extLst>
            </p:cNvPr>
            <p:cNvSpPr txBox="1"/>
            <p:nvPr/>
          </p:nvSpPr>
          <p:spPr>
            <a:xfrm>
              <a:off x="3727891" y="5550248"/>
              <a:ext cx="2002228" cy="802293"/>
            </a:xfrm>
            <a:prstGeom prst="rect">
              <a:avLst/>
            </a:prstGeom>
            <a:noFill/>
          </p:spPr>
          <p:txBody>
            <a:bodyPr wrap="square" lIns="91425" tIns="45713" rIns="91425" bIns="45713" rtlCol="0">
              <a:spAutoFit/>
            </a:bodyPr>
            <a:lstStyle/>
            <a:p>
              <a:pPr algn="ctr" defTabSz="412693" hangingPunct="0">
                <a:lnSpc>
                  <a:spcPct val="150000"/>
                </a:lnSpc>
              </a:pP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a:t>
              </a:r>
              <a:r>
                <a:rPr kumimoji="1" lang="zh-CN"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5</a:t>
              </a: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8</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同城、唯品会投资方）</a:t>
              </a:r>
            </a:p>
            <a:p>
              <a:pPr algn="ctr" defTabSz="412693" hangingPunct="0">
                <a:lnSpc>
                  <a:spcPct val="15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5000</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万美元</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lnSpc>
                  <a:spcPct val="15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IDG</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资本、北极光创投跟投</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p:txBody>
        </p:sp>
        <p:sp>
          <p:nvSpPr>
            <p:cNvPr id="15" name="文本框 14">
              <a:extLst>
                <a:ext uri="{FF2B5EF4-FFF2-40B4-BE49-F238E27FC236}">
                  <a16:creationId xmlns:a16="http://schemas.microsoft.com/office/drawing/2014/main" id="{6F044C21-BAD5-4B91-89CB-5A5CBE69AABF}"/>
                </a:ext>
              </a:extLst>
            </p:cNvPr>
            <p:cNvSpPr txBox="1"/>
            <p:nvPr/>
          </p:nvSpPr>
          <p:spPr>
            <a:xfrm>
              <a:off x="9640074" y="5360480"/>
              <a:ext cx="2523221" cy="379605"/>
            </a:xfrm>
            <a:prstGeom prst="rect">
              <a:avLst/>
            </a:prstGeom>
            <a:noFill/>
          </p:spPr>
          <p:txBody>
            <a:bodyPr wrap="square" lIns="91425" tIns="45713" rIns="91425" bIns="45713" rtlCol="0">
              <a:spAutoFit/>
            </a:bodyPr>
            <a:lstStyle/>
            <a:p>
              <a:pPr algn="ctr" defTabSz="412693" hangingPunct="0"/>
              <a:r>
                <a:rPr kumimoji="1" lang="zh-CN" altLang="en-US" sz="1867"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金蝶国际战略投资</a:t>
              </a:r>
            </a:p>
          </p:txBody>
        </p:sp>
        <p:sp>
          <p:nvSpPr>
            <p:cNvPr id="16" name="文本框 15">
              <a:extLst>
                <a:ext uri="{FF2B5EF4-FFF2-40B4-BE49-F238E27FC236}">
                  <a16:creationId xmlns:a16="http://schemas.microsoft.com/office/drawing/2014/main" id="{4592E4EB-6F60-451C-9019-E56F5DDEE3A9}"/>
                </a:ext>
              </a:extLst>
            </p:cNvPr>
            <p:cNvSpPr txBox="1"/>
            <p:nvPr/>
          </p:nvSpPr>
          <p:spPr>
            <a:xfrm>
              <a:off x="9652364" y="5772997"/>
              <a:ext cx="1772270" cy="284975"/>
            </a:xfrm>
            <a:prstGeom prst="rect">
              <a:avLst/>
            </a:prstGeom>
            <a:noFill/>
          </p:spPr>
          <p:txBody>
            <a:bodyPr wrap="square" lIns="91425" tIns="45713" rIns="91425" bIns="45713" rtlCol="0">
              <a:spAutoFit/>
            </a:bodyPr>
            <a:lstStyle/>
            <a:p>
              <a:pPr algn="ctr" defTabSz="412693" hangingPunct="0">
                <a:lnSpc>
                  <a:spcPct val="130000"/>
                </a:lnSpc>
              </a:pP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5</a:t>
              </a: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000</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万美元</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p:txBody>
        </p:sp>
        <p:sp>
          <p:nvSpPr>
            <p:cNvPr id="17" name="文本框 16">
              <a:extLst>
                <a:ext uri="{FF2B5EF4-FFF2-40B4-BE49-F238E27FC236}">
                  <a16:creationId xmlns:a16="http://schemas.microsoft.com/office/drawing/2014/main" id="{9824B7FE-CB1A-4EA0-BDFF-10A5794B5BE9}"/>
                </a:ext>
              </a:extLst>
            </p:cNvPr>
            <p:cNvSpPr txBox="1"/>
            <p:nvPr/>
          </p:nvSpPr>
          <p:spPr>
            <a:xfrm>
              <a:off x="9652364" y="3181461"/>
              <a:ext cx="2279991" cy="338508"/>
            </a:xfrm>
            <a:prstGeom prst="rect">
              <a:avLst/>
            </a:prstGeom>
            <a:noFill/>
          </p:spPr>
          <p:txBody>
            <a:bodyPr wrap="square" lIns="91425" tIns="45713" rIns="91425" bIns="45713" rtlCol="0">
              <a:spAutoFit/>
            </a:bodyPr>
            <a:lstStyle/>
            <a:p>
              <a:pPr algn="ctr" defTabSz="412693" hangingPunct="0"/>
              <a:r>
                <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E</a:t>
              </a:r>
              <a:r>
                <a:rPr kumimoji="1" lang="zh-CN" altLang="en-US"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轮</a:t>
              </a:r>
              <a:r>
                <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 </a:t>
              </a:r>
              <a:r>
                <a:rPr kumimoji="1" lang="zh-CN" altLang="en-US"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中信产业基金</a:t>
              </a:r>
              <a:endPar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endParaRPr>
            </a:p>
          </p:txBody>
        </p:sp>
        <p:sp>
          <p:nvSpPr>
            <p:cNvPr id="18" name="文本框 17">
              <a:extLst>
                <a:ext uri="{FF2B5EF4-FFF2-40B4-BE49-F238E27FC236}">
                  <a16:creationId xmlns:a16="http://schemas.microsoft.com/office/drawing/2014/main" id="{ABF08795-E5FC-415B-8CA7-153293E5EF6B}"/>
                </a:ext>
              </a:extLst>
            </p:cNvPr>
            <p:cNvSpPr txBox="1"/>
            <p:nvPr/>
          </p:nvSpPr>
          <p:spPr>
            <a:xfrm>
              <a:off x="9572975" y="3409961"/>
              <a:ext cx="1916085" cy="1048610"/>
            </a:xfrm>
            <a:prstGeom prst="rect">
              <a:avLst/>
            </a:prstGeom>
            <a:noFill/>
          </p:spPr>
          <p:txBody>
            <a:bodyPr wrap="square" lIns="91425" tIns="45713" rIns="91425" bIns="45713" rtlCol="0">
              <a:spAutoFit/>
            </a:bodyPr>
            <a:lstStyle/>
            <a:p>
              <a:pPr algn="ctr" defTabSz="412693" hangingPunct="0">
                <a:lnSpc>
                  <a:spcPct val="150000"/>
                </a:lnSpc>
              </a:pP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（滴滴出行、饿了么投资方）</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lnSpc>
                  <a:spcPct val="15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IDG</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资本、北极光创投、</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lnSpc>
                  <a:spcPct val="15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DCM</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资本、高瓴资本跟投</a:t>
              </a:r>
            </a:p>
          </p:txBody>
        </p:sp>
        <p:sp>
          <p:nvSpPr>
            <p:cNvPr id="19" name="文本框 18">
              <a:extLst>
                <a:ext uri="{FF2B5EF4-FFF2-40B4-BE49-F238E27FC236}">
                  <a16:creationId xmlns:a16="http://schemas.microsoft.com/office/drawing/2014/main" id="{82CC259F-32A4-4566-A022-E3CA610F6252}"/>
                </a:ext>
              </a:extLst>
            </p:cNvPr>
            <p:cNvSpPr txBox="1"/>
            <p:nvPr/>
          </p:nvSpPr>
          <p:spPr>
            <a:xfrm>
              <a:off x="9607833" y="4401043"/>
              <a:ext cx="2510933" cy="276961"/>
            </a:xfrm>
            <a:prstGeom prst="rect">
              <a:avLst/>
            </a:prstGeom>
            <a:noFill/>
          </p:spPr>
          <p:txBody>
            <a:bodyPr wrap="square" lIns="91425" tIns="45713" rIns="91425" bIns="45713" rtlCol="0">
              <a:spAutoFit/>
            </a:bodyPr>
            <a:lstStyle/>
            <a:p>
              <a:pPr algn="ctr" defTabSz="412693" hangingPunct="0"/>
              <a:r>
                <a:rPr kumimoji="1" lang="en-US" altLang="zh-CN" sz="12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E+</a:t>
              </a:r>
              <a:r>
                <a:rPr kumimoji="1" lang="zh-CN" altLang="en-US" sz="12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轮</a:t>
              </a:r>
              <a:r>
                <a:rPr kumimoji="1" lang="en-US" altLang="zh-CN" sz="12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 </a:t>
              </a:r>
              <a:r>
                <a:rPr kumimoji="1" lang="zh-CN" altLang="en-US" sz="12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华联长山兴投资</a:t>
              </a:r>
              <a:r>
                <a:rPr kumimoji="1" lang="en-US" altLang="zh-CN" sz="12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  </a:t>
              </a:r>
              <a:r>
                <a:rPr kumimoji="1" lang="zh-CN" altLang="en-US" sz="12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骊悦投资</a:t>
              </a:r>
              <a:endParaRPr kumimoji="1" lang="en-US" altLang="zh-CN" sz="12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endParaRPr>
            </a:p>
          </p:txBody>
        </p:sp>
        <p:sp>
          <p:nvSpPr>
            <p:cNvPr id="20" name="文本框 19">
              <a:extLst>
                <a:ext uri="{FF2B5EF4-FFF2-40B4-BE49-F238E27FC236}">
                  <a16:creationId xmlns:a16="http://schemas.microsoft.com/office/drawing/2014/main" id="{68619663-4660-4BA1-B6EB-435FE265D05D}"/>
                </a:ext>
              </a:extLst>
            </p:cNvPr>
            <p:cNvSpPr txBox="1"/>
            <p:nvPr/>
          </p:nvSpPr>
          <p:spPr>
            <a:xfrm>
              <a:off x="9819977" y="4585232"/>
              <a:ext cx="1916085" cy="284975"/>
            </a:xfrm>
            <a:prstGeom prst="rect">
              <a:avLst/>
            </a:prstGeom>
            <a:noFill/>
          </p:spPr>
          <p:txBody>
            <a:bodyPr wrap="square" lIns="91425" tIns="45713" rIns="91425" bIns="45713" rtlCol="0">
              <a:spAutoFit/>
            </a:bodyPr>
            <a:lstStyle/>
            <a:p>
              <a:pPr algn="ctr" defTabSz="412693" hangingPunct="0">
                <a:lnSpc>
                  <a:spcPct val="13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7000</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万美元</a:t>
              </a:r>
            </a:p>
          </p:txBody>
        </p:sp>
        <p:sp>
          <p:nvSpPr>
            <p:cNvPr id="21" name="文本框 20">
              <a:extLst>
                <a:ext uri="{FF2B5EF4-FFF2-40B4-BE49-F238E27FC236}">
                  <a16:creationId xmlns:a16="http://schemas.microsoft.com/office/drawing/2014/main" id="{C84F608E-02B4-4F71-B3F7-59C255B4CFE3}"/>
                </a:ext>
              </a:extLst>
            </p:cNvPr>
            <p:cNvSpPr txBox="1"/>
            <p:nvPr/>
          </p:nvSpPr>
          <p:spPr>
            <a:xfrm>
              <a:off x="9640074" y="1371902"/>
              <a:ext cx="2113375" cy="584697"/>
            </a:xfrm>
            <a:prstGeom prst="rect">
              <a:avLst/>
            </a:prstGeom>
            <a:noFill/>
          </p:spPr>
          <p:txBody>
            <a:bodyPr wrap="square" lIns="91425" tIns="45713" rIns="91425" bIns="45713" rtlCol="0">
              <a:spAutoFit/>
            </a:bodyPr>
            <a:lstStyle/>
            <a:p>
              <a:pPr algn="ctr" defTabSz="412693" hangingPunct="0"/>
              <a:r>
                <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D</a:t>
              </a:r>
              <a:r>
                <a:rPr kumimoji="1" lang="zh-CN" altLang="en-US"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轮</a:t>
              </a:r>
              <a:endParaRPr kumimoji="1" lang="en-US" altLang="zh-CN"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r>
                <a:rPr kumimoji="1" lang="zh-CN" altLang="en-US" sz="1600" dirty="0">
                  <a:solidFill>
                    <a:srgbClr val="464645"/>
                  </a:solidFill>
                  <a:latin typeface="微软雅黑" panose="020B0503020204020204" pitchFamily="126" charset="-122"/>
                  <a:ea typeface="Helvetica Light" charset="0"/>
                  <a:cs typeface="微软雅黑" panose="020B0503020204020204" pitchFamily="126" charset="-122"/>
                  <a:sym typeface="Helvetica Light" charset="0"/>
                </a:rPr>
                <a:t>高瓴资本领投</a:t>
              </a:r>
            </a:p>
          </p:txBody>
        </p:sp>
        <p:sp>
          <p:nvSpPr>
            <p:cNvPr id="22" name="文本框 21">
              <a:extLst>
                <a:ext uri="{FF2B5EF4-FFF2-40B4-BE49-F238E27FC236}">
                  <a16:creationId xmlns:a16="http://schemas.microsoft.com/office/drawing/2014/main" id="{F0803BE7-C833-4652-A3BF-6E5BADB15CFF}"/>
                </a:ext>
              </a:extLst>
            </p:cNvPr>
            <p:cNvSpPr txBox="1"/>
            <p:nvPr/>
          </p:nvSpPr>
          <p:spPr>
            <a:xfrm>
              <a:off x="9536142" y="1956482"/>
              <a:ext cx="2217069" cy="925260"/>
            </a:xfrm>
            <a:prstGeom prst="rect">
              <a:avLst/>
            </a:prstGeom>
            <a:noFill/>
          </p:spPr>
          <p:txBody>
            <a:bodyPr wrap="square" lIns="91425" tIns="45713" rIns="91425" bIns="45713" rtlCol="0">
              <a:spAutoFit/>
            </a:bodyPr>
            <a:lstStyle/>
            <a:p>
              <a:pPr algn="ctr" defTabSz="412693" hangingPunct="0">
                <a:lnSpc>
                  <a:spcPct val="13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（京东、滴滴出行投资方）</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lnSpc>
                  <a:spcPct val="13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a:t>
              </a:r>
              <a:r>
                <a:rPr kumimoji="1" lang="zh-CN"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1</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亿美元</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lnSpc>
                  <a:spcPct val="13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IDG</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资本、北极光创投、</a:t>
              </a:r>
              <a:endPar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endParaRPr>
            </a:p>
            <a:p>
              <a:pPr algn="ctr" defTabSz="412693" hangingPunct="0">
                <a:lnSpc>
                  <a:spcPct val="130000"/>
                </a:lnSpc>
              </a:pPr>
              <a:r>
                <a:rPr kumimoji="1" lang="en-US" altLang="zh-CN"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   DCM</a:t>
              </a:r>
              <a:r>
                <a:rPr kumimoji="1" lang="zh-CN" altLang="en-US" sz="1067" dirty="0">
                  <a:solidFill>
                    <a:srgbClr val="000000">
                      <a:lumMod val="65000"/>
                      <a:lumOff val="35000"/>
                    </a:srgbClr>
                  </a:solidFill>
                  <a:latin typeface="微软雅黑" panose="020B0503020204020204" pitchFamily="126" charset="-122"/>
                  <a:ea typeface="Helvetica Light" charset="0"/>
                  <a:cs typeface="微软雅黑" panose="020B0503020204020204" pitchFamily="126" charset="-122"/>
                  <a:sym typeface="Helvetica Light" charset="0"/>
                </a:rPr>
                <a:t>资本跟投</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xit" presetSubtype="0" fill="hold" nodeType="clickEffect">
                                  <p:stCondLst>
                                    <p:cond delay="0"/>
                                  </p:stCondLst>
                                  <p:childTnLst>
                                    <p:animEffect transition="out" filter="fade">
                                      <p:cBhvr>
                                        <p:cTn id="12" dur="800" accel="100000">
                                          <p:stCondLst>
                                            <p:cond delay="200"/>
                                          </p:stCondLst>
                                        </p:cTn>
                                        <p:tgtEl>
                                          <p:spTgt spid="7"/>
                                        </p:tgtEl>
                                      </p:cBhvr>
                                    </p:animEffect>
                                    <p:anim calcmode="lin" valueType="num">
                                      <p:cBhvr>
                                        <p:cTn id="13" dur="800" accel="100000">
                                          <p:stCondLst>
                                            <p:cond delay="200"/>
                                          </p:stCondLst>
                                        </p:cTn>
                                        <p:tgtEl>
                                          <p:spTgt spid="7"/>
                                        </p:tgtEl>
                                        <p:attrNameLst>
                                          <p:attrName>style.rotation</p:attrName>
                                        </p:attrNameLst>
                                      </p:cBhvr>
                                      <p:tavLst>
                                        <p:tav tm="0">
                                          <p:val>
                                            <p:fltVal val="0"/>
                                          </p:val>
                                        </p:tav>
                                        <p:tav tm="100000">
                                          <p:val>
                                            <p:fltVal val="-90"/>
                                          </p:val>
                                        </p:tav>
                                      </p:tavLst>
                                    </p:anim>
                                    <p:anim calcmode="lin" valueType="num">
                                      <p:cBhvr>
                                        <p:cTn id="14" dur="200" decel="100000"/>
                                        <p:tgtEl>
                                          <p:spTgt spid="7"/>
                                        </p:tgtEl>
                                        <p:attrNameLst>
                                          <p:attrName>ppt_x</p:attrName>
                                        </p:attrNameLst>
                                      </p:cBhvr>
                                      <p:tavLst>
                                        <p:tav tm="0">
                                          <p:val>
                                            <p:strVal val="ppt_x"/>
                                          </p:val>
                                        </p:tav>
                                        <p:tav tm="100000">
                                          <p:val>
                                            <p:strVal val="ppt_x-0.05"/>
                                          </p:val>
                                        </p:tav>
                                      </p:tavLst>
                                    </p:anim>
                                    <p:anim calcmode="lin" valueType="num">
                                      <p:cBhvr>
                                        <p:cTn id="15" dur="200" decel="100000"/>
                                        <p:tgtEl>
                                          <p:spTgt spid="7"/>
                                        </p:tgtEl>
                                        <p:attrNameLst>
                                          <p:attrName>ppt_y</p:attrName>
                                        </p:attrNameLst>
                                      </p:cBhvr>
                                      <p:tavLst>
                                        <p:tav tm="0">
                                          <p:val>
                                            <p:strVal val="ppt_y"/>
                                          </p:val>
                                        </p:tav>
                                        <p:tav tm="100000">
                                          <p:val>
                                            <p:strVal val="ppt_y+0.1"/>
                                          </p:val>
                                        </p:tav>
                                      </p:tavLst>
                                    </p:anim>
                                    <p:anim calcmode="lin" valueType="num">
                                      <p:cBhvr>
                                        <p:cTn id="16" dur="800" accel="100000">
                                          <p:stCondLst>
                                            <p:cond delay="200"/>
                                          </p:stCondLst>
                                        </p:cTn>
                                        <p:tgtEl>
                                          <p:spTgt spid="7"/>
                                        </p:tgtEl>
                                        <p:attrNameLst>
                                          <p:attrName>ppt_x</p:attrName>
                                        </p:attrNameLst>
                                      </p:cBhvr>
                                      <p:tavLst>
                                        <p:tav tm="0">
                                          <p:val>
                                            <p:strVal val="ppt_x"/>
                                          </p:val>
                                        </p:tav>
                                        <p:tav tm="100000">
                                          <p:val>
                                            <p:strVal val="ppt_x+0.4+0.05"/>
                                          </p:val>
                                        </p:tav>
                                      </p:tavLst>
                                    </p:anim>
                                    <p:anim calcmode="lin" valueType="num">
                                      <p:cBhvr>
                                        <p:cTn id="17" dur="800" accel="100000">
                                          <p:stCondLst>
                                            <p:cond delay="200"/>
                                          </p:stCondLst>
                                        </p:cTn>
                                        <p:tgtEl>
                                          <p:spTgt spid="7"/>
                                        </p:tgtEl>
                                        <p:attrNameLst>
                                          <p:attrName>ppt_y</p:attrName>
                                        </p:attrNameLst>
                                      </p:cBhvr>
                                      <p:tavLst>
                                        <p:tav tm="0">
                                          <p:val>
                                            <p:strVal val="ppt_y"/>
                                          </p:val>
                                        </p:tav>
                                        <p:tav tm="100000">
                                          <p:val>
                                            <p:strVal val="ppt_y-0.4-0.1"/>
                                          </p:val>
                                        </p:tav>
                                      </p:tavLst>
                                    </p:anim>
                                    <p:set>
                                      <p:cBhvr>
                                        <p:cTn id="18"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52DEADD-540A-4123-822A-9FD545B9EB0F}"/>
              </a:ext>
            </a:extLst>
          </p:cNvPr>
          <p:cNvPicPr>
            <a:picLocks noChangeAspect="1"/>
          </p:cNvPicPr>
          <p:nvPr/>
        </p:nvPicPr>
        <p:blipFill rotWithShape="1">
          <a:blip r:embed="rId3">
            <a:extLst>
              <a:ext uri="{28A0092B-C50C-407E-A947-70E740481C1C}">
                <a14:useLocalDpi xmlns:a14="http://schemas.microsoft.com/office/drawing/2010/main" val="0"/>
              </a:ext>
            </a:extLst>
          </a:blip>
          <a:srcRect l="52132"/>
          <a:stretch>
            <a:fillRect/>
          </a:stretch>
        </p:blipFill>
        <p:spPr>
          <a:xfrm>
            <a:off x="432074" y="1753545"/>
            <a:ext cx="5615971" cy="4675575"/>
          </a:xfrm>
          <a:prstGeom prst="rect">
            <a:avLst/>
          </a:prstGeom>
        </p:spPr>
      </p:pic>
      <p:sp>
        <p:nvSpPr>
          <p:cNvPr id="7" name="标题 3">
            <a:extLst>
              <a:ext uri="{FF2B5EF4-FFF2-40B4-BE49-F238E27FC236}">
                <a16:creationId xmlns:a16="http://schemas.microsoft.com/office/drawing/2014/main" id="{3A24DB4B-0271-4E20-AF26-2F7A448CBB36}"/>
              </a:ext>
            </a:extLst>
          </p:cNvPr>
          <p:cNvSpPr txBox="1"/>
          <p:nvPr/>
        </p:nvSpPr>
        <p:spPr>
          <a:xfrm>
            <a:off x="293373" y="935309"/>
            <a:ext cx="10201890" cy="531806"/>
          </a:xfrm>
          <a:prstGeom prst="rect">
            <a:avLst/>
          </a:prstGeom>
        </p:spPr>
        <p:txBody>
          <a:bodyPr vert="horz" lIns="91355" tIns="45678" rIns="91355" bIns="4567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08990"/>
            <a:r>
              <a:rPr lang="en-US" altLang="zh-CN" sz="1598" dirty="0">
                <a:solidFill>
                  <a:srgbClr val="2A8BE1"/>
                </a:solidFill>
                <a:latin typeface="+mn-lt"/>
                <a:ea typeface="+mn-ea"/>
                <a:cs typeface="+mn-ea"/>
                <a:sym typeface="+mn-lt"/>
              </a:rPr>
              <a:t>360°</a:t>
            </a:r>
            <a:r>
              <a:rPr lang="zh-CN" altLang="en-US" sz="1598" dirty="0">
                <a:solidFill>
                  <a:srgbClr val="2A8BE1"/>
                </a:solidFill>
                <a:latin typeface="+mn-lt"/>
                <a:ea typeface="+mn-ea"/>
                <a:cs typeface="+mn-ea"/>
                <a:sym typeface="+mn-lt"/>
              </a:rPr>
              <a:t>用户画像：客户属性、来源、行为记录、标签、转化情况识别、统一用户身份，构建用户画像</a:t>
            </a:r>
          </a:p>
        </p:txBody>
      </p:sp>
      <p:sp>
        <p:nvSpPr>
          <p:cNvPr id="9" name="内容占位符 4">
            <a:extLst>
              <a:ext uri="{FF2B5EF4-FFF2-40B4-BE49-F238E27FC236}">
                <a16:creationId xmlns:a16="http://schemas.microsoft.com/office/drawing/2014/main" id="{961298B5-1B59-45A7-8692-C83456486ABD}"/>
              </a:ext>
            </a:extLst>
          </p:cNvPr>
          <p:cNvSpPr txBox="1"/>
          <p:nvPr/>
        </p:nvSpPr>
        <p:spPr bwMode="auto">
          <a:xfrm>
            <a:off x="7338448" y="1753545"/>
            <a:ext cx="3615504" cy="449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88386" tIns="44193" rIns="88386" bIns="44193" numCol="1" anchor="t" anchorCtr="0" compatLnSpc="1">
            <a:noAutofit/>
          </a:bodyPr>
          <a:lstStyle>
            <a:lvl1pPr marL="342900" indent="-342900" algn="l" rtl="0" fontAlgn="base">
              <a:spcBef>
                <a:spcPct val="20000"/>
              </a:spcBef>
              <a:spcAft>
                <a:spcPct val="0"/>
              </a:spcAft>
              <a:buSzPct val="100000"/>
              <a:buChar char="•"/>
              <a:defRPr sz="2800" kern="1200">
                <a:solidFill>
                  <a:schemeClr val="tx1">
                    <a:lumMod val="85000"/>
                    <a:lumOff val="15000"/>
                  </a:schemeClr>
                </a:solidFill>
                <a:latin typeface="+mn-lt"/>
                <a:ea typeface="+mn-ea"/>
                <a:cs typeface="+mn-cs"/>
              </a:defRPr>
            </a:lvl1pPr>
            <a:lvl2pPr marL="742950" indent="-285750" algn="l" rtl="0" fontAlgn="base">
              <a:spcBef>
                <a:spcPct val="20000"/>
              </a:spcBef>
              <a:spcAft>
                <a:spcPct val="0"/>
              </a:spcAft>
              <a:buSzPct val="100000"/>
              <a:buChar char="–"/>
              <a:defRPr sz="2400" kern="1200">
                <a:solidFill>
                  <a:schemeClr val="tx1">
                    <a:lumMod val="75000"/>
                    <a:lumOff val="25000"/>
                  </a:schemeClr>
                </a:solidFill>
                <a:latin typeface="+mn-lt"/>
                <a:ea typeface="+mn-ea"/>
                <a:cs typeface="+mn-cs"/>
              </a:defRPr>
            </a:lvl2pPr>
            <a:lvl3pPr marL="1143000" indent="-228600" algn="l" rtl="0" fontAlgn="base">
              <a:spcBef>
                <a:spcPct val="20000"/>
              </a:spcBef>
              <a:spcAft>
                <a:spcPct val="0"/>
              </a:spcAft>
              <a:buSzPct val="100000"/>
              <a:buChar char="•"/>
              <a:defRPr sz="2000" kern="1200">
                <a:solidFill>
                  <a:schemeClr val="tx1">
                    <a:lumMod val="65000"/>
                    <a:lumOff val="35000"/>
                  </a:schemeClr>
                </a:solidFill>
                <a:latin typeface="+mn-lt"/>
                <a:ea typeface="+mn-ea"/>
                <a:cs typeface="+mn-cs"/>
              </a:defRPr>
            </a:lvl3pPr>
            <a:lvl4pPr marL="1600200" indent="-228600" algn="l" rtl="0" fontAlgn="base">
              <a:spcBef>
                <a:spcPct val="20000"/>
              </a:spcBef>
              <a:spcAft>
                <a:spcPct val="0"/>
              </a:spcAft>
              <a:buSzPct val="100000"/>
              <a:buChar char="–"/>
              <a:defRPr sz="1800" kern="1200">
                <a:solidFill>
                  <a:schemeClr val="tx1">
                    <a:lumMod val="65000"/>
                    <a:lumOff val="35000"/>
                  </a:schemeClr>
                </a:solidFill>
                <a:latin typeface="+mn-lt"/>
                <a:ea typeface="+mn-ea"/>
                <a:cs typeface="+mn-cs"/>
              </a:defRPr>
            </a:lvl4pPr>
            <a:lvl5pPr marL="2057400" indent="-228600" algn="l" rtl="0" fontAlgn="base">
              <a:spcBef>
                <a:spcPct val="20000"/>
              </a:spcBef>
              <a:spcAft>
                <a:spcPct val="0"/>
              </a:spcAft>
              <a:buSzPct val="10000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371" indent="-228371" algn="just" defTabSz="608990" fontAlgn="auto">
              <a:lnSpc>
                <a:spcPct val="150000"/>
              </a:lnSpc>
              <a:spcBef>
                <a:spcPts val="196"/>
              </a:spcBef>
            </a:pPr>
            <a:r>
              <a:rPr lang="zh-CN" altLang="en-US" sz="1598" b="1" dirty="0">
                <a:solidFill>
                  <a:srgbClr val="FFC000"/>
                </a:solidFill>
                <a:cs typeface="+mn-ea"/>
                <a:sym typeface="+mn-lt"/>
              </a:rPr>
              <a:t>用户雷达，实时追踪记录用户行为</a:t>
            </a:r>
            <a:endParaRPr lang="en-US" altLang="zh-CN" sz="1598" b="1" dirty="0">
              <a:solidFill>
                <a:srgbClr val="FFC000"/>
              </a:solidFill>
              <a:cs typeface="+mn-ea"/>
              <a:sym typeface="+mn-lt"/>
            </a:endParaRPr>
          </a:p>
        </p:txBody>
      </p:sp>
      <p:pic>
        <p:nvPicPr>
          <p:cNvPr id="11" name="图片 10">
            <a:extLst>
              <a:ext uri="{FF2B5EF4-FFF2-40B4-BE49-F238E27FC236}">
                <a16:creationId xmlns:a16="http://schemas.microsoft.com/office/drawing/2014/main" id="{F0B64DF2-ABBE-4C8C-8F2B-EDCC4A8C1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0124" y="2356514"/>
            <a:ext cx="3910542" cy="3822224"/>
          </a:xfrm>
          <a:prstGeom prst="rect">
            <a:avLst/>
          </a:prstGeom>
        </p:spPr>
      </p:pic>
      <p:sp>
        <p:nvSpPr>
          <p:cNvPr id="13" name="圆角矩形 11">
            <a:extLst>
              <a:ext uri="{FF2B5EF4-FFF2-40B4-BE49-F238E27FC236}">
                <a16:creationId xmlns:a16="http://schemas.microsoft.com/office/drawing/2014/main" id="{D1E509E0-279D-449A-ABC8-05B3A386AA16}"/>
              </a:ext>
            </a:extLst>
          </p:cNvPr>
          <p:cNvSpPr/>
          <p:nvPr/>
        </p:nvSpPr>
        <p:spPr>
          <a:xfrm flipV="1">
            <a:off x="8353364" y="2868637"/>
            <a:ext cx="2964765" cy="3310101"/>
          </a:xfrm>
          <a:prstGeom prst="roundRect">
            <a:avLst/>
          </a:prstGeom>
          <a:noFill/>
          <a:ln w="28575">
            <a:solidFill>
              <a:srgbClr val="FFC00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90"/>
            <a:endParaRPr lang="zh-CN" altLang="en-US" sz="1798">
              <a:solidFill>
                <a:prstClr val="white"/>
              </a:solidFill>
              <a:cs typeface="+mn-ea"/>
              <a:sym typeface="+mn-lt"/>
            </a:endParaRPr>
          </a:p>
        </p:txBody>
      </p:sp>
      <p:sp>
        <p:nvSpPr>
          <p:cNvPr id="15" name="圆角矩形 11">
            <a:extLst>
              <a:ext uri="{FF2B5EF4-FFF2-40B4-BE49-F238E27FC236}">
                <a16:creationId xmlns:a16="http://schemas.microsoft.com/office/drawing/2014/main" id="{9AB7C609-F4EF-4926-89B0-969AFFD4AA38}"/>
              </a:ext>
            </a:extLst>
          </p:cNvPr>
          <p:cNvSpPr/>
          <p:nvPr/>
        </p:nvSpPr>
        <p:spPr>
          <a:xfrm flipV="1">
            <a:off x="1064661" y="3455622"/>
            <a:ext cx="2710709" cy="511868"/>
          </a:xfrm>
          <a:prstGeom prst="roundRect">
            <a:avLst/>
          </a:prstGeom>
          <a:noFill/>
          <a:ln w="28575">
            <a:solidFill>
              <a:srgbClr val="FFC00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90"/>
            <a:endParaRPr lang="zh-CN" altLang="en-US" sz="1798" dirty="0">
              <a:solidFill>
                <a:prstClr val="white"/>
              </a:solidFill>
              <a:cs typeface="+mn-ea"/>
              <a:sym typeface="+mn-lt"/>
            </a:endParaRPr>
          </a:p>
        </p:txBody>
      </p:sp>
      <p:sp>
        <p:nvSpPr>
          <p:cNvPr id="17" name="圆角矩形 11">
            <a:extLst>
              <a:ext uri="{FF2B5EF4-FFF2-40B4-BE49-F238E27FC236}">
                <a16:creationId xmlns:a16="http://schemas.microsoft.com/office/drawing/2014/main" id="{ECDE8082-435E-4235-B870-A87F36A0635C}"/>
              </a:ext>
            </a:extLst>
          </p:cNvPr>
          <p:cNvSpPr/>
          <p:nvPr/>
        </p:nvSpPr>
        <p:spPr>
          <a:xfrm flipV="1">
            <a:off x="915620" y="5471479"/>
            <a:ext cx="1257287" cy="225477"/>
          </a:xfrm>
          <a:prstGeom prst="roundRect">
            <a:avLst/>
          </a:prstGeom>
          <a:noFill/>
          <a:ln w="28575">
            <a:solidFill>
              <a:srgbClr val="FFC00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90"/>
            <a:endParaRPr lang="zh-CN" altLang="en-US" sz="1798">
              <a:solidFill>
                <a:prstClr val="white"/>
              </a:solidFill>
              <a:cs typeface="+mn-ea"/>
              <a:sym typeface="+mn-lt"/>
            </a:endParaRPr>
          </a:p>
        </p:txBody>
      </p:sp>
      <p:sp>
        <p:nvSpPr>
          <p:cNvPr id="19" name="圆角矩形 11">
            <a:extLst>
              <a:ext uri="{FF2B5EF4-FFF2-40B4-BE49-F238E27FC236}">
                <a16:creationId xmlns:a16="http://schemas.microsoft.com/office/drawing/2014/main" id="{B1B63F54-8573-4657-96E6-49EFB5EBA0E9}"/>
              </a:ext>
            </a:extLst>
          </p:cNvPr>
          <p:cNvSpPr/>
          <p:nvPr/>
        </p:nvSpPr>
        <p:spPr>
          <a:xfrm flipV="1">
            <a:off x="732790" y="5767016"/>
            <a:ext cx="5162306" cy="662104"/>
          </a:xfrm>
          <a:prstGeom prst="roundRect">
            <a:avLst/>
          </a:prstGeom>
          <a:noFill/>
          <a:ln w="28575">
            <a:solidFill>
              <a:srgbClr val="FFC00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90"/>
            <a:endParaRPr lang="zh-CN" altLang="en-US" sz="1798">
              <a:solidFill>
                <a:prstClr val="white"/>
              </a:solidFill>
              <a:cs typeface="+mn-ea"/>
              <a:sym typeface="+mn-lt"/>
            </a:endParaRPr>
          </a:p>
        </p:txBody>
      </p:sp>
      <p:sp>
        <p:nvSpPr>
          <p:cNvPr id="21" name="文本框 20">
            <a:extLst>
              <a:ext uri="{FF2B5EF4-FFF2-40B4-BE49-F238E27FC236}">
                <a16:creationId xmlns:a16="http://schemas.microsoft.com/office/drawing/2014/main" id="{9765B960-5275-4DCC-8559-BF6FDB7BAA48}"/>
              </a:ext>
            </a:extLst>
          </p:cNvPr>
          <p:cNvSpPr txBox="1"/>
          <p:nvPr/>
        </p:nvSpPr>
        <p:spPr>
          <a:xfrm>
            <a:off x="3765834" y="3565505"/>
            <a:ext cx="902811" cy="307648"/>
          </a:xfrm>
          <a:prstGeom prst="rect">
            <a:avLst/>
          </a:prstGeom>
          <a:solidFill>
            <a:srgbClr val="FFC000"/>
          </a:solidFill>
        </p:spPr>
        <p:txBody>
          <a:bodyPr wrap="none" rtlCol="0">
            <a:spAutoFit/>
          </a:bodyPr>
          <a:lstStyle/>
          <a:p>
            <a:pPr defTabSz="608990"/>
            <a:r>
              <a:rPr lang="zh-CN" altLang="en-US" sz="1399" dirty="0">
                <a:solidFill>
                  <a:srgbClr val="000000"/>
                </a:solidFill>
                <a:cs typeface="+mn-ea"/>
                <a:sym typeface="+mn-lt"/>
              </a:rPr>
              <a:t>用户标签</a:t>
            </a:r>
          </a:p>
        </p:txBody>
      </p:sp>
      <p:sp>
        <p:nvSpPr>
          <p:cNvPr id="23" name="文本框 22">
            <a:extLst>
              <a:ext uri="{FF2B5EF4-FFF2-40B4-BE49-F238E27FC236}">
                <a16:creationId xmlns:a16="http://schemas.microsoft.com/office/drawing/2014/main" id="{DBACDA0C-3D3E-4C1A-9152-1416F99928F3}"/>
              </a:ext>
            </a:extLst>
          </p:cNvPr>
          <p:cNvSpPr txBox="1"/>
          <p:nvPr/>
        </p:nvSpPr>
        <p:spPr>
          <a:xfrm>
            <a:off x="5718356" y="6024992"/>
            <a:ext cx="902811" cy="307648"/>
          </a:xfrm>
          <a:prstGeom prst="rect">
            <a:avLst/>
          </a:prstGeom>
          <a:solidFill>
            <a:srgbClr val="FFC000"/>
          </a:solidFill>
        </p:spPr>
        <p:txBody>
          <a:bodyPr wrap="none" rtlCol="0">
            <a:spAutoFit/>
          </a:bodyPr>
          <a:lstStyle/>
          <a:p>
            <a:pPr defTabSz="608990"/>
            <a:r>
              <a:rPr lang="zh-CN" altLang="en-US" sz="1399" dirty="0">
                <a:solidFill>
                  <a:srgbClr val="000000"/>
                </a:solidFill>
                <a:cs typeface="+mn-ea"/>
                <a:sym typeface="+mn-lt"/>
              </a:rPr>
              <a:t>转化情况</a:t>
            </a:r>
          </a:p>
        </p:txBody>
      </p:sp>
      <p:sp>
        <p:nvSpPr>
          <p:cNvPr id="25" name="文本框 24">
            <a:extLst>
              <a:ext uri="{FF2B5EF4-FFF2-40B4-BE49-F238E27FC236}">
                <a16:creationId xmlns:a16="http://schemas.microsoft.com/office/drawing/2014/main" id="{DC22698A-04F3-4A41-B2B7-19A595DC37F9}"/>
              </a:ext>
            </a:extLst>
          </p:cNvPr>
          <p:cNvSpPr txBox="1"/>
          <p:nvPr/>
        </p:nvSpPr>
        <p:spPr>
          <a:xfrm>
            <a:off x="9384759" y="2714891"/>
            <a:ext cx="902811" cy="307648"/>
          </a:xfrm>
          <a:prstGeom prst="rect">
            <a:avLst/>
          </a:prstGeom>
          <a:solidFill>
            <a:srgbClr val="FFC000"/>
          </a:solidFill>
        </p:spPr>
        <p:txBody>
          <a:bodyPr wrap="none" rtlCol="0">
            <a:spAutoFit/>
          </a:bodyPr>
          <a:lstStyle/>
          <a:p>
            <a:pPr defTabSz="608990"/>
            <a:r>
              <a:rPr lang="zh-CN" altLang="en-US" sz="1399" dirty="0">
                <a:solidFill>
                  <a:srgbClr val="000000"/>
                </a:solidFill>
                <a:cs typeface="+mn-ea"/>
                <a:sym typeface="+mn-lt"/>
              </a:rPr>
              <a:t>行为记录</a:t>
            </a:r>
          </a:p>
        </p:txBody>
      </p:sp>
      <p:sp>
        <p:nvSpPr>
          <p:cNvPr id="27" name="文本框 26">
            <a:extLst>
              <a:ext uri="{FF2B5EF4-FFF2-40B4-BE49-F238E27FC236}">
                <a16:creationId xmlns:a16="http://schemas.microsoft.com/office/drawing/2014/main" id="{9D4907AF-5D6F-4A9D-A768-C0083A956C7D}"/>
              </a:ext>
            </a:extLst>
          </p:cNvPr>
          <p:cNvSpPr txBox="1"/>
          <p:nvPr/>
        </p:nvSpPr>
        <p:spPr>
          <a:xfrm>
            <a:off x="2178347" y="5424492"/>
            <a:ext cx="543739" cy="307648"/>
          </a:xfrm>
          <a:prstGeom prst="rect">
            <a:avLst/>
          </a:prstGeom>
          <a:solidFill>
            <a:srgbClr val="FFC000"/>
          </a:solidFill>
        </p:spPr>
        <p:txBody>
          <a:bodyPr wrap="none" rtlCol="0">
            <a:spAutoFit/>
          </a:bodyPr>
          <a:lstStyle/>
          <a:p>
            <a:pPr defTabSz="608990"/>
            <a:r>
              <a:rPr lang="zh-CN" altLang="en-US" sz="1399" dirty="0">
                <a:solidFill>
                  <a:srgbClr val="000000"/>
                </a:solidFill>
                <a:cs typeface="+mn-ea"/>
                <a:sym typeface="+mn-lt"/>
              </a:rPr>
              <a:t>来源</a:t>
            </a:r>
          </a:p>
        </p:txBody>
      </p:sp>
      <p:sp>
        <p:nvSpPr>
          <p:cNvPr id="29" name="矩形 28">
            <a:extLst>
              <a:ext uri="{FF2B5EF4-FFF2-40B4-BE49-F238E27FC236}">
                <a16:creationId xmlns:a16="http://schemas.microsoft.com/office/drawing/2014/main" id="{069BDB6A-D0CE-45BF-BD4D-6594D0CB8E40}"/>
              </a:ext>
            </a:extLst>
          </p:cNvPr>
          <p:cNvSpPr/>
          <p:nvPr/>
        </p:nvSpPr>
        <p:spPr>
          <a:xfrm>
            <a:off x="118542" y="247330"/>
            <a:ext cx="5776554" cy="590931"/>
          </a:xfrm>
          <a:prstGeom prst="rect">
            <a:avLst/>
          </a:prstGeom>
          <a:noFill/>
          <a:ln>
            <a:noFill/>
          </a:ln>
          <a:effectLst/>
        </p:spPr>
        <p:txBody>
          <a:bodyPr vert="horz" wrap="square" lIns="45714" tIns="60958" rIns="45714" bIns="60958" rtlCol="0" anchor="ctr">
            <a:spAutoFit/>
          </a:bodyPr>
          <a:lstStyle/>
          <a:p>
            <a:r>
              <a:rPr lang="zh-CN" altLang="en-US" sz="3200" dirty="0">
                <a:solidFill>
                  <a:srgbClr val="FFB200"/>
                </a:solidFill>
                <a:latin typeface="微软雅黑 Light"/>
                <a:ea typeface="微软雅黑"/>
                <a:cs typeface="+mn-ea"/>
                <a:sym typeface="+mn-lt"/>
              </a:rPr>
              <a:t>市场</a:t>
            </a:r>
            <a:r>
              <a:rPr lang="zh-CN" altLang="en-US" sz="3200">
                <a:solidFill>
                  <a:srgbClr val="FFB200"/>
                </a:solidFill>
                <a:latin typeface="微软雅黑 Light"/>
                <a:ea typeface="微软雅黑"/>
                <a:cs typeface="+mn-ea"/>
                <a:sym typeface="+mn-lt"/>
              </a:rPr>
              <a:t>执行计划</a:t>
            </a:r>
            <a:r>
              <a:rPr lang="en-US" altLang="zh-CN" sz="3200" dirty="0">
                <a:solidFill>
                  <a:srgbClr val="FFB200"/>
                </a:solidFill>
                <a:latin typeface="微软雅黑 Light"/>
                <a:ea typeface="微软雅黑"/>
                <a:cs typeface="+mn-ea"/>
                <a:sym typeface="+mn-lt"/>
              </a:rPr>
              <a:t>-</a:t>
            </a:r>
            <a:r>
              <a:rPr lang="zh-CN" altLang="en-US" sz="3200" dirty="0">
                <a:solidFill>
                  <a:srgbClr val="FFB200"/>
                </a:solidFill>
                <a:latin typeface="微软雅黑 Light"/>
                <a:ea typeface="微软雅黑"/>
                <a:cs typeface="+mn-ea"/>
                <a:sym typeface="+mn-lt"/>
              </a:rPr>
              <a:t>线索识别</a:t>
            </a:r>
          </a:p>
        </p:txBody>
      </p:sp>
    </p:spTree>
    <p:extLst>
      <p:ext uri="{BB962C8B-B14F-4D97-AF65-F5344CB8AC3E}">
        <p14:creationId xmlns:p14="http://schemas.microsoft.com/office/powerpoint/2010/main" val="2194753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9F44E76B-FB33-4682-B812-07EA94D00BB1}"/>
              </a:ext>
            </a:extLst>
          </p:cNvPr>
          <p:cNvSpPr/>
          <p:nvPr/>
        </p:nvSpPr>
        <p:spPr>
          <a:xfrm>
            <a:off x="3596661" y="1927042"/>
            <a:ext cx="2540950" cy="3710712"/>
          </a:xfrm>
          <a:prstGeom prst="roundRect">
            <a:avLst>
              <a:gd name="adj" fmla="val 6006"/>
            </a:avLst>
          </a:prstGeom>
          <a:no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0F5E7A2D-3B80-465A-A7A6-34A8E4876D5F}"/>
              </a:ext>
            </a:extLst>
          </p:cNvPr>
          <p:cNvCxnSpPr>
            <a:cxnSpLocks/>
          </p:cNvCxnSpPr>
          <p:nvPr/>
        </p:nvCxnSpPr>
        <p:spPr>
          <a:xfrm>
            <a:off x="7810435" y="1701827"/>
            <a:ext cx="0" cy="4031923"/>
          </a:xfrm>
          <a:prstGeom prst="line">
            <a:avLst/>
          </a:prstGeom>
          <a:ln w="12700">
            <a:solidFill>
              <a:srgbClr val="BFBFBF">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F4E6CB98-AA95-42D1-A4B8-A138BE1D2F0F}"/>
              </a:ext>
            </a:extLst>
          </p:cNvPr>
          <p:cNvSpPr>
            <a:spLocks noGrp="1"/>
          </p:cNvSpPr>
          <p:nvPr>
            <p:ph type="title"/>
          </p:nvPr>
        </p:nvSpPr>
        <p:spPr>
          <a:xfrm>
            <a:off x="1901" y="-35560"/>
            <a:ext cx="10971372" cy="1143265"/>
          </a:xfrm>
          <a:noFill/>
          <a:ln>
            <a:noFill/>
          </a:ln>
          <a:effectLst/>
        </p:spPr>
        <p:txBody>
          <a:bodyPr vert="horz" wrap="square" lIns="45714" tIns="60958" rIns="45714" bIns="60958" rtlCol="0" anchor="ctr">
            <a:spAutoFit/>
          </a:bodyPr>
          <a:lstStyle/>
          <a:p>
            <a:pPr algn="l">
              <a:spcBef>
                <a:spcPts val="0"/>
              </a:spcBef>
            </a:pPr>
            <a:r>
              <a:rPr lang="zh-CN" altLang="en-US" sz="3200" dirty="0">
                <a:solidFill>
                  <a:srgbClr val="FFB200"/>
                </a:solidFill>
                <a:latin typeface="微软雅黑 Light"/>
                <a:ea typeface="微软雅黑"/>
                <a:cs typeface="+mn-ea"/>
              </a:rPr>
              <a:t>线索到商机的精细化管理</a:t>
            </a:r>
          </a:p>
        </p:txBody>
      </p:sp>
      <p:sp>
        <p:nvSpPr>
          <p:cNvPr id="52" name="矩形 51">
            <a:extLst>
              <a:ext uri="{FF2B5EF4-FFF2-40B4-BE49-F238E27FC236}">
                <a16:creationId xmlns:a16="http://schemas.microsoft.com/office/drawing/2014/main" id="{EC9A1F4C-2C3F-4EAE-AB91-9ED507B7CB60}"/>
              </a:ext>
            </a:extLst>
          </p:cNvPr>
          <p:cNvSpPr/>
          <p:nvPr/>
        </p:nvSpPr>
        <p:spPr>
          <a:xfrm>
            <a:off x="3775703" y="3307118"/>
            <a:ext cx="1552865" cy="11000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3" name="矩形: 圆角 52">
            <a:extLst>
              <a:ext uri="{FF2B5EF4-FFF2-40B4-BE49-F238E27FC236}">
                <a16:creationId xmlns:a16="http://schemas.microsoft.com/office/drawing/2014/main" id="{C060BD69-E858-43F1-A7B8-D0E9E1A612C9}"/>
              </a:ext>
            </a:extLst>
          </p:cNvPr>
          <p:cNvSpPr/>
          <p:nvPr/>
        </p:nvSpPr>
        <p:spPr>
          <a:xfrm>
            <a:off x="3900952" y="3889426"/>
            <a:ext cx="1300002" cy="4001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n-ea"/>
              </a:rPr>
              <a:t>培育孵化</a:t>
            </a:r>
          </a:p>
        </p:txBody>
      </p:sp>
      <p:sp>
        <p:nvSpPr>
          <p:cNvPr id="54" name="矩形: 圆角 53">
            <a:extLst>
              <a:ext uri="{FF2B5EF4-FFF2-40B4-BE49-F238E27FC236}">
                <a16:creationId xmlns:a16="http://schemas.microsoft.com/office/drawing/2014/main" id="{827DA885-E966-43D1-BF8D-D409145C8E49}"/>
              </a:ext>
            </a:extLst>
          </p:cNvPr>
          <p:cNvSpPr/>
          <p:nvPr/>
        </p:nvSpPr>
        <p:spPr>
          <a:xfrm>
            <a:off x="3898387" y="3412700"/>
            <a:ext cx="1300002" cy="4001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n-ea"/>
              </a:rPr>
              <a:t>清洗筛选</a:t>
            </a:r>
          </a:p>
        </p:txBody>
      </p:sp>
      <p:grpSp>
        <p:nvGrpSpPr>
          <p:cNvPr id="55" name="组合 54">
            <a:extLst>
              <a:ext uri="{FF2B5EF4-FFF2-40B4-BE49-F238E27FC236}">
                <a16:creationId xmlns:a16="http://schemas.microsoft.com/office/drawing/2014/main" id="{F5570C13-2886-4343-9948-C007F585C751}"/>
              </a:ext>
            </a:extLst>
          </p:cNvPr>
          <p:cNvGrpSpPr/>
          <p:nvPr/>
        </p:nvGrpSpPr>
        <p:grpSpPr>
          <a:xfrm>
            <a:off x="1762326" y="1701828"/>
            <a:ext cx="1392590" cy="3935924"/>
            <a:chOff x="1730474" y="1771828"/>
            <a:chExt cx="1370674" cy="3776075"/>
          </a:xfrm>
        </p:grpSpPr>
        <p:sp>
          <p:nvSpPr>
            <p:cNvPr id="56" name="Shape 560">
              <a:extLst>
                <a:ext uri="{FF2B5EF4-FFF2-40B4-BE49-F238E27FC236}">
                  <a16:creationId xmlns:a16="http://schemas.microsoft.com/office/drawing/2014/main" id="{73E251C3-BA43-4505-9744-98AC35048696}"/>
                </a:ext>
              </a:extLst>
            </p:cNvPr>
            <p:cNvSpPr/>
            <p:nvPr/>
          </p:nvSpPr>
          <p:spPr>
            <a:xfrm>
              <a:off x="1730474" y="1771828"/>
              <a:ext cx="134686" cy="3776075"/>
            </a:xfrm>
            <a:custGeom>
              <a:avLst/>
              <a:gdLst/>
              <a:ahLst/>
              <a:cxnLst/>
              <a:rect l="0" t="0" r="0" b="0"/>
              <a:pathLst>
                <a:path w="187198" h="4195572">
                  <a:moveTo>
                    <a:pt x="0" y="0"/>
                  </a:moveTo>
                  <a:cubicBezTo>
                    <a:pt x="51689" y="0"/>
                    <a:pt x="93599" y="6985"/>
                    <a:pt x="93599" y="15621"/>
                  </a:cubicBezTo>
                  <a:lnTo>
                    <a:pt x="93599" y="2082165"/>
                  </a:lnTo>
                  <a:cubicBezTo>
                    <a:pt x="93599" y="2090801"/>
                    <a:pt x="135509" y="2097786"/>
                    <a:pt x="187198" y="2097786"/>
                  </a:cubicBezTo>
                  <a:cubicBezTo>
                    <a:pt x="135509" y="2097786"/>
                    <a:pt x="93599" y="2104771"/>
                    <a:pt x="93599" y="2113407"/>
                  </a:cubicBezTo>
                  <a:lnTo>
                    <a:pt x="93599" y="4179951"/>
                  </a:lnTo>
                  <a:cubicBezTo>
                    <a:pt x="93599" y="4188587"/>
                    <a:pt x="51689" y="4195572"/>
                    <a:pt x="0" y="4195572"/>
                  </a:cubicBezTo>
                </a:path>
              </a:pathLst>
            </a:custGeom>
            <a:noFill/>
            <a:ln w="38100" cap="flat" cmpd="sng" algn="ctr">
              <a:solidFill>
                <a:srgbClr val="FFC000"/>
              </a:solidFill>
              <a:prstDash val="solid"/>
              <a:round/>
            </a:ln>
            <a:effectLst/>
          </p:spPr>
          <p:txBody>
            <a:bodyPr/>
            <a:lstStyle/>
            <a:p>
              <a:pPr>
                <a:defRPr/>
              </a:pPr>
              <a:endParaRPr lang="zh-CN" altLang="en-US" sz="1799" kern="0">
                <a:solidFill>
                  <a:srgbClr val="5F5F5F"/>
                </a:solidFill>
                <a:latin typeface="+mn-ea"/>
              </a:endParaRPr>
            </a:p>
          </p:txBody>
        </p:sp>
        <p:sp>
          <p:nvSpPr>
            <p:cNvPr id="57" name="流程图: 磁盘 56">
              <a:extLst>
                <a:ext uri="{FF2B5EF4-FFF2-40B4-BE49-F238E27FC236}">
                  <a16:creationId xmlns:a16="http://schemas.microsoft.com/office/drawing/2014/main" id="{CEEE2EA0-50EA-4980-8055-6645F47536FC}"/>
                </a:ext>
              </a:extLst>
            </p:cNvPr>
            <p:cNvSpPr/>
            <p:nvPr/>
          </p:nvSpPr>
          <p:spPr>
            <a:xfrm>
              <a:off x="2015517" y="3132526"/>
              <a:ext cx="1085631" cy="982495"/>
            </a:xfrm>
            <a:prstGeom prst="flowChartMagneticDisk">
              <a:avLst/>
            </a:prstGeom>
            <a:solidFill>
              <a:srgbClr val="FFB4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mn-ea"/>
                </a:rPr>
                <a:t>Raw Leads</a:t>
              </a:r>
            </a:p>
            <a:p>
              <a:pPr algn="ctr"/>
              <a:r>
                <a:rPr lang="zh-CN" altLang="en-US" sz="1400" dirty="0">
                  <a:solidFill>
                    <a:schemeClr val="tx1"/>
                  </a:solidFill>
                  <a:latin typeface="+mn-ea"/>
                </a:rPr>
                <a:t>潜在线索</a:t>
              </a:r>
              <a:endParaRPr lang="en-US" altLang="zh-CN" sz="1400" dirty="0">
                <a:solidFill>
                  <a:schemeClr val="tx1"/>
                </a:solidFill>
                <a:latin typeface="+mn-ea"/>
              </a:endParaRPr>
            </a:p>
          </p:txBody>
        </p:sp>
      </p:grpSp>
      <p:sp>
        <p:nvSpPr>
          <p:cNvPr id="58" name="Shape 577">
            <a:extLst>
              <a:ext uri="{FF2B5EF4-FFF2-40B4-BE49-F238E27FC236}">
                <a16:creationId xmlns:a16="http://schemas.microsoft.com/office/drawing/2014/main" id="{92948538-F4E1-4EAA-9A58-E5A14DAF13A3}"/>
              </a:ext>
            </a:extLst>
          </p:cNvPr>
          <p:cNvSpPr/>
          <p:nvPr/>
        </p:nvSpPr>
        <p:spPr>
          <a:xfrm>
            <a:off x="3300790" y="3883333"/>
            <a:ext cx="354954" cy="113500"/>
          </a:xfrm>
          <a:custGeom>
            <a:avLst/>
            <a:gdLst/>
            <a:ahLst/>
            <a:cxnLst/>
            <a:rect l="0" t="0" r="0" b="0"/>
            <a:pathLst>
              <a:path w="355092" h="204216">
                <a:moveTo>
                  <a:pt x="252984" y="0"/>
                </a:moveTo>
                <a:lnTo>
                  <a:pt x="355092" y="102108"/>
                </a:lnTo>
                <a:lnTo>
                  <a:pt x="252984" y="204216"/>
                </a:lnTo>
                <a:lnTo>
                  <a:pt x="252984" y="153162"/>
                </a:lnTo>
                <a:lnTo>
                  <a:pt x="0" y="153162"/>
                </a:lnTo>
                <a:lnTo>
                  <a:pt x="0" y="51054"/>
                </a:lnTo>
                <a:lnTo>
                  <a:pt x="252984" y="51054"/>
                </a:lnTo>
                <a:lnTo>
                  <a:pt x="252984" y="0"/>
                </a:lnTo>
                <a:close/>
              </a:path>
            </a:pathLst>
          </a:custGeom>
          <a:solidFill>
            <a:schemeClr val="accent4">
              <a:lumMod val="20000"/>
              <a:lumOff val="80000"/>
            </a:schemeClr>
          </a:solidFill>
          <a:ln w="0" cap="flat">
            <a:noFill/>
            <a:miter lim="101600"/>
          </a:ln>
          <a:effectLst/>
        </p:spPr>
        <p:txBody>
          <a:bodyPr/>
          <a:lstStyle/>
          <a:p>
            <a:pPr>
              <a:defRPr/>
            </a:pPr>
            <a:endParaRPr lang="zh-CN" altLang="en-US" sz="1799" kern="0">
              <a:solidFill>
                <a:srgbClr val="58595B">
                  <a:lumMod val="50000"/>
                </a:srgbClr>
              </a:solidFill>
              <a:latin typeface="+mn-ea"/>
            </a:endParaRPr>
          </a:p>
        </p:txBody>
      </p:sp>
      <p:sp>
        <p:nvSpPr>
          <p:cNvPr id="59" name="矩形: 圆角 58">
            <a:extLst>
              <a:ext uri="{FF2B5EF4-FFF2-40B4-BE49-F238E27FC236}">
                <a16:creationId xmlns:a16="http://schemas.microsoft.com/office/drawing/2014/main" id="{CAA45D9A-0C21-49C2-ABAA-BEA3F848DAA5}"/>
              </a:ext>
            </a:extLst>
          </p:cNvPr>
          <p:cNvSpPr/>
          <p:nvPr/>
        </p:nvSpPr>
        <p:spPr>
          <a:xfrm>
            <a:off x="3953345" y="2387083"/>
            <a:ext cx="1281882" cy="43300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n-ea"/>
              </a:rPr>
              <a:t>智能评分</a:t>
            </a:r>
          </a:p>
        </p:txBody>
      </p:sp>
      <p:sp>
        <p:nvSpPr>
          <p:cNvPr id="60" name="矩形: 圆角 59">
            <a:extLst>
              <a:ext uri="{FF2B5EF4-FFF2-40B4-BE49-F238E27FC236}">
                <a16:creationId xmlns:a16="http://schemas.microsoft.com/office/drawing/2014/main" id="{05002F21-34E6-4F0A-8121-6C5BB1139B5E}"/>
              </a:ext>
            </a:extLst>
          </p:cNvPr>
          <p:cNvSpPr/>
          <p:nvPr/>
        </p:nvSpPr>
        <p:spPr>
          <a:xfrm>
            <a:off x="6187816" y="3608134"/>
            <a:ext cx="1281882" cy="53682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mn-ea"/>
              </a:rPr>
              <a:t>MQL</a:t>
            </a:r>
          </a:p>
          <a:p>
            <a:pPr algn="ctr"/>
            <a:r>
              <a:rPr lang="zh-CN" altLang="en-US" sz="1200" dirty="0">
                <a:solidFill>
                  <a:schemeClr val="tx1"/>
                </a:solidFill>
                <a:latin typeface="+mn-ea"/>
              </a:rPr>
              <a:t>市场合格线索</a:t>
            </a:r>
          </a:p>
        </p:txBody>
      </p:sp>
      <p:sp>
        <p:nvSpPr>
          <p:cNvPr id="61" name="矩形: 圆角 60">
            <a:extLst>
              <a:ext uri="{FF2B5EF4-FFF2-40B4-BE49-F238E27FC236}">
                <a16:creationId xmlns:a16="http://schemas.microsoft.com/office/drawing/2014/main" id="{217DAD40-6507-4015-82AD-64359383581B}"/>
              </a:ext>
            </a:extLst>
          </p:cNvPr>
          <p:cNvSpPr/>
          <p:nvPr/>
        </p:nvSpPr>
        <p:spPr>
          <a:xfrm>
            <a:off x="3848126" y="4863777"/>
            <a:ext cx="1492317" cy="45110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n-ea"/>
              </a:rPr>
              <a:t>自动化营销</a:t>
            </a:r>
          </a:p>
        </p:txBody>
      </p:sp>
      <p:sp>
        <p:nvSpPr>
          <p:cNvPr id="62" name="Shape 577">
            <a:extLst>
              <a:ext uri="{FF2B5EF4-FFF2-40B4-BE49-F238E27FC236}">
                <a16:creationId xmlns:a16="http://schemas.microsoft.com/office/drawing/2014/main" id="{5504CF23-BB49-4671-B399-20061D5CB82D}"/>
              </a:ext>
            </a:extLst>
          </p:cNvPr>
          <p:cNvSpPr/>
          <p:nvPr/>
        </p:nvSpPr>
        <p:spPr>
          <a:xfrm rot="16200000">
            <a:off x="4468359" y="4579331"/>
            <a:ext cx="207598" cy="151761"/>
          </a:xfrm>
          <a:custGeom>
            <a:avLst/>
            <a:gdLst/>
            <a:ahLst/>
            <a:cxnLst/>
            <a:rect l="0" t="0" r="0" b="0"/>
            <a:pathLst>
              <a:path w="355092" h="204216">
                <a:moveTo>
                  <a:pt x="252984" y="0"/>
                </a:moveTo>
                <a:lnTo>
                  <a:pt x="355092" y="102108"/>
                </a:lnTo>
                <a:lnTo>
                  <a:pt x="252984" y="204216"/>
                </a:lnTo>
                <a:lnTo>
                  <a:pt x="252984" y="153162"/>
                </a:lnTo>
                <a:lnTo>
                  <a:pt x="0" y="153162"/>
                </a:lnTo>
                <a:lnTo>
                  <a:pt x="0" y="51054"/>
                </a:lnTo>
                <a:lnTo>
                  <a:pt x="252984" y="51054"/>
                </a:lnTo>
                <a:lnTo>
                  <a:pt x="252984" y="0"/>
                </a:lnTo>
                <a:close/>
              </a:path>
            </a:pathLst>
          </a:custGeom>
          <a:solidFill>
            <a:schemeClr val="accent4">
              <a:lumMod val="20000"/>
              <a:lumOff val="80000"/>
            </a:schemeClr>
          </a:solidFill>
          <a:ln w="0" cap="flat">
            <a:noFill/>
            <a:miter lim="101600"/>
          </a:ln>
          <a:effectLst/>
        </p:spPr>
        <p:txBody>
          <a:bodyPr/>
          <a:lstStyle/>
          <a:p>
            <a:pPr>
              <a:defRPr/>
            </a:pPr>
            <a:endParaRPr lang="zh-CN" altLang="en-US" sz="1799" kern="0">
              <a:solidFill>
                <a:srgbClr val="58595B">
                  <a:lumMod val="50000"/>
                </a:srgbClr>
              </a:solidFill>
              <a:latin typeface="+mn-ea"/>
            </a:endParaRPr>
          </a:p>
        </p:txBody>
      </p:sp>
      <p:sp>
        <p:nvSpPr>
          <p:cNvPr id="63" name="Shape 577">
            <a:extLst>
              <a:ext uri="{FF2B5EF4-FFF2-40B4-BE49-F238E27FC236}">
                <a16:creationId xmlns:a16="http://schemas.microsoft.com/office/drawing/2014/main" id="{DEEF06B1-EC58-490F-88D5-05BA82F037FA}"/>
              </a:ext>
            </a:extLst>
          </p:cNvPr>
          <p:cNvSpPr/>
          <p:nvPr/>
        </p:nvSpPr>
        <p:spPr>
          <a:xfrm rot="5400000">
            <a:off x="4481499" y="2957572"/>
            <a:ext cx="191979" cy="134667"/>
          </a:xfrm>
          <a:custGeom>
            <a:avLst/>
            <a:gdLst/>
            <a:ahLst/>
            <a:cxnLst/>
            <a:rect l="0" t="0" r="0" b="0"/>
            <a:pathLst>
              <a:path w="355092" h="204216">
                <a:moveTo>
                  <a:pt x="252984" y="0"/>
                </a:moveTo>
                <a:lnTo>
                  <a:pt x="355092" y="102108"/>
                </a:lnTo>
                <a:lnTo>
                  <a:pt x="252984" y="204216"/>
                </a:lnTo>
                <a:lnTo>
                  <a:pt x="252984" y="153162"/>
                </a:lnTo>
                <a:lnTo>
                  <a:pt x="0" y="153162"/>
                </a:lnTo>
                <a:lnTo>
                  <a:pt x="0" y="51054"/>
                </a:lnTo>
                <a:lnTo>
                  <a:pt x="252984" y="51054"/>
                </a:lnTo>
                <a:lnTo>
                  <a:pt x="252984" y="0"/>
                </a:lnTo>
                <a:close/>
              </a:path>
            </a:pathLst>
          </a:custGeom>
          <a:solidFill>
            <a:schemeClr val="accent4">
              <a:lumMod val="20000"/>
              <a:lumOff val="80000"/>
            </a:schemeClr>
          </a:solidFill>
          <a:ln w="0" cap="flat">
            <a:noFill/>
            <a:miter lim="101600"/>
          </a:ln>
          <a:effectLst/>
        </p:spPr>
        <p:txBody>
          <a:bodyPr/>
          <a:lstStyle/>
          <a:p>
            <a:pPr>
              <a:defRPr/>
            </a:pPr>
            <a:endParaRPr lang="zh-CN" altLang="en-US" sz="1799" kern="0">
              <a:solidFill>
                <a:srgbClr val="58595B">
                  <a:lumMod val="50000"/>
                </a:srgbClr>
              </a:solidFill>
              <a:latin typeface="+mn-ea"/>
            </a:endParaRPr>
          </a:p>
        </p:txBody>
      </p:sp>
      <p:sp>
        <p:nvSpPr>
          <p:cNvPr id="64" name="Shape 577">
            <a:extLst>
              <a:ext uri="{FF2B5EF4-FFF2-40B4-BE49-F238E27FC236}">
                <a16:creationId xmlns:a16="http://schemas.microsoft.com/office/drawing/2014/main" id="{F487CED1-E786-45FC-8227-49217EE81C2F}"/>
              </a:ext>
            </a:extLst>
          </p:cNvPr>
          <p:cNvSpPr/>
          <p:nvPr/>
        </p:nvSpPr>
        <p:spPr>
          <a:xfrm>
            <a:off x="5546705" y="3839524"/>
            <a:ext cx="479841" cy="108847"/>
          </a:xfrm>
          <a:custGeom>
            <a:avLst/>
            <a:gdLst/>
            <a:ahLst/>
            <a:cxnLst/>
            <a:rect l="0" t="0" r="0" b="0"/>
            <a:pathLst>
              <a:path w="355092" h="204216">
                <a:moveTo>
                  <a:pt x="252984" y="0"/>
                </a:moveTo>
                <a:lnTo>
                  <a:pt x="355092" y="102108"/>
                </a:lnTo>
                <a:lnTo>
                  <a:pt x="252984" y="204216"/>
                </a:lnTo>
                <a:lnTo>
                  <a:pt x="252984" y="153162"/>
                </a:lnTo>
                <a:lnTo>
                  <a:pt x="0" y="153162"/>
                </a:lnTo>
                <a:lnTo>
                  <a:pt x="0" y="51054"/>
                </a:lnTo>
                <a:lnTo>
                  <a:pt x="252984" y="51054"/>
                </a:lnTo>
                <a:lnTo>
                  <a:pt x="252984" y="0"/>
                </a:lnTo>
                <a:close/>
              </a:path>
            </a:pathLst>
          </a:custGeom>
          <a:solidFill>
            <a:schemeClr val="accent4">
              <a:lumMod val="20000"/>
              <a:lumOff val="80000"/>
            </a:schemeClr>
          </a:solidFill>
          <a:ln w="0" cap="flat">
            <a:noFill/>
            <a:miter lim="101600"/>
          </a:ln>
          <a:effectLst/>
        </p:spPr>
        <p:txBody>
          <a:bodyPr/>
          <a:lstStyle/>
          <a:p>
            <a:pPr>
              <a:defRPr/>
            </a:pPr>
            <a:endParaRPr lang="zh-CN" altLang="en-US" sz="1799" kern="0">
              <a:solidFill>
                <a:srgbClr val="58595B">
                  <a:lumMod val="50000"/>
                </a:srgbClr>
              </a:solidFill>
              <a:latin typeface="+mn-ea"/>
            </a:endParaRPr>
          </a:p>
        </p:txBody>
      </p:sp>
      <p:sp>
        <p:nvSpPr>
          <p:cNvPr id="65" name="Shape 577">
            <a:extLst>
              <a:ext uri="{FF2B5EF4-FFF2-40B4-BE49-F238E27FC236}">
                <a16:creationId xmlns:a16="http://schemas.microsoft.com/office/drawing/2014/main" id="{F9EE6151-2A26-4693-A6A7-7491797F951C}"/>
              </a:ext>
            </a:extLst>
          </p:cNvPr>
          <p:cNvSpPr/>
          <p:nvPr/>
        </p:nvSpPr>
        <p:spPr>
          <a:xfrm>
            <a:off x="7570516" y="3774486"/>
            <a:ext cx="479841" cy="108847"/>
          </a:xfrm>
          <a:custGeom>
            <a:avLst/>
            <a:gdLst/>
            <a:ahLst/>
            <a:cxnLst/>
            <a:rect l="0" t="0" r="0" b="0"/>
            <a:pathLst>
              <a:path w="355092" h="204216">
                <a:moveTo>
                  <a:pt x="252984" y="0"/>
                </a:moveTo>
                <a:lnTo>
                  <a:pt x="355092" y="102108"/>
                </a:lnTo>
                <a:lnTo>
                  <a:pt x="252984" y="204216"/>
                </a:lnTo>
                <a:lnTo>
                  <a:pt x="252984" y="153162"/>
                </a:lnTo>
                <a:lnTo>
                  <a:pt x="0" y="153162"/>
                </a:lnTo>
                <a:lnTo>
                  <a:pt x="0" y="51054"/>
                </a:lnTo>
                <a:lnTo>
                  <a:pt x="252984" y="51054"/>
                </a:lnTo>
                <a:lnTo>
                  <a:pt x="252984" y="0"/>
                </a:lnTo>
                <a:close/>
              </a:path>
            </a:pathLst>
          </a:custGeom>
          <a:solidFill>
            <a:schemeClr val="accent4">
              <a:lumMod val="20000"/>
              <a:lumOff val="80000"/>
            </a:schemeClr>
          </a:solidFill>
          <a:ln w="0" cap="flat">
            <a:noFill/>
            <a:miter lim="101600"/>
          </a:ln>
          <a:effectLst/>
        </p:spPr>
        <p:txBody>
          <a:bodyPr/>
          <a:lstStyle/>
          <a:p>
            <a:pPr>
              <a:defRPr/>
            </a:pPr>
            <a:endParaRPr lang="zh-CN" altLang="en-US" sz="1799" kern="0">
              <a:latin typeface="+mn-ea"/>
            </a:endParaRPr>
          </a:p>
        </p:txBody>
      </p:sp>
      <p:sp>
        <p:nvSpPr>
          <p:cNvPr id="66" name="矩形: 圆角 65">
            <a:extLst>
              <a:ext uri="{FF2B5EF4-FFF2-40B4-BE49-F238E27FC236}">
                <a16:creationId xmlns:a16="http://schemas.microsoft.com/office/drawing/2014/main" id="{175D8E44-C3EF-46E1-99E7-D421D3E26FE0}"/>
              </a:ext>
            </a:extLst>
          </p:cNvPr>
          <p:cNvSpPr/>
          <p:nvPr/>
        </p:nvSpPr>
        <p:spPr>
          <a:xfrm>
            <a:off x="8128968" y="3608134"/>
            <a:ext cx="1281882" cy="53682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mn-ea"/>
              </a:rPr>
              <a:t>SQL</a:t>
            </a:r>
          </a:p>
          <a:p>
            <a:pPr algn="ctr"/>
            <a:r>
              <a:rPr lang="zh-CN" altLang="en-US" sz="1200" dirty="0">
                <a:solidFill>
                  <a:schemeClr val="tx1"/>
                </a:solidFill>
                <a:latin typeface="+mn-ea"/>
              </a:rPr>
              <a:t>销售认可线索</a:t>
            </a:r>
          </a:p>
        </p:txBody>
      </p:sp>
      <p:sp>
        <p:nvSpPr>
          <p:cNvPr id="67" name="矩形: 圆角 66">
            <a:extLst>
              <a:ext uri="{FF2B5EF4-FFF2-40B4-BE49-F238E27FC236}">
                <a16:creationId xmlns:a16="http://schemas.microsoft.com/office/drawing/2014/main" id="{50820AA1-E85E-4703-8389-DEE300C3254A}"/>
              </a:ext>
            </a:extLst>
          </p:cNvPr>
          <p:cNvSpPr/>
          <p:nvPr/>
        </p:nvSpPr>
        <p:spPr>
          <a:xfrm>
            <a:off x="9991514" y="3477223"/>
            <a:ext cx="1668926" cy="80794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dirty="0">
                <a:solidFill>
                  <a:schemeClr val="tx1"/>
                </a:solidFill>
                <a:latin typeface="+mn-ea"/>
              </a:rPr>
              <a:t>商机</a:t>
            </a:r>
            <a:endParaRPr lang="en-US" altLang="zh-CN" sz="1333" dirty="0">
              <a:solidFill>
                <a:schemeClr val="tx1"/>
              </a:solidFill>
              <a:latin typeface="+mn-ea"/>
            </a:endParaRPr>
          </a:p>
          <a:p>
            <a:pPr algn="ctr"/>
            <a:r>
              <a:rPr lang="en-US" altLang="zh-CN" sz="1333" dirty="0">
                <a:solidFill>
                  <a:schemeClr val="tx1"/>
                </a:solidFill>
                <a:latin typeface="+mn-ea"/>
              </a:rPr>
              <a:t>SFA</a:t>
            </a:r>
            <a:r>
              <a:rPr lang="zh-CN" altLang="en-US" sz="1333" dirty="0">
                <a:solidFill>
                  <a:schemeClr val="tx1"/>
                </a:solidFill>
                <a:latin typeface="+mn-ea"/>
              </a:rPr>
              <a:t>销售自动化</a:t>
            </a:r>
          </a:p>
        </p:txBody>
      </p:sp>
      <p:sp>
        <p:nvSpPr>
          <p:cNvPr id="68" name="Shape 577">
            <a:extLst>
              <a:ext uri="{FF2B5EF4-FFF2-40B4-BE49-F238E27FC236}">
                <a16:creationId xmlns:a16="http://schemas.microsoft.com/office/drawing/2014/main" id="{C780D3D3-73DD-4A88-9551-F95EB5608A1A}"/>
              </a:ext>
            </a:extLst>
          </p:cNvPr>
          <p:cNvSpPr/>
          <p:nvPr/>
        </p:nvSpPr>
        <p:spPr>
          <a:xfrm>
            <a:off x="9523703" y="3850114"/>
            <a:ext cx="354954" cy="87666"/>
          </a:xfrm>
          <a:custGeom>
            <a:avLst/>
            <a:gdLst/>
            <a:ahLst/>
            <a:cxnLst/>
            <a:rect l="0" t="0" r="0" b="0"/>
            <a:pathLst>
              <a:path w="355092" h="204216">
                <a:moveTo>
                  <a:pt x="252984" y="0"/>
                </a:moveTo>
                <a:lnTo>
                  <a:pt x="355092" y="102108"/>
                </a:lnTo>
                <a:lnTo>
                  <a:pt x="252984" y="204216"/>
                </a:lnTo>
                <a:lnTo>
                  <a:pt x="252984" y="153162"/>
                </a:lnTo>
                <a:lnTo>
                  <a:pt x="0" y="153162"/>
                </a:lnTo>
                <a:lnTo>
                  <a:pt x="0" y="51054"/>
                </a:lnTo>
                <a:lnTo>
                  <a:pt x="252984" y="51054"/>
                </a:lnTo>
                <a:lnTo>
                  <a:pt x="252984" y="0"/>
                </a:lnTo>
                <a:close/>
              </a:path>
            </a:pathLst>
          </a:custGeom>
          <a:solidFill>
            <a:schemeClr val="accent4">
              <a:lumMod val="20000"/>
              <a:lumOff val="80000"/>
            </a:schemeClr>
          </a:solidFill>
          <a:ln w="0" cap="flat">
            <a:noFill/>
            <a:miter lim="101600"/>
          </a:ln>
          <a:effectLst/>
        </p:spPr>
        <p:txBody>
          <a:bodyPr/>
          <a:lstStyle/>
          <a:p>
            <a:pPr>
              <a:defRPr/>
            </a:pPr>
            <a:endParaRPr lang="zh-CN" altLang="en-US" sz="1799" kern="0">
              <a:solidFill>
                <a:srgbClr val="58595B">
                  <a:lumMod val="50000"/>
                </a:srgbClr>
              </a:solidFill>
              <a:latin typeface="+mn-ea"/>
            </a:endParaRPr>
          </a:p>
        </p:txBody>
      </p:sp>
      <p:sp>
        <p:nvSpPr>
          <p:cNvPr id="69" name="矩形 68">
            <a:extLst>
              <a:ext uri="{FF2B5EF4-FFF2-40B4-BE49-F238E27FC236}">
                <a16:creationId xmlns:a16="http://schemas.microsoft.com/office/drawing/2014/main" id="{D0D91DA1-32EA-4AE4-918E-738B357F04E6}"/>
              </a:ext>
            </a:extLst>
          </p:cNvPr>
          <p:cNvSpPr/>
          <p:nvPr/>
        </p:nvSpPr>
        <p:spPr>
          <a:xfrm>
            <a:off x="8606170" y="1217592"/>
            <a:ext cx="1093427" cy="338510"/>
          </a:xfrm>
          <a:prstGeom prst="rect">
            <a:avLst/>
          </a:prstGeom>
        </p:spPr>
        <p:txBody>
          <a:bodyPr wrap="none">
            <a:spAutoFit/>
          </a:bodyPr>
          <a:lstStyle/>
          <a:p>
            <a:pPr algn="ctr"/>
            <a:r>
              <a:rPr lang="zh-CN" altLang="en-US" sz="1600" dirty="0">
                <a:latin typeface="+mn-ea"/>
              </a:rPr>
              <a:t>销售</a:t>
            </a:r>
            <a:r>
              <a:rPr lang="en-US" altLang="zh-CN" sz="1600" dirty="0">
                <a:latin typeface="+mn-ea"/>
              </a:rPr>
              <a:t>Sales</a:t>
            </a:r>
            <a:endParaRPr lang="zh-CN" altLang="en-US" sz="1600" dirty="0">
              <a:latin typeface="+mn-ea"/>
            </a:endParaRPr>
          </a:p>
        </p:txBody>
      </p:sp>
      <p:sp>
        <p:nvSpPr>
          <p:cNvPr id="70" name="矩形 69">
            <a:extLst>
              <a:ext uri="{FF2B5EF4-FFF2-40B4-BE49-F238E27FC236}">
                <a16:creationId xmlns:a16="http://schemas.microsoft.com/office/drawing/2014/main" id="{6595F6C9-D562-4739-92C8-A957B1561D04}"/>
              </a:ext>
            </a:extLst>
          </p:cNvPr>
          <p:cNvSpPr/>
          <p:nvPr/>
        </p:nvSpPr>
        <p:spPr>
          <a:xfrm>
            <a:off x="3222532" y="1217592"/>
            <a:ext cx="1601896" cy="338510"/>
          </a:xfrm>
          <a:prstGeom prst="rect">
            <a:avLst/>
          </a:prstGeom>
        </p:spPr>
        <p:txBody>
          <a:bodyPr wrap="none">
            <a:spAutoFit/>
          </a:bodyPr>
          <a:lstStyle/>
          <a:p>
            <a:pPr algn="ctr"/>
            <a:r>
              <a:rPr lang="zh-CN" altLang="en-US" sz="1600" dirty="0">
                <a:latin typeface="+mn-ea"/>
              </a:rPr>
              <a:t>市场</a:t>
            </a:r>
            <a:r>
              <a:rPr lang="en-US" altLang="zh-CN" sz="1600" dirty="0">
                <a:latin typeface="+mn-ea"/>
              </a:rPr>
              <a:t>Marketing</a:t>
            </a:r>
            <a:endParaRPr lang="zh-CN" altLang="en-US" sz="1600" dirty="0">
              <a:latin typeface="+mn-ea"/>
            </a:endParaRPr>
          </a:p>
        </p:txBody>
      </p:sp>
      <p:sp>
        <p:nvSpPr>
          <p:cNvPr id="71" name="文本框 70">
            <a:extLst>
              <a:ext uri="{FF2B5EF4-FFF2-40B4-BE49-F238E27FC236}">
                <a16:creationId xmlns:a16="http://schemas.microsoft.com/office/drawing/2014/main" id="{FF5B6C56-B1A5-4D58-A1B2-3616A8119443}"/>
              </a:ext>
            </a:extLst>
          </p:cNvPr>
          <p:cNvSpPr txBox="1"/>
          <p:nvPr/>
        </p:nvSpPr>
        <p:spPr>
          <a:xfrm>
            <a:off x="5216874" y="2341723"/>
            <a:ext cx="1021862" cy="584892"/>
          </a:xfrm>
          <a:prstGeom prst="rect">
            <a:avLst/>
          </a:prstGeom>
          <a:noFill/>
          <a:ln w="12700">
            <a:noFill/>
            <a:prstDash val="dash"/>
          </a:ln>
        </p:spPr>
        <p:txBody>
          <a:bodyPr wrap="square" rtlCol="0">
            <a:spAutoFit/>
          </a:bodyPr>
          <a:lstStyle/>
          <a:p>
            <a:pPr marL="171429" indent="-171429">
              <a:buFont typeface="Arial" panose="020B0604020202020204" pitchFamily="34" charset="0"/>
              <a:buChar char="•"/>
            </a:pPr>
            <a:r>
              <a:rPr lang="zh-CN" altLang="en-US" sz="1067" dirty="0">
                <a:latin typeface="+mn-ea"/>
              </a:rPr>
              <a:t>属性信息</a:t>
            </a:r>
            <a:endParaRPr lang="en-US" altLang="zh-CN" sz="1067" dirty="0">
              <a:latin typeface="+mn-ea"/>
            </a:endParaRPr>
          </a:p>
          <a:p>
            <a:pPr marL="171429" indent="-171429">
              <a:buFont typeface="Arial" panose="020B0604020202020204" pitchFamily="34" charset="0"/>
              <a:buChar char="•"/>
            </a:pPr>
            <a:r>
              <a:rPr lang="zh-CN" altLang="en-US" sz="1067" dirty="0">
                <a:latin typeface="+mn-ea"/>
              </a:rPr>
              <a:t>行为特征</a:t>
            </a:r>
            <a:endParaRPr lang="en-US" altLang="zh-CN" sz="1067" dirty="0">
              <a:latin typeface="+mn-ea"/>
            </a:endParaRPr>
          </a:p>
          <a:p>
            <a:pPr marL="171429" indent="-171429">
              <a:buFont typeface="Arial" panose="020B0604020202020204" pitchFamily="34" charset="0"/>
              <a:buChar char="•"/>
            </a:pPr>
            <a:r>
              <a:rPr lang="zh-CN" altLang="en-US" sz="1067" dirty="0">
                <a:latin typeface="+mn-ea"/>
              </a:rPr>
              <a:t>工商信息</a:t>
            </a:r>
          </a:p>
        </p:txBody>
      </p:sp>
      <p:sp>
        <p:nvSpPr>
          <p:cNvPr id="72" name="文本框 71">
            <a:extLst>
              <a:ext uri="{FF2B5EF4-FFF2-40B4-BE49-F238E27FC236}">
                <a16:creationId xmlns:a16="http://schemas.microsoft.com/office/drawing/2014/main" id="{82AD2067-6C01-4F32-ABF9-B41898865148}"/>
              </a:ext>
            </a:extLst>
          </p:cNvPr>
          <p:cNvSpPr txBox="1"/>
          <p:nvPr/>
        </p:nvSpPr>
        <p:spPr>
          <a:xfrm>
            <a:off x="5321197" y="4836091"/>
            <a:ext cx="1038932" cy="584892"/>
          </a:xfrm>
          <a:prstGeom prst="rect">
            <a:avLst/>
          </a:prstGeom>
          <a:noFill/>
          <a:ln w="12700">
            <a:noFill/>
            <a:prstDash val="dash"/>
          </a:ln>
        </p:spPr>
        <p:txBody>
          <a:bodyPr wrap="none" rtlCol="0">
            <a:spAutoFit/>
          </a:bodyPr>
          <a:lstStyle/>
          <a:p>
            <a:pPr marL="171429" indent="-171429">
              <a:buFont typeface="Arial" panose="020B0604020202020204" pitchFamily="34" charset="0"/>
              <a:buChar char="•"/>
            </a:pPr>
            <a:r>
              <a:rPr lang="zh-CN" altLang="en-US" sz="1067" dirty="0">
                <a:latin typeface="+mn-ea"/>
              </a:rPr>
              <a:t>目标人群</a:t>
            </a:r>
            <a:endParaRPr lang="en-US" altLang="zh-CN" sz="1067" dirty="0">
              <a:latin typeface="+mn-ea"/>
            </a:endParaRPr>
          </a:p>
          <a:p>
            <a:pPr marL="171429" indent="-171429">
              <a:buFont typeface="Arial" panose="020B0604020202020204" pitchFamily="34" charset="0"/>
              <a:buChar char="•"/>
            </a:pPr>
            <a:r>
              <a:rPr lang="zh-CN" altLang="en-US" sz="1067" dirty="0">
                <a:latin typeface="+mn-ea"/>
              </a:rPr>
              <a:t>标签</a:t>
            </a:r>
            <a:endParaRPr lang="en-US" altLang="zh-CN" sz="1067" dirty="0">
              <a:latin typeface="+mn-ea"/>
            </a:endParaRPr>
          </a:p>
          <a:p>
            <a:pPr marL="171429" indent="-171429">
              <a:buFont typeface="Arial" panose="020B0604020202020204" pitchFamily="34" charset="0"/>
              <a:buChar char="•"/>
            </a:pPr>
            <a:r>
              <a:rPr lang="zh-CN" altLang="en-US" sz="1067" dirty="0">
                <a:latin typeface="+mn-ea"/>
              </a:rPr>
              <a:t>自动化流程</a:t>
            </a:r>
          </a:p>
        </p:txBody>
      </p:sp>
      <p:sp>
        <p:nvSpPr>
          <p:cNvPr id="81" name="客户分群…">
            <a:extLst>
              <a:ext uri="{FF2B5EF4-FFF2-40B4-BE49-F238E27FC236}">
                <a16:creationId xmlns:a16="http://schemas.microsoft.com/office/drawing/2014/main" id="{AC5D3F0F-8341-430D-92F5-149B60AE3B0B}"/>
              </a:ext>
            </a:extLst>
          </p:cNvPr>
          <p:cNvSpPr txBox="1"/>
          <p:nvPr/>
        </p:nvSpPr>
        <p:spPr>
          <a:xfrm>
            <a:off x="2017302" y="4374281"/>
            <a:ext cx="1256270" cy="430959"/>
          </a:xfrm>
          <a:prstGeom prst="rect">
            <a:avLst/>
          </a:prstGeom>
          <a:ln w="12700">
            <a:miter lim="400000"/>
          </a:ln>
          <a:extLst>
            <a:ext uri="{C572A759-6A51-4108-AA02-DFA0A04FC94B}">
              <ma14:wrappingTextBoxFlag xmlns="" xmlns:ma14="http://schemas.microsoft.com/office/mac/drawingml/2011/main" val="1"/>
            </a:ext>
          </a:extLst>
        </p:spPr>
        <p:txBody>
          <a:bodyPr wrap="none" lIns="50793" tIns="50793" rIns="50793" bIns="50793" anchor="ctr">
            <a:spAutoFit/>
          </a:bodyPr>
          <a:lstStyle/>
          <a:p>
            <a:pPr marL="198412" indent="-198412">
              <a:buSzPct val="125000"/>
              <a:buFontTx/>
              <a:buChar char="•"/>
              <a:defRPr sz="1700"/>
            </a:pPr>
            <a:r>
              <a:rPr lang="zh-CN" altLang="en-US" sz="1067" dirty="0">
                <a:latin typeface="+mn-ea"/>
              </a:rPr>
              <a:t>跨渠道身份打通</a:t>
            </a:r>
            <a:endParaRPr lang="en-US" altLang="zh-CN" sz="1067" dirty="0">
              <a:latin typeface="+mn-ea"/>
            </a:endParaRPr>
          </a:p>
          <a:p>
            <a:pPr marL="198412" indent="-198412">
              <a:buSzPct val="125000"/>
              <a:buFontTx/>
              <a:buChar char="•"/>
              <a:defRPr sz="1700"/>
            </a:pPr>
            <a:r>
              <a:rPr lang="zh-CN" altLang="en-US" sz="1067" dirty="0">
                <a:latin typeface="+mn-ea"/>
              </a:rPr>
              <a:t>线索行为追踪</a:t>
            </a:r>
            <a:endParaRPr lang="en-US" altLang="zh-CN" sz="1067" dirty="0">
              <a:latin typeface="+mn-ea"/>
            </a:endParaRPr>
          </a:p>
        </p:txBody>
      </p:sp>
      <p:sp>
        <p:nvSpPr>
          <p:cNvPr id="82" name="线索查重…">
            <a:extLst>
              <a:ext uri="{FF2B5EF4-FFF2-40B4-BE49-F238E27FC236}">
                <a16:creationId xmlns:a16="http://schemas.microsoft.com/office/drawing/2014/main" id="{92F001C5-DC89-4027-B2BE-6E7EB9224226}"/>
              </a:ext>
            </a:extLst>
          </p:cNvPr>
          <p:cNvSpPr txBox="1"/>
          <p:nvPr/>
        </p:nvSpPr>
        <p:spPr>
          <a:xfrm>
            <a:off x="6238735" y="4144955"/>
            <a:ext cx="943725" cy="410316"/>
          </a:xfrm>
          <a:prstGeom prst="rect">
            <a:avLst/>
          </a:prstGeom>
          <a:ln w="12700">
            <a:miter lim="400000"/>
          </a:ln>
          <a:extLst>
            <a:ext uri="{C572A759-6A51-4108-AA02-DFA0A04FC94B}">
              <ma14:wrappingTextBoxFlag xmlns="" xmlns:ma14="http://schemas.microsoft.com/office/mac/drawingml/2011/main" val="1"/>
            </a:ext>
          </a:extLst>
        </p:spPr>
        <p:txBody>
          <a:bodyPr wrap="none" lIns="50793" tIns="50793" rIns="50793" bIns="50793" anchor="ctr">
            <a:spAutoFit/>
          </a:bodyPr>
          <a:lstStyle/>
          <a:p>
            <a:pPr marL="198412" indent="-198412">
              <a:buSzPct val="125000"/>
              <a:buFontTx/>
              <a:buChar char="•"/>
              <a:defRPr sz="1700"/>
            </a:pPr>
            <a:r>
              <a:rPr lang="zh-CN" altLang="en-US" sz="1000" dirty="0">
                <a:solidFill>
                  <a:prstClr val="white"/>
                </a:solidFill>
                <a:latin typeface="+mn-ea"/>
              </a:rPr>
              <a:t>电销工作台</a:t>
            </a:r>
            <a:endParaRPr lang="en-US" altLang="zh-CN" sz="1000" dirty="0">
              <a:solidFill>
                <a:prstClr val="white"/>
              </a:solidFill>
              <a:latin typeface="+mn-ea"/>
            </a:endParaRPr>
          </a:p>
          <a:p>
            <a:pPr marL="198412" indent="-198412">
              <a:buSzPct val="125000"/>
              <a:buFontTx/>
              <a:buChar char="•"/>
              <a:defRPr sz="1700"/>
            </a:pPr>
            <a:r>
              <a:rPr lang="zh-CN" altLang="en-US" sz="1000" dirty="0">
                <a:solidFill>
                  <a:prstClr val="white"/>
                </a:solidFill>
                <a:latin typeface="+mn-ea"/>
              </a:rPr>
              <a:t>智能分配</a:t>
            </a:r>
            <a:endParaRPr lang="en-US" altLang="zh-CN" sz="1000" dirty="0">
              <a:solidFill>
                <a:prstClr val="white"/>
              </a:solidFill>
              <a:latin typeface="+mn-ea"/>
            </a:endParaRPr>
          </a:p>
        </p:txBody>
      </p:sp>
      <p:sp>
        <p:nvSpPr>
          <p:cNvPr id="85" name="条形图">
            <a:extLst>
              <a:ext uri="{FF2B5EF4-FFF2-40B4-BE49-F238E27FC236}">
                <a16:creationId xmlns:a16="http://schemas.microsoft.com/office/drawing/2014/main" id="{6B0F8F4B-4F84-4768-AC14-6CD3D92E7C54}"/>
              </a:ext>
            </a:extLst>
          </p:cNvPr>
          <p:cNvSpPr>
            <a:spLocks/>
          </p:cNvSpPr>
          <p:nvPr/>
        </p:nvSpPr>
        <p:spPr>
          <a:xfrm>
            <a:off x="1065675" y="6167841"/>
            <a:ext cx="447019" cy="40505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6"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solidFill>
            <a:srgbClr val="FAB400"/>
          </a:solidFill>
          <a:ln w="12700">
            <a:miter lim="400000"/>
          </a:ln>
        </p:spPr>
        <p:txBody>
          <a:bodyPr lIns="50793" tIns="50793" rIns="50793" bIns="50793" anchor="ctr"/>
          <a:lstStyle/>
          <a:p>
            <a:pPr algn="l" rtl="0">
              <a:defRPr sz="3200" b="0">
                <a:latin typeface="+mn-lt"/>
                <a:ea typeface="+mn-ea"/>
                <a:cs typeface="+mn-cs"/>
                <a:sym typeface="Helvetica Neue Medium"/>
              </a:defRPr>
            </a:pPr>
            <a:endParaRPr sz="1200" dirty="0">
              <a:solidFill>
                <a:prstClr val="white"/>
              </a:solidFill>
              <a:latin typeface="+mn-ea"/>
              <a:sym typeface="Helvetica Neue Medium"/>
            </a:endParaRPr>
          </a:p>
        </p:txBody>
      </p:sp>
      <p:sp>
        <p:nvSpPr>
          <p:cNvPr id="86" name="市场活动ROI">
            <a:extLst>
              <a:ext uri="{FF2B5EF4-FFF2-40B4-BE49-F238E27FC236}">
                <a16:creationId xmlns:a16="http://schemas.microsoft.com/office/drawing/2014/main" id="{855A6C4D-4D83-4E02-B8A1-2BDFF09BCEB6}"/>
              </a:ext>
            </a:extLst>
          </p:cNvPr>
          <p:cNvSpPr txBox="1"/>
          <p:nvPr/>
        </p:nvSpPr>
        <p:spPr>
          <a:xfrm>
            <a:off x="1606050" y="6241200"/>
            <a:ext cx="1074447" cy="307673"/>
          </a:xfrm>
          <a:prstGeom prst="rect">
            <a:avLst/>
          </a:prstGeom>
          <a:ln w="12700">
            <a:miter lim="400000"/>
          </a:ln>
          <a:extLst>
            <a:ext uri="{C572A759-6A51-4108-AA02-DFA0A04FC94B}">
              <ma14:wrappingTextBoxFlag xmlns="" xmlns:ma14="http://schemas.microsoft.com/office/mac/drawingml/2011/main" val="1"/>
            </a:ext>
          </a:extLst>
        </p:spPr>
        <p:txBody>
          <a:bodyPr wrap="square" lIns="50793" tIns="50793" rIns="50793" bIns="50793" anchor="ctr">
            <a:spAutoFit/>
          </a:bodyPr>
          <a:lstStyle>
            <a:lvl1pPr>
              <a:defRPr sz="2000"/>
            </a:lvl1pPr>
          </a:lstStyle>
          <a:p>
            <a:pPr algn="l" rtl="0"/>
            <a:r>
              <a:rPr sz="1333" dirty="0" err="1">
                <a:latin typeface="+mn-ea"/>
              </a:rPr>
              <a:t>市场活ROI</a:t>
            </a:r>
            <a:endParaRPr sz="1333" dirty="0">
              <a:latin typeface="+mn-ea"/>
            </a:endParaRPr>
          </a:p>
        </p:txBody>
      </p:sp>
      <p:sp>
        <p:nvSpPr>
          <p:cNvPr id="87" name="折线图">
            <a:extLst>
              <a:ext uri="{FF2B5EF4-FFF2-40B4-BE49-F238E27FC236}">
                <a16:creationId xmlns:a16="http://schemas.microsoft.com/office/drawing/2014/main" id="{08C5C2EC-322D-40EA-8623-59248461E33E}"/>
              </a:ext>
            </a:extLst>
          </p:cNvPr>
          <p:cNvSpPr>
            <a:spLocks/>
          </p:cNvSpPr>
          <p:nvPr/>
        </p:nvSpPr>
        <p:spPr>
          <a:xfrm>
            <a:off x="3227646" y="6167841"/>
            <a:ext cx="447019" cy="40505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6"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B400"/>
          </a:solidFill>
          <a:ln w="12700">
            <a:miter lim="400000"/>
          </a:ln>
        </p:spPr>
        <p:txBody>
          <a:bodyPr lIns="50793" tIns="50793" rIns="50793" bIns="50793" anchor="ctr"/>
          <a:lstStyle/>
          <a:p>
            <a:pPr algn="l" rtl="0">
              <a:defRPr sz="3200" b="0">
                <a:latin typeface="+mn-lt"/>
                <a:ea typeface="+mn-ea"/>
                <a:cs typeface="+mn-cs"/>
                <a:sym typeface="Helvetica Neue Medium"/>
              </a:defRPr>
            </a:pPr>
            <a:endParaRPr sz="1200">
              <a:solidFill>
                <a:prstClr val="white"/>
              </a:solidFill>
              <a:latin typeface="+mn-ea"/>
              <a:sym typeface="Helvetica Neue Medium"/>
            </a:endParaRPr>
          </a:p>
        </p:txBody>
      </p:sp>
      <p:sp>
        <p:nvSpPr>
          <p:cNvPr id="88" name="线索增长分析">
            <a:extLst>
              <a:ext uri="{FF2B5EF4-FFF2-40B4-BE49-F238E27FC236}">
                <a16:creationId xmlns:a16="http://schemas.microsoft.com/office/drawing/2014/main" id="{AED51DEA-393C-4ED7-8FC0-4C0A48E9CC93}"/>
              </a:ext>
            </a:extLst>
          </p:cNvPr>
          <p:cNvSpPr txBox="1"/>
          <p:nvPr/>
        </p:nvSpPr>
        <p:spPr>
          <a:xfrm>
            <a:off x="3697306" y="6241200"/>
            <a:ext cx="1129128" cy="307673"/>
          </a:xfrm>
          <a:prstGeom prst="rect">
            <a:avLst/>
          </a:prstGeom>
          <a:ln w="12700">
            <a:miter lim="400000"/>
          </a:ln>
          <a:extLst>
            <a:ext uri="{C572A759-6A51-4108-AA02-DFA0A04FC94B}">
              <ma14:wrappingTextBoxFlag xmlns="" xmlns:ma14="http://schemas.microsoft.com/office/mac/drawingml/2011/main" val="1"/>
            </a:ext>
          </a:extLst>
        </p:spPr>
        <p:txBody>
          <a:bodyPr wrap="square" lIns="50793" tIns="50793" rIns="50793" bIns="50793" anchor="ctr">
            <a:spAutoFit/>
          </a:bodyPr>
          <a:lstStyle>
            <a:lvl1pPr>
              <a:defRPr sz="2000"/>
            </a:lvl1pPr>
          </a:lstStyle>
          <a:p>
            <a:pPr algn="l" rtl="0"/>
            <a:r>
              <a:rPr sz="1333" dirty="0" err="1">
                <a:latin typeface="+mn-ea"/>
              </a:rPr>
              <a:t>线索</a:t>
            </a:r>
            <a:r>
              <a:rPr lang="zh-CN" altLang="en-US" sz="1333" dirty="0">
                <a:latin typeface="+mn-ea"/>
              </a:rPr>
              <a:t>质量</a:t>
            </a:r>
            <a:r>
              <a:rPr sz="1333" dirty="0" err="1">
                <a:latin typeface="+mn-ea"/>
              </a:rPr>
              <a:t>分析</a:t>
            </a:r>
            <a:endParaRPr sz="1333" dirty="0">
              <a:latin typeface="+mn-ea"/>
            </a:endParaRPr>
          </a:p>
        </p:txBody>
      </p:sp>
      <p:sp>
        <p:nvSpPr>
          <p:cNvPr id="89" name="折线图">
            <a:extLst>
              <a:ext uri="{FF2B5EF4-FFF2-40B4-BE49-F238E27FC236}">
                <a16:creationId xmlns:a16="http://schemas.microsoft.com/office/drawing/2014/main" id="{93AE4B2C-5C0B-46FF-8C6F-2337672E1DED}"/>
              </a:ext>
            </a:extLst>
          </p:cNvPr>
          <p:cNvSpPr>
            <a:spLocks/>
          </p:cNvSpPr>
          <p:nvPr/>
        </p:nvSpPr>
        <p:spPr>
          <a:xfrm>
            <a:off x="7551587" y="6167841"/>
            <a:ext cx="447019" cy="40505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6"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B400"/>
          </a:solidFill>
          <a:ln w="12700">
            <a:miter lim="400000"/>
          </a:ln>
        </p:spPr>
        <p:txBody>
          <a:bodyPr lIns="50793" tIns="50793" rIns="50793" bIns="50793" anchor="ctr"/>
          <a:lstStyle/>
          <a:p>
            <a:pPr algn="l" rtl="0">
              <a:defRPr sz="3200" b="0">
                <a:latin typeface="+mn-lt"/>
                <a:ea typeface="+mn-ea"/>
                <a:cs typeface="+mn-cs"/>
                <a:sym typeface="Helvetica Neue Medium"/>
              </a:defRPr>
            </a:pPr>
            <a:endParaRPr sz="1200">
              <a:solidFill>
                <a:prstClr val="white"/>
              </a:solidFill>
              <a:latin typeface="+mn-ea"/>
              <a:sym typeface="Helvetica Neue Medium"/>
            </a:endParaRPr>
          </a:p>
        </p:txBody>
      </p:sp>
      <p:sp>
        <p:nvSpPr>
          <p:cNvPr id="90" name="线索转化分析">
            <a:extLst>
              <a:ext uri="{FF2B5EF4-FFF2-40B4-BE49-F238E27FC236}">
                <a16:creationId xmlns:a16="http://schemas.microsoft.com/office/drawing/2014/main" id="{2626288C-20B1-497A-B396-A130E0EF12E1}"/>
              </a:ext>
            </a:extLst>
          </p:cNvPr>
          <p:cNvSpPr txBox="1"/>
          <p:nvPr/>
        </p:nvSpPr>
        <p:spPr>
          <a:xfrm>
            <a:off x="8046228" y="6241200"/>
            <a:ext cx="1129128" cy="307673"/>
          </a:xfrm>
          <a:prstGeom prst="rect">
            <a:avLst/>
          </a:prstGeom>
          <a:ln w="12700">
            <a:miter lim="400000"/>
          </a:ln>
          <a:extLst>
            <a:ext uri="{C572A759-6A51-4108-AA02-DFA0A04FC94B}">
              <ma14:wrappingTextBoxFlag xmlns="" xmlns:ma14="http://schemas.microsoft.com/office/mac/drawingml/2011/main" val="1"/>
            </a:ext>
          </a:extLst>
        </p:spPr>
        <p:txBody>
          <a:bodyPr wrap="square" lIns="50793" tIns="50793" rIns="50793" bIns="50793" anchor="ctr">
            <a:spAutoFit/>
          </a:bodyPr>
          <a:lstStyle>
            <a:lvl1pPr>
              <a:defRPr sz="2000"/>
            </a:lvl1pPr>
          </a:lstStyle>
          <a:p>
            <a:pPr algn="l" rtl="0"/>
            <a:r>
              <a:rPr sz="1333" dirty="0" err="1">
                <a:latin typeface="+mn-ea"/>
              </a:rPr>
              <a:t>线索转化分析</a:t>
            </a:r>
            <a:endParaRPr sz="1333" dirty="0">
              <a:latin typeface="+mn-ea"/>
            </a:endParaRPr>
          </a:p>
        </p:txBody>
      </p:sp>
      <p:sp>
        <p:nvSpPr>
          <p:cNvPr id="91" name="成长">
            <a:extLst>
              <a:ext uri="{FF2B5EF4-FFF2-40B4-BE49-F238E27FC236}">
                <a16:creationId xmlns:a16="http://schemas.microsoft.com/office/drawing/2014/main" id="{6788C782-910F-4D46-B70A-2078500FA68C}"/>
              </a:ext>
            </a:extLst>
          </p:cNvPr>
          <p:cNvSpPr>
            <a:spLocks/>
          </p:cNvSpPr>
          <p:nvPr/>
        </p:nvSpPr>
        <p:spPr>
          <a:xfrm>
            <a:off x="9713555" y="6167841"/>
            <a:ext cx="447019" cy="405056"/>
          </a:xfrm>
          <a:custGeom>
            <a:avLst/>
            <a:gdLst/>
            <a:ahLst/>
            <a:cxnLst>
              <a:cxn ang="0">
                <a:pos x="wd2" y="hd2"/>
              </a:cxn>
              <a:cxn ang="5400000">
                <a:pos x="wd2" y="hd2"/>
              </a:cxn>
              <a:cxn ang="10800000">
                <a:pos x="wd2" y="hd2"/>
              </a:cxn>
              <a:cxn ang="16200000">
                <a:pos x="wd2" y="hd2"/>
              </a:cxn>
            </a:cxnLst>
            <a:rect l="0" t="0" r="r" b="b"/>
            <a:pathLst>
              <a:path w="21566" h="21598" extrusionOk="0">
                <a:moveTo>
                  <a:pt x="21464" y="6"/>
                </a:moveTo>
                <a:cubicBezTo>
                  <a:pt x="21442" y="-2"/>
                  <a:pt x="21417" y="-2"/>
                  <a:pt x="21392" y="8"/>
                </a:cubicBezTo>
                <a:lnTo>
                  <a:pt x="18267" y="1242"/>
                </a:lnTo>
                <a:cubicBezTo>
                  <a:pt x="18161" y="1283"/>
                  <a:pt x="18132" y="1450"/>
                  <a:pt x="18212" y="1547"/>
                </a:cubicBezTo>
                <a:lnTo>
                  <a:pt x="18753" y="2202"/>
                </a:lnTo>
                <a:cubicBezTo>
                  <a:pt x="18809" y="2274"/>
                  <a:pt x="18815" y="2386"/>
                  <a:pt x="18759" y="2459"/>
                </a:cubicBezTo>
                <a:lnTo>
                  <a:pt x="13208" y="10155"/>
                </a:lnTo>
                <a:cubicBezTo>
                  <a:pt x="13152" y="10227"/>
                  <a:pt x="13058" y="10235"/>
                  <a:pt x="13002" y="10155"/>
                </a:cubicBezTo>
                <a:lnTo>
                  <a:pt x="9056" y="4932"/>
                </a:lnTo>
                <a:cubicBezTo>
                  <a:pt x="9000" y="4859"/>
                  <a:pt x="8907" y="4859"/>
                  <a:pt x="8851" y="4932"/>
                </a:cubicBezTo>
                <a:lnTo>
                  <a:pt x="39" y="17166"/>
                </a:lnTo>
                <a:cubicBezTo>
                  <a:pt x="-17" y="17238"/>
                  <a:pt x="-11" y="17350"/>
                  <a:pt x="45" y="17423"/>
                </a:cubicBezTo>
                <a:lnTo>
                  <a:pt x="941" y="18503"/>
                </a:lnTo>
                <a:cubicBezTo>
                  <a:pt x="997" y="18576"/>
                  <a:pt x="1084" y="18568"/>
                  <a:pt x="1140" y="18495"/>
                </a:cubicBezTo>
                <a:lnTo>
                  <a:pt x="8877" y="7770"/>
                </a:lnTo>
                <a:cubicBezTo>
                  <a:pt x="8933" y="7697"/>
                  <a:pt x="9025" y="7689"/>
                  <a:pt x="9081" y="7770"/>
                </a:cubicBezTo>
                <a:lnTo>
                  <a:pt x="13047" y="13016"/>
                </a:lnTo>
                <a:cubicBezTo>
                  <a:pt x="13103" y="13096"/>
                  <a:pt x="13201" y="13089"/>
                  <a:pt x="13251" y="13008"/>
                </a:cubicBezTo>
                <a:lnTo>
                  <a:pt x="13706" y="12315"/>
                </a:lnTo>
                <a:lnTo>
                  <a:pt x="19848" y="3796"/>
                </a:lnTo>
                <a:cubicBezTo>
                  <a:pt x="19904" y="3723"/>
                  <a:pt x="19992" y="3716"/>
                  <a:pt x="20048" y="3788"/>
                </a:cubicBezTo>
                <a:lnTo>
                  <a:pt x="20589" y="4441"/>
                </a:lnTo>
                <a:cubicBezTo>
                  <a:pt x="20670" y="4537"/>
                  <a:pt x="20802" y="4490"/>
                  <a:pt x="20826" y="4353"/>
                </a:cubicBezTo>
                <a:lnTo>
                  <a:pt x="21560" y="235"/>
                </a:lnTo>
                <a:cubicBezTo>
                  <a:pt x="21583" y="126"/>
                  <a:pt x="21533" y="30"/>
                  <a:pt x="21464" y="6"/>
                </a:cubicBezTo>
                <a:close/>
                <a:moveTo>
                  <a:pt x="20260" y="5385"/>
                </a:moveTo>
                <a:cubicBezTo>
                  <a:pt x="20232" y="5392"/>
                  <a:pt x="20204" y="5410"/>
                  <a:pt x="20179" y="5440"/>
                </a:cubicBezTo>
                <a:lnTo>
                  <a:pt x="17857" y="8656"/>
                </a:lnTo>
                <a:lnTo>
                  <a:pt x="17347" y="9429"/>
                </a:lnTo>
                <a:cubicBezTo>
                  <a:pt x="17328" y="9462"/>
                  <a:pt x="17316" y="9510"/>
                  <a:pt x="17316" y="9550"/>
                </a:cubicBezTo>
                <a:lnTo>
                  <a:pt x="17316" y="21412"/>
                </a:lnTo>
                <a:cubicBezTo>
                  <a:pt x="17316" y="21516"/>
                  <a:pt x="17377" y="21598"/>
                  <a:pt x="17458" y="21598"/>
                </a:cubicBezTo>
                <a:lnTo>
                  <a:pt x="20290" y="21598"/>
                </a:lnTo>
                <a:cubicBezTo>
                  <a:pt x="20371" y="21598"/>
                  <a:pt x="20434" y="21516"/>
                  <a:pt x="20434" y="21412"/>
                </a:cubicBezTo>
                <a:lnTo>
                  <a:pt x="20434" y="5561"/>
                </a:lnTo>
                <a:cubicBezTo>
                  <a:pt x="20434" y="5440"/>
                  <a:pt x="20346" y="5364"/>
                  <a:pt x="20260" y="5385"/>
                </a:cubicBezTo>
                <a:close/>
                <a:moveTo>
                  <a:pt x="9174" y="9548"/>
                </a:moveTo>
                <a:cubicBezTo>
                  <a:pt x="9094" y="9530"/>
                  <a:pt x="9007" y="9606"/>
                  <a:pt x="9007" y="9727"/>
                </a:cubicBezTo>
                <a:lnTo>
                  <a:pt x="9007" y="21412"/>
                </a:lnTo>
                <a:cubicBezTo>
                  <a:pt x="9007" y="21516"/>
                  <a:pt x="9068" y="21598"/>
                  <a:pt x="9149" y="21598"/>
                </a:cubicBezTo>
                <a:lnTo>
                  <a:pt x="11981" y="21598"/>
                </a:lnTo>
                <a:cubicBezTo>
                  <a:pt x="12062" y="21598"/>
                  <a:pt x="12125" y="21516"/>
                  <a:pt x="12125" y="21412"/>
                </a:cubicBezTo>
                <a:lnTo>
                  <a:pt x="12125" y="13474"/>
                </a:lnTo>
                <a:cubicBezTo>
                  <a:pt x="12125" y="13426"/>
                  <a:pt x="12113" y="13386"/>
                  <a:pt x="12082" y="13345"/>
                </a:cubicBezTo>
                <a:lnTo>
                  <a:pt x="9250" y="9598"/>
                </a:lnTo>
                <a:cubicBezTo>
                  <a:pt x="9228" y="9570"/>
                  <a:pt x="9201" y="9554"/>
                  <a:pt x="9174" y="9548"/>
                </a:cubicBezTo>
                <a:close/>
                <a:moveTo>
                  <a:pt x="16102" y="10653"/>
                </a:moveTo>
                <a:cubicBezTo>
                  <a:pt x="16074" y="10659"/>
                  <a:pt x="16045" y="10676"/>
                  <a:pt x="16021" y="10704"/>
                </a:cubicBezTo>
                <a:lnTo>
                  <a:pt x="13700" y="13917"/>
                </a:lnTo>
                <a:lnTo>
                  <a:pt x="13189" y="14693"/>
                </a:lnTo>
                <a:cubicBezTo>
                  <a:pt x="13170" y="14725"/>
                  <a:pt x="13158" y="14773"/>
                  <a:pt x="13158" y="14814"/>
                </a:cubicBezTo>
                <a:lnTo>
                  <a:pt x="13158" y="21412"/>
                </a:lnTo>
                <a:cubicBezTo>
                  <a:pt x="13158" y="21516"/>
                  <a:pt x="13221" y="21598"/>
                  <a:pt x="13301" y="21598"/>
                </a:cubicBezTo>
                <a:lnTo>
                  <a:pt x="16133" y="21598"/>
                </a:lnTo>
                <a:cubicBezTo>
                  <a:pt x="16214" y="21598"/>
                  <a:pt x="16275" y="21516"/>
                  <a:pt x="16275" y="21412"/>
                </a:cubicBezTo>
                <a:lnTo>
                  <a:pt x="16275" y="10832"/>
                </a:lnTo>
                <a:cubicBezTo>
                  <a:pt x="16275" y="10711"/>
                  <a:pt x="16188" y="10636"/>
                  <a:pt x="16102" y="10653"/>
                </a:cubicBezTo>
                <a:close/>
                <a:moveTo>
                  <a:pt x="7801" y="10923"/>
                </a:moveTo>
                <a:cubicBezTo>
                  <a:pt x="7774" y="10930"/>
                  <a:pt x="7747" y="10946"/>
                  <a:pt x="7725" y="10976"/>
                </a:cubicBezTo>
                <a:lnTo>
                  <a:pt x="4894" y="14902"/>
                </a:lnTo>
                <a:cubicBezTo>
                  <a:pt x="4869" y="14934"/>
                  <a:pt x="4855" y="14974"/>
                  <a:pt x="4855" y="15023"/>
                </a:cubicBezTo>
                <a:lnTo>
                  <a:pt x="4855" y="21412"/>
                </a:lnTo>
                <a:cubicBezTo>
                  <a:pt x="4855" y="21516"/>
                  <a:pt x="4918" y="21598"/>
                  <a:pt x="4999" y="21598"/>
                </a:cubicBezTo>
                <a:lnTo>
                  <a:pt x="7830" y="21598"/>
                </a:lnTo>
                <a:cubicBezTo>
                  <a:pt x="7911" y="21598"/>
                  <a:pt x="7974" y="21516"/>
                  <a:pt x="7974" y="21412"/>
                </a:cubicBezTo>
                <a:lnTo>
                  <a:pt x="7974" y="11097"/>
                </a:lnTo>
                <a:cubicBezTo>
                  <a:pt x="7974" y="10976"/>
                  <a:pt x="7884" y="10902"/>
                  <a:pt x="7801" y="10923"/>
                </a:cubicBezTo>
                <a:close/>
                <a:moveTo>
                  <a:pt x="3680" y="16498"/>
                </a:moveTo>
                <a:cubicBezTo>
                  <a:pt x="3652" y="16505"/>
                  <a:pt x="3626" y="16524"/>
                  <a:pt x="3604" y="16554"/>
                </a:cubicBezTo>
                <a:lnTo>
                  <a:pt x="772" y="20477"/>
                </a:lnTo>
                <a:cubicBezTo>
                  <a:pt x="747" y="20510"/>
                  <a:pt x="735" y="20550"/>
                  <a:pt x="735" y="20598"/>
                </a:cubicBezTo>
                <a:lnTo>
                  <a:pt x="735" y="21412"/>
                </a:lnTo>
                <a:cubicBezTo>
                  <a:pt x="735" y="21516"/>
                  <a:pt x="798" y="21598"/>
                  <a:pt x="879" y="21598"/>
                </a:cubicBezTo>
                <a:lnTo>
                  <a:pt x="3711" y="21598"/>
                </a:lnTo>
                <a:cubicBezTo>
                  <a:pt x="3792" y="21598"/>
                  <a:pt x="3853" y="21516"/>
                  <a:pt x="3853" y="21412"/>
                </a:cubicBezTo>
                <a:lnTo>
                  <a:pt x="3853" y="16682"/>
                </a:lnTo>
                <a:cubicBezTo>
                  <a:pt x="3853" y="16555"/>
                  <a:pt x="3762" y="16478"/>
                  <a:pt x="3680" y="16498"/>
                </a:cubicBezTo>
                <a:close/>
              </a:path>
            </a:pathLst>
          </a:custGeom>
          <a:solidFill>
            <a:srgbClr val="FFB400"/>
          </a:solidFill>
          <a:ln w="12700">
            <a:miter lim="400000"/>
          </a:ln>
        </p:spPr>
        <p:txBody>
          <a:bodyPr lIns="50793" tIns="50793" rIns="50793" bIns="50793" anchor="ctr"/>
          <a:lstStyle/>
          <a:p>
            <a:pPr algn="l" rtl="0">
              <a:defRPr sz="3200" b="0">
                <a:latin typeface="+mn-lt"/>
                <a:ea typeface="+mn-ea"/>
                <a:cs typeface="+mn-cs"/>
                <a:sym typeface="Helvetica Neue Medium"/>
              </a:defRPr>
            </a:pPr>
            <a:endParaRPr sz="1200">
              <a:solidFill>
                <a:prstClr val="white"/>
              </a:solidFill>
              <a:latin typeface="+mn-ea"/>
              <a:sym typeface="Helvetica Neue Medium"/>
            </a:endParaRPr>
          </a:p>
        </p:txBody>
      </p:sp>
      <p:sp>
        <p:nvSpPr>
          <p:cNvPr id="92" name="营销预测分析">
            <a:extLst>
              <a:ext uri="{FF2B5EF4-FFF2-40B4-BE49-F238E27FC236}">
                <a16:creationId xmlns:a16="http://schemas.microsoft.com/office/drawing/2014/main" id="{E11B05CA-1A89-420F-ACCB-8B623F92F723}"/>
              </a:ext>
            </a:extLst>
          </p:cNvPr>
          <p:cNvSpPr txBox="1"/>
          <p:nvPr/>
        </p:nvSpPr>
        <p:spPr>
          <a:xfrm>
            <a:off x="10192164" y="6241200"/>
            <a:ext cx="812126" cy="307673"/>
          </a:xfrm>
          <a:prstGeom prst="rect">
            <a:avLst/>
          </a:prstGeom>
          <a:ln w="12700">
            <a:miter lim="400000"/>
          </a:ln>
          <a:extLst>
            <a:ext uri="{C572A759-6A51-4108-AA02-DFA0A04FC94B}">
              <ma14:wrappingTextBoxFlag xmlns="" xmlns:ma14="http://schemas.microsoft.com/office/mac/drawingml/2011/main" val="1"/>
            </a:ext>
          </a:extLst>
        </p:spPr>
        <p:txBody>
          <a:bodyPr wrap="square" lIns="50793" tIns="50793" rIns="50793" bIns="50793" anchor="ctr">
            <a:spAutoFit/>
          </a:bodyPr>
          <a:lstStyle>
            <a:lvl1pPr>
              <a:defRPr sz="2000"/>
            </a:lvl1pPr>
          </a:lstStyle>
          <a:p>
            <a:pPr algn="l" rtl="0"/>
            <a:r>
              <a:rPr sz="1333" dirty="0" err="1">
                <a:latin typeface="+mn-ea"/>
              </a:rPr>
              <a:t>营销预测</a:t>
            </a:r>
            <a:endParaRPr sz="1333" dirty="0">
              <a:latin typeface="+mn-ea"/>
            </a:endParaRPr>
          </a:p>
        </p:txBody>
      </p:sp>
      <p:sp>
        <p:nvSpPr>
          <p:cNvPr id="93" name="线索来源分析">
            <a:extLst>
              <a:ext uri="{FF2B5EF4-FFF2-40B4-BE49-F238E27FC236}">
                <a16:creationId xmlns:a16="http://schemas.microsoft.com/office/drawing/2014/main" id="{4C58185B-B27C-426A-AB44-EAE85584EF37}"/>
              </a:ext>
            </a:extLst>
          </p:cNvPr>
          <p:cNvSpPr txBox="1"/>
          <p:nvPr/>
        </p:nvSpPr>
        <p:spPr>
          <a:xfrm>
            <a:off x="5843242" y="6241200"/>
            <a:ext cx="1186178" cy="307673"/>
          </a:xfrm>
          <a:prstGeom prst="rect">
            <a:avLst/>
          </a:prstGeom>
          <a:ln w="12700">
            <a:miter lim="400000"/>
          </a:ln>
          <a:extLst>
            <a:ext uri="{C572A759-6A51-4108-AA02-DFA0A04FC94B}">
              <ma14:wrappingTextBoxFlag xmlns="" xmlns:ma14="http://schemas.microsoft.com/office/mac/drawingml/2011/main" val="1"/>
            </a:ext>
          </a:extLst>
        </p:spPr>
        <p:txBody>
          <a:bodyPr wrap="square" lIns="50793" tIns="50793" rIns="50793" bIns="50793" anchor="ctr">
            <a:spAutoFit/>
          </a:bodyPr>
          <a:lstStyle>
            <a:lvl1pPr>
              <a:defRPr sz="2000"/>
            </a:lvl1pPr>
          </a:lstStyle>
          <a:p>
            <a:pPr algn="l" rtl="0"/>
            <a:r>
              <a:rPr sz="1333" dirty="0" err="1">
                <a:latin typeface="+mn-ea"/>
              </a:rPr>
              <a:t>线索来源分析</a:t>
            </a:r>
            <a:endParaRPr sz="1333" dirty="0">
              <a:latin typeface="+mn-ea"/>
            </a:endParaRPr>
          </a:p>
        </p:txBody>
      </p:sp>
      <p:sp>
        <p:nvSpPr>
          <p:cNvPr id="94" name="条形图">
            <a:extLst>
              <a:ext uri="{FF2B5EF4-FFF2-40B4-BE49-F238E27FC236}">
                <a16:creationId xmlns:a16="http://schemas.microsoft.com/office/drawing/2014/main" id="{E0D61A51-0F64-492A-BA06-3AC7994DD791}"/>
              </a:ext>
            </a:extLst>
          </p:cNvPr>
          <p:cNvSpPr>
            <a:spLocks/>
          </p:cNvSpPr>
          <p:nvPr/>
        </p:nvSpPr>
        <p:spPr>
          <a:xfrm>
            <a:off x="5389616" y="6167841"/>
            <a:ext cx="447019" cy="40505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6"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solidFill>
            <a:srgbClr val="FFB400"/>
          </a:solidFill>
          <a:ln w="12700">
            <a:miter lim="400000"/>
          </a:ln>
        </p:spPr>
        <p:txBody>
          <a:bodyPr lIns="50793" tIns="50793" rIns="50793" bIns="50793" anchor="ctr"/>
          <a:lstStyle/>
          <a:p>
            <a:pPr algn="l" rtl="0">
              <a:defRPr sz="3200" b="0">
                <a:latin typeface="+mn-lt"/>
                <a:ea typeface="+mn-ea"/>
                <a:cs typeface="+mn-cs"/>
                <a:sym typeface="Helvetica Neue Medium"/>
              </a:defRPr>
            </a:pPr>
            <a:endParaRPr sz="1200">
              <a:solidFill>
                <a:prstClr val="white"/>
              </a:solidFill>
              <a:latin typeface="+mn-ea"/>
              <a:sym typeface="Helvetica Neue Medium"/>
            </a:endParaRPr>
          </a:p>
        </p:txBody>
      </p:sp>
      <p:sp>
        <p:nvSpPr>
          <p:cNvPr id="95" name="Shape 577">
            <a:extLst>
              <a:ext uri="{FF2B5EF4-FFF2-40B4-BE49-F238E27FC236}">
                <a16:creationId xmlns:a16="http://schemas.microsoft.com/office/drawing/2014/main" id="{F5448B5E-3E5E-4201-A954-FA3A0648D578}"/>
              </a:ext>
            </a:extLst>
          </p:cNvPr>
          <p:cNvSpPr/>
          <p:nvPr/>
        </p:nvSpPr>
        <p:spPr>
          <a:xfrm rot="10800000">
            <a:off x="7548303" y="3925780"/>
            <a:ext cx="479841" cy="108847"/>
          </a:xfrm>
          <a:custGeom>
            <a:avLst/>
            <a:gdLst/>
            <a:ahLst/>
            <a:cxnLst/>
            <a:rect l="0" t="0" r="0" b="0"/>
            <a:pathLst>
              <a:path w="355092" h="204216">
                <a:moveTo>
                  <a:pt x="252984" y="0"/>
                </a:moveTo>
                <a:lnTo>
                  <a:pt x="355092" y="102108"/>
                </a:lnTo>
                <a:lnTo>
                  <a:pt x="252984" y="204216"/>
                </a:lnTo>
                <a:lnTo>
                  <a:pt x="252984" y="153162"/>
                </a:lnTo>
                <a:lnTo>
                  <a:pt x="0" y="153162"/>
                </a:lnTo>
                <a:lnTo>
                  <a:pt x="0" y="51054"/>
                </a:lnTo>
                <a:lnTo>
                  <a:pt x="252984" y="51054"/>
                </a:lnTo>
                <a:lnTo>
                  <a:pt x="252984" y="0"/>
                </a:lnTo>
                <a:close/>
              </a:path>
            </a:pathLst>
          </a:custGeom>
          <a:solidFill>
            <a:schemeClr val="accent4">
              <a:lumMod val="20000"/>
              <a:lumOff val="80000"/>
            </a:schemeClr>
          </a:solidFill>
          <a:ln w="0" cap="flat">
            <a:noFill/>
            <a:miter lim="101600"/>
          </a:ln>
          <a:effectLst/>
        </p:spPr>
        <p:txBody>
          <a:bodyPr/>
          <a:lstStyle/>
          <a:p>
            <a:pPr>
              <a:defRPr/>
            </a:pPr>
            <a:endParaRPr lang="zh-CN" altLang="en-US" sz="1799" kern="0">
              <a:latin typeface="+mn-ea"/>
            </a:endParaRPr>
          </a:p>
        </p:txBody>
      </p:sp>
      <p:sp>
        <p:nvSpPr>
          <p:cNvPr id="96" name="文本框 95">
            <a:extLst>
              <a:ext uri="{FF2B5EF4-FFF2-40B4-BE49-F238E27FC236}">
                <a16:creationId xmlns:a16="http://schemas.microsoft.com/office/drawing/2014/main" id="{756C526D-E31F-4844-A56F-17938AAA7324}"/>
              </a:ext>
            </a:extLst>
          </p:cNvPr>
          <p:cNvSpPr txBox="1"/>
          <p:nvPr/>
        </p:nvSpPr>
        <p:spPr>
          <a:xfrm>
            <a:off x="5525692" y="3559727"/>
            <a:ext cx="457116" cy="256512"/>
          </a:xfrm>
          <a:prstGeom prst="rect">
            <a:avLst/>
          </a:prstGeom>
          <a:noFill/>
        </p:spPr>
        <p:txBody>
          <a:bodyPr wrap="none" rtlCol="0">
            <a:spAutoFit/>
          </a:bodyPr>
          <a:lstStyle/>
          <a:p>
            <a:r>
              <a:rPr lang="zh-CN" altLang="en-US" sz="1067" dirty="0">
                <a:latin typeface="+mn-ea"/>
              </a:rPr>
              <a:t>有效</a:t>
            </a:r>
          </a:p>
        </p:txBody>
      </p:sp>
      <p:sp>
        <p:nvSpPr>
          <p:cNvPr id="97" name="文本框 96">
            <a:extLst>
              <a:ext uri="{FF2B5EF4-FFF2-40B4-BE49-F238E27FC236}">
                <a16:creationId xmlns:a16="http://schemas.microsoft.com/office/drawing/2014/main" id="{B67178E9-AD15-46FA-9566-C91F4A678114}"/>
              </a:ext>
            </a:extLst>
          </p:cNvPr>
          <p:cNvSpPr txBox="1"/>
          <p:nvPr/>
        </p:nvSpPr>
        <p:spPr>
          <a:xfrm>
            <a:off x="7405721" y="4062711"/>
            <a:ext cx="865829" cy="420701"/>
          </a:xfrm>
          <a:prstGeom prst="rect">
            <a:avLst/>
          </a:prstGeom>
          <a:noFill/>
        </p:spPr>
        <p:txBody>
          <a:bodyPr wrap="none" rtlCol="0">
            <a:spAutoFit/>
          </a:bodyPr>
          <a:lstStyle/>
          <a:p>
            <a:pPr algn="ctr"/>
            <a:r>
              <a:rPr lang="zh-CN" altLang="en-US" sz="1067" dirty="0">
                <a:latin typeface="+mn-ea"/>
              </a:rPr>
              <a:t>低意向</a:t>
            </a:r>
            <a:endParaRPr lang="en-US" altLang="zh-CN" sz="1067" dirty="0">
              <a:latin typeface="+mn-ea"/>
            </a:endParaRPr>
          </a:p>
          <a:p>
            <a:pPr algn="ctr"/>
            <a:r>
              <a:rPr lang="zh-CN" altLang="en-US" sz="1067" dirty="0">
                <a:latin typeface="+mn-ea"/>
              </a:rPr>
              <a:t>退回待培育</a:t>
            </a:r>
          </a:p>
        </p:txBody>
      </p:sp>
      <p:sp>
        <p:nvSpPr>
          <p:cNvPr id="98" name="文本框 97">
            <a:extLst>
              <a:ext uri="{FF2B5EF4-FFF2-40B4-BE49-F238E27FC236}">
                <a16:creationId xmlns:a16="http://schemas.microsoft.com/office/drawing/2014/main" id="{8BE77A26-2F8E-4AC7-B0CC-C61B671C2CD0}"/>
              </a:ext>
            </a:extLst>
          </p:cNvPr>
          <p:cNvSpPr txBox="1"/>
          <p:nvPr/>
        </p:nvSpPr>
        <p:spPr>
          <a:xfrm>
            <a:off x="7453671" y="3353204"/>
            <a:ext cx="729592" cy="420701"/>
          </a:xfrm>
          <a:prstGeom prst="rect">
            <a:avLst/>
          </a:prstGeom>
          <a:noFill/>
        </p:spPr>
        <p:txBody>
          <a:bodyPr wrap="none" rtlCol="0">
            <a:spAutoFit/>
          </a:bodyPr>
          <a:lstStyle/>
          <a:p>
            <a:pPr algn="ctr"/>
            <a:r>
              <a:rPr lang="zh-CN" altLang="en-US" sz="1067" dirty="0">
                <a:latin typeface="+mn-ea"/>
              </a:rPr>
              <a:t>有效</a:t>
            </a:r>
            <a:endParaRPr lang="en-US" altLang="zh-CN" sz="1067" dirty="0">
              <a:latin typeface="+mn-ea"/>
            </a:endParaRPr>
          </a:p>
          <a:p>
            <a:pPr algn="ctr"/>
            <a:r>
              <a:rPr lang="zh-CN" altLang="en-US" sz="1067" dirty="0">
                <a:latin typeface="+mn-ea"/>
              </a:rPr>
              <a:t>继续跟进</a:t>
            </a:r>
          </a:p>
        </p:txBody>
      </p:sp>
      <p:grpSp>
        <p:nvGrpSpPr>
          <p:cNvPr id="3" name="组合 2">
            <a:extLst>
              <a:ext uri="{FF2B5EF4-FFF2-40B4-BE49-F238E27FC236}">
                <a16:creationId xmlns:a16="http://schemas.microsoft.com/office/drawing/2014/main" id="{5092AEF9-3748-4DBC-A576-A8F415E1DEF5}"/>
              </a:ext>
            </a:extLst>
          </p:cNvPr>
          <p:cNvGrpSpPr/>
          <p:nvPr/>
        </p:nvGrpSpPr>
        <p:grpSpPr>
          <a:xfrm>
            <a:off x="479508" y="1427421"/>
            <a:ext cx="1187345" cy="4402984"/>
            <a:chOff x="359678" y="1131590"/>
            <a:chExt cx="890625" cy="3302668"/>
          </a:xfrm>
        </p:grpSpPr>
        <p:sp>
          <p:nvSpPr>
            <p:cNvPr id="74" name="矩形: 圆角 73">
              <a:extLst>
                <a:ext uri="{FF2B5EF4-FFF2-40B4-BE49-F238E27FC236}">
                  <a16:creationId xmlns:a16="http://schemas.microsoft.com/office/drawing/2014/main" id="{0116FC07-95C4-4309-AC71-324E359C69FD}"/>
                </a:ext>
              </a:extLst>
            </p:cNvPr>
            <p:cNvSpPr>
              <a:spLocks/>
            </p:cNvSpPr>
            <p:nvPr/>
          </p:nvSpPr>
          <p:spPr>
            <a:xfrm>
              <a:off x="359678" y="1881117"/>
              <a:ext cx="890625" cy="3038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dirty="0">
                  <a:solidFill>
                    <a:schemeClr val="tx1"/>
                  </a:solidFill>
                  <a:latin typeface="+mn-ea"/>
                </a:rPr>
                <a:t>会议</a:t>
              </a:r>
              <a:r>
                <a:rPr lang="en-US" altLang="zh-CN" sz="1333" dirty="0">
                  <a:solidFill>
                    <a:schemeClr val="tx1"/>
                  </a:solidFill>
                  <a:latin typeface="+mn-ea"/>
                </a:rPr>
                <a:t>/</a:t>
              </a:r>
              <a:r>
                <a:rPr lang="zh-CN" altLang="en-US" sz="1333" dirty="0">
                  <a:solidFill>
                    <a:schemeClr val="tx1"/>
                  </a:solidFill>
                  <a:latin typeface="+mn-ea"/>
                </a:rPr>
                <a:t>展会</a:t>
              </a:r>
            </a:p>
          </p:txBody>
        </p:sp>
        <p:sp>
          <p:nvSpPr>
            <p:cNvPr id="75" name="矩形: 圆角 74">
              <a:extLst>
                <a:ext uri="{FF2B5EF4-FFF2-40B4-BE49-F238E27FC236}">
                  <a16:creationId xmlns:a16="http://schemas.microsoft.com/office/drawing/2014/main" id="{625B3601-CAEC-49D0-A963-DCB89C5BE3F8}"/>
                </a:ext>
              </a:extLst>
            </p:cNvPr>
            <p:cNvSpPr>
              <a:spLocks/>
            </p:cNvSpPr>
            <p:nvPr/>
          </p:nvSpPr>
          <p:spPr>
            <a:xfrm>
              <a:off x="359678" y="2255880"/>
              <a:ext cx="890625" cy="3038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dirty="0">
                  <a:solidFill>
                    <a:schemeClr val="tx1"/>
                  </a:solidFill>
                  <a:latin typeface="+mn-ea"/>
                </a:rPr>
                <a:t>社会化营销</a:t>
              </a:r>
            </a:p>
          </p:txBody>
        </p:sp>
        <p:sp>
          <p:nvSpPr>
            <p:cNvPr id="76" name="矩形: 圆角 75">
              <a:extLst>
                <a:ext uri="{FF2B5EF4-FFF2-40B4-BE49-F238E27FC236}">
                  <a16:creationId xmlns:a16="http://schemas.microsoft.com/office/drawing/2014/main" id="{97A4B748-654B-4F64-8A8E-2E355567127B}"/>
                </a:ext>
              </a:extLst>
            </p:cNvPr>
            <p:cNvSpPr>
              <a:spLocks/>
            </p:cNvSpPr>
            <p:nvPr/>
          </p:nvSpPr>
          <p:spPr>
            <a:xfrm>
              <a:off x="359678" y="2630643"/>
              <a:ext cx="890625" cy="3038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dirty="0">
                  <a:solidFill>
                    <a:schemeClr val="tx1"/>
                  </a:solidFill>
                  <a:latin typeface="+mn-ea"/>
                </a:rPr>
                <a:t>企业官网</a:t>
              </a:r>
            </a:p>
          </p:txBody>
        </p:sp>
        <p:sp>
          <p:nvSpPr>
            <p:cNvPr id="77" name="矩形: 圆角 76">
              <a:extLst>
                <a:ext uri="{FF2B5EF4-FFF2-40B4-BE49-F238E27FC236}">
                  <a16:creationId xmlns:a16="http://schemas.microsoft.com/office/drawing/2014/main" id="{C1C52BB3-5536-485B-AFFC-719AB5EABACF}"/>
                </a:ext>
              </a:extLst>
            </p:cNvPr>
            <p:cNvSpPr>
              <a:spLocks/>
            </p:cNvSpPr>
            <p:nvPr/>
          </p:nvSpPr>
          <p:spPr>
            <a:xfrm>
              <a:off x="359678" y="1506354"/>
              <a:ext cx="890625" cy="3038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dirty="0">
                  <a:solidFill>
                    <a:schemeClr val="tx1"/>
                  </a:solidFill>
                  <a:latin typeface="+mn-ea"/>
                </a:rPr>
                <a:t>广告投放</a:t>
              </a:r>
            </a:p>
          </p:txBody>
        </p:sp>
        <p:sp>
          <p:nvSpPr>
            <p:cNvPr id="78" name="矩形: 圆角 77">
              <a:extLst>
                <a:ext uri="{FF2B5EF4-FFF2-40B4-BE49-F238E27FC236}">
                  <a16:creationId xmlns:a16="http://schemas.microsoft.com/office/drawing/2014/main" id="{A45FA925-262C-4CA5-83B7-03399F4953C9}"/>
                </a:ext>
              </a:extLst>
            </p:cNvPr>
            <p:cNvSpPr>
              <a:spLocks/>
            </p:cNvSpPr>
            <p:nvPr/>
          </p:nvSpPr>
          <p:spPr>
            <a:xfrm>
              <a:off x="359678" y="3380170"/>
              <a:ext cx="890625" cy="3038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dirty="0">
                  <a:solidFill>
                    <a:schemeClr val="tx1"/>
                  </a:solidFill>
                  <a:latin typeface="+mn-ea"/>
                </a:rPr>
                <a:t>内容营销</a:t>
              </a:r>
            </a:p>
          </p:txBody>
        </p:sp>
        <p:sp>
          <p:nvSpPr>
            <p:cNvPr id="79" name="矩形: 圆角 78">
              <a:extLst>
                <a:ext uri="{FF2B5EF4-FFF2-40B4-BE49-F238E27FC236}">
                  <a16:creationId xmlns:a16="http://schemas.microsoft.com/office/drawing/2014/main" id="{8093366D-2AFD-4056-85D0-C3F7F08009DE}"/>
                </a:ext>
              </a:extLst>
            </p:cNvPr>
            <p:cNvSpPr>
              <a:spLocks/>
            </p:cNvSpPr>
            <p:nvPr/>
          </p:nvSpPr>
          <p:spPr>
            <a:xfrm>
              <a:off x="359678" y="3754930"/>
              <a:ext cx="890625" cy="3038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dirty="0">
                  <a:solidFill>
                    <a:schemeClr val="tx1"/>
                  </a:solidFill>
                  <a:latin typeface="+mn-ea"/>
                </a:rPr>
                <a:t>合作伙伴</a:t>
              </a:r>
            </a:p>
          </p:txBody>
        </p:sp>
        <p:sp>
          <p:nvSpPr>
            <p:cNvPr id="80" name="矩形: 圆角 79">
              <a:extLst>
                <a:ext uri="{FF2B5EF4-FFF2-40B4-BE49-F238E27FC236}">
                  <a16:creationId xmlns:a16="http://schemas.microsoft.com/office/drawing/2014/main" id="{DFE4A294-E43B-4E00-BC37-3175D59A93E1}"/>
                </a:ext>
              </a:extLst>
            </p:cNvPr>
            <p:cNvSpPr>
              <a:spLocks/>
            </p:cNvSpPr>
            <p:nvPr/>
          </p:nvSpPr>
          <p:spPr>
            <a:xfrm>
              <a:off x="359678" y="3005407"/>
              <a:ext cx="890625" cy="3038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dirty="0">
                  <a:solidFill>
                    <a:schemeClr val="tx1"/>
                  </a:solidFill>
                  <a:latin typeface="+mn-ea"/>
                </a:rPr>
                <a:t>400</a:t>
              </a:r>
              <a:r>
                <a:rPr lang="zh-CN" altLang="en-US" sz="1333" dirty="0">
                  <a:solidFill>
                    <a:schemeClr val="tx1"/>
                  </a:solidFill>
                  <a:latin typeface="+mn-ea"/>
                </a:rPr>
                <a:t>电话</a:t>
              </a:r>
            </a:p>
          </p:txBody>
        </p:sp>
        <p:sp>
          <p:nvSpPr>
            <p:cNvPr id="99" name="矩形: 圆角 98">
              <a:extLst>
                <a:ext uri="{FF2B5EF4-FFF2-40B4-BE49-F238E27FC236}">
                  <a16:creationId xmlns:a16="http://schemas.microsoft.com/office/drawing/2014/main" id="{B5CB99DB-514C-440F-A8D9-B704B6CEE647}"/>
                </a:ext>
              </a:extLst>
            </p:cNvPr>
            <p:cNvSpPr>
              <a:spLocks/>
            </p:cNvSpPr>
            <p:nvPr/>
          </p:nvSpPr>
          <p:spPr>
            <a:xfrm>
              <a:off x="359678" y="1131590"/>
              <a:ext cx="890625" cy="3038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dirty="0">
                  <a:solidFill>
                    <a:schemeClr val="tx1"/>
                  </a:solidFill>
                  <a:latin typeface="+mn-ea"/>
                </a:rPr>
                <a:t>自开拓</a:t>
              </a:r>
            </a:p>
          </p:txBody>
        </p:sp>
        <p:sp>
          <p:nvSpPr>
            <p:cNvPr id="100" name="矩形: 圆角 99">
              <a:extLst>
                <a:ext uri="{FF2B5EF4-FFF2-40B4-BE49-F238E27FC236}">
                  <a16:creationId xmlns:a16="http://schemas.microsoft.com/office/drawing/2014/main" id="{A8969B7A-EDBB-40A1-8359-3BA1C9CBF8D7}"/>
                </a:ext>
              </a:extLst>
            </p:cNvPr>
            <p:cNvSpPr>
              <a:spLocks/>
            </p:cNvSpPr>
            <p:nvPr/>
          </p:nvSpPr>
          <p:spPr>
            <a:xfrm>
              <a:off x="359678" y="4130426"/>
              <a:ext cx="890625" cy="3038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dirty="0">
                  <a:solidFill>
                    <a:schemeClr val="tx1"/>
                  </a:solidFill>
                  <a:latin typeface="+mn-ea"/>
                </a:rPr>
                <a:t>……</a:t>
              </a:r>
              <a:endParaRPr lang="zh-CN" altLang="en-US" sz="1333" dirty="0">
                <a:solidFill>
                  <a:schemeClr val="tx1"/>
                </a:solidFill>
                <a:latin typeface="+mn-ea"/>
              </a:endParaRPr>
            </a:p>
          </p:txBody>
        </p:sp>
      </p:grpSp>
      <p:sp>
        <p:nvSpPr>
          <p:cNvPr id="6" name="文本框 5">
            <a:extLst>
              <a:ext uri="{FF2B5EF4-FFF2-40B4-BE49-F238E27FC236}">
                <a16:creationId xmlns:a16="http://schemas.microsoft.com/office/drawing/2014/main" id="{D64F2613-37E0-472D-8048-091641AE7C7C}"/>
              </a:ext>
            </a:extLst>
          </p:cNvPr>
          <p:cNvSpPr txBox="1"/>
          <p:nvPr/>
        </p:nvSpPr>
        <p:spPr>
          <a:xfrm>
            <a:off x="3819177" y="1974957"/>
            <a:ext cx="2042803" cy="297415"/>
          </a:xfrm>
          <a:prstGeom prst="rect">
            <a:avLst/>
          </a:prstGeom>
          <a:noFill/>
        </p:spPr>
        <p:txBody>
          <a:bodyPr wrap="square" rtlCol="0">
            <a:spAutoFit/>
          </a:bodyPr>
          <a:lstStyle/>
          <a:p>
            <a:pPr algn="ctr"/>
            <a:r>
              <a:rPr lang="en-US" altLang="zh-CN" sz="1333" dirty="0"/>
              <a:t>AQL</a:t>
            </a:r>
            <a:r>
              <a:rPr lang="zh-CN" altLang="en-US" sz="1333" dirty="0"/>
              <a:t>自动识别线索过程</a:t>
            </a:r>
            <a:endParaRPr lang="en-US" altLang="zh-CN" sz="1333" dirty="0"/>
          </a:p>
        </p:txBody>
      </p:sp>
      <p:cxnSp>
        <p:nvCxnSpPr>
          <p:cNvPr id="73" name="直接连接符 72">
            <a:extLst>
              <a:ext uri="{FF2B5EF4-FFF2-40B4-BE49-F238E27FC236}">
                <a16:creationId xmlns:a16="http://schemas.microsoft.com/office/drawing/2014/main" id="{2C2D3071-FDB6-4BA5-BB32-1C3FBFFA86B1}"/>
              </a:ext>
            </a:extLst>
          </p:cNvPr>
          <p:cNvCxnSpPr>
            <a:cxnSpLocks/>
          </p:cNvCxnSpPr>
          <p:nvPr/>
        </p:nvCxnSpPr>
        <p:spPr>
          <a:xfrm flipH="1">
            <a:off x="479509" y="6005046"/>
            <a:ext cx="10991596" cy="0"/>
          </a:xfrm>
          <a:prstGeom prst="line">
            <a:avLst/>
          </a:prstGeom>
          <a:ln w="12700">
            <a:solidFill>
              <a:srgbClr val="BFBFBF">
                <a:alpha val="50196"/>
              </a:srgb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350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a:extLst>
              <a:ext uri="{FF2B5EF4-FFF2-40B4-BE49-F238E27FC236}">
                <a16:creationId xmlns:a16="http://schemas.microsoft.com/office/drawing/2014/main" id="{EB84762A-CD22-45B1-9D5F-966A9BF006C9}"/>
              </a:ext>
            </a:extLst>
          </p:cNvPr>
          <p:cNvPicPr>
            <a:picLocks noChangeAspect="1" noChangeArrowheads="1"/>
          </p:cNvPicPr>
          <p:nvPr/>
        </p:nvPicPr>
        <p:blipFill>
          <a:blip r:embed="rId2"/>
          <a:srcRect/>
          <a:stretch>
            <a:fillRect/>
          </a:stretch>
        </p:blipFill>
        <p:spPr bwMode="auto">
          <a:xfrm>
            <a:off x="3674718" y="1404731"/>
            <a:ext cx="7906451" cy="4735022"/>
          </a:xfrm>
          <a:prstGeom prst="rect">
            <a:avLst/>
          </a:prstGeom>
          <a:noFill/>
          <a:ln w="9525">
            <a:noFill/>
            <a:miter lim="800000"/>
            <a:headEnd/>
            <a:tailEnd/>
          </a:ln>
          <a:effectLst/>
        </p:spPr>
      </p:pic>
      <p:sp>
        <p:nvSpPr>
          <p:cNvPr id="2" name="标题 1"/>
          <p:cNvSpPr>
            <a:spLocks noGrp="1"/>
          </p:cNvSpPr>
          <p:nvPr>
            <p:ph type="title"/>
          </p:nvPr>
        </p:nvSpPr>
        <p:spPr>
          <a:xfrm>
            <a:off x="22976" y="179430"/>
            <a:ext cx="8292021" cy="765352"/>
          </a:xfrm>
          <a:noFill/>
          <a:ln>
            <a:noFill/>
          </a:ln>
          <a:effectLst/>
        </p:spPr>
        <p:txBody>
          <a:bodyPr vert="horz" wrap="square" lIns="45714" tIns="60958" rIns="45714" bIns="60958" rtlCol="0" anchor="ctr">
            <a:spAutoFit/>
          </a:bodyPr>
          <a:lstStyle/>
          <a:p>
            <a:pPr algn="l">
              <a:spcBef>
                <a:spcPts val="0"/>
              </a:spcBef>
            </a:pPr>
            <a:r>
              <a:rPr lang="zh-CN" altLang="en-US" dirty="0">
                <a:latin typeface="微软雅黑 Light"/>
                <a:ea typeface="微软雅黑"/>
                <a:cs typeface="+mn-ea"/>
                <a:sym typeface="+mn-lt"/>
              </a:rPr>
              <a:t>线索场景</a:t>
            </a:r>
          </a:p>
        </p:txBody>
      </p:sp>
      <p:sp>
        <p:nvSpPr>
          <p:cNvPr id="3" name="TextBox 2"/>
          <p:cNvSpPr txBox="1"/>
          <p:nvPr/>
        </p:nvSpPr>
        <p:spPr>
          <a:xfrm>
            <a:off x="208773" y="1008342"/>
            <a:ext cx="3311938" cy="5633611"/>
          </a:xfrm>
          <a:prstGeom prst="rect">
            <a:avLst/>
          </a:prstGeom>
          <a:ln w="12700">
            <a:miter lim="400000"/>
          </a:ln>
        </p:spPr>
        <p:txBody>
          <a:bodyPr wrap="square" lIns="45718" tIns="45718" rIns="45718" bIns="45718">
            <a:spAutoFit/>
          </a:bodyPr>
          <a:lstStyle/>
          <a:p>
            <a:pPr marL="285750" indent="-285750">
              <a:lnSpc>
                <a:spcPct val="15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altLang="zh-CN" sz="1600" dirty="0">
              <a:cs typeface="+mn-ea"/>
              <a:sym typeface="+mn-lt"/>
            </a:endParaRPr>
          </a:p>
          <a:p>
            <a:pPr marL="285750" indent="-285750">
              <a:lnSpc>
                <a:spcPct val="15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cs typeface="+mn-ea"/>
                <a:sym typeface="+mn-lt"/>
              </a:rPr>
              <a:t>线索的基础信息搜集，形成强大的蓄客资源池</a:t>
            </a:r>
            <a:endParaRPr lang="en-US" altLang="zh-CN" sz="1600" dirty="0">
              <a:cs typeface="+mn-ea"/>
              <a:sym typeface="+mn-lt"/>
            </a:endParaRPr>
          </a:p>
          <a:p>
            <a:pPr marL="285750" indent="-285750">
              <a:lnSpc>
                <a:spcPct val="15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cs typeface="+mn-ea"/>
                <a:sym typeface="+mn-lt"/>
              </a:rPr>
              <a:t>灵活的线索分配规则，可以自动分配也可以手动分配</a:t>
            </a:r>
            <a:endParaRPr lang="en-US" altLang="zh-CN" sz="1600" dirty="0">
              <a:cs typeface="+mn-ea"/>
              <a:sym typeface="+mn-lt"/>
            </a:endParaRPr>
          </a:p>
          <a:p>
            <a:pPr marL="285750" indent="-285750">
              <a:lnSpc>
                <a:spcPct val="15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cs typeface="+mn-ea"/>
                <a:sym typeface="+mn-lt"/>
              </a:rPr>
              <a:t>线索打分，科学评估线索质量，不同质量的线索采取不同的销售策略</a:t>
            </a:r>
            <a:endParaRPr lang="en-US" altLang="zh-CN" sz="1600" dirty="0">
              <a:cs typeface="+mn-ea"/>
              <a:sym typeface="+mn-lt"/>
            </a:endParaRPr>
          </a:p>
          <a:p>
            <a:pPr marL="285750" indent="-285750">
              <a:lnSpc>
                <a:spcPct val="15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cs typeface="+mn-ea"/>
                <a:sym typeface="+mn-lt"/>
              </a:rPr>
              <a:t>灵活设置线索的回收规则，没有按时跟进处理，及时收回到线索池中，让其他人自由认领，充分利用每一个资源</a:t>
            </a:r>
            <a:endParaRPr lang="en-US" altLang="zh-CN" sz="1600" dirty="0">
              <a:cs typeface="+mn-ea"/>
              <a:sym typeface="+mn-lt"/>
            </a:endParaRPr>
          </a:p>
          <a:p>
            <a:pPr marL="285750" indent="-285750">
              <a:lnSpc>
                <a:spcPct val="15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cs typeface="+mn-ea"/>
                <a:sym typeface="+mn-lt"/>
              </a:rPr>
              <a:t>每条线索的跟进转化情况可把控可统计，清晰掌控线索转化率</a:t>
            </a:r>
          </a:p>
          <a:p>
            <a:pPr marL="285750" indent="-285750">
              <a:lnSpc>
                <a:spcPct val="15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1600" dirty="0">
              <a:cs typeface="+mn-ea"/>
              <a:sym typeface="+mn-lt"/>
            </a:endParaRPr>
          </a:p>
        </p:txBody>
      </p:sp>
      <p:grpSp>
        <p:nvGrpSpPr>
          <p:cNvPr id="33" name="组合 32">
            <a:extLst>
              <a:ext uri="{FF2B5EF4-FFF2-40B4-BE49-F238E27FC236}">
                <a16:creationId xmlns:a16="http://schemas.microsoft.com/office/drawing/2014/main" id="{78798FF2-33CE-411E-AB38-D5B52BDEEAA5}"/>
              </a:ext>
            </a:extLst>
          </p:cNvPr>
          <p:cNvGrpSpPr/>
          <p:nvPr/>
        </p:nvGrpSpPr>
        <p:grpSpPr>
          <a:xfrm>
            <a:off x="3543927" y="1417267"/>
            <a:ext cx="8460929" cy="4816003"/>
            <a:chOff x="5159102" y="2043585"/>
            <a:chExt cx="8105716" cy="4816003"/>
          </a:xfrm>
        </p:grpSpPr>
        <p:grpSp>
          <p:nvGrpSpPr>
            <p:cNvPr id="34" name="组合 18">
              <a:extLst>
                <a:ext uri="{FF2B5EF4-FFF2-40B4-BE49-F238E27FC236}">
                  <a16:creationId xmlns:a16="http://schemas.microsoft.com/office/drawing/2014/main" id="{312385C0-AF14-472F-A40C-56E603641E52}"/>
                </a:ext>
              </a:extLst>
            </p:cNvPr>
            <p:cNvGrpSpPr/>
            <p:nvPr/>
          </p:nvGrpSpPr>
          <p:grpSpPr>
            <a:xfrm>
              <a:off x="5159102" y="2043585"/>
              <a:ext cx="8105716" cy="4816003"/>
              <a:chOff x="547627" y="1847296"/>
              <a:chExt cx="8443363" cy="4535834"/>
            </a:xfrm>
            <a:effectLst>
              <a:outerShdw blurRad="50800" dist="50800" dir="5400000" algn="ctr" rotWithShape="0">
                <a:schemeClr val="bg2"/>
              </a:outerShdw>
            </a:effectLst>
          </p:grpSpPr>
          <p:pic>
            <p:nvPicPr>
              <p:cNvPr id="36" name="图片 35" descr="步骤2.png">
                <a:extLst>
                  <a:ext uri="{FF2B5EF4-FFF2-40B4-BE49-F238E27FC236}">
                    <a16:creationId xmlns:a16="http://schemas.microsoft.com/office/drawing/2014/main" id="{799D8CCF-F806-406B-879F-13DBAA483E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740" y="1847296"/>
                <a:ext cx="8298250" cy="4535834"/>
              </a:xfrm>
              <a:prstGeom prst="rect">
                <a:avLst/>
              </a:prstGeom>
            </p:spPr>
          </p:pic>
          <p:sp>
            <p:nvSpPr>
              <p:cNvPr id="37" name="矩形 36">
                <a:extLst>
                  <a:ext uri="{FF2B5EF4-FFF2-40B4-BE49-F238E27FC236}">
                    <a16:creationId xmlns:a16="http://schemas.microsoft.com/office/drawing/2014/main" id="{7C7DAA1B-0A64-4BE1-A907-8BF23A04DC8F}"/>
                  </a:ext>
                </a:extLst>
              </p:cNvPr>
              <p:cNvSpPr/>
              <p:nvPr/>
            </p:nvSpPr>
            <p:spPr>
              <a:xfrm>
                <a:off x="6689561" y="2583054"/>
                <a:ext cx="2181484" cy="3391500"/>
              </a:xfrm>
              <a:prstGeom prst="rect">
                <a:avLst/>
              </a:prstGeom>
            </p:spPr>
            <p:txBody>
              <a:bodyPr wrap="square">
                <a:spAutoFit/>
              </a:bodyPr>
              <a:lstStyle/>
              <a:p>
                <a:pPr marL="171450" indent="-171450">
                  <a:lnSpc>
                    <a:spcPct val="150000"/>
                  </a:lnSpc>
                  <a:buFont typeface="Wingdings" pitchFamily="2" charset="2"/>
                  <a:buChar char="ü"/>
                </a:pPr>
                <a:r>
                  <a:rPr lang="zh-CN" altLang="en-US" sz="1400" dirty="0">
                    <a:solidFill>
                      <a:schemeClr val="tx1">
                        <a:lumMod val="50000"/>
                        <a:lumOff val="50000"/>
                      </a:schemeClr>
                    </a:solidFill>
                    <a:cs typeface="+mn-ea"/>
                    <a:sym typeface="+mn-lt"/>
                  </a:rPr>
                  <a:t> 线索来源渠道：</a:t>
                </a:r>
                <a:endParaRPr lang="en-US" altLang="zh-CN" sz="1400" dirty="0">
                  <a:solidFill>
                    <a:schemeClr val="tx1">
                      <a:lumMod val="50000"/>
                      <a:lumOff val="50000"/>
                    </a:schemeClr>
                  </a:solidFill>
                  <a:cs typeface="+mn-ea"/>
                  <a:sym typeface="+mn-lt"/>
                </a:endParaRPr>
              </a:p>
              <a:p>
                <a:pPr>
                  <a:lnSpc>
                    <a:spcPct val="150000"/>
                  </a:lnSpc>
                </a:pPr>
                <a:r>
                  <a:rPr lang="zh-CN" altLang="en-US" sz="1200" dirty="0">
                    <a:solidFill>
                      <a:schemeClr val="tx1">
                        <a:lumMod val="50000"/>
                        <a:lumOff val="50000"/>
                      </a:schemeClr>
                    </a:solidFill>
                    <a:cs typeface="+mn-ea"/>
                    <a:sym typeface="+mn-lt"/>
                  </a:rPr>
                  <a:t>老客户介绍最佳，增加</a:t>
                </a:r>
                <a:r>
                  <a:rPr lang="en-US" altLang="zh-CN" sz="1200" dirty="0">
                    <a:solidFill>
                      <a:schemeClr val="tx1">
                        <a:lumMod val="50000"/>
                        <a:lumOff val="50000"/>
                      </a:schemeClr>
                    </a:solidFill>
                    <a:cs typeface="+mn-ea"/>
                    <a:sym typeface="+mn-lt"/>
                  </a:rPr>
                  <a:t>10</a:t>
                </a:r>
                <a:r>
                  <a:rPr lang="zh-CN" altLang="en-US" sz="1200" dirty="0">
                    <a:solidFill>
                      <a:schemeClr val="tx1">
                        <a:lumMod val="50000"/>
                        <a:lumOff val="50000"/>
                      </a:schemeClr>
                    </a:solidFill>
                    <a:cs typeface="+mn-ea"/>
                    <a:sym typeface="+mn-lt"/>
                  </a:rPr>
                  <a:t>分</a:t>
                </a:r>
                <a:endParaRPr lang="en-US" altLang="zh-CN" sz="1200" dirty="0">
                  <a:solidFill>
                    <a:schemeClr val="tx1">
                      <a:lumMod val="50000"/>
                      <a:lumOff val="50000"/>
                    </a:schemeClr>
                  </a:solidFill>
                  <a:cs typeface="+mn-ea"/>
                  <a:sym typeface="+mn-lt"/>
                </a:endParaRPr>
              </a:p>
              <a:p>
                <a:pPr>
                  <a:lnSpc>
                    <a:spcPct val="150000"/>
                  </a:lnSpc>
                </a:pPr>
                <a:endParaRPr lang="en-US" altLang="zh-CN" sz="1200" dirty="0">
                  <a:solidFill>
                    <a:schemeClr val="tx1">
                      <a:lumMod val="50000"/>
                      <a:lumOff val="50000"/>
                    </a:schemeClr>
                  </a:solidFill>
                  <a:cs typeface="+mn-ea"/>
                  <a:sym typeface="+mn-lt"/>
                </a:endParaRPr>
              </a:p>
              <a:p>
                <a:pPr marL="285750" indent="-285750">
                  <a:lnSpc>
                    <a:spcPct val="150000"/>
                  </a:lnSpc>
                  <a:buFont typeface="Wingdings" pitchFamily="2" charset="2"/>
                  <a:buChar char="ü"/>
                </a:pPr>
                <a:r>
                  <a:rPr lang="zh-CN" altLang="en-US" sz="1400" dirty="0">
                    <a:solidFill>
                      <a:schemeClr val="tx1">
                        <a:lumMod val="50000"/>
                        <a:lumOff val="50000"/>
                      </a:schemeClr>
                    </a:solidFill>
                    <a:cs typeface="+mn-ea"/>
                    <a:sym typeface="+mn-lt"/>
                  </a:rPr>
                  <a:t>人员规模：</a:t>
                </a:r>
                <a:endParaRPr lang="en-US" altLang="zh-CN" sz="1400" dirty="0">
                  <a:solidFill>
                    <a:schemeClr val="tx1">
                      <a:lumMod val="50000"/>
                      <a:lumOff val="50000"/>
                    </a:schemeClr>
                  </a:solidFill>
                  <a:cs typeface="+mn-ea"/>
                  <a:sym typeface="+mn-lt"/>
                </a:endParaRPr>
              </a:p>
              <a:p>
                <a:pPr>
                  <a:lnSpc>
                    <a:spcPct val="150000"/>
                  </a:lnSpc>
                </a:pPr>
                <a:r>
                  <a:rPr lang="en-US" altLang="zh-CN" sz="1200" dirty="0">
                    <a:solidFill>
                      <a:schemeClr val="tx1">
                        <a:lumMod val="50000"/>
                        <a:lumOff val="50000"/>
                      </a:schemeClr>
                    </a:solidFill>
                    <a:cs typeface="+mn-ea"/>
                    <a:sym typeface="+mn-lt"/>
                  </a:rPr>
                  <a:t>1000</a:t>
                </a:r>
                <a:r>
                  <a:rPr lang="zh-CN" altLang="en-US" sz="1200" dirty="0">
                    <a:solidFill>
                      <a:schemeClr val="tx1">
                        <a:lumMod val="50000"/>
                        <a:lumOff val="50000"/>
                      </a:schemeClr>
                    </a:solidFill>
                    <a:cs typeface="+mn-ea"/>
                    <a:sym typeface="+mn-lt"/>
                  </a:rPr>
                  <a:t>人以上最佳，增加</a:t>
                </a:r>
                <a:r>
                  <a:rPr lang="en-US" altLang="zh-CN" sz="1200" dirty="0">
                    <a:solidFill>
                      <a:schemeClr val="tx1">
                        <a:lumMod val="50000"/>
                        <a:lumOff val="50000"/>
                      </a:schemeClr>
                    </a:solidFill>
                    <a:cs typeface="+mn-ea"/>
                    <a:sym typeface="+mn-lt"/>
                  </a:rPr>
                  <a:t>10</a:t>
                </a:r>
                <a:r>
                  <a:rPr lang="zh-CN" altLang="en-US" sz="1200" dirty="0">
                    <a:solidFill>
                      <a:schemeClr val="tx1">
                        <a:lumMod val="50000"/>
                        <a:lumOff val="50000"/>
                      </a:schemeClr>
                    </a:solidFill>
                    <a:cs typeface="+mn-ea"/>
                    <a:sym typeface="+mn-lt"/>
                  </a:rPr>
                  <a:t>分</a:t>
                </a:r>
                <a:endParaRPr lang="en-US" altLang="zh-CN" sz="1200" dirty="0">
                  <a:solidFill>
                    <a:schemeClr val="tx1">
                      <a:lumMod val="50000"/>
                      <a:lumOff val="50000"/>
                    </a:schemeClr>
                  </a:solidFill>
                  <a:cs typeface="+mn-ea"/>
                  <a:sym typeface="+mn-lt"/>
                </a:endParaRPr>
              </a:p>
              <a:p>
                <a:pPr>
                  <a:lnSpc>
                    <a:spcPct val="150000"/>
                  </a:lnSpc>
                </a:pPr>
                <a:endParaRPr lang="en-US" altLang="zh-CN" sz="1200" dirty="0">
                  <a:solidFill>
                    <a:schemeClr val="tx1">
                      <a:lumMod val="50000"/>
                      <a:lumOff val="50000"/>
                    </a:schemeClr>
                  </a:solidFill>
                  <a:cs typeface="+mn-ea"/>
                  <a:sym typeface="+mn-lt"/>
                </a:endParaRPr>
              </a:p>
              <a:p>
                <a:pPr>
                  <a:lnSpc>
                    <a:spcPct val="150000"/>
                  </a:lnSpc>
                </a:pPr>
                <a:endParaRPr lang="en-US" altLang="zh-CN" sz="1200" dirty="0">
                  <a:solidFill>
                    <a:schemeClr val="tx1">
                      <a:lumMod val="50000"/>
                      <a:lumOff val="50000"/>
                    </a:schemeClr>
                  </a:solidFill>
                  <a:cs typeface="+mn-ea"/>
                  <a:sym typeface="+mn-lt"/>
                </a:endParaRPr>
              </a:p>
              <a:p>
                <a:pPr marL="285750" indent="-285750">
                  <a:lnSpc>
                    <a:spcPct val="150000"/>
                  </a:lnSpc>
                  <a:buFont typeface="Wingdings" pitchFamily="2" charset="2"/>
                  <a:buChar char="ü"/>
                </a:pPr>
                <a:r>
                  <a:rPr lang="zh-CN" altLang="en-US" sz="1400" dirty="0">
                    <a:solidFill>
                      <a:schemeClr val="tx1">
                        <a:lumMod val="50000"/>
                        <a:lumOff val="50000"/>
                      </a:schemeClr>
                    </a:solidFill>
                    <a:cs typeface="+mn-ea"/>
                    <a:sym typeface="+mn-lt"/>
                  </a:rPr>
                  <a:t>所属行业：</a:t>
                </a:r>
                <a:endParaRPr lang="en-US" altLang="zh-CN" sz="1400" dirty="0">
                  <a:solidFill>
                    <a:schemeClr val="tx1">
                      <a:lumMod val="50000"/>
                      <a:lumOff val="50000"/>
                    </a:schemeClr>
                  </a:solidFill>
                  <a:cs typeface="+mn-ea"/>
                  <a:sym typeface="+mn-lt"/>
                </a:endParaRPr>
              </a:p>
              <a:p>
                <a:pPr>
                  <a:lnSpc>
                    <a:spcPct val="150000"/>
                  </a:lnSpc>
                </a:pPr>
                <a:r>
                  <a:rPr lang="zh-CN" altLang="en-US" sz="1200" dirty="0">
                    <a:solidFill>
                      <a:schemeClr val="tx1">
                        <a:lumMod val="50000"/>
                        <a:lumOff val="50000"/>
                      </a:schemeClr>
                    </a:solidFill>
                    <a:cs typeface="+mn-ea"/>
                    <a:sym typeface="+mn-lt"/>
                  </a:rPr>
                  <a:t>快消行业最佳，增加</a:t>
                </a:r>
                <a:r>
                  <a:rPr lang="en-US" altLang="zh-CN" sz="1200" dirty="0">
                    <a:solidFill>
                      <a:schemeClr val="tx1">
                        <a:lumMod val="50000"/>
                        <a:lumOff val="50000"/>
                      </a:schemeClr>
                    </a:solidFill>
                    <a:cs typeface="+mn-ea"/>
                    <a:sym typeface="+mn-lt"/>
                  </a:rPr>
                  <a:t>12</a:t>
                </a:r>
                <a:r>
                  <a:rPr lang="zh-CN" altLang="en-US" sz="1200" dirty="0">
                    <a:solidFill>
                      <a:schemeClr val="tx1">
                        <a:lumMod val="50000"/>
                        <a:lumOff val="50000"/>
                      </a:schemeClr>
                    </a:solidFill>
                    <a:cs typeface="+mn-ea"/>
                    <a:sym typeface="+mn-lt"/>
                  </a:rPr>
                  <a:t>分</a:t>
                </a:r>
                <a:endParaRPr lang="en-US" altLang="zh-CN" sz="1200" dirty="0">
                  <a:solidFill>
                    <a:schemeClr val="tx1">
                      <a:lumMod val="50000"/>
                      <a:lumOff val="50000"/>
                    </a:schemeClr>
                  </a:solidFill>
                  <a:cs typeface="+mn-ea"/>
                  <a:sym typeface="+mn-lt"/>
                </a:endParaRPr>
              </a:p>
              <a:p>
                <a:pPr>
                  <a:lnSpc>
                    <a:spcPct val="150000"/>
                  </a:lnSpc>
                </a:pPr>
                <a:endParaRPr lang="en-US" altLang="zh-CN" sz="1200" dirty="0">
                  <a:solidFill>
                    <a:schemeClr val="tx1">
                      <a:lumMod val="50000"/>
                      <a:lumOff val="50000"/>
                    </a:schemeClr>
                  </a:solidFill>
                  <a:cs typeface="+mn-ea"/>
                  <a:sym typeface="+mn-lt"/>
                </a:endParaRPr>
              </a:p>
              <a:p>
                <a:pPr marL="285750" indent="-285750">
                  <a:lnSpc>
                    <a:spcPct val="150000"/>
                  </a:lnSpc>
                  <a:buFont typeface="Wingdings" pitchFamily="2" charset="2"/>
                  <a:buChar char="ü"/>
                </a:pPr>
                <a:r>
                  <a:rPr lang="zh-CN" altLang="en-US" sz="1400" dirty="0">
                    <a:solidFill>
                      <a:schemeClr val="tx1">
                        <a:lumMod val="50000"/>
                        <a:lumOff val="50000"/>
                      </a:schemeClr>
                    </a:solidFill>
                    <a:cs typeface="+mn-ea"/>
                    <a:sym typeface="+mn-lt"/>
                  </a:rPr>
                  <a:t>公司规模：</a:t>
                </a:r>
                <a:endParaRPr lang="en-US" altLang="zh-CN" sz="1400" dirty="0">
                  <a:solidFill>
                    <a:schemeClr val="tx1">
                      <a:lumMod val="50000"/>
                      <a:lumOff val="50000"/>
                    </a:schemeClr>
                  </a:solidFill>
                  <a:cs typeface="+mn-ea"/>
                  <a:sym typeface="+mn-lt"/>
                </a:endParaRPr>
              </a:p>
              <a:p>
                <a:pPr>
                  <a:lnSpc>
                    <a:spcPct val="150000"/>
                  </a:lnSpc>
                </a:pPr>
                <a:r>
                  <a:rPr lang="zh-CN" altLang="en-US" sz="1200" dirty="0">
                    <a:solidFill>
                      <a:schemeClr val="tx1">
                        <a:lumMod val="50000"/>
                        <a:lumOff val="50000"/>
                      </a:schemeClr>
                    </a:solidFill>
                    <a:cs typeface="+mn-ea"/>
                    <a:sym typeface="+mn-lt"/>
                  </a:rPr>
                  <a:t>上市公司最佳，增加</a:t>
                </a:r>
                <a:r>
                  <a:rPr lang="en-US" altLang="zh-CN" sz="1200" dirty="0">
                    <a:solidFill>
                      <a:schemeClr val="tx1">
                        <a:lumMod val="50000"/>
                        <a:lumOff val="50000"/>
                      </a:schemeClr>
                    </a:solidFill>
                    <a:cs typeface="+mn-ea"/>
                    <a:sym typeface="+mn-lt"/>
                  </a:rPr>
                  <a:t>8</a:t>
                </a:r>
                <a:r>
                  <a:rPr lang="zh-CN" altLang="en-US" sz="1200" dirty="0">
                    <a:solidFill>
                      <a:schemeClr val="tx1">
                        <a:lumMod val="50000"/>
                        <a:lumOff val="50000"/>
                      </a:schemeClr>
                    </a:solidFill>
                    <a:cs typeface="+mn-ea"/>
                    <a:sym typeface="+mn-lt"/>
                  </a:rPr>
                  <a:t>分</a:t>
                </a:r>
                <a:endParaRPr lang="en-US" altLang="zh-CN" sz="1200" dirty="0">
                  <a:solidFill>
                    <a:schemeClr val="tx1">
                      <a:lumMod val="50000"/>
                      <a:lumOff val="50000"/>
                    </a:schemeClr>
                  </a:solidFill>
                  <a:cs typeface="+mn-ea"/>
                  <a:sym typeface="+mn-lt"/>
                </a:endParaRPr>
              </a:p>
            </p:txBody>
          </p:sp>
          <p:sp>
            <p:nvSpPr>
              <p:cNvPr id="38" name="椭圆 37">
                <a:extLst>
                  <a:ext uri="{FF2B5EF4-FFF2-40B4-BE49-F238E27FC236}">
                    <a16:creationId xmlns:a16="http://schemas.microsoft.com/office/drawing/2014/main" id="{08FE789C-E937-4C9E-B59D-F861AFDB8DC7}"/>
                  </a:ext>
                </a:extLst>
              </p:cNvPr>
              <p:cNvSpPr/>
              <p:nvPr/>
            </p:nvSpPr>
            <p:spPr>
              <a:xfrm>
                <a:off x="547627" y="2671199"/>
                <a:ext cx="1143041" cy="1177225"/>
              </a:xfrm>
              <a:prstGeom prst="ellipse">
                <a:avLst/>
              </a:prstGeom>
              <a:noFill/>
              <a:ln>
                <a:solidFill>
                  <a:srgbClr val="FFC000"/>
                </a:solidFill>
              </a:ln>
              <a:effectLst>
                <a:glow rad="63500">
                  <a:schemeClr val="bg1">
                    <a:lumMod val="95000"/>
                    <a:alpha val="40000"/>
                  </a:schemeClr>
                </a:glow>
                <a:outerShdw blurRad="241300" dist="38100" dir="7200000" sx="97000" sy="97000" algn="ctr" rotWithShape="0">
                  <a:srgbClr val="FFC000">
                    <a:alpha val="12000"/>
                  </a:srgbClr>
                </a:outerShdw>
              </a:effectLst>
              <a:scene3d>
                <a:camera prst="orthographicFront"/>
                <a:lightRig rig="threePt" dir="t"/>
              </a:scene3d>
              <a:sp3d contourW="19050">
                <a:bevelT w="114300" prst="artDeco"/>
                <a:bevelB w="114300" prst="artDeco"/>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9" name="矩形 38">
                <a:extLst>
                  <a:ext uri="{FF2B5EF4-FFF2-40B4-BE49-F238E27FC236}">
                    <a16:creationId xmlns:a16="http://schemas.microsoft.com/office/drawing/2014/main" id="{63B268ED-4894-485B-8BCE-F101F34712AC}"/>
                  </a:ext>
                </a:extLst>
              </p:cNvPr>
              <p:cNvSpPr/>
              <p:nvPr/>
            </p:nvSpPr>
            <p:spPr>
              <a:xfrm>
                <a:off x="3094405" y="2688191"/>
                <a:ext cx="2496603" cy="682123"/>
              </a:xfrm>
              <a:prstGeom prst="rect">
                <a:avLst/>
              </a:prstGeom>
              <a:no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cs typeface="+mn-ea"/>
                  <a:sym typeface="+mn-lt"/>
                </a:endParaRPr>
              </a:p>
            </p:txBody>
          </p:sp>
          <p:sp>
            <p:nvSpPr>
              <p:cNvPr id="40" name="矩形 39">
                <a:extLst>
                  <a:ext uri="{FF2B5EF4-FFF2-40B4-BE49-F238E27FC236}">
                    <a16:creationId xmlns:a16="http://schemas.microsoft.com/office/drawing/2014/main" id="{19607FBB-AB4B-446C-961E-F97FC11A0E14}"/>
                  </a:ext>
                </a:extLst>
              </p:cNvPr>
              <p:cNvSpPr/>
              <p:nvPr/>
            </p:nvSpPr>
            <p:spPr>
              <a:xfrm>
                <a:off x="3094405" y="3599930"/>
                <a:ext cx="2496603" cy="682123"/>
              </a:xfrm>
              <a:prstGeom prst="rect">
                <a:avLst/>
              </a:prstGeom>
              <a:no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cs typeface="+mn-ea"/>
                  <a:sym typeface="+mn-lt"/>
                </a:endParaRPr>
              </a:p>
            </p:txBody>
          </p:sp>
          <p:sp>
            <p:nvSpPr>
              <p:cNvPr id="41" name="矩形 40">
                <a:extLst>
                  <a:ext uri="{FF2B5EF4-FFF2-40B4-BE49-F238E27FC236}">
                    <a16:creationId xmlns:a16="http://schemas.microsoft.com/office/drawing/2014/main" id="{1DF53603-D7CF-49CF-9E1B-E34AF8AA104E}"/>
                  </a:ext>
                </a:extLst>
              </p:cNvPr>
              <p:cNvSpPr/>
              <p:nvPr/>
            </p:nvSpPr>
            <p:spPr>
              <a:xfrm>
                <a:off x="3094405" y="4565995"/>
                <a:ext cx="2496603" cy="682123"/>
              </a:xfrm>
              <a:prstGeom prst="rect">
                <a:avLst/>
              </a:prstGeom>
              <a:no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cs typeface="+mn-ea"/>
                  <a:sym typeface="+mn-lt"/>
                </a:endParaRPr>
              </a:p>
            </p:txBody>
          </p:sp>
          <p:sp>
            <p:nvSpPr>
              <p:cNvPr id="42" name="矩形 41">
                <a:extLst>
                  <a:ext uri="{FF2B5EF4-FFF2-40B4-BE49-F238E27FC236}">
                    <a16:creationId xmlns:a16="http://schemas.microsoft.com/office/drawing/2014/main" id="{B701D1F6-F2F1-4025-B6E6-CE899F954449}"/>
                  </a:ext>
                </a:extLst>
              </p:cNvPr>
              <p:cNvSpPr/>
              <p:nvPr/>
            </p:nvSpPr>
            <p:spPr>
              <a:xfrm>
                <a:off x="3094405" y="5501917"/>
                <a:ext cx="2496603" cy="682123"/>
              </a:xfrm>
              <a:prstGeom prst="rect">
                <a:avLst/>
              </a:prstGeom>
              <a:no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cs typeface="+mn-ea"/>
                  <a:sym typeface="+mn-lt"/>
                </a:endParaRPr>
              </a:p>
            </p:txBody>
          </p:sp>
          <p:sp>
            <p:nvSpPr>
              <p:cNvPr id="43" name="矩形 42">
                <a:extLst>
                  <a:ext uri="{FF2B5EF4-FFF2-40B4-BE49-F238E27FC236}">
                    <a16:creationId xmlns:a16="http://schemas.microsoft.com/office/drawing/2014/main" id="{58D6940D-3185-4F4E-8EA4-5D9B31F471F9}"/>
                  </a:ext>
                </a:extLst>
              </p:cNvPr>
              <p:cNvSpPr/>
              <p:nvPr/>
            </p:nvSpPr>
            <p:spPr>
              <a:xfrm>
                <a:off x="841541" y="2489932"/>
                <a:ext cx="555212" cy="22890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tx1">
                        <a:lumMod val="85000"/>
                        <a:lumOff val="15000"/>
                      </a:schemeClr>
                    </a:solidFill>
                    <a:cs typeface="+mn-ea"/>
                    <a:sym typeface="+mn-lt"/>
                  </a:rPr>
                  <a:t>维度</a:t>
                </a:r>
              </a:p>
            </p:txBody>
          </p:sp>
        </p:grpSp>
        <p:sp>
          <p:nvSpPr>
            <p:cNvPr id="35" name="矩形 34">
              <a:extLst>
                <a:ext uri="{FF2B5EF4-FFF2-40B4-BE49-F238E27FC236}">
                  <a16:creationId xmlns:a16="http://schemas.microsoft.com/office/drawing/2014/main" id="{0AFE8D70-602C-42DE-93DE-CB2FADB66404}"/>
                </a:ext>
              </a:extLst>
            </p:cNvPr>
            <p:cNvSpPr/>
            <p:nvPr/>
          </p:nvSpPr>
          <p:spPr>
            <a:xfrm>
              <a:off x="5159102" y="4183979"/>
              <a:ext cx="1415588" cy="584910"/>
            </a:xfrm>
            <a:prstGeom prst="rect">
              <a:avLst/>
            </a:prstGeom>
          </p:spPr>
          <p:txBody>
            <a:bodyPr wrap="square">
              <a:spAutoFit/>
            </a:bodyPr>
            <a:lstStyle/>
            <a:p>
              <a:pPr algn="ctr"/>
              <a:r>
                <a:rPr lang="zh-CN" altLang="en-US" sz="1600" b="1" dirty="0">
                  <a:solidFill>
                    <a:srgbClr val="C00000"/>
                  </a:solidFill>
                  <a:cs typeface="+mn-ea"/>
                  <a:sym typeface="+mn-lt"/>
                </a:rPr>
                <a:t>评分字段维度</a:t>
              </a:r>
              <a:endParaRPr lang="en-US" altLang="zh-CN" sz="1600" b="1" dirty="0">
                <a:solidFill>
                  <a:srgbClr val="C00000"/>
                </a:solidFill>
                <a:cs typeface="+mn-ea"/>
                <a:sym typeface="+mn-lt"/>
              </a:endParaRPr>
            </a:p>
            <a:p>
              <a:pPr algn="ctr"/>
              <a:r>
                <a:rPr lang="zh-CN" altLang="en-US" sz="1600" b="1" dirty="0">
                  <a:solidFill>
                    <a:srgbClr val="C00000"/>
                  </a:solidFill>
                  <a:cs typeface="+mn-ea"/>
                  <a:sym typeface="+mn-lt"/>
                </a:rPr>
                <a:t>可灵活自定义</a:t>
              </a:r>
            </a:p>
          </p:txBody>
        </p:sp>
      </p:grpSp>
      <p:grpSp>
        <p:nvGrpSpPr>
          <p:cNvPr id="44" name="组合 4">
            <a:extLst>
              <a:ext uri="{FF2B5EF4-FFF2-40B4-BE49-F238E27FC236}">
                <a16:creationId xmlns:a16="http://schemas.microsoft.com/office/drawing/2014/main" id="{833536D1-4100-4B56-9398-A41CFE73ACFE}"/>
              </a:ext>
            </a:extLst>
          </p:cNvPr>
          <p:cNvGrpSpPr/>
          <p:nvPr/>
        </p:nvGrpSpPr>
        <p:grpSpPr>
          <a:xfrm>
            <a:off x="3952338" y="1641311"/>
            <a:ext cx="8028530" cy="4887456"/>
            <a:chOff x="4782493" y="3158699"/>
            <a:chExt cx="7163446" cy="3569647"/>
          </a:xfrm>
        </p:grpSpPr>
        <p:pic>
          <p:nvPicPr>
            <p:cNvPr id="45" name="图片 44">
              <a:extLst>
                <a:ext uri="{FF2B5EF4-FFF2-40B4-BE49-F238E27FC236}">
                  <a16:creationId xmlns:a16="http://schemas.microsoft.com/office/drawing/2014/main" id="{75F4A376-EF6F-4348-A4BB-BFD568454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2493" y="3158699"/>
              <a:ext cx="7163446" cy="3569647"/>
            </a:xfrm>
            <a:prstGeom prst="rect">
              <a:avLst/>
            </a:prstGeom>
            <a:effectLst>
              <a:outerShdw blurRad="63500" sx="102000" sy="102000" algn="ctr" rotWithShape="0">
                <a:prstClr val="black">
                  <a:alpha val="40000"/>
                </a:prstClr>
              </a:outerShdw>
            </a:effectLst>
          </p:spPr>
        </p:pic>
        <p:sp>
          <p:nvSpPr>
            <p:cNvPr id="46" name="矩形 45">
              <a:extLst>
                <a:ext uri="{FF2B5EF4-FFF2-40B4-BE49-F238E27FC236}">
                  <a16:creationId xmlns:a16="http://schemas.microsoft.com/office/drawing/2014/main" id="{1A743228-62C2-428B-907B-E40C09B0D9C0}"/>
                </a:ext>
              </a:extLst>
            </p:cNvPr>
            <p:cNvSpPr/>
            <p:nvPr/>
          </p:nvSpPr>
          <p:spPr>
            <a:xfrm>
              <a:off x="8858548" y="5578494"/>
              <a:ext cx="374975" cy="73704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 dirty="0">
                  <a:solidFill>
                    <a:schemeClr val="tx1">
                      <a:lumMod val="75000"/>
                      <a:lumOff val="25000"/>
                    </a:schemeClr>
                  </a:solidFill>
                  <a:cs typeface="+mn-ea"/>
                  <a:sym typeface="+mn-lt"/>
                </a:rPr>
                <a:t>肖海海</a:t>
              </a:r>
              <a:endParaRPr lang="en-US" altLang="zh-CN" sz="500" dirty="0">
                <a:solidFill>
                  <a:schemeClr val="tx1">
                    <a:lumMod val="75000"/>
                    <a:lumOff val="25000"/>
                  </a:schemeClr>
                </a:solidFill>
                <a:cs typeface="+mn-ea"/>
                <a:sym typeface="+mn-lt"/>
              </a:endParaRPr>
            </a:p>
            <a:p>
              <a:pPr algn="ctr"/>
              <a:endParaRPr lang="en-US" altLang="zh-CN" sz="500" dirty="0">
                <a:solidFill>
                  <a:schemeClr val="tx1">
                    <a:lumMod val="75000"/>
                    <a:lumOff val="25000"/>
                  </a:schemeClr>
                </a:solidFill>
                <a:cs typeface="+mn-ea"/>
                <a:sym typeface="+mn-lt"/>
              </a:endParaRPr>
            </a:p>
            <a:p>
              <a:pPr algn="ctr"/>
              <a:r>
                <a:rPr lang="zh-CN" altLang="en-US" sz="500" dirty="0">
                  <a:solidFill>
                    <a:schemeClr val="tx1">
                      <a:lumMod val="75000"/>
                      <a:lumOff val="25000"/>
                    </a:schemeClr>
                  </a:solidFill>
                  <a:cs typeface="+mn-ea"/>
                  <a:sym typeface="+mn-lt"/>
                </a:rPr>
                <a:t>海鹏鹏</a:t>
              </a:r>
              <a:endParaRPr lang="en-US" altLang="zh-CN" sz="500" dirty="0">
                <a:solidFill>
                  <a:schemeClr val="tx1">
                    <a:lumMod val="75000"/>
                    <a:lumOff val="25000"/>
                  </a:schemeClr>
                </a:solidFill>
                <a:cs typeface="+mn-ea"/>
                <a:sym typeface="+mn-lt"/>
              </a:endParaRPr>
            </a:p>
            <a:p>
              <a:pPr algn="ctr"/>
              <a:endParaRPr lang="en-US" altLang="zh-CN" sz="500" dirty="0">
                <a:solidFill>
                  <a:schemeClr val="tx1">
                    <a:lumMod val="75000"/>
                    <a:lumOff val="25000"/>
                  </a:schemeClr>
                </a:solidFill>
                <a:cs typeface="+mn-ea"/>
                <a:sym typeface="+mn-lt"/>
              </a:endParaRPr>
            </a:p>
            <a:p>
              <a:pPr algn="ctr"/>
              <a:r>
                <a:rPr lang="zh-CN" altLang="en-US" sz="500" dirty="0">
                  <a:solidFill>
                    <a:schemeClr val="tx1">
                      <a:lumMod val="75000"/>
                      <a:lumOff val="25000"/>
                    </a:schemeClr>
                  </a:solidFill>
                  <a:cs typeface="+mn-ea"/>
                  <a:sym typeface="+mn-lt"/>
                </a:rPr>
                <a:t>鹏程程</a:t>
              </a:r>
              <a:endParaRPr lang="en-US" altLang="zh-CN" sz="500" dirty="0">
                <a:solidFill>
                  <a:schemeClr val="tx1">
                    <a:lumMod val="75000"/>
                    <a:lumOff val="25000"/>
                  </a:schemeClr>
                </a:solidFill>
                <a:cs typeface="+mn-ea"/>
                <a:sym typeface="+mn-lt"/>
              </a:endParaRPr>
            </a:p>
            <a:p>
              <a:pPr algn="ctr"/>
              <a:endParaRPr lang="en-US" altLang="zh-CN" sz="500" dirty="0">
                <a:solidFill>
                  <a:schemeClr val="tx1">
                    <a:lumMod val="75000"/>
                    <a:lumOff val="25000"/>
                  </a:schemeClr>
                </a:solidFill>
                <a:cs typeface="+mn-ea"/>
                <a:sym typeface="+mn-lt"/>
              </a:endParaRPr>
            </a:p>
            <a:p>
              <a:pPr algn="ctr"/>
              <a:r>
                <a:rPr lang="zh-CN" altLang="en-US" sz="500" dirty="0">
                  <a:solidFill>
                    <a:schemeClr val="tx1">
                      <a:lumMod val="75000"/>
                      <a:lumOff val="25000"/>
                    </a:schemeClr>
                  </a:solidFill>
                  <a:cs typeface="+mn-ea"/>
                  <a:sym typeface="+mn-lt"/>
                </a:rPr>
                <a:t>程功功</a:t>
              </a:r>
              <a:endParaRPr lang="en-US" altLang="zh-CN" sz="500" dirty="0">
                <a:solidFill>
                  <a:schemeClr val="tx1">
                    <a:lumMod val="75000"/>
                    <a:lumOff val="25000"/>
                  </a:schemeClr>
                </a:solidFill>
                <a:cs typeface="+mn-ea"/>
                <a:sym typeface="+mn-lt"/>
              </a:endParaRPr>
            </a:p>
            <a:p>
              <a:pPr algn="ctr"/>
              <a:endParaRPr lang="en-US" altLang="zh-CN" sz="500" dirty="0">
                <a:solidFill>
                  <a:schemeClr val="tx1">
                    <a:lumMod val="75000"/>
                    <a:lumOff val="25000"/>
                  </a:schemeClr>
                </a:solidFill>
                <a:cs typeface="+mn-ea"/>
                <a:sym typeface="+mn-lt"/>
              </a:endParaRPr>
            </a:p>
            <a:p>
              <a:pPr algn="ctr"/>
              <a:r>
                <a:rPr lang="zh-CN" altLang="en-US" sz="500" dirty="0">
                  <a:solidFill>
                    <a:schemeClr val="tx1">
                      <a:lumMod val="75000"/>
                      <a:lumOff val="25000"/>
                    </a:schemeClr>
                  </a:solidFill>
                  <a:cs typeface="+mn-ea"/>
                  <a:sym typeface="+mn-lt"/>
                </a:rPr>
                <a:t>功勋寻</a:t>
              </a:r>
              <a:endParaRPr lang="en-US" altLang="zh-CN" sz="500" dirty="0">
                <a:solidFill>
                  <a:schemeClr val="tx1">
                    <a:lumMod val="75000"/>
                    <a:lumOff val="25000"/>
                  </a:schemeClr>
                </a:solidFill>
                <a:cs typeface="+mn-ea"/>
                <a:sym typeface="+mn-lt"/>
              </a:endParaRPr>
            </a:p>
            <a:p>
              <a:pPr algn="ctr"/>
              <a:endParaRPr lang="en-US" altLang="zh-CN" sz="500" dirty="0">
                <a:solidFill>
                  <a:schemeClr val="tx1">
                    <a:lumMod val="75000"/>
                    <a:lumOff val="25000"/>
                  </a:schemeClr>
                </a:solidFill>
                <a:cs typeface="+mn-ea"/>
                <a:sym typeface="+mn-lt"/>
              </a:endParaRPr>
            </a:p>
          </p:txBody>
        </p:sp>
      </p:grpSp>
      <p:grpSp>
        <p:nvGrpSpPr>
          <p:cNvPr id="67" name="组合 66">
            <a:extLst>
              <a:ext uri="{FF2B5EF4-FFF2-40B4-BE49-F238E27FC236}">
                <a16:creationId xmlns:a16="http://schemas.microsoft.com/office/drawing/2014/main" id="{3063B67C-19EA-43C8-A1E8-298A3A47B619}"/>
              </a:ext>
            </a:extLst>
          </p:cNvPr>
          <p:cNvGrpSpPr/>
          <p:nvPr/>
        </p:nvGrpSpPr>
        <p:grpSpPr>
          <a:xfrm>
            <a:off x="3667540" y="1464233"/>
            <a:ext cx="8092747" cy="4815339"/>
            <a:chOff x="3938203" y="1422414"/>
            <a:chExt cx="8092747" cy="4815339"/>
          </a:xfrm>
        </p:grpSpPr>
        <p:pic>
          <p:nvPicPr>
            <p:cNvPr id="68" name="Picture 5">
              <a:extLst>
                <a:ext uri="{FF2B5EF4-FFF2-40B4-BE49-F238E27FC236}">
                  <a16:creationId xmlns:a16="http://schemas.microsoft.com/office/drawing/2014/main" id="{1DE5CD2B-0AB2-412D-921F-82B9BC7BEB0E}"/>
                </a:ext>
              </a:extLst>
            </p:cNvPr>
            <p:cNvPicPr>
              <a:picLocks noChangeAspect="1" noChangeArrowheads="1"/>
            </p:cNvPicPr>
            <p:nvPr/>
          </p:nvPicPr>
          <p:blipFill>
            <a:blip r:embed="rId5"/>
            <a:srcRect/>
            <a:stretch>
              <a:fillRect/>
            </a:stretch>
          </p:blipFill>
          <p:spPr bwMode="auto">
            <a:xfrm>
              <a:off x="4005438" y="4094888"/>
              <a:ext cx="8025512" cy="2142865"/>
            </a:xfrm>
            <a:prstGeom prst="rect">
              <a:avLst/>
            </a:prstGeom>
            <a:noFill/>
            <a:ln w="9525">
              <a:noFill/>
              <a:miter lim="800000"/>
              <a:headEnd/>
              <a:tailEnd/>
            </a:ln>
            <a:effectLst/>
          </p:spPr>
        </p:pic>
        <p:pic>
          <p:nvPicPr>
            <p:cNvPr id="69" name="Picture 6">
              <a:extLst>
                <a:ext uri="{FF2B5EF4-FFF2-40B4-BE49-F238E27FC236}">
                  <a16:creationId xmlns:a16="http://schemas.microsoft.com/office/drawing/2014/main" id="{E086C0D9-5502-411D-A031-44E89C8C0DE6}"/>
                </a:ext>
              </a:extLst>
            </p:cNvPr>
            <p:cNvPicPr>
              <a:picLocks noChangeAspect="1" noChangeArrowheads="1"/>
            </p:cNvPicPr>
            <p:nvPr/>
          </p:nvPicPr>
          <p:blipFill>
            <a:blip r:embed="rId6"/>
            <a:srcRect/>
            <a:stretch>
              <a:fillRect/>
            </a:stretch>
          </p:blipFill>
          <p:spPr bwMode="auto">
            <a:xfrm>
              <a:off x="3938203" y="1422414"/>
              <a:ext cx="8082749" cy="2199989"/>
            </a:xfrm>
            <a:prstGeom prst="rect">
              <a:avLst/>
            </a:prstGeom>
            <a:noFill/>
            <a:ln w="9525">
              <a:noFill/>
              <a:miter lim="800000"/>
              <a:headEnd/>
              <a:tailEnd/>
            </a:ln>
            <a:effectLst/>
          </p:spPr>
        </p:pic>
        <p:sp>
          <p:nvSpPr>
            <p:cNvPr id="70" name="下箭头 30">
              <a:extLst>
                <a:ext uri="{FF2B5EF4-FFF2-40B4-BE49-F238E27FC236}">
                  <a16:creationId xmlns:a16="http://schemas.microsoft.com/office/drawing/2014/main" id="{1F9B5E0E-ADBB-4381-8E68-FC9619274CF4}"/>
                </a:ext>
              </a:extLst>
            </p:cNvPr>
            <p:cNvSpPr/>
            <p:nvPr/>
          </p:nvSpPr>
          <p:spPr>
            <a:xfrm>
              <a:off x="7291525" y="3664195"/>
              <a:ext cx="1164290" cy="3790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pic>
        <p:nvPicPr>
          <p:cNvPr id="71" name="图片 70">
            <a:extLst>
              <a:ext uri="{FF2B5EF4-FFF2-40B4-BE49-F238E27FC236}">
                <a16:creationId xmlns:a16="http://schemas.microsoft.com/office/drawing/2014/main" id="{B5D0C8D0-9356-43C8-8DE8-226FEF68EA80}"/>
              </a:ext>
            </a:extLst>
          </p:cNvPr>
          <p:cNvPicPr>
            <a:picLocks noChangeAspect="1"/>
          </p:cNvPicPr>
          <p:nvPr/>
        </p:nvPicPr>
        <p:blipFill>
          <a:blip r:embed="rId7"/>
          <a:stretch>
            <a:fillRect/>
          </a:stretch>
        </p:blipFill>
        <p:spPr>
          <a:xfrm>
            <a:off x="3588704" y="1557910"/>
            <a:ext cx="8377540" cy="5122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500" fill="hold"/>
                                        <p:tgtEl>
                                          <p:spTgt spid="71"/>
                                        </p:tgtEl>
                                        <p:attrNameLst>
                                          <p:attrName>ppt_x</p:attrName>
                                        </p:attrNameLst>
                                      </p:cBhvr>
                                      <p:tavLst>
                                        <p:tav tm="0">
                                          <p:val>
                                            <p:strVal val="#ppt_x"/>
                                          </p:val>
                                        </p:tav>
                                        <p:tav tm="100000">
                                          <p:val>
                                            <p:strVal val="#ppt_x"/>
                                          </p:val>
                                        </p:tav>
                                      </p:tavLst>
                                    </p:anim>
                                    <p:anim calcmode="lin" valueType="num">
                                      <p:cBhvr additive="base">
                                        <p:cTn id="2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19CEB-8090-4503-A5CF-9D7827CD99DB}"/>
              </a:ext>
            </a:extLst>
          </p:cNvPr>
          <p:cNvSpPr>
            <a:spLocks noGrp="1"/>
          </p:cNvSpPr>
          <p:nvPr>
            <p:ph type="title" idx="4294967295"/>
          </p:nvPr>
        </p:nvSpPr>
        <p:spPr>
          <a:xfrm>
            <a:off x="2694" y="-30094"/>
            <a:ext cx="10971372" cy="1143265"/>
          </a:xfrm>
          <a:prstGeom prst="rect">
            <a:avLst/>
          </a:prstGeom>
          <a:noFill/>
          <a:ln>
            <a:noFill/>
          </a:ln>
          <a:effectLst/>
        </p:spPr>
        <p:txBody>
          <a:bodyPr vert="horz" wrap="square" lIns="45714" tIns="60958" rIns="45714" bIns="60958" rtlCol="0" anchor="ctr">
            <a:spAutoFit/>
          </a:bodyPr>
          <a:lstStyle/>
          <a:p>
            <a:pPr algn="l">
              <a:spcBef>
                <a:spcPts val="0"/>
              </a:spcBef>
            </a:pPr>
            <a:r>
              <a:rPr lang="zh-CN" altLang="en-US" sz="3200" dirty="0">
                <a:solidFill>
                  <a:srgbClr val="FFB200"/>
                </a:solidFill>
                <a:latin typeface="微软雅黑 Light"/>
                <a:ea typeface="微软雅黑"/>
                <a:cs typeface="+mn-ea"/>
              </a:rPr>
              <a:t>线索的数字化管理与分析</a:t>
            </a:r>
          </a:p>
        </p:txBody>
      </p:sp>
      <p:sp>
        <p:nvSpPr>
          <p:cNvPr id="4" name="object 4">
            <a:extLst>
              <a:ext uri="{FF2B5EF4-FFF2-40B4-BE49-F238E27FC236}">
                <a16:creationId xmlns:a16="http://schemas.microsoft.com/office/drawing/2014/main" id="{2033B51E-BD63-45C9-9AA9-17FB7FDE069B}"/>
              </a:ext>
            </a:extLst>
          </p:cNvPr>
          <p:cNvSpPr/>
          <p:nvPr/>
        </p:nvSpPr>
        <p:spPr>
          <a:xfrm>
            <a:off x="973870" y="1818760"/>
            <a:ext cx="10242673" cy="3222068"/>
          </a:xfrm>
          <a:prstGeom prst="rect">
            <a:avLst/>
          </a:prstGeom>
          <a:blipFill>
            <a:blip r:embed="rId3" cstate="print"/>
            <a:stretch>
              <a:fillRect/>
            </a:stretch>
          </a:blipFill>
          <a:ln>
            <a:solidFill>
              <a:schemeClr val="bg1">
                <a:lumMod val="85000"/>
              </a:schemeClr>
            </a:solidFill>
          </a:ln>
        </p:spPr>
        <p:txBody>
          <a:bodyPr wrap="square" lIns="0" tIns="0" rIns="0" bIns="0" rtlCol="0"/>
          <a:lstStyle/>
          <a:p>
            <a:endParaRPr dirty="0"/>
          </a:p>
        </p:txBody>
      </p:sp>
      <p:sp>
        <p:nvSpPr>
          <p:cNvPr id="24" name="object 5">
            <a:extLst>
              <a:ext uri="{FF2B5EF4-FFF2-40B4-BE49-F238E27FC236}">
                <a16:creationId xmlns:a16="http://schemas.microsoft.com/office/drawing/2014/main" id="{8148BD74-FBFD-491C-AE1A-83615ECF58BB}"/>
              </a:ext>
            </a:extLst>
          </p:cNvPr>
          <p:cNvSpPr txBox="1"/>
          <p:nvPr/>
        </p:nvSpPr>
        <p:spPr>
          <a:xfrm>
            <a:off x="1169325" y="5048303"/>
            <a:ext cx="3284639" cy="222190"/>
          </a:xfrm>
          <a:prstGeom prst="rect">
            <a:avLst/>
          </a:prstGeom>
        </p:spPr>
        <p:txBody>
          <a:bodyPr vert="horz" wrap="square" lIns="0" tIns="16931" rIns="0" bIns="0" rtlCol="0">
            <a:spAutoFit/>
          </a:bodyPr>
          <a:lstStyle/>
          <a:p>
            <a:pPr marL="16931">
              <a:spcBef>
                <a:spcPts val="133"/>
              </a:spcBef>
            </a:pPr>
            <a:r>
              <a:rPr sz="1333" dirty="0">
                <a:solidFill>
                  <a:schemeClr val="tx1">
                    <a:lumMod val="75000"/>
                    <a:lumOff val="25000"/>
                  </a:schemeClr>
                </a:solidFill>
                <a:latin typeface="+mn-ea"/>
                <a:cs typeface="黑体"/>
              </a:rPr>
              <a:t>查看线索新增量趋势，评估运营效果</a:t>
            </a:r>
          </a:p>
        </p:txBody>
      </p:sp>
      <p:sp>
        <p:nvSpPr>
          <p:cNvPr id="25" name="object 6">
            <a:extLst>
              <a:ext uri="{FF2B5EF4-FFF2-40B4-BE49-F238E27FC236}">
                <a16:creationId xmlns:a16="http://schemas.microsoft.com/office/drawing/2014/main" id="{6A7CADA7-1FE4-4B72-BADC-E376BE9D9AC4}"/>
              </a:ext>
            </a:extLst>
          </p:cNvPr>
          <p:cNvSpPr txBox="1"/>
          <p:nvPr/>
        </p:nvSpPr>
        <p:spPr>
          <a:xfrm>
            <a:off x="4345324" y="5048302"/>
            <a:ext cx="3487813" cy="498683"/>
          </a:xfrm>
          <a:prstGeom prst="rect">
            <a:avLst/>
          </a:prstGeom>
        </p:spPr>
        <p:txBody>
          <a:bodyPr vert="horz" wrap="square" lIns="0" tIns="31323" rIns="0" bIns="0" rtlCol="0">
            <a:spAutoFit/>
          </a:bodyPr>
          <a:lstStyle/>
          <a:p>
            <a:pPr marL="118518" marR="6772" indent="-101587" algn="ctr">
              <a:lnSpc>
                <a:spcPts val="1853"/>
              </a:lnSpc>
              <a:spcBef>
                <a:spcPts val="247"/>
              </a:spcBef>
            </a:pPr>
            <a:r>
              <a:rPr sz="1333" dirty="0">
                <a:solidFill>
                  <a:schemeClr val="tx1">
                    <a:lumMod val="75000"/>
                    <a:lumOff val="25000"/>
                  </a:schemeClr>
                </a:solidFill>
                <a:latin typeface="+mn-ea"/>
                <a:cs typeface="黑体"/>
              </a:rPr>
              <a:t>分析不同渠道、员工、时间的转换率趋 势，判断有效渠道、业务开展健康度</a:t>
            </a:r>
          </a:p>
        </p:txBody>
      </p:sp>
      <p:sp>
        <p:nvSpPr>
          <p:cNvPr id="26" name="object 7">
            <a:extLst>
              <a:ext uri="{FF2B5EF4-FFF2-40B4-BE49-F238E27FC236}">
                <a16:creationId xmlns:a16="http://schemas.microsoft.com/office/drawing/2014/main" id="{0DED95AD-8936-4217-B9EE-FCA1E99546DE}"/>
              </a:ext>
            </a:extLst>
          </p:cNvPr>
          <p:cNvSpPr txBox="1"/>
          <p:nvPr/>
        </p:nvSpPr>
        <p:spPr>
          <a:xfrm>
            <a:off x="8096589" y="5048303"/>
            <a:ext cx="3487813" cy="222190"/>
          </a:xfrm>
          <a:prstGeom prst="rect">
            <a:avLst/>
          </a:prstGeom>
        </p:spPr>
        <p:txBody>
          <a:bodyPr vert="horz" wrap="square" lIns="0" tIns="16931" rIns="0" bIns="0" rtlCol="0">
            <a:spAutoFit/>
          </a:bodyPr>
          <a:lstStyle/>
          <a:p>
            <a:pPr marL="16931">
              <a:spcBef>
                <a:spcPts val="133"/>
              </a:spcBef>
            </a:pPr>
            <a:r>
              <a:rPr sz="1333" dirty="0">
                <a:solidFill>
                  <a:schemeClr val="tx1">
                    <a:lumMod val="75000"/>
                    <a:lumOff val="25000"/>
                  </a:schemeClr>
                </a:solidFill>
                <a:latin typeface="+mn-ea"/>
                <a:cs typeface="黑体"/>
              </a:rPr>
              <a:t>分析人员效能及工作量，决策分配机制</a:t>
            </a:r>
            <a:endParaRPr sz="1333">
              <a:solidFill>
                <a:schemeClr val="tx1">
                  <a:lumMod val="75000"/>
                  <a:lumOff val="25000"/>
                </a:schemeClr>
              </a:solidFill>
              <a:latin typeface="+mn-ea"/>
              <a:cs typeface="黑体"/>
            </a:endParaRPr>
          </a:p>
        </p:txBody>
      </p:sp>
      <p:pic>
        <p:nvPicPr>
          <p:cNvPr id="3" name="图片 2">
            <a:extLst>
              <a:ext uri="{FF2B5EF4-FFF2-40B4-BE49-F238E27FC236}">
                <a16:creationId xmlns:a16="http://schemas.microsoft.com/office/drawing/2014/main" id="{17055967-F6A2-47E4-B43B-F5B7F987ACF2}"/>
              </a:ext>
            </a:extLst>
          </p:cNvPr>
          <p:cNvPicPr>
            <a:picLocks noChangeAspect="1"/>
          </p:cNvPicPr>
          <p:nvPr/>
        </p:nvPicPr>
        <p:blipFill>
          <a:blip r:embed="rId4"/>
          <a:stretch>
            <a:fillRect/>
          </a:stretch>
        </p:blipFill>
        <p:spPr>
          <a:xfrm>
            <a:off x="607522" y="1113171"/>
            <a:ext cx="10816276" cy="5516130"/>
          </a:xfrm>
          <a:prstGeom prst="rect">
            <a:avLst/>
          </a:prstGeom>
        </p:spPr>
      </p:pic>
    </p:spTree>
    <p:extLst>
      <p:ext uri="{BB962C8B-B14F-4D97-AF65-F5344CB8AC3E}">
        <p14:creationId xmlns:p14="http://schemas.microsoft.com/office/powerpoint/2010/main" val="119749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E7AFEB-28A0-4402-A23A-703D8B43B15E}"/>
              </a:ext>
            </a:extLst>
          </p:cNvPr>
          <p:cNvSpPr>
            <a:spLocks noGrp="1"/>
          </p:cNvSpPr>
          <p:nvPr>
            <p:ph type="title" idx="4294967295"/>
          </p:nvPr>
        </p:nvSpPr>
        <p:spPr>
          <a:xfrm>
            <a:off x="50539" y="119374"/>
            <a:ext cx="10971213" cy="1143000"/>
          </a:xfrm>
          <a:noFill/>
          <a:ln>
            <a:noFill/>
          </a:ln>
          <a:effectLst/>
        </p:spPr>
        <p:txBody>
          <a:bodyPr vert="horz" wrap="square" lIns="45714" tIns="60958" rIns="45714" bIns="60958" rtlCol="0" anchor="ctr">
            <a:spAutoFit/>
          </a:bodyPr>
          <a:lstStyle/>
          <a:p>
            <a:pPr algn="l">
              <a:spcBef>
                <a:spcPts val="0"/>
              </a:spcBef>
            </a:pPr>
            <a:r>
              <a:rPr lang="zh-CN" altLang="en-US" sz="3200" dirty="0">
                <a:solidFill>
                  <a:srgbClr val="FFB200"/>
                </a:solidFill>
                <a:latin typeface="微软雅黑 Light"/>
                <a:ea typeface="微软雅黑"/>
                <a:cs typeface="+mn-ea"/>
                <a:sym typeface="+mn-lt"/>
              </a:rPr>
              <a:t>线索转化优化效果</a:t>
            </a:r>
          </a:p>
        </p:txBody>
      </p:sp>
      <p:sp>
        <p:nvSpPr>
          <p:cNvPr id="3" name="线索转化率状态分布">
            <a:extLst>
              <a:ext uri="{FF2B5EF4-FFF2-40B4-BE49-F238E27FC236}">
                <a16:creationId xmlns:a16="http://schemas.microsoft.com/office/drawing/2014/main" id="{DFBBC146-F08F-4776-BCC1-77DB49273451}"/>
              </a:ext>
            </a:extLst>
          </p:cNvPr>
          <p:cNvSpPr txBox="1"/>
          <p:nvPr/>
        </p:nvSpPr>
        <p:spPr>
          <a:xfrm>
            <a:off x="624660" y="1378887"/>
            <a:ext cx="1277078" cy="56450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4" tIns="35714" rIns="35714" bIns="35714" anchor="ctr">
            <a:spAutoFit/>
          </a:bodyPr>
          <a:lstStyle>
            <a:lvl1pPr algn="ctr" defTabSz="821531">
              <a:defRPr sz="3200" b="1">
                <a:solidFill>
                  <a:srgbClr val="00A2FF"/>
                </a:solidFill>
                <a:latin typeface="Helvetica Neue"/>
                <a:ea typeface="Helvetica Neue"/>
                <a:cs typeface="Helvetica Neue"/>
                <a:sym typeface="Helvetica Neue"/>
              </a:defRPr>
            </a:lvl1pPr>
          </a:lstStyle>
          <a:p>
            <a:pPr algn="l"/>
            <a:r>
              <a:rPr sz="1600" dirty="0" err="1">
                <a:solidFill>
                  <a:schemeClr val="tx1">
                    <a:lumMod val="75000"/>
                    <a:lumOff val="25000"/>
                  </a:schemeClr>
                </a:solidFill>
                <a:latin typeface="+mn-lt"/>
                <a:ea typeface="+mn-ea"/>
                <a:cs typeface="+mn-ea"/>
                <a:sym typeface="+mn-lt"/>
              </a:rPr>
              <a:t>线索转化率状态分布</a:t>
            </a:r>
            <a:endParaRPr sz="1600" dirty="0">
              <a:solidFill>
                <a:schemeClr val="tx1">
                  <a:lumMod val="75000"/>
                  <a:lumOff val="25000"/>
                </a:schemeClr>
              </a:solidFill>
              <a:latin typeface="+mn-lt"/>
              <a:ea typeface="+mn-ea"/>
              <a:cs typeface="+mn-ea"/>
              <a:sym typeface="+mn-lt"/>
            </a:endParaRPr>
          </a:p>
        </p:txBody>
      </p:sp>
      <p:pic>
        <p:nvPicPr>
          <p:cNvPr id="4" name="屏幕快照 2018-06-19 下午4.53.21.png" descr="屏幕快照 2018-06-19 下午4.53.21.png">
            <a:extLst>
              <a:ext uri="{FF2B5EF4-FFF2-40B4-BE49-F238E27FC236}">
                <a16:creationId xmlns:a16="http://schemas.microsoft.com/office/drawing/2014/main" id="{BECE16EA-C291-4AC0-B334-50B596AF216D}"/>
              </a:ext>
            </a:extLst>
          </p:cNvPr>
          <p:cNvPicPr>
            <a:picLocks noChangeAspect="1"/>
          </p:cNvPicPr>
          <p:nvPr/>
        </p:nvPicPr>
        <p:blipFill>
          <a:blip r:embed="rId2"/>
          <a:stretch>
            <a:fillRect/>
          </a:stretch>
        </p:blipFill>
        <p:spPr>
          <a:xfrm>
            <a:off x="2593777" y="2526583"/>
            <a:ext cx="8427975" cy="1151406"/>
          </a:xfrm>
          <a:prstGeom prst="rect">
            <a:avLst/>
          </a:prstGeom>
          <a:ln w="25400">
            <a:miter lim="400000"/>
          </a:ln>
          <a:effectLst>
            <a:outerShdw blurRad="330200" dist="165100" dir="5400000" rotWithShape="0">
              <a:srgbClr val="000000">
                <a:alpha val="70000"/>
              </a:srgbClr>
            </a:outerShdw>
          </a:effectLst>
        </p:spPr>
      </p:pic>
      <p:sp>
        <p:nvSpPr>
          <p:cNvPr id="5" name="圆角矩形">
            <a:extLst>
              <a:ext uri="{FF2B5EF4-FFF2-40B4-BE49-F238E27FC236}">
                <a16:creationId xmlns:a16="http://schemas.microsoft.com/office/drawing/2014/main" id="{FA34BD7C-B2CE-4CC1-9559-A12B5AE451A9}"/>
              </a:ext>
            </a:extLst>
          </p:cNvPr>
          <p:cNvSpPr/>
          <p:nvPr/>
        </p:nvSpPr>
        <p:spPr>
          <a:xfrm>
            <a:off x="6711135" y="2784827"/>
            <a:ext cx="1867560" cy="634917"/>
          </a:xfrm>
          <a:prstGeom prst="roundRect">
            <a:avLst>
              <a:gd name="adj" fmla="val 15000"/>
            </a:avLst>
          </a:prstGeom>
          <a:ln w="25400">
            <a:solidFill>
              <a:srgbClr val="EE220C"/>
            </a:solidFill>
            <a:miter lim="400000"/>
          </a:ln>
        </p:spPr>
        <p:txBody>
          <a:bodyPr lIns="35714" tIns="35714" rIns="35714" bIns="35714" anchor="ctr"/>
          <a:lstStyle/>
          <a:p>
            <a:pPr algn="ctr" defTabSz="410714">
              <a:defRPr sz="2800">
                <a:solidFill>
                  <a:srgbClr val="FFFFFF"/>
                </a:solidFill>
                <a:latin typeface="Helvetica Neue Medium"/>
                <a:ea typeface="Helvetica Neue Medium"/>
                <a:cs typeface="Helvetica Neue Medium"/>
                <a:sym typeface="Helvetica Neue Medium"/>
              </a:defRPr>
            </a:pPr>
            <a:endParaRPr sz="1400">
              <a:cs typeface="+mn-ea"/>
              <a:sym typeface="+mn-lt"/>
            </a:endParaRPr>
          </a:p>
        </p:txBody>
      </p:sp>
      <p:pic>
        <p:nvPicPr>
          <p:cNvPr id="6" name="屏幕快照 2018-07-13 下午9.40.45.png" descr="屏幕快照 2018-07-13 下午9.40.45.png">
            <a:extLst>
              <a:ext uri="{FF2B5EF4-FFF2-40B4-BE49-F238E27FC236}">
                <a16:creationId xmlns:a16="http://schemas.microsoft.com/office/drawing/2014/main" id="{26A7973A-C4FB-4542-9BB9-CDD8BDEF281B}"/>
              </a:ext>
            </a:extLst>
          </p:cNvPr>
          <p:cNvPicPr>
            <a:picLocks noChangeAspect="1"/>
          </p:cNvPicPr>
          <p:nvPr/>
        </p:nvPicPr>
        <p:blipFill>
          <a:blip r:embed="rId3"/>
          <a:stretch>
            <a:fillRect/>
          </a:stretch>
        </p:blipFill>
        <p:spPr>
          <a:xfrm>
            <a:off x="2527852" y="4042750"/>
            <a:ext cx="8472413" cy="1159633"/>
          </a:xfrm>
          <a:prstGeom prst="rect">
            <a:avLst/>
          </a:prstGeom>
          <a:ln w="25400">
            <a:miter lim="400000"/>
          </a:ln>
          <a:effectLst>
            <a:outerShdw blurRad="330200" dist="165100" dir="5400000" rotWithShape="0">
              <a:srgbClr val="000000">
                <a:alpha val="70000"/>
              </a:srgbClr>
            </a:outerShdw>
          </a:effectLst>
        </p:spPr>
      </p:pic>
      <p:sp>
        <p:nvSpPr>
          <p:cNvPr id="7" name="圆角矩形">
            <a:extLst>
              <a:ext uri="{FF2B5EF4-FFF2-40B4-BE49-F238E27FC236}">
                <a16:creationId xmlns:a16="http://schemas.microsoft.com/office/drawing/2014/main" id="{558FCDE2-0EFB-4AB7-8C4F-E2F3802D3CCD}"/>
              </a:ext>
            </a:extLst>
          </p:cNvPr>
          <p:cNvSpPr/>
          <p:nvPr/>
        </p:nvSpPr>
        <p:spPr>
          <a:xfrm>
            <a:off x="6762190" y="4305108"/>
            <a:ext cx="1765451" cy="634917"/>
          </a:xfrm>
          <a:prstGeom prst="roundRect">
            <a:avLst>
              <a:gd name="adj" fmla="val 15000"/>
            </a:avLst>
          </a:prstGeom>
          <a:ln w="25400">
            <a:solidFill>
              <a:srgbClr val="EE220C"/>
            </a:solidFill>
            <a:miter lim="400000"/>
          </a:ln>
        </p:spPr>
        <p:txBody>
          <a:bodyPr lIns="35714" tIns="35714" rIns="35714" bIns="35714" anchor="ctr"/>
          <a:lstStyle/>
          <a:p>
            <a:pPr algn="ctr" defTabSz="410714">
              <a:defRPr sz="2800">
                <a:solidFill>
                  <a:srgbClr val="FFFFFF"/>
                </a:solidFill>
                <a:latin typeface="Helvetica Neue Medium"/>
                <a:ea typeface="Helvetica Neue Medium"/>
                <a:cs typeface="Helvetica Neue Medium"/>
                <a:sym typeface="Helvetica Neue Medium"/>
              </a:defRPr>
            </a:pPr>
            <a:endParaRPr sz="1400">
              <a:cs typeface="+mn-ea"/>
              <a:sym typeface="+mn-lt"/>
            </a:endParaRPr>
          </a:p>
        </p:txBody>
      </p:sp>
      <p:pic>
        <p:nvPicPr>
          <p:cNvPr id="8" name="屏幕快照 2018-07-13 下午9.47.21.png" descr="屏幕快照 2018-07-13 下午9.47.21.png">
            <a:extLst>
              <a:ext uri="{FF2B5EF4-FFF2-40B4-BE49-F238E27FC236}">
                <a16:creationId xmlns:a16="http://schemas.microsoft.com/office/drawing/2014/main" id="{DEB50864-8A02-4ACE-8FE5-14C19A05544F}"/>
              </a:ext>
            </a:extLst>
          </p:cNvPr>
          <p:cNvPicPr>
            <a:picLocks noChangeAspect="1"/>
          </p:cNvPicPr>
          <p:nvPr/>
        </p:nvPicPr>
        <p:blipFill>
          <a:blip r:embed="rId4"/>
          <a:stretch>
            <a:fillRect/>
          </a:stretch>
        </p:blipFill>
        <p:spPr>
          <a:xfrm>
            <a:off x="2593777" y="1118696"/>
            <a:ext cx="8427975" cy="1117435"/>
          </a:xfrm>
          <a:prstGeom prst="rect">
            <a:avLst/>
          </a:prstGeom>
          <a:ln w="25400">
            <a:miter lim="400000"/>
          </a:ln>
          <a:effectLst>
            <a:outerShdw blurRad="330200" dist="165100" dir="5400000" rotWithShape="0">
              <a:srgbClr val="000000">
                <a:alpha val="70000"/>
              </a:srgbClr>
            </a:outerShdw>
          </a:effectLst>
        </p:spPr>
      </p:pic>
      <p:grpSp>
        <p:nvGrpSpPr>
          <p:cNvPr id="9" name="成组">
            <a:extLst>
              <a:ext uri="{FF2B5EF4-FFF2-40B4-BE49-F238E27FC236}">
                <a16:creationId xmlns:a16="http://schemas.microsoft.com/office/drawing/2014/main" id="{254B71C7-9D57-4C08-A71E-CB94BA955680}"/>
              </a:ext>
            </a:extLst>
          </p:cNvPr>
          <p:cNvGrpSpPr/>
          <p:nvPr/>
        </p:nvGrpSpPr>
        <p:grpSpPr>
          <a:xfrm>
            <a:off x="2534437" y="5525666"/>
            <a:ext cx="8459246" cy="1100970"/>
            <a:chOff x="0" y="0"/>
            <a:chExt cx="16920695" cy="2202225"/>
          </a:xfrm>
        </p:grpSpPr>
        <p:pic>
          <p:nvPicPr>
            <p:cNvPr id="10" name="屏幕快照 2018-07-13 下午9.44.19.png" descr="屏幕快照 2018-07-13 下午9.44.19.png">
              <a:extLst>
                <a:ext uri="{FF2B5EF4-FFF2-40B4-BE49-F238E27FC236}">
                  <a16:creationId xmlns:a16="http://schemas.microsoft.com/office/drawing/2014/main" id="{E29F3472-D1F4-41F1-8646-7F3BA66BAA25}"/>
                </a:ext>
              </a:extLst>
            </p:cNvPr>
            <p:cNvPicPr>
              <a:picLocks noChangeAspect="1"/>
            </p:cNvPicPr>
            <p:nvPr/>
          </p:nvPicPr>
          <p:blipFill>
            <a:blip r:embed="rId5"/>
            <a:stretch>
              <a:fillRect/>
            </a:stretch>
          </p:blipFill>
          <p:spPr>
            <a:xfrm>
              <a:off x="0" y="0"/>
              <a:ext cx="16920696" cy="2202226"/>
            </a:xfrm>
            <a:prstGeom prst="rect">
              <a:avLst/>
            </a:prstGeom>
            <a:ln w="25400" cap="flat">
              <a:noFill/>
              <a:miter lim="400000"/>
            </a:ln>
            <a:effectLst>
              <a:outerShdw blurRad="330200" dist="165100" dir="5400000" rotWithShape="0">
                <a:srgbClr val="000000">
                  <a:alpha val="70000"/>
                </a:srgbClr>
              </a:outerShdw>
            </a:effectLst>
          </p:spPr>
        </p:pic>
        <p:pic>
          <p:nvPicPr>
            <p:cNvPr id="11" name="屏幕快照 2018-07-13 下午9.48.11.png" descr="屏幕快照 2018-07-13 下午9.48.11.png">
              <a:extLst>
                <a:ext uri="{FF2B5EF4-FFF2-40B4-BE49-F238E27FC236}">
                  <a16:creationId xmlns:a16="http://schemas.microsoft.com/office/drawing/2014/main" id="{8C2311DF-0F46-4304-987F-21654DF19F97}"/>
                </a:ext>
              </a:extLst>
            </p:cNvPr>
            <p:cNvPicPr>
              <a:picLocks noChangeAspect="1"/>
            </p:cNvPicPr>
            <p:nvPr/>
          </p:nvPicPr>
          <p:blipFill>
            <a:blip r:embed="rId6"/>
            <a:stretch>
              <a:fillRect/>
            </a:stretch>
          </p:blipFill>
          <p:spPr>
            <a:xfrm>
              <a:off x="4740027" y="199810"/>
              <a:ext cx="3063992" cy="365850"/>
            </a:xfrm>
            <a:prstGeom prst="rect">
              <a:avLst/>
            </a:prstGeom>
            <a:ln w="12700" cap="flat">
              <a:noFill/>
              <a:miter lim="400000"/>
            </a:ln>
            <a:effectLst/>
          </p:spPr>
        </p:pic>
      </p:grpSp>
      <p:sp>
        <p:nvSpPr>
          <p:cNvPr id="12" name="圆角矩形">
            <a:extLst>
              <a:ext uri="{FF2B5EF4-FFF2-40B4-BE49-F238E27FC236}">
                <a16:creationId xmlns:a16="http://schemas.microsoft.com/office/drawing/2014/main" id="{D01CBE99-271A-4D5C-ACC1-3537558C4806}"/>
              </a:ext>
            </a:extLst>
          </p:cNvPr>
          <p:cNvSpPr/>
          <p:nvPr/>
        </p:nvSpPr>
        <p:spPr>
          <a:xfrm>
            <a:off x="6660082" y="5758692"/>
            <a:ext cx="1969666" cy="634917"/>
          </a:xfrm>
          <a:prstGeom prst="roundRect">
            <a:avLst>
              <a:gd name="adj" fmla="val 15000"/>
            </a:avLst>
          </a:prstGeom>
          <a:ln w="25400">
            <a:solidFill>
              <a:srgbClr val="EE220C"/>
            </a:solidFill>
            <a:miter lim="400000"/>
          </a:ln>
        </p:spPr>
        <p:txBody>
          <a:bodyPr lIns="35714" tIns="35714" rIns="35714" bIns="35714" anchor="ctr"/>
          <a:lstStyle/>
          <a:p>
            <a:pPr algn="ctr" defTabSz="410714">
              <a:defRPr sz="2800">
                <a:solidFill>
                  <a:srgbClr val="FFFFFF"/>
                </a:solidFill>
                <a:latin typeface="Helvetica Neue Medium"/>
                <a:ea typeface="Helvetica Neue Medium"/>
                <a:cs typeface="Helvetica Neue Medium"/>
                <a:sym typeface="Helvetica Neue Medium"/>
              </a:defRPr>
            </a:pPr>
            <a:endParaRPr sz="1400">
              <a:cs typeface="+mn-ea"/>
              <a:sym typeface="+mn-lt"/>
            </a:endParaRPr>
          </a:p>
        </p:txBody>
      </p:sp>
      <p:sp>
        <p:nvSpPr>
          <p:cNvPr id="13" name="优化前">
            <a:extLst>
              <a:ext uri="{FF2B5EF4-FFF2-40B4-BE49-F238E27FC236}">
                <a16:creationId xmlns:a16="http://schemas.microsoft.com/office/drawing/2014/main" id="{EAA8DF49-DDDA-48B0-A72E-31B1D8FA2912}"/>
              </a:ext>
            </a:extLst>
          </p:cNvPr>
          <p:cNvSpPr txBox="1"/>
          <p:nvPr/>
        </p:nvSpPr>
        <p:spPr>
          <a:xfrm>
            <a:off x="624660" y="2943129"/>
            <a:ext cx="1277078" cy="31831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4" tIns="35714" rIns="35714" bIns="35714" anchor="ctr">
            <a:spAutoFit/>
          </a:bodyPr>
          <a:lstStyle>
            <a:lvl1pPr algn="ctr" defTabSz="821531">
              <a:defRPr sz="3200" b="1">
                <a:solidFill>
                  <a:srgbClr val="00A2FF"/>
                </a:solidFill>
                <a:latin typeface="Helvetica Neue"/>
                <a:ea typeface="Helvetica Neue"/>
                <a:cs typeface="Helvetica Neue"/>
                <a:sym typeface="Helvetica Neue"/>
              </a:defRPr>
            </a:lvl1pPr>
          </a:lstStyle>
          <a:p>
            <a:pPr algn="l"/>
            <a:r>
              <a:rPr sz="1600" dirty="0" err="1">
                <a:solidFill>
                  <a:schemeClr val="tx1">
                    <a:lumMod val="75000"/>
                    <a:lumOff val="25000"/>
                  </a:schemeClr>
                </a:solidFill>
                <a:latin typeface="+mn-lt"/>
                <a:ea typeface="+mn-ea"/>
                <a:cs typeface="+mn-ea"/>
                <a:sym typeface="+mn-lt"/>
              </a:rPr>
              <a:t>优化前</a:t>
            </a:r>
            <a:endParaRPr sz="1600" dirty="0">
              <a:solidFill>
                <a:schemeClr val="tx1">
                  <a:lumMod val="75000"/>
                  <a:lumOff val="25000"/>
                </a:schemeClr>
              </a:solidFill>
              <a:latin typeface="+mn-lt"/>
              <a:ea typeface="+mn-ea"/>
              <a:cs typeface="+mn-ea"/>
              <a:sym typeface="+mn-lt"/>
            </a:endParaRPr>
          </a:p>
        </p:txBody>
      </p:sp>
      <p:sp>
        <p:nvSpPr>
          <p:cNvPr id="14" name="优化后第一个月">
            <a:extLst>
              <a:ext uri="{FF2B5EF4-FFF2-40B4-BE49-F238E27FC236}">
                <a16:creationId xmlns:a16="http://schemas.microsoft.com/office/drawing/2014/main" id="{967F1FA9-A0B0-49B0-B02C-DF9C3C7BBDEA}"/>
              </a:ext>
            </a:extLst>
          </p:cNvPr>
          <p:cNvSpPr txBox="1"/>
          <p:nvPr/>
        </p:nvSpPr>
        <p:spPr>
          <a:xfrm>
            <a:off x="624661" y="4346331"/>
            <a:ext cx="1742828" cy="31831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4" tIns="35714" rIns="35714" bIns="35714" anchor="ctr">
            <a:spAutoFit/>
          </a:bodyPr>
          <a:lstStyle>
            <a:lvl1pPr algn="ctr" defTabSz="821531">
              <a:defRPr sz="3200" b="1">
                <a:solidFill>
                  <a:srgbClr val="00A2FF"/>
                </a:solidFill>
                <a:latin typeface="Helvetica Neue"/>
                <a:ea typeface="Helvetica Neue"/>
                <a:cs typeface="Helvetica Neue"/>
                <a:sym typeface="Helvetica Neue"/>
              </a:defRPr>
            </a:lvl1pPr>
          </a:lstStyle>
          <a:p>
            <a:pPr algn="l"/>
            <a:r>
              <a:rPr sz="1600">
                <a:solidFill>
                  <a:schemeClr val="tx1">
                    <a:lumMod val="75000"/>
                    <a:lumOff val="25000"/>
                  </a:schemeClr>
                </a:solidFill>
                <a:latin typeface="+mn-lt"/>
                <a:ea typeface="+mn-ea"/>
                <a:cs typeface="+mn-ea"/>
                <a:sym typeface="+mn-lt"/>
              </a:rPr>
              <a:t>优化后第一个月</a:t>
            </a:r>
          </a:p>
        </p:txBody>
      </p:sp>
      <p:sp>
        <p:nvSpPr>
          <p:cNvPr id="15" name="优化后第二个月">
            <a:extLst>
              <a:ext uri="{FF2B5EF4-FFF2-40B4-BE49-F238E27FC236}">
                <a16:creationId xmlns:a16="http://schemas.microsoft.com/office/drawing/2014/main" id="{68D702F1-4CDA-46C6-8386-31267BAF3BD4}"/>
              </a:ext>
            </a:extLst>
          </p:cNvPr>
          <p:cNvSpPr txBox="1"/>
          <p:nvPr/>
        </p:nvSpPr>
        <p:spPr>
          <a:xfrm>
            <a:off x="624661" y="5916993"/>
            <a:ext cx="1742828" cy="31831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4" tIns="35714" rIns="35714" bIns="35714" anchor="ctr">
            <a:spAutoFit/>
          </a:bodyPr>
          <a:lstStyle>
            <a:lvl1pPr algn="ctr" defTabSz="821531">
              <a:defRPr sz="3200" b="1">
                <a:solidFill>
                  <a:srgbClr val="00A2FF"/>
                </a:solidFill>
                <a:latin typeface="Helvetica Neue"/>
                <a:ea typeface="Helvetica Neue"/>
                <a:cs typeface="Helvetica Neue"/>
                <a:sym typeface="Helvetica Neue"/>
              </a:defRPr>
            </a:lvl1pPr>
          </a:lstStyle>
          <a:p>
            <a:pPr algn="l"/>
            <a:r>
              <a:rPr sz="1600">
                <a:solidFill>
                  <a:schemeClr val="tx1">
                    <a:lumMod val="75000"/>
                    <a:lumOff val="25000"/>
                  </a:schemeClr>
                </a:solidFill>
                <a:latin typeface="+mn-lt"/>
                <a:ea typeface="+mn-ea"/>
                <a:cs typeface="+mn-ea"/>
                <a:sym typeface="+mn-lt"/>
              </a:rPr>
              <a:t>优化后第二个月</a:t>
            </a:r>
          </a:p>
        </p:txBody>
      </p:sp>
    </p:spTree>
    <p:extLst>
      <p:ext uri="{BB962C8B-B14F-4D97-AF65-F5344CB8AC3E}">
        <p14:creationId xmlns:p14="http://schemas.microsoft.com/office/powerpoint/2010/main" val="49583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iterate>
                                    <p:tmAbs val="0"/>
                                  </p:iterate>
                                  <p:childTnLst>
                                    <p:set>
                                      <p:cBhvr>
                                        <p:cTn id="6" fill="hold"/>
                                        <p:tgtEl>
                                          <p:spTgt spid="5"/>
                                        </p:tgtEl>
                                        <p:attrNameLst>
                                          <p:attrName>style.visibility</p:attrName>
                                        </p:attrNameLst>
                                      </p:cBhvr>
                                      <p:to>
                                        <p:strVal val="visible"/>
                                      </p:to>
                                    </p:set>
                                    <p:anim calcmode="lin" valueType="num">
                                      <p:cBhvr>
                                        <p:cTn id="7" dur="2500" fill="hold"/>
                                        <p:tgtEl>
                                          <p:spTgt spid="5"/>
                                        </p:tgtEl>
                                        <p:attrNameLst>
                                          <p:attrName>ppt_w</p:attrName>
                                        </p:attrNameLst>
                                      </p:cBhvr>
                                      <p:tavLst>
                                        <p:tav tm="0" fmla="#ppt_w*sin(2.5*pi*$)">
                                          <p:val>
                                            <p:fltVal val="0"/>
                                          </p:val>
                                        </p:tav>
                                        <p:tav tm="100000">
                                          <p:val>
                                            <p:fltVal val="1"/>
                                          </p:val>
                                        </p:tav>
                                      </p:tavLst>
                                    </p:anim>
                                    <p:anim calcmode="lin" valueType="num">
                                      <p:cBhvr>
                                        <p:cTn id="8" dur="2500" fill="hold"/>
                                        <p:tgtEl>
                                          <p:spTgt spid="5"/>
                                        </p:tgtEl>
                                        <p:attrNameLst>
                                          <p:attrName>ppt_h</p:attrName>
                                        </p:attrNameLst>
                                      </p:cBhvr>
                                      <p:tavLst>
                                        <p:tav tm="0">
                                          <p:val>
                                            <p:strVal val="#ppt_h"/>
                                          </p:val>
                                        </p:tav>
                                        <p:tav tm="100000">
                                          <p:val>
                                            <p:strVal val="#ppt_h"/>
                                          </p:val>
                                        </p:tav>
                                      </p:tavLst>
                                    </p:anim>
                                  </p:childTnLst>
                                </p:cTn>
                              </p:par>
                            </p:childTnLst>
                          </p:cTn>
                        </p:par>
                        <p:par>
                          <p:cTn id="9" fill="hold">
                            <p:stCondLst>
                              <p:cond delay="2500"/>
                            </p:stCondLst>
                            <p:childTnLst>
                              <p:par>
                                <p:cTn id="10" presetID="19" presetClass="entr" presetSubtype="10" fill="hold" grpId="0" nodeType="afterEffect">
                                  <p:stCondLst>
                                    <p:cond delay="0"/>
                                  </p:stCondLst>
                                  <p:iterate>
                                    <p:tmAbs val="0"/>
                                  </p:iterate>
                                  <p:childTnLst>
                                    <p:set>
                                      <p:cBhvr>
                                        <p:cTn id="11" fill="hold"/>
                                        <p:tgtEl>
                                          <p:spTgt spid="7"/>
                                        </p:tgtEl>
                                        <p:attrNameLst>
                                          <p:attrName>style.visibility</p:attrName>
                                        </p:attrNameLst>
                                      </p:cBhvr>
                                      <p:to>
                                        <p:strVal val="visible"/>
                                      </p:to>
                                    </p:set>
                                    <p:anim calcmode="lin" valueType="num">
                                      <p:cBhvr>
                                        <p:cTn id="12" dur="2500" fill="hold"/>
                                        <p:tgtEl>
                                          <p:spTgt spid="7"/>
                                        </p:tgtEl>
                                        <p:attrNameLst>
                                          <p:attrName>ppt_w</p:attrName>
                                        </p:attrNameLst>
                                      </p:cBhvr>
                                      <p:tavLst>
                                        <p:tav tm="0" fmla="#ppt_w*sin(2.5*pi*$)">
                                          <p:val>
                                            <p:fltVal val="0"/>
                                          </p:val>
                                        </p:tav>
                                        <p:tav tm="100000">
                                          <p:val>
                                            <p:fltVal val="1"/>
                                          </p:val>
                                        </p:tav>
                                      </p:tavLst>
                                    </p:anim>
                                    <p:anim calcmode="lin" valueType="num">
                                      <p:cBhvr>
                                        <p:cTn id="13" dur="2500" fill="hold"/>
                                        <p:tgtEl>
                                          <p:spTgt spid="7"/>
                                        </p:tgtEl>
                                        <p:attrNameLst>
                                          <p:attrName>ppt_h</p:attrName>
                                        </p:attrNameLst>
                                      </p:cBhvr>
                                      <p:tavLst>
                                        <p:tav tm="0">
                                          <p:val>
                                            <p:strVal val="#ppt_h"/>
                                          </p:val>
                                        </p:tav>
                                        <p:tav tm="100000">
                                          <p:val>
                                            <p:strVal val="#ppt_h"/>
                                          </p:val>
                                        </p:tav>
                                      </p:tavLst>
                                    </p:anim>
                                  </p:childTnLst>
                                </p:cTn>
                              </p:par>
                            </p:childTnLst>
                          </p:cTn>
                        </p:par>
                        <p:par>
                          <p:cTn id="14" fill="hold">
                            <p:stCondLst>
                              <p:cond delay="5000"/>
                            </p:stCondLst>
                            <p:childTnLst>
                              <p:par>
                                <p:cTn id="15" presetID="19" presetClass="entr" presetSubtype="10" fill="hold" grpId="0" nodeType="afterEffect">
                                  <p:stCondLst>
                                    <p:cond delay="0"/>
                                  </p:stCondLst>
                                  <p:iterate>
                                    <p:tmAbs val="0"/>
                                  </p:iterate>
                                  <p:childTnLst>
                                    <p:set>
                                      <p:cBhvr>
                                        <p:cTn id="16" fill="hold"/>
                                        <p:tgtEl>
                                          <p:spTgt spid="12"/>
                                        </p:tgtEl>
                                        <p:attrNameLst>
                                          <p:attrName>style.visibility</p:attrName>
                                        </p:attrNameLst>
                                      </p:cBhvr>
                                      <p:to>
                                        <p:strVal val="visible"/>
                                      </p:to>
                                    </p:set>
                                    <p:anim calcmode="lin" valueType="num">
                                      <p:cBhvr>
                                        <p:cTn id="17" dur="2500" fill="hold"/>
                                        <p:tgtEl>
                                          <p:spTgt spid="12"/>
                                        </p:tgtEl>
                                        <p:attrNameLst>
                                          <p:attrName>ppt_w</p:attrName>
                                        </p:attrNameLst>
                                      </p:cBhvr>
                                      <p:tavLst>
                                        <p:tav tm="0" fmla="#ppt_w*sin(2.5*pi*$)">
                                          <p:val>
                                            <p:fltVal val="0"/>
                                          </p:val>
                                        </p:tav>
                                        <p:tav tm="100000">
                                          <p:val>
                                            <p:fltVal val="1"/>
                                          </p:val>
                                        </p:tav>
                                      </p:tavLst>
                                    </p:anim>
                                    <p:anim calcmode="lin" valueType="num">
                                      <p:cBhvr>
                                        <p:cTn id="18" dur="2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7" grpId="0" animBg="1" advAuto="0"/>
      <p:bldP spid="12"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Freeform 158">
            <a:extLst>
              <a:ext uri="{FF2B5EF4-FFF2-40B4-BE49-F238E27FC236}">
                <a16:creationId xmlns:a16="http://schemas.microsoft.com/office/drawing/2014/main" id="{75FF79A8-343B-47A4-85AA-CC90D2B65198}"/>
              </a:ext>
            </a:extLst>
          </p:cNvPr>
          <p:cNvSpPr/>
          <p:nvPr/>
        </p:nvSpPr>
        <p:spPr>
          <a:xfrm>
            <a:off x="6526951" y="3215510"/>
            <a:ext cx="626982" cy="1353961"/>
          </a:xfrm>
          <a:custGeom>
            <a:avLst/>
            <a:gdLst>
              <a:gd name="connsiteX0" fmla="*/ 315776 w 627034"/>
              <a:gd name="connsiteY0" fmla="*/ 0 h 1353887"/>
              <a:gd name="connsiteX1" fmla="*/ 315776 w 627034"/>
              <a:gd name="connsiteY1" fmla="*/ 3239 h 1353887"/>
              <a:gd name="connsiteX2" fmla="*/ 627034 w 627034"/>
              <a:gd name="connsiteY2" fmla="*/ 3239 h 1353887"/>
              <a:gd name="connsiteX3" fmla="*/ 627034 w 627034"/>
              <a:gd name="connsiteY3" fmla="*/ 1353861 h 1353887"/>
              <a:gd name="connsiteX4" fmla="*/ 315776 w 627034"/>
              <a:gd name="connsiteY4" fmla="*/ 1353861 h 1353887"/>
              <a:gd name="connsiteX5" fmla="*/ 315776 w 627034"/>
              <a:gd name="connsiteY5" fmla="*/ 1353887 h 1353887"/>
              <a:gd name="connsiteX6" fmla="*/ 0 w 627034"/>
              <a:gd name="connsiteY6" fmla="*/ 1353887 h 135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034" h="1353887">
                <a:moveTo>
                  <a:pt x="315776" y="0"/>
                </a:moveTo>
                <a:lnTo>
                  <a:pt x="315776" y="3239"/>
                </a:lnTo>
                <a:lnTo>
                  <a:pt x="627034" y="3239"/>
                </a:lnTo>
                <a:lnTo>
                  <a:pt x="627034" y="1353861"/>
                </a:lnTo>
                <a:lnTo>
                  <a:pt x="315776" y="1353861"/>
                </a:lnTo>
                <a:lnTo>
                  <a:pt x="315776" y="1353887"/>
                </a:lnTo>
                <a:lnTo>
                  <a:pt x="0" y="1353887"/>
                </a:lnTo>
                <a:close/>
              </a:path>
            </a:pathLst>
          </a:custGeom>
          <a:solidFill>
            <a:srgbClr val="FFC000">
              <a:alpha val="6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bIns="0" anchor="ctr"/>
          <a:lstStyle/>
          <a:p>
            <a:pPr algn="ctr" eaLnBrk="1" hangingPunct="1">
              <a:defRPr/>
            </a:pPr>
            <a:endParaRPr lang="en-US" sz="1599" dirty="0">
              <a:solidFill>
                <a:schemeClr val="tx1"/>
              </a:solidFill>
              <a:cs typeface="+mn-ea"/>
              <a:sym typeface="+mn-lt"/>
            </a:endParaRPr>
          </a:p>
        </p:txBody>
      </p:sp>
      <p:sp>
        <p:nvSpPr>
          <p:cNvPr id="196" name="Freeform 159">
            <a:extLst>
              <a:ext uri="{FF2B5EF4-FFF2-40B4-BE49-F238E27FC236}">
                <a16:creationId xmlns:a16="http://schemas.microsoft.com/office/drawing/2014/main" id="{3AA5DD00-DDAF-48F7-8E70-9D6776AA3DB4}"/>
              </a:ext>
            </a:extLst>
          </p:cNvPr>
          <p:cNvSpPr/>
          <p:nvPr/>
        </p:nvSpPr>
        <p:spPr>
          <a:xfrm>
            <a:off x="7149170" y="3218684"/>
            <a:ext cx="623807" cy="1350786"/>
          </a:xfrm>
          <a:custGeom>
            <a:avLst/>
            <a:gdLst>
              <a:gd name="connsiteX0" fmla="*/ 0 w 625122"/>
              <a:gd name="connsiteY0" fmla="*/ 26 h 1350648"/>
              <a:gd name="connsiteX1" fmla="*/ 312383 w 625122"/>
              <a:gd name="connsiteY1" fmla="*/ 26 h 1350648"/>
              <a:gd name="connsiteX2" fmla="*/ 312383 w 625122"/>
              <a:gd name="connsiteY2" fmla="*/ 1350648 h 1350648"/>
              <a:gd name="connsiteX3" fmla="*/ 0 w 625122"/>
              <a:gd name="connsiteY3" fmla="*/ 1350648 h 1350648"/>
              <a:gd name="connsiteX4" fmla="*/ 312383 w 625122"/>
              <a:gd name="connsiteY4" fmla="*/ 0 h 1350648"/>
              <a:gd name="connsiteX5" fmla="*/ 625122 w 625122"/>
              <a:gd name="connsiteY5" fmla="*/ 1350648 h 1350648"/>
              <a:gd name="connsiteX6" fmla="*/ 312384 w 625122"/>
              <a:gd name="connsiteY6" fmla="*/ 1350648 h 1350648"/>
              <a:gd name="connsiteX7" fmla="*/ 312384 w 625122"/>
              <a:gd name="connsiteY7" fmla="*/ 26 h 1350648"/>
              <a:gd name="connsiteX8" fmla="*/ 312383 w 625122"/>
              <a:gd name="connsiteY8" fmla="*/ 26 h 135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122" h="1350648">
                <a:moveTo>
                  <a:pt x="0" y="26"/>
                </a:moveTo>
                <a:lnTo>
                  <a:pt x="312383" y="26"/>
                </a:lnTo>
                <a:lnTo>
                  <a:pt x="312383" y="1350648"/>
                </a:lnTo>
                <a:lnTo>
                  <a:pt x="0" y="1350648"/>
                </a:lnTo>
                <a:close/>
                <a:moveTo>
                  <a:pt x="312383" y="0"/>
                </a:moveTo>
                <a:lnTo>
                  <a:pt x="625122" y="1350648"/>
                </a:lnTo>
                <a:lnTo>
                  <a:pt x="312384" y="1350648"/>
                </a:lnTo>
                <a:lnTo>
                  <a:pt x="312384" y="26"/>
                </a:lnTo>
                <a:lnTo>
                  <a:pt x="312383" y="26"/>
                </a:lnTo>
                <a:close/>
              </a:path>
            </a:pathLst>
          </a:custGeom>
          <a:solidFill>
            <a:srgbClr val="FFC000">
              <a:alpha val="6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bIns="0" anchor="ctr"/>
          <a:lstStyle/>
          <a:p>
            <a:pPr algn="ctr" eaLnBrk="1" hangingPunct="1">
              <a:defRPr/>
            </a:pPr>
            <a:endParaRPr lang="en-US" sz="1599" dirty="0">
              <a:solidFill>
                <a:schemeClr val="tx1"/>
              </a:solidFill>
              <a:cs typeface="+mn-ea"/>
              <a:sym typeface="+mn-lt"/>
            </a:endParaRPr>
          </a:p>
        </p:txBody>
      </p:sp>
      <p:sp>
        <p:nvSpPr>
          <p:cNvPr id="197" name="矩形 3">
            <a:extLst>
              <a:ext uri="{FF2B5EF4-FFF2-40B4-BE49-F238E27FC236}">
                <a16:creationId xmlns:a16="http://schemas.microsoft.com/office/drawing/2014/main" id="{49F50AB8-F17C-4F02-876F-5278844053A8}"/>
              </a:ext>
            </a:extLst>
          </p:cNvPr>
          <p:cNvSpPr>
            <a:spLocks noChangeArrowheads="1"/>
          </p:cNvSpPr>
          <p:nvPr/>
        </p:nvSpPr>
        <p:spPr bwMode="auto">
          <a:xfrm>
            <a:off x="653966" y="1282187"/>
            <a:ext cx="3304745" cy="319046"/>
          </a:xfrm>
          <a:prstGeom prst="rect">
            <a:avLst/>
          </a:prstGeom>
          <a:noFill/>
          <a:ln w="9525">
            <a:noFill/>
            <a:miter lim="800000"/>
            <a:headEnd/>
            <a:tailEnd/>
          </a:ln>
        </p:spPr>
        <p:txBody>
          <a:bodyPr lIns="0" tIns="0" rIns="0" bIns="0" anchor="ctr"/>
          <a:lstStyle/>
          <a:p>
            <a:pPr eaLnBrk="1" hangingPunct="1">
              <a:defRPr/>
            </a:pPr>
            <a:r>
              <a:rPr lang="en-US" altLang="zh-CN" sz="1400" b="1">
                <a:cs typeface="+mn-ea"/>
                <a:sym typeface="+mn-lt"/>
              </a:rPr>
              <a:t>360 </a:t>
            </a:r>
            <a:r>
              <a:rPr lang="zh-CN" altLang="en-US" sz="1400" b="1">
                <a:cs typeface="+mn-ea"/>
                <a:sym typeface="+mn-lt"/>
              </a:rPr>
              <a:t>客户画像</a:t>
            </a:r>
          </a:p>
        </p:txBody>
      </p:sp>
      <p:sp>
        <p:nvSpPr>
          <p:cNvPr id="198" name="矩形 7">
            <a:extLst>
              <a:ext uri="{FF2B5EF4-FFF2-40B4-BE49-F238E27FC236}">
                <a16:creationId xmlns:a16="http://schemas.microsoft.com/office/drawing/2014/main" id="{DB250F7C-E49F-4709-91EC-51B7CCF18BFB}"/>
              </a:ext>
            </a:extLst>
          </p:cNvPr>
          <p:cNvSpPr>
            <a:spLocks noChangeArrowheads="1"/>
          </p:cNvSpPr>
          <p:nvPr/>
        </p:nvSpPr>
        <p:spPr bwMode="auto">
          <a:xfrm>
            <a:off x="653966" y="5017088"/>
            <a:ext cx="3304745" cy="319047"/>
          </a:xfrm>
          <a:prstGeom prst="rect">
            <a:avLst/>
          </a:prstGeom>
          <a:noFill/>
          <a:ln w="9525">
            <a:noFill/>
            <a:miter lim="800000"/>
            <a:headEnd/>
            <a:tailEnd/>
          </a:ln>
        </p:spPr>
        <p:txBody>
          <a:bodyPr lIns="0" tIns="0" rIns="0" bIns="0" anchor="ctr"/>
          <a:lstStyle/>
          <a:p>
            <a:pPr eaLnBrk="1" hangingPunct="1">
              <a:defRPr/>
            </a:pPr>
            <a:r>
              <a:rPr lang="en-US" altLang="zh-CN" sz="1400" b="1">
                <a:cs typeface="+mn-ea"/>
                <a:sym typeface="+mn-lt"/>
              </a:rPr>
              <a:t>CLV</a:t>
            </a:r>
            <a:r>
              <a:rPr lang="zh-CN" altLang="en-US" sz="1400" b="1">
                <a:cs typeface="+mn-ea"/>
                <a:sym typeface="+mn-lt"/>
              </a:rPr>
              <a:t>客户价值模型</a:t>
            </a:r>
          </a:p>
        </p:txBody>
      </p:sp>
      <p:sp>
        <p:nvSpPr>
          <p:cNvPr id="199" name="TextBox 8">
            <a:extLst>
              <a:ext uri="{FF2B5EF4-FFF2-40B4-BE49-F238E27FC236}">
                <a16:creationId xmlns:a16="http://schemas.microsoft.com/office/drawing/2014/main" id="{965BCEFB-E0FE-474A-B3F5-27DB26B472DC}"/>
              </a:ext>
            </a:extLst>
          </p:cNvPr>
          <p:cNvSpPr txBox="1">
            <a:spLocks noChangeArrowheads="1"/>
          </p:cNvSpPr>
          <p:nvPr/>
        </p:nvSpPr>
        <p:spPr bwMode="auto">
          <a:xfrm>
            <a:off x="623808" y="5404387"/>
            <a:ext cx="3604742" cy="692113"/>
          </a:xfrm>
          <a:prstGeom prst="rect">
            <a:avLst/>
          </a:prstGeom>
          <a:noFill/>
          <a:ln w="9525">
            <a:noFill/>
            <a:miter lim="800000"/>
            <a:headEnd/>
            <a:tailEnd/>
          </a:ln>
        </p:spPr>
        <p:txBody>
          <a:bodyPr>
            <a:spAutoFit/>
          </a:bodyPr>
          <a:lstStyle/>
          <a:p>
            <a:pPr eaLnBrk="1" hangingPunct="1">
              <a:defRPr/>
            </a:pPr>
            <a:r>
              <a:rPr lang="zh-CN" altLang="en-US" sz="1299" dirty="0">
                <a:cs typeface="+mn-ea"/>
                <a:sym typeface="+mn-lt"/>
              </a:rPr>
              <a:t>客户价值  </a:t>
            </a:r>
            <a:r>
              <a:rPr lang="en-US" altLang="zh-CN" sz="1299" dirty="0">
                <a:cs typeface="+mn-ea"/>
                <a:sym typeface="+mn-lt"/>
              </a:rPr>
              <a:t>(CLV) = </a:t>
            </a:r>
            <a:br>
              <a:rPr lang="en-US" altLang="zh-CN" sz="1299" dirty="0">
                <a:cs typeface="+mn-ea"/>
                <a:sym typeface="+mn-lt"/>
              </a:rPr>
            </a:br>
            <a:endParaRPr lang="en-US" altLang="zh-CN" sz="1299" dirty="0">
              <a:cs typeface="+mn-ea"/>
              <a:sym typeface="+mn-lt"/>
            </a:endParaRPr>
          </a:p>
          <a:p>
            <a:pPr eaLnBrk="1" hangingPunct="1">
              <a:defRPr/>
            </a:pPr>
            <a:r>
              <a:rPr lang="zh-CN" altLang="en-US" sz="1299" dirty="0">
                <a:cs typeface="+mn-ea"/>
                <a:sym typeface="+mn-lt"/>
              </a:rPr>
              <a:t>平均采购额 </a:t>
            </a:r>
            <a:r>
              <a:rPr lang="en-US" altLang="zh-CN" sz="1299" dirty="0">
                <a:cs typeface="+mn-ea"/>
                <a:sym typeface="+mn-lt"/>
              </a:rPr>
              <a:t>/</a:t>
            </a:r>
            <a:r>
              <a:rPr lang="zh-CN" altLang="en-US" sz="1299" dirty="0">
                <a:cs typeface="+mn-ea"/>
                <a:sym typeface="+mn-lt"/>
              </a:rPr>
              <a:t>单 </a:t>
            </a:r>
            <a:r>
              <a:rPr lang="en-US" altLang="zh-CN" sz="1299" dirty="0">
                <a:cs typeface="+mn-ea"/>
                <a:sym typeface="+mn-lt"/>
              </a:rPr>
              <a:t>X </a:t>
            </a:r>
            <a:r>
              <a:rPr lang="zh-CN" altLang="en-US" sz="1299" dirty="0">
                <a:cs typeface="+mn-ea"/>
                <a:sym typeface="+mn-lt"/>
              </a:rPr>
              <a:t>平均采购单数</a:t>
            </a:r>
            <a:r>
              <a:rPr lang="en-US" altLang="zh-CN" sz="1299" dirty="0">
                <a:cs typeface="+mn-ea"/>
                <a:sym typeface="+mn-lt"/>
              </a:rPr>
              <a:t>/</a:t>
            </a:r>
            <a:r>
              <a:rPr lang="zh-CN" altLang="en-US" sz="1299" dirty="0">
                <a:cs typeface="+mn-ea"/>
                <a:sym typeface="+mn-lt"/>
              </a:rPr>
              <a:t>年 </a:t>
            </a:r>
            <a:r>
              <a:rPr lang="en-US" altLang="zh-CN" sz="1299" dirty="0">
                <a:cs typeface="+mn-ea"/>
                <a:sym typeface="+mn-lt"/>
              </a:rPr>
              <a:t>X </a:t>
            </a:r>
            <a:r>
              <a:rPr lang="zh-CN" altLang="en-US" sz="1299" dirty="0">
                <a:cs typeface="+mn-ea"/>
                <a:sym typeface="+mn-lt"/>
              </a:rPr>
              <a:t>利润率</a:t>
            </a:r>
          </a:p>
        </p:txBody>
      </p:sp>
      <p:sp>
        <p:nvSpPr>
          <p:cNvPr id="200" name="加号 199">
            <a:extLst>
              <a:ext uri="{FF2B5EF4-FFF2-40B4-BE49-F238E27FC236}">
                <a16:creationId xmlns:a16="http://schemas.microsoft.com/office/drawing/2014/main" id="{FE956B68-ECB8-4AA5-B29A-76CFBFE9F6A8}"/>
              </a:ext>
            </a:extLst>
          </p:cNvPr>
          <p:cNvSpPr/>
          <p:nvPr/>
        </p:nvSpPr>
        <p:spPr>
          <a:xfrm>
            <a:off x="2874590" y="4672645"/>
            <a:ext cx="373013" cy="374601"/>
          </a:xfrm>
          <a:prstGeom prst="mathPlus">
            <a:avLst/>
          </a:prstGeom>
          <a:solidFill>
            <a:srgbClr val="FFC000"/>
          </a:solidFill>
          <a:ln>
            <a:solidFill>
              <a:srgbClr val="FFB400"/>
            </a:solidFill>
          </a:ln>
        </p:spPr>
        <p:txBody>
          <a:bodyPr anchor="ctr"/>
          <a:lstStyle/>
          <a:p>
            <a:pPr>
              <a:defRPr/>
            </a:pPr>
            <a:endParaRPr lang="zh-CN" altLang="en-US" sz="1400" dirty="0">
              <a:cs typeface="+mn-ea"/>
              <a:sym typeface="+mn-lt"/>
            </a:endParaRPr>
          </a:p>
        </p:txBody>
      </p:sp>
      <p:cxnSp>
        <p:nvCxnSpPr>
          <p:cNvPr id="201" name="直接连接符 200">
            <a:extLst>
              <a:ext uri="{FF2B5EF4-FFF2-40B4-BE49-F238E27FC236}">
                <a16:creationId xmlns:a16="http://schemas.microsoft.com/office/drawing/2014/main" id="{6B5CB562-0570-44CF-9626-27D707FC39DB}"/>
              </a:ext>
            </a:extLst>
          </p:cNvPr>
          <p:cNvCxnSpPr/>
          <p:nvPr/>
        </p:nvCxnSpPr>
        <p:spPr>
          <a:xfrm>
            <a:off x="5933303" y="1482186"/>
            <a:ext cx="0" cy="46809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02" name="右箭头 12">
            <a:extLst>
              <a:ext uri="{FF2B5EF4-FFF2-40B4-BE49-F238E27FC236}">
                <a16:creationId xmlns:a16="http://schemas.microsoft.com/office/drawing/2014/main" id="{C7218883-0B02-4A34-B2EE-CD26C1CE571E}"/>
              </a:ext>
            </a:extLst>
          </p:cNvPr>
          <p:cNvSpPr>
            <a:spLocks noChangeArrowheads="1"/>
          </p:cNvSpPr>
          <p:nvPr/>
        </p:nvSpPr>
        <p:spPr bwMode="auto">
          <a:xfrm>
            <a:off x="5846002" y="3534556"/>
            <a:ext cx="176189" cy="576188"/>
          </a:xfrm>
          <a:prstGeom prst="rightArrow">
            <a:avLst>
              <a:gd name="adj1" fmla="val 50000"/>
              <a:gd name="adj2" fmla="val 50000"/>
            </a:avLst>
          </a:prstGeom>
          <a:solidFill>
            <a:srgbClr val="FFC000"/>
          </a:solidFill>
          <a:ln w="9525">
            <a:solidFill>
              <a:srgbClr val="FFB400"/>
            </a:solidFill>
            <a:miter lim="800000"/>
            <a:headEnd/>
            <a:tailEnd/>
          </a:ln>
        </p:spPr>
        <p:txBody>
          <a:bodyPr anchor="ctr"/>
          <a:lstStyle/>
          <a:p>
            <a:pPr eaLnBrk="1" hangingPunct="1">
              <a:defRPr/>
            </a:pPr>
            <a:endParaRPr lang="zh-CN" altLang="en-US" sz="1400">
              <a:cs typeface="+mn-ea"/>
              <a:sym typeface="+mn-lt"/>
            </a:endParaRPr>
          </a:p>
        </p:txBody>
      </p:sp>
      <p:pic>
        <p:nvPicPr>
          <p:cNvPr id="34827" name="Picture 2" descr="http://image.woshipm.com/wp-files/2018/09/fDQyyf8Sg8NeTY8e1o1M.jpg!v.jpg">
            <a:extLst>
              <a:ext uri="{FF2B5EF4-FFF2-40B4-BE49-F238E27FC236}">
                <a16:creationId xmlns:a16="http://schemas.microsoft.com/office/drawing/2014/main" id="{A9E6BE3F-4A33-437F-B7A3-8F4FAF9206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6860" b="7559"/>
          <a:stretch>
            <a:fillRect/>
          </a:stretch>
        </p:blipFill>
        <p:spPr bwMode="auto">
          <a:xfrm>
            <a:off x="4569818" y="5390102"/>
            <a:ext cx="1053963" cy="84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TextBox 36">
            <a:extLst>
              <a:ext uri="{FF2B5EF4-FFF2-40B4-BE49-F238E27FC236}">
                <a16:creationId xmlns:a16="http://schemas.microsoft.com/office/drawing/2014/main" id="{628F4B3E-5432-4514-A1B7-40B323EB2A0C}"/>
              </a:ext>
            </a:extLst>
          </p:cNvPr>
          <p:cNvSpPr txBox="1">
            <a:spLocks noChangeArrowheads="1"/>
          </p:cNvSpPr>
          <p:nvPr/>
        </p:nvSpPr>
        <p:spPr bwMode="auto">
          <a:xfrm>
            <a:off x="6641235" y="1380599"/>
            <a:ext cx="1061900" cy="215444"/>
          </a:xfrm>
          <a:prstGeom prst="rect">
            <a:avLst/>
          </a:prstGeom>
          <a:noFill/>
          <a:ln w="9525">
            <a:noFill/>
            <a:miter lim="800000"/>
            <a:headEnd/>
            <a:tailEnd/>
          </a:ln>
        </p:spPr>
        <p:txBody>
          <a:bodyPr lIns="0" tIns="0" rIns="0" bIns="0">
            <a:spAutoFit/>
          </a:bodyPr>
          <a:lstStyle/>
          <a:p>
            <a:pPr algn="ctr" eaLnBrk="1" hangingPunct="1">
              <a:defRPr/>
            </a:pPr>
            <a:r>
              <a:rPr lang="zh-CN" altLang="en-US" sz="1400" b="1">
                <a:cs typeface="+mn-ea"/>
                <a:sym typeface="+mn-lt"/>
              </a:rPr>
              <a:t>客户分级</a:t>
            </a:r>
          </a:p>
        </p:txBody>
      </p:sp>
      <p:cxnSp>
        <p:nvCxnSpPr>
          <p:cNvPr id="205" name="直接连接符 204">
            <a:extLst>
              <a:ext uri="{FF2B5EF4-FFF2-40B4-BE49-F238E27FC236}">
                <a16:creationId xmlns:a16="http://schemas.microsoft.com/office/drawing/2014/main" id="{AEE90A28-57F1-43E6-92C5-EC66FD434571}"/>
              </a:ext>
            </a:extLst>
          </p:cNvPr>
          <p:cNvCxnSpPr/>
          <p:nvPr/>
        </p:nvCxnSpPr>
        <p:spPr>
          <a:xfrm>
            <a:off x="7196787" y="1877422"/>
            <a:ext cx="4109503"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32541AA0-0095-4B23-AA56-47F6B0CB4DD4}"/>
              </a:ext>
            </a:extLst>
          </p:cNvPr>
          <p:cNvCxnSpPr/>
          <p:nvPr/>
        </p:nvCxnSpPr>
        <p:spPr>
          <a:xfrm>
            <a:off x="7628532" y="3213922"/>
            <a:ext cx="367775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D88627F-366F-471D-BE5A-4197BA14D8C3}"/>
              </a:ext>
            </a:extLst>
          </p:cNvPr>
          <p:cNvCxnSpPr/>
          <p:nvPr/>
        </p:nvCxnSpPr>
        <p:spPr>
          <a:xfrm>
            <a:off x="7895196" y="4582170"/>
            <a:ext cx="3377761"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709AF2EA-D1DA-4E3C-9BF5-63A2DF819B6E}"/>
              </a:ext>
            </a:extLst>
          </p:cNvPr>
          <p:cNvCxnSpPr/>
          <p:nvPr/>
        </p:nvCxnSpPr>
        <p:spPr>
          <a:xfrm>
            <a:off x="8152338" y="5928194"/>
            <a:ext cx="3153952"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9" name="直接箭头连接符 208">
            <a:extLst>
              <a:ext uri="{FF2B5EF4-FFF2-40B4-BE49-F238E27FC236}">
                <a16:creationId xmlns:a16="http://schemas.microsoft.com/office/drawing/2014/main" id="{45AAF9CE-1420-4A4B-AEAD-21E4E0B2EAD0}"/>
              </a:ext>
            </a:extLst>
          </p:cNvPr>
          <p:cNvCxnSpPr/>
          <p:nvPr/>
        </p:nvCxnSpPr>
        <p:spPr>
          <a:xfrm>
            <a:off x="8342813" y="1877422"/>
            <a:ext cx="0" cy="1547611"/>
          </a:xfrm>
          <a:prstGeom prst="straightConnector1">
            <a:avLst/>
          </a:prstGeom>
          <a:ln>
            <a:solidFill>
              <a:schemeClr val="bg1">
                <a:lumMod val="5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 name="直接箭头连接符 209">
            <a:extLst>
              <a:ext uri="{FF2B5EF4-FFF2-40B4-BE49-F238E27FC236}">
                <a16:creationId xmlns:a16="http://schemas.microsoft.com/office/drawing/2014/main" id="{B5FEE331-AF37-49EA-B253-4DA9B4F7AF9E}"/>
              </a:ext>
            </a:extLst>
          </p:cNvPr>
          <p:cNvCxnSpPr/>
          <p:nvPr/>
        </p:nvCxnSpPr>
        <p:spPr>
          <a:xfrm>
            <a:off x="8342813" y="3285351"/>
            <a:ext cx="0" cy="1187296"/>
          </a:xfrm>
          <a:prstGeom prst="straightConnector1">
            <a:avLst/>
          </a:prstGeom>
          <a:ln>
            <a:solidFill>
              <a:schemeClr val="bg1">
                <a:lumMod val="5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直接箭头连接符 210">
            <a:extLst>
              <a:ext uri="{FF2B5EF4-FFF2-40B4-BE49-F238E27FC236}">
                <a16:creationId xmlns:a16="http://schemas.microsoft.com/office/drawing/2014/main" id="{B75C4A45-B7F5-4934-A7D7-860C3D908DCB}"/>
              </a:ext>
            </a:extLst>
          </p:cNvPr>
          <p:cNvCxnSpPr/>
          <p:nvPr/>
        </p:nvCxnSpPr>
        <p:spPr>
          <a:xfrm>
            <a:off x="8342813" y="4648835"/>
            <a:ext cx="0" cy="1212692"/>
          </a:xfrm>
          <a:prstGeom prst="straightConnector1">
            <a:avLst/>
          </a:prstGeom>
          <a:ln>
            <a:solidFill>
              <a:schemeClr val="bg1">
                <a:lumMod val="5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2" name="矩形 58">
            <a:extLst>
              <a:ext uri="{FF2B5EF4-FFF2-40B4-BE49-F238E27FC236}">
                <a16:creationId xmlns:a16="http://schemas.microsoft.com/office/drawing/2014/main" id="{7A9C7C17-A6BB-42E2-BEDA-A4056C033B35}"/>
              </a:ext>
            </a:extLst>
          </p:cNvPr>
          <p:cNvSpPr>
            <a:spLocks noChangeArrowheads="1"/>
          </p:cNvSpPr>
          <p:nvPr/>
        </p:nvSpPr>
        <p:spPr bwMode="auto">
          <a:xfrm>
            <a:off x="8049165" y="2163135"/>
            <a:ext cx="585711" cy="812694"/>
          </a:xfrm>
          <a:prstGeom prst="rect">
            <a:avLst/>
          </a:prstGeom>
          <a:solidFill>
            <a:schemeClr val="bg1"/>
          </a:solidFill>
          <a:ln w="9525">
            <a:noFill/>
            <a:miter lim="800000"/>
            <a:headEnd/>
            <a:tailEnd/>
          </a:ln>
        </p:spPr>
        <p:txBody>
          <a:bodyPr anchor="ctr"/>
          <a:lstStyle/>
          <a:p>
            <a:pPr algn="ctr" eaLnBrk="1" hangingPunct="1">
              <a:defRPr/>
            </a:pPr>
            <a:r>
              <a:rPr lang="zh-CN" altLang="en-US" sz="1200" dirty="0">
                <a:cs typeface="+mn-ea"/>
                <a:sym typeface="+mn-lt"/>
              </a:rPr>
              <a:t>战略投资类型</a:t>
            </a:r>
          </a:p>
        </p:txBody>
      </p:sp>
      <p:sp>
        <p:nvSpPr>
          <p:cNvPr id="213" name="矩形 59">
            <a:extLst>
              <a:ext uri="{FF2B5EF4-FFF2-40B4-BE49-F238E27FC236}">
                <a16:creationId xmlns:a16="http://schemas.microsoft.com/office/drawing/2014/main" id="{1F5362CF-4886-4F0A-8A81-F28FC18CEA0C}"/>
              </a:ext>
            </a:extLst>
          </p:cNvPr>
          <p:cNvSpPr>
            <a:spLocks noChangeArrowheads="1"/>
          </p:cNvSpPr>
          <p:nvPr/>
        </p:nvSpPr>
        <p:spPr bwMode="auto">
          <a:xfrm>
            <a:off x="8049165" y="3578999"/>
            <a:ext cx="585711" cy="684125"/>
          </a:xfrm>
          <a:prstGeom prst="rect">
            <a:avLst/>
          </a:prstGeom>
          <a:solidFill>
            <a:schemeClr val="bg1"/>
          </a:solidFill>
          <a:ln w="9525">
            <a:noFill/>
            <a:miter lim="800000"/>
            <a:headEnd/>
            <a:tailEnd/>
          </a:ln>
        </p:spPr>
        <p:txBody>
          <a:bodyPr anchor="ctr"/>
          <a:lstStyle/>
          <a:p>
            <a:pPr algn="ctr" eaLnBrk="1" hangingPunct="1">
              <a:defRPr/>
            </a:pPr>
            <a:r>
              <a:rPr lang="zh-CN" altLang="en-US" sz="1200">
                <a:cs typeface="+mn-ea"/>
                <a:sym typeface="+mn-lt"/>
              </a:rPr>
              <a:t>运营促进类型</a:t>
            </a:r>
          </a:p>
        </p:txBody>
      </p:sp>
      <p:sp>
        <p:nvSpPr>
          <p:cNvPr id="214" name="矩形 61">
            <a:extLst>
              <a:ext uri="{FF2B5EF4-FFF2-40B4-BE49-F238E27FC236}">
                <a16:creationId xmlns:a16="http://schemas.microsoft.com/office/drawing/2014/main" id="{133BE526-7C4F-478A-878C-03B0C147B4C1}"/>
              </a:ext>
            </a:extLst>
          </p:cNvPr>
          <p:cNvSpPr>
            <a:spLocks noChangeArrowheads="1"/>
          </p:cNvSpPr>
          <p:nvPr/>
        </p:nvSpPr>
        <p:spPr bwMode="auto">
          <a:xfrm>
            <a:off x="8049165" y="4977406"/>
            <a:ext cx="585711" cy="684123"/>
          </a:xfrm>
          <a:prstGeom prst="rect">
            <a:avLst/>
          </a:prstGeom>
          <a:solidFill>
            <a:schemeClr val="bg1"/>
          </a:solidFill>
          <a:ln w="9525">
            <a:noFill/>
            <a:miter lim="800000"/>
            <a:headEnd/>
            <a:tailEnd/>
          </a:ln>
        </p:spPr>
        <p:txBody>
          <a:bodyPr anchor="ctr"/>
          <a:lstStyle/>
          <a:p>
            <a:pPr algn="ctr" eaLnBrk="1" hangingPunct="1">
              <a:defRPr/>
            </a:pPr>
            <a:r>
              <a:rPr lang="zh-CN" altLang="en-US" sz="1200" dirty="0">
                <a:cs typeface="+mn-ea"/>
                <a:sym typeface="+mn-lt"/>
              </a:rPr>
              <a:t>信息致胜类型</a:t>
            </a:r>
          </a:p>
        </p:txBody>
      </p:sp>
      <p:sp>
        <p:nvSpPr>
          <p:cNvPr id="34839" name="TextBox 46">
            <a:extLst>
              <a:ext uri="{FF2B5EF4-FFF2-40B4-BE49-F238E27FC236}">
                <a16:creationId xmlns:a16="http://schemas.microsoft.com/office/drawing/2014/main" id="{9EFA10EF-BD25-4850-A8C7-6C1C67354500}"/>
              </a:ext>
            </a:extLst>
          </p:cNvPr>
          <p:cNvSpPr txBox="1">
            <a:spLocks noChangeArrowheads="1"/>
          </p:cNvSpPr>
          <p:nvPr/>
        </p:nvSpPr>
        <p:spPr bwMode="auto">
          <a:xfrm>
            <a:off x="7177742" y="3636143"/>
            <a:ext cx="51110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mn-lt"/>
                <a:ea typeface="+mn-ea"/>
                <a:cs typeface="+mn-ea"/>
                <a:sym typeface="+mn-lt"/>
              </a:rPr>
              <a:t>B</a:t>
            </a:r>
            <a:br>
              <a:rPr lang="en-US" altLang="zh-CN" sz="1200">
                <a:latin typeface="+mn-lt"/>
                <a:ea typeface="+mn-ea"/>
                <a:cs typeface="+mn-ea"/>
                <a:sym typeface="+mn-lt"/>
              </a:rPr>
            </a:br>
            <a:r>
              <a:rPr lang="zh-CN" altLang="en-US" sz="1200">
                <a:latin typeface="+mn-lt"/>
                <a:ea typeface="+mn-ea"/>
                <a:cs typeface="+mn-ea"/>
                <a:sym typeface="+mn-lt"/>
              </a:rPr>
              <a:t>单小</a:t>
            </a:r>
            <a:br>
              <a:rPr lang="en-US" altLang="zh-CN" sz="1200">
                <a:latin typeface="+mn-lt"/>
                <a:ea typeface="+mn-ea"/>
                <a:cs typeface="+mn-ea"/>
                <a:sym typeface="+mn-lt"/>
              </a:rPr>
            </a:br>
            <a:r>
              <a:rPr lang="zh-CN" altLang="en-US" sz="1200">
                <a:latin typeface="+mn-lt"/>
                <a:ea typeface="+mn-ea"/>
                <a:cs typeface="+mn-ea"/>
                <a:sym typeface="+mn-lt"/>
              </a:rPr>
              <a:t>量多</a:t>
            </a:r>
            <a:endParaRPr lang="en-US" altLang="zh-CN" sz="1200">
              <a:latin typeface="+mn-lt"/>
              <a:ea typeface="+mn-ea"/>
              <a:cs typeface="+mn-ea"/>
              <a:sym typeface="+mn-lt"/>
            </a:endParaRPr>
          </a:p>
        </p:txBody>
      </p:sp>
      <p:sp>
        <p:nvSpPr>
          <p:cNvPr id="34840" name="TextBox 47">
            <a:extLst>
              <a:ext uri="{FF2B5EF4-FFF2-40B4-BE49-F238E27FC236}">
                <a16:creationId xmlns:a16="http://schemas.microsoft.com/office/drawing/2014/main" id="{F3A090E2-239E-4240-B9FF-3C869A461A77}"/>
              </a:ext>
            </a:extLst>
          </p:cNvPr>
          <p:cNvSpPr txBox="1">
            <a:spLocks noChangeArrowheads="1"/>
          </p:cNvSpPr>
          <p:nvPr/>
        </p:nvSpPr>
        <p:spPr bwMode="auto">
          <a:xfrm>
            <a:off x="6623775" y="3636143"/>
            <a:ext cx="5095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mn-lt"/>
                <a:ea typeface="+mn-ea"/>
                <a:cs typeface="+mn-ea"/>
                <a:sym typeface="+mn-lt"/>
              </a:rPr>
              <a:t>A</a:t>
            </a:r>
            <a:br>
              <a:rPr lang="en-US" altLang="zh-CN" sz="1200">
                <a:latin typeface="+mn-lt"/>
                <a:ea typeface="+mn-ea"/>
                <a:cs typeface="+mn-ea"/>
                <a:sym typeface="+mn-lt"/>
              </a:rPr>
            </a:br>
            <a:r>
              <a:rPr lang="zh-CN" altLang="en-US" sz="1200">
                <a:latin typeface="+mn-lt"/>
                <a:ea typeface="+mn-ea"/>
                <a:cs typeface="+mn-ea"/>
                <a:sym typeface="+mn-lt"/>
              </a:rPr>
              <a:t>单少</a:t>
            </a:r>
            <a:br>
              <a:rPr lang="en-US" altLang="zh-CN" sz="1200">
                <a:latin typeface="+mn-lt"/>
                <a:ea typeface="+mn-ea"/>
                <a:cs typeface="+mn-ea"/>
                <a:sym typeface="+mn-lt"/>
              </a:rPr>
            </a:br>
            <a:r>
              <a:rPr lang="zh-CN" altLang="en-US" sz="1200">
                <a:latin typeface="+mn-lt"/>
                <a:ea typeface="+mn-ea"/>
                <a:cs typeface="+mn-ea"/>
                <a:sym typeface="+mn-lt"/>
              </a:rPr>
              <a:t>总额</a:t>
            </a:r>
            <a:br>
              <a:rPr lang="en-US" altLang="zh-CN" sz="1200">
                <a:latin typeface="+mn-lt"/>
                <a:ea typeface="+mn-ea"/>
                <a:cs typeface="+mn-ea"/>
                <a:sym typeface="+mn-lt"/>
              </a:rPr>
            </a:br>
            <a:endParaRPr lang="zh-CN" altLang="en-US" sz="1200">
              <a:latin typeface="+mn-lt"/>
              <a:ea typeface="+mn-ea"/>
              <a:cs typeface="+mn-ea"/>
              <a:sym typeface="+mn-lt"/>
            </a:endParaRPr>
          </a:p>
        </p:txBody>
      </p:sp>
      <p:sp>
        <p:nvSpPr>
          <p:cNvPr id="217" name="矩形 216">
            <a:extLst>
              <a:ext uri="{FF2B5EF4-FFF2-40B4-BE49-F238E27FC236}">
                <a16:creationId xmlns:a16="http://schemas.microsoft.com/office/drawing/2014/main" id="{70A77589-F384-44A7-B406-D40C1D130F4D}"/>
              </a:ext>
            </a:extLst>
          </p:cNvPr>
          <p:cNvSpPr/>
          <p:nvPr/>
        </p:nvSpPr>
        <p:spPr>
          <a:xfrm>
            <a:off x="8831701" y="1936152"/>
            <a:ext cx="2474591" cy="1223802"/>
          </a:xfrm>
          <a:prstGeom prst="rect">
            <a:avLst/>
          </a:prstGeom>
          <a:solidFill>
            <a:schemeClr val="bg1">
              <a:lumMod val="95000"/>
            </a:schemeClr>
          </a:solidFill>
          <a:ln>
            <a:noFill/>
          </a:ln>
        </p:spPr>
        <p:txBody>
          <a:bodyPr anchor="ctr"/>
          <a:lstStyle/>
          <a:p>
            <a:pPr eaLnBrk="1" hangingPunct="1">
              <a:defRPr/>
            </a:pPr>
            <a:endParaRPr lang="zh-CN" altLang="en-US" sz="1400">
              <a:cs typeface="+mn-ea"/>
              <a:sym typeface="+mn-lt"/>
            </a:endParaRPr>
          </a:p>
        </p:txBody>
      </p:sp>
      <p:sp>
        <p:nvSpPr>
          <p:cNvPr id="218" name="矩形 217">
            <a:extLst>
              <a:ext uri="{FF2B5EF4-FFF2-40B4-BE49-F238E27FC236}">
                <a16:creationId xmlns:a16="http://schemas.microsoft.com/office/drawing/2014/main" id="{33C55EAD-6CF4-4DCB-A5C6-757ADD2324E7}"/>
              </a:ext>
            </a:extLst>
          </p:cNvPr>
          <p:cNvSpPr/>
          <p:nvPr/>
        </p:nvSpPr>
        <p:spPr>
          <a:xfrm>
            <a:off x="8831701" y="3285351"/>
            <a:ext cx="2474591" cy="1233327"/>
          </a:xfrm>
          <a:prstGeom prst="rect">
            <a:avLst/>
          </a:prstGeom>
          <a:solidFill>
            <a:schemeClr val="bg1">
              <a:lumMod val="95000"/>
            </a:schemeClr>
          </a:solidFill>
          <a:ln>
            <a:noFill/>
          </a:ln>
        </p:spPr>
        <p:txBody>
          <a:bodyPr anchor="ctr"/>
          <a:lstStyle/>
          <a:p>
            <a:pPr eaLnBrk="1" hangingPunct="1">
              <a:defRPr/>
            </a:pPr>
            <a:endParaRPr lang="zh-CN" altLang="en-US" sz="1400">
              <a:cs typeface="+mn-ea"/>
              <a:sym typeface="+mn-lt"/>
            </a:endParaRPr>
          </a:p>
        </p:txBody>
      </p:sp>
      <p:sp>
        <p:nvSpPr>
          <p:cNvPr id="219" name="矩形 218">
            <a:extLst>
              <a:ext uri="{FF2B5EF4-FFF2-40B4-BE49-F238E27FC236}">
                <a16:creationId xmlns:a16="http://schemas.microsoft.com/office/drawing/2014/main" id="{2EF654A1-260A-46DD-8D30-2DC6FFB7E47A}"/>
              </a:ext>
            </a:extLst>
          </p:cNvPr>
          <p:cNvSpPr/>
          <p:nvPr/>
        </p:nvSpPr>
        <p:spPr>
          <a:xfrm>
            <a:off x="8831701" y="4672646"/>
            <a:ext cx="2474591" cy="1206343"/>
          </a:xfrm>
          <a:prstGeom prst="rect">
            <a:avLst/>
          </a:prstGeom>
          <a:solidFill>
            <a:schemeClr val="bg1">
              <a:lumMod val="95000"/>
            </a:schemeClr>
          </a:solidFill>
          <a:ln>
            <a:noFill/>
          </a:ln>
        </p:spPr>
        <p:txBody>
          <a:bodyPr anchor="ctr"/>
          <a:lstStyle/>
          <a:p>
            <a:pPr eaLnBrk="1" hangingPunct="1">
              <a:defRPr/>
            </a:pPr>
            <a:endParaRPr lang="zh-CN" altLang="en-US" sz="1400">
              <a:cs typeface="+mn-ea"/>
              <a:sym typeface="+mn-lt"/>
            </a:endParaRPr>
          </a:p>
        </p:txBody>
      </p:sp>
      <p:sp>
        <p:nvSpPr>
          <p:cNvPr id="220" name="TextBox 219">
            <a:extLst>
              <a:ext uri="{FF2B5EF4-FFF2-40B4-BE49-F238E27FC236}">
                <a16:creationId xmlns:a16="http://schemas.microsoft.com/office/drawing/2014/main" id="{3AF16CFF-A3D6-4034-A8D6-472CE383908A}"/>
              </a:ext>
            </a:extLst>
          </p:cNvPr>
          <p:cNvSpPr txBox="1"/>
          <p:nvPr/>
        </p:nvSpPr>
        <p:spPr>
          <a:xfrm>
            <a:off x="8925351" y="1990119"/>
            <a:ext cx="2461891" cy="1200329"/>
          </a:xfrm>
          <a:prstGeom prst="rect">
            <a:avLst/>
          </a:prstGeom>
          <a:noFill/>
        </p:spPr>
        <p:txBody>
          <a:bodyPr>
            <a:spAutoFit/>
          </a:bodyPr>
          <a:lstStyle/>
          <a:p>
            <a:pPr eaLnBrk="1" hangingPunct="1">
              <a:defRPr/>
            </a:pPr>
            <a:r>
              <a:rPr lang="zh-CN" altLang="en-US" sz="1200" dirty="0">
                <a:cs typeface="+mn-ea"/>
                <a:sym typeface="+mn-lt"/>
              </a:rPr>
              <a:t>价值管理</a:t>
            </a:r>
            <a:endParaRPr lang="en-US" altLang="zh-CN" sz="1200" dirty="0">
              <a:cs typeface="+mn-ea"/>
              <a:sym typeface="+mn-lt"/>
            </a:endParaRPr>
          </a:p>
          <a:p>
            <a:pPr eaLnBrk="1" hangingPunct="1">
              <a:buFont typeface="Arial" pitchFamily="34" charset="0"/>
              <a:buChar char="•"/>
              <a:defRPr/>
            </a:pPr>
            <a:r>
              <a:rPr lang="zh-CN" altLang="en-US" sz="1200" dirty="0">
                <a:cs typeface="+mn-ea"/>
                <a:sym typeface="+mn-lt"/>
              </a:rPr>
              <a:t>加强销售管理、挖掘市场商机</a:t>
            </a:r>
            <a:endParaRPr lang="en-US" altLang="zh-CN" sz="1200" dirty="0">
              <a:cs typeface="+mn-ea"/>
              <a:sym typeface="+mn-lt"/>
            </a:endParaRPr>
          </a:p>
          <a:p>
            <a:pPr eaLnBrk="1" hangingPunct="1">
              <a:buFont typeface="Arial" pitchFamily="34" charset="0"/>
              <a:buChar char="•"/>
              <a:defRPr/>
            </a:pPr>
            <a:r>
              <a:rPr lang="zh-CN" altLang="en-US" sz="1200" dirty="0">
                <a:cs typeface="+mn-ea"/>
                <a:sym typeface="+mn-lt"/>
              </a:rPr>
              <a:t>关系管理</a:t>
            </a:r>
            <a:endParaRPr lang="en-US" altLang="zh-CN" sz="1200" dirty="0">
              <a:cs typeface="+mn-ea"/>
              <a:sym typeface="+mn-lt"/>
            </a:endParaRPr>
          </a:p>
          <a:p>
            <a:pPr eaLnBrk="1" hangingPunct="1">
              <a:buFont typeface="Arial" pitchFamily="34" charset="0"/>
              <a:buChar char="•"/>
              <a:defRPr/>
            </a:pPr>
            <a:r>
              <a:rPr lang="zh-CN" altLang="en-US" sz="1200" dirty="0">
                <a:cs typeface="+mn-ea"/>
                <a:sym typeface="+mn-lt"/>
              </a:rPr>
              <a:t>通过专属销售团队、定制化解决方案，强化销售所有阶段服务，稳固战略客户关系</a:t>
            </a:r>
            <a:endParaRPr lang="en-US" altLang="zh-CN" sz="1200" dirty="0">
              <a:cs typeface="+mn-ea"/>
              <a:sym typeface="+mn-lt"/>
            </a:endParaRPr>
          </a:p>
        </p:txBody>
      </p:sp>
      <p:sp>
        <p:nvSpPr>
          <p:cNvPr id="221" name="矩形 66">
            <a:extLst>
              <a:ext uri="{FF2B5EF4-FFF2-40B4-BE49-F238E27FC236}">
                <a16:creationId xmlns:a16="http://schemas.microsoft.com/office/drawing/2014/main" id="{CFAB1436-A7A9-4B83-B6BE-B2843970FFB7}"/>
              </a:ext>
            </a:extLst>
          </p:cNvPr>
          <p:cNvSpPr>
            <a:spLocks noChangeArrowheads="1"/>
          </p:cNvSpPr>
          <p:nvPr/>
        </p:nvSpPr>
        <p:spPr bwMode="auto">
          <a:xfrm>
            <a:off x="8777732" y="1380599"/>
            <a:ext cx="1615827" cy="215444"/>
          </a:xfrm>
          <a:prstGeom prst="rect">
            <a:avLst/>
          </a:prstGeom>
          <a:noFill/>
          <a:ln w="9525">
            <a:noFill/>
            <a:miter lim="800000"/>
            <a:headEnd/>
            <a:tailEnd/>
          </a:ln>
        </p:spPr>
        <p:txBody>
          <a:bodyPr wrap="none" lIns="0" tIns="0" rIns="0" bIns="0">
            <a:spAutoFit/>
          </a:bodyPr>
          <a:lstStyle/>
          <a:p>
            <a:pPr eaLnBrk="1" hangingPunct="1">
              <a:defRPr/>
            </a:pPr>
            <a:r>
              <a:rPr lang="zh-CN" altLang="en-US" sz="1400" b="1">
                <a:cs typeface="+mn-ea"/>
                <a:sym typeface="+mn-lt"/>
              </a:rPr>
              <a:t>客户关系和价值管理</a:t>
            </a:r>
          </a:p>
        </p:txBody>
      </p:sp>
      <p:sp>
        <p:nvSpPr>
          <p:cNvPr id="222" name="TextBox 221">
            <a:extLst>
              <a:ext uri="{FF2B5EF4-FFF2-40B4-BE49-F238E27FC236}">
                <a16:creationId xmlns:a16="http://schemas.microsoft.com/office/drawing/2014/main" id="{8A4FEA2C-DA9E-432D-A51C-929FCFE8D811}"/>
              </a:ext>
            </a:extLst>
          </p:cNvPr>
          <p:cNvSpPr txBox="1"/>
          <p:nvPr/>
        </p:nvSpPr>
        <p:spPr>
          <a:xfrm>
            <a:off x="8926938" y="3299637"/>
            <a:ext cx="2211100" cy="1015663"/>
          </a:xfrm>
          <a:prstGeom prst="rect">
            <a:avLst/>
          </a:prstGeom>
          <a:noFill/>
        </p:spPr>
        <p:txBody>
          <a:bodyPr>
            <a:spAutoFit/>
          </a:bodyPr>
          <a:lstStyle/>
          <a:p>
            <a:pPr eaLnBrk="1" hangingPunct="1">
              <a:defRPr/>
            </a:pPr>
            <a:r>
              <a:rPr lang="zh-CN" altLang="en-US" sz="1200" dirty="0">
                <a:cs typeface="+mn-ea"/>
                <a:sym typeface="+mn-lt"/>
              </a:rPr>
              <a:t>价值管理</a:t>
            </a:r>
            <a:endParaRPr lang="en-US" altLang="zh-CN" sz="1200" dirty="0">
              <a:cs typeface="+mn-ea"/>
              <a:sym typeface="+mn-lt"/>
            </a:endParaRPr>
          </a:p>
          <a:p>
            <a:pPr eaLnBrk="1" hangingPunct="1">
              <a:buFont typeface="Arial" pitchFamily="34" charset="0"/>
              <a:buChar char="•"/>
              <a:defRPr/>
            </a:pPr>
            <a:r>
              <a:rPr lang="zh-CN" altLang="en-US" sz="1200" dirty="0">
                <a:cs typeface="+mn-ea"/>
                <a:sym typeface="+mn-lt"/>
              </a:rPr>
              <a:t>积极扩大市场份额</a:t>
            </a:r>
            <a:endParaRPr lang="en-US" altLang="zh-CN" sz="1200" dirty="0">
              <a:cs typeface="+mn-ea"/>
              <a:sym typeface="+mn-lt"/>
            </a:endParaRPr>
          </a:p>
          <a:p>
            <a:pPr eaLnBrk="1" hangingPunct="1">
              <a:buFont typeface="Arial" pitchFamily="34" charset="0"/>
              <a:buChar char="•"/>
              <a:defRPr/>
            </a:pPr>
            <a:r>
              <a:rPr lang="zh-CN" altLang="en-US" sz="1200" dirty="0">
                <a:cs typeface="+mn-ea"/>
                <a:sym typeface="+mn-lt"/>
              </a:rPr>
              <a:t>关系管理</a:t>
            </a:r>
            <a:endParaRPr lang="en-US" altLang="zh-CN" sz="1200" dirty="0">
              <a:cs typeface="+mn-ea"/>
              <a:sym typeface="+mn-lt"/>
            </a:endParaRPr>
          </a:p>
          <a:p>
            <a:pPr eaLnBrk="1" hangingPunct="1">
              <a:buFont typeface="Arial" pitchFamily="34" charset="0"/>
              <a:buChar char="•"/>
              <a:defRPr/>
            </a:pPr>
            <a:r>
              <a:rPr lang="zh-CN" altLang="en-US" sz="1200" dirty="0">
                <a:cs typeface="+mn-ea"/>
                <a:sym typeface="+mn-lt"/>
              </a:rPr>
              <a:t>标准并规范化的端到端销售服务</a:t>
            </a:r>
            <a:endParaRPr lang="en-US" altLang="zh-CN" sz="1200" dirty="0">
              <a:cs typeface="+mn-ea"/>
              <a:sym typeface="+mn-lt"/>
            </a:endParaRPr>
          </a:p>
        </p:txBody>
      </p:sp>
      <p:sp>
        <p:nvSpPr>
          <p:cNvPr id="223" name="TextBox 222">
            <a:extLst>
              <a:ext uri="{FF2B5EF4-FFF2-40B4-BE49-F238E27FC236}">
                <a16:creationId xmlns:a16="http://schemas.microsoft.com/office/drawing/2014/main" id="{988C839D-B2F0-41EA-A2F2-2A71D54538AB}"/>
              </a:ext>
            </a:extLst>
          </p:cNvPr>
          <p:cNvSpPr txBox="1"/>
          <p:nvPr/>
        </p:nvSpPr>
        <p:spPr>
          <a:xfrm>
            <a:off x="8926939" y="4798041"/>
            <a:ext cx="2460305" cy="1015663"/>
          </a:xfrm>
          <a:prstGeom prst="rect">
            <a:avLst/>
          </a:prstGeom>
          <a:noFill/>
        </p:spPr>
        <p:txBody>
          <a:bodyPr>
            <a:spAutoFit/>
          </a:bodyPr>
          <a:lstStyle/>
          <a:p>
            <a:pPr eaLnBrk="1" hangingPunct="1">
              <a:defRPr/>
            </a:pPr>
            <a:r>
              <a:rPr lang="zh-CN" altLang="en-US" sz="1200" dirty="0">
                <a:cs typeface="+mn-ea"/>
                <a:sym typeface="+mn-lt"/>
              </a:rPr>
              <a:t>价值管理</a:t>
            </a:r>
            <a:endParaRPr lang="en-US" altLang="zh-CN" sz="1200" dirty="0">
              <a:cs typeface="+mn-ea"/>
              <a:sym typeface="+mn-lt"/>
            </a:endParaRPr>
          </a:p>
          <a:p>
            <a:pPr eaLnBrk="1" hangingPunct="1">
              <a:buFont typeface="Arial" pitchFamily="34" charset="0"/>
              <a:buChar char="•"/>
              <a:defRPr/>
            </a:pPr>
            <a:r>
              <a:rPr lang="zh-CN" altLang="en-US" sz="1200" dirty="0">
                <a:cs typeface="+mn-ea"/>
                <a:sym typeface="+mn-lt"/>
              </a:rPr>
              <a:t>维系市场份额，产品组合提升</a:t>
            </a:r>
            <a:r>
              <a:rPr lang="en-US" altLang="zh-CN" sz="1200" dirty="0">
                <a:cs typeface="+mn-ea"/>
                <a:sym typeface="+mn-lt"/>
              </a:rPr>
              <a:t>CLV</a:t>
            </a:r>
          </a:p>
          <a:p>
            <a:pPr eaLnBrk="1" hangingPunct="1">
              <a:buFont typeface="Arial" pitchFamily="34" charset="0"/>
              <a:buChar char="•"/>
              <a:defRPr/>
            </a:pPr>
            <a:r>
              <a:rPr lang="zh-CN" altLang="en-US" sz="1200" dirty="0">
                <a:cs typeface="+mn-ea"/>
                <a:sym typeface="+mn-lt"/>
              </a:rPr>
              <a:t>关系管理</a:t>
            </a:r>
            <a:endParaRPr lang="en-US" altLang="zh-CN" sz="1200" dirty="0">
              <a:cs typeface="+mn-ea"/>
              <a:sym typeface="+mn-lt"/>
            </a:endParaRPr>
          </a:p>
          <a:p>
            <a:pPr eaLnBrk="1" hangingPunct="1">
              <a:buFont typeface="Arial" pitchFamily="34" charset="0"/>
              <a:buChar char="•"/>
              <a:defRPr/>
            </a:pPr>
            <a:r>
              <a:rPr lang="zh-CN" altLang="en-US" sz="1200" dirty="0">
                <a:cs typeface="+mn-ea"/>
                <a:sym typeface="+mn-lt"/>
              </a:rPr>
              <a:t>标准并规范化的端到端销售服务</a:t>
            </a:r>
            <a:endParaRPr lang="en-US" altLang="zh-CN" sz="1200" dirty="0">
              <a:cs typeface="+mn-ea"/>
              <a:sym typeface="+mn-lt"/>
            </a:endParaRPr>
          </a:p>
        </p:txBody>
      </p:sp>
      <p:sp>
        <p:nvSpPr>
          <p:cNvPr id="224" name="TextBox 69">
            <a:extLst>
              <a:ext uri="{FF2B5EF4-FFF2-40B4-BE49-F238E27FC236}">
                <a16:creationId xmlns:a16="http://schemas.microsoft.com/office/drawing/2014/main" id="{1FED3D57-BA61-426B-A590-9E100348BAE4}"/>
              </a:ext>
            </a:extLst>
          </p:cNvPr>
          <p:cNvSpPr txBox="1">
            <a:spLocks noChangeArrowheads="1"/>
          </p:cNvSpPr>
          <p:nvPr/>
        </p:nvSpPr>
        <p:spPr bwMode="auto">
          <a:xfrm>
            <a:off x="4279344" y="5493276"/>
            <a:ext cx="233332" cy="584775"/>
          </a:xfrm>
          <a:prstGeom prst="rect">
            <a:avLst/>
          </a:prstGeom>
          <a:noFill/>
          <a:ln w="9525">
            <a:noFill/>
            <a:miter lim="800000"/>
            <a:headEnd/>
            <a:tailEnd/>
          </a:ln>
        </p:spPr>
        <p:txBody>
          <a:bodyPr>
            <a:spAutoFit/>
          </a:bodyPr>
          <a:lstStyle/>
          <a:p>
            <a:pPr eaLnBrk="1" hangingPunct="1">
              <a:defRPr/>
            </a:pPr>
            <a:r>
              <a:rPr lang="zh-CN" altLang="en-US" sz="800">
                <a:cs typeface="+mn-ea"/>
                <a:sym typeface="+mn-lt"/>
              </a:rPr>
              <a:t>客户矩阵</a:t>
            </a:r>
          </a:p>
        </p:txBody>
      </p:sp>
      <p:grpSp>
        <p:nvGrpSpPr>
          <p:cNvPr id="34849" name="Group 12">
            <a:extLst>
              <a:ext uri="{FF2B5EF4-FFF2-40B4-BE49-F238E27FC236}">
                <a16:creationId xmlns:a16="http://schemas.microsoft.com/office/drawing/2014/main" id="{6ABB6CF7-B5D9-466C-8A01-21DC7A470E18}"/>
              </a:ext>
            </a:extLst>
          </p:cNvPr>
          <p:cNvGrpSpPr>
            <a:grpSpLocks/>
          </p:cNvGrpSpPr>
          <p:nvPr/>
        </p:nvGrpSpPr>
        <p:grpSpPr bwMode="auto">
          <a:xfrm>
            <a:off x="1960308" y="2202818"/>
            <a:ext cx="2136497" cy="2085704"/>
            <a:chOff x="1515109" y="2208328"/>
            <a:chExt cx="2953358" cy="2884186"/>
          </a:xfrm>
        </p:grpSpPr>
        <p:sp>
          <p:nvSpPr>
            <p:cNvPr id="226" name="Ellipse 8">
              <a:extLst>
                <a:ext uri="{FF2B5EF4-FFF2-40B4-BE49-F238E27FC236}">
                  <a16:creationId xmlns:a16="http://schemas.microsoft.com/office/drawing/2014/main" id="{55BEAD45-8B68-494D-B0C0-01F9D7A74A70}"/>
                </a:ext>
              </a:extLst>
            </p:cNvPr>
            <p:cNvSpPr/>
            <p:nvPr/>
          </p:nvSpPr>
          <p:spPr>
            <a:xfrm>
              <a:off x="1611653" y="2247837"/>
              <a:ext cx="2810736" cy="2809557"/>
            </a:xfrm>
            <a:prstGeom prst="ellipse">
              <a:avLst/>
            </a:prstGeom>
            <a:noFill/>
            <a:ln w="76200">
              <a:solidFill>
                <a:srgbClr val="FFC00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tIns="35995" bIns="0" anchor="ctr"/>
            <a:lstStyle/>
            <a:p>
              <a:pPr algn="ctr" eaLnBrk="1" hangingPunct="1">
                <a:defRPr/>
              </a:pPr>
              <a:endParaRPr lang="en-US" altLang="zh-CN" sz="999">
                <a:solidFill>
                  <a:schemeClr val="tx1"/>
                </a:solidFill>
                <a:cs typeface="+mn-ea"/>
                <a:sym typeface="+mn-lt"/>
              </a:endParaRPr>
            </a:p>
          </p:txBody>
        </p:sp>
        <p:sp>
          <p:nvSpPr>
            <p:cNvPr id="227" name="Ellipse 9">
              <a:extLst>
                <a:ext uri="{FF2B5EF4-FFF2-40B4-BE49-F238E27FC236}">
                  <a16:creationId xmlns:a16="http://schemas.microsoft.com/office/drawing/2014/main" id="{79AAF281-4C61-47BF-AF3E-F0E7123592FF}"/>
                </a:ext>
              </a:extLst>
            </p:cNvPr>
            <p:cNvSpPr/>
            <p:nvPr/>
          </p:nvSpPr>
          <p:spPr>
            <a:xfrm>
              <a:off x="3511807" y="2208328"/>
              <a:ext cx="313766" cy="31388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5995" rIns="0" bIns="0" anchor="ctr"/>
            <a:lstStyle/>
            <a:p>
              <a:pPr algn="ctr">
                <a:defRPr/>
              </a:pPr>
              <a:r>
                <a:rPr lang="en-US" sz="1050" b="1" dirty="0">
                  <a:solidFill>
                    <a:srgbClr val="00B0F0"/>
                  </a:solidFill>
                  <a:cs typeface="+mn-ea"/>
                  <a:sym typeface="+mn-lt"/>
                </a:rPr>
                <a:t>01</a:t>
              </a:r>
            </a:p>
          </p:txBody>
        </p:sp>
        <p:sp>
          <p:nvSpPr>
            <p:cNvPr id="228" name="Ellipse 11">
              <a:extLst>
                <a:ext uri="{FF2B5EF4-FFF2-40B4-BE49-F238E27FC236}">
                  <a16:creationId xmlns:a16="http://schemas.microsoft.com/office/drawing/2014/main" id="{9C64AB4A-AC2B-4292-80CC-A0C646132924}"/>
                </a:ext>
              </a:extLst>
            </p:cNvPr>
            <p:cNvSpPr/>
            <p:nvPr/>
          </p:nvSpPr>
          <p:spPr>
            <a:xfrm>
              <a:off x="3511807" y="4778633"/>
              <a:ext cx="313766" cy="313881"/>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5995" rIns="0" bIns="0" anchor="ctr"/>
            <a:lstStyle/>
            <a:p>
              <a:pPr algn="ctr">
                <a:defRPr/>
              </a:pPr>
              <a:r>
                <a:rPr lang="en-US" sz="1050" b="1" dirty="0">
                  <a:solidFill>
                    <a:srgbClr val="00B0F0"/>
                  </a:solidFill>
                  <a:cs typeface="+mn-ea"/>
                  <a:sym typeface="+mn-lt"/>
                </a:rPr>
                <a:t>04</a:t>
              </a:r>
            </a:p>
          </p:txBody>
        </p:sp>
        <p:sp>
          <p:nvSpPr>
            <p:cNvPr id="229" name="Ellipse 10">
              <a:extLst>
                <a:ext uri="{FF2B5EF4-FFF2-40B4-BE49-F238E27FC236}">
                  <a16:creationId xmlns:a16="http://schemas.microsoft.com/office/drawing/2014/main" id="{612DFFDA-031D-4297-ACF6-67E7D7C8C301}"/>
                </a:ext>
              </a:extLst>
            </p:cNvPr>
            <p:cNvSpPr/>
            <p:nvPr/>
          </p:nvSpPr>
          <p:spPr>
            <a:xfrm>
              <a:off x="4154699" y="3031440"/>
              <a:ext cx="313768" cy="316075"/>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5995" rIns="0" bIns="0" anchor="ctr"/>
            <a:lstStyle/>
            <a:p>
              <a:pPr algn="ctr">
                <a:defRPr/>
              </a:pPr>
              <a:r>
                <a:rPr lang="en-US" sz="1050" b="1" dirty="0">
                  <a:solidFill>
                    <a:srgbClr val="00B0F0"/>
                  </a:solidFill>
                  <a:cs typeface="+mn-ea"/>
                  <a:sym typeface="+mn-lt"/>
                </a:rPr>
                <a:t>02</a:t>
              </a:r>
            </a:p>
          </p:txBody>
        </p:sp>
        <p:sp>
          <p:nvSpPr>
            <p:cNvPr id="230" name="Ellipse 12">
              <a:extLst>
                <a:ext uri="{FF2B5EF4-FFF2-40B4-BE49-F238E27FC236}">
                  <a16:creationId xmlns:a16="http://schemas.microsoft.com/office/drawing/2014/main" id="{68BAFCE0-C528-4AE5-8BE3-9452290FDDA1}"/>
                </a:ext>
              </a:extLst>
            </p:cNvPr>
            <p:cNvSpPr/>
            <p:nvPr/>
          </p:nvSpPr>
          <p:spPr>
            <a:xfrm>
              <a:off x="4154699" y="4078439"/>
              <a:ext cx="313768" cy="31388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5995" rIns="0" bIns="0" anchor="ctr"/>
            <a:lstStyle/>
            <a:p>
              <a:pPr algn="ctr">
                <a:defRPr/>
              </a:pPr>
              <a:r>
                <a:rPr lang="en-US" sz="1050" b="1" dirty="0">
                  <a:solidFill>
                    <a:srgbClr val="00B0F0"/>
                  </a:solidFill>
                  <a:cs typeface="+mn-ea"/>
                  <a:sym typeface="+mn-lt"/>
                </a:rPr>
                <a:t>03</a:t>
              </a:r>
            </a:p>
          </p:txBody>
        </p:sp>
        <p:sp>
          <p:nvSpPr>
            <p:cNvPr id="231" name="Ellipse 13">
              <a:extLst>
                <a:ext uri="{FF2B5EF4-FFF2-40B4-BE49-F238E27FC236}">
                  <a16:creationId xmlns:a16="http://schemas.microsoft.com/office/drawing/2014/main" id="{131FEF6C-EC46-4573-B87E-DAFF00DD87FF}"/>
                </a:ext>
              </a:extLst>
            </p:cNvPr>
            <p:cNvSpPr/>
            <p:nvPr/>
          </p:nvSpPr>
          <p:spPr>
            <a:xfrm>
              <a:off x="2250157" y="4772049"/>
              <a:ext cx="313768" cy="316075"/>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5995" rIns="0" bIns="0" anchor="ctr"/>
            <a:lstStyle/>
            <a:p>
              <a:pPr algn="ctr">
                <a:defRPr/>
              </a:pPr>
              <a:r>
                <a:rPr lang="en-US" sz="1050" b="1" dirty="0">
                  <a:solidFill>
                    <a:srgbClr val="00B0F0"/>
                  </a:solidFill>
                  <a:cs typeface="+mn-ea"/>
                  <a:sym typeface="+mn-lt"/>
                </a:rPr>
                <a:t>05</a:t>
              </a:r>
            </a:p>
          </p:txBody>
        </p:sp>
        <p:sp>
          <p:nvSpPr>
            <p:cNvPr id="232" name="Ellipse 15">
              <a:extLst>
                <a:ext uri="{FF2B5EF4-FFF2-40B4-BE49-F238E27FC236}">
                  <a16:creationId xmlns:a16="http://schemas.microsoft.com/office/drawing/2014/main" id="{824D98FF-A17C-4297-9177-B784E524733D}"/>
                </a:ext>
              </a:extLst>
            </p:cNvPr>
            <p:cNvSpPr/>
            <p:nvPr/>
          </p:nvSpPr>
          <p:spPr>
            <a:xfrm>
              <a:off x="1515109" y="3031440"/>
              <a:ext cx="313766" cy="316075"/>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5995" rIns="0" bIns="0" anchor="ctr"/>
            <a:lstStyle/>
            <a:p>
              <a:pPr algn="ctr">
                <a:defRPr/>
              </a:pPr>
              <a:r>
                <a:rPr lang="en-US" sz="1050" b="1" dirty="0">
                  <a:solidFill>
                    <a:srgbClr val="00B0F0"/>
                  </a:solidFill>
                  <a:cs typeface="+mn-ea"/>
                  <a:sym typeface="+mn-lt"/>
                </a:rPr>
                <a:t>07</a:t>
              </a:r>
            </a:p>
          </p:txBody>
        </p:sp>
        <p:sp>
          <p:nvSpPr>
            <p:cNvPr id="233" name="Ellipse 32">
              <a:extLst>
                <a:ext uri="{FF2B5EF4-FFF2-40B4-BE49-F238E27FC236}">
                  <a16:creationId xmlns:a16="http://schemas.microsoft.com/office/drawing/2014/main" id="{E8BC7B19-8E29-4656-9D97-F32C858A658F}"/>
                </a:ext>
              </a:extLst>
            </p:cNvPr>
            <p:cNvSpPr/>
            <p:nvPr/>
          </p:nvSpPr>
          <p:spPr>
            <a:xfrm>
              <a:off x="1515109" y="4078439"/>
              <a:ext cx="313766" cy="31388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5995" rIns="0" bIns="0" anchor="ctr"/>
            <a:lstStyle/>
            <a:p>
              <a:pPr algn="ctr">
                <a:defRPr/>
              </a:pPr>
              <a:r>
                <a:rPr lang="en-US" sz="1050" b="1" dirty="0">
                  <a:solidFill>
                    <a:srgbClr val="00B0F0"/>
                  </a:solidFill>
                  <a:cs typeface="+mn-ea"/>
                  <a:sym typeface="+mn-lt"/>
                </a:rPr>
                <a:t>06</a:t>
              </a:r>
            </a:p>
          </p:txBody>
        </p:sp>
        <p:sp>
          <p:nvSpPr>
            <p:cNvPr id="234" name="Block Arc 113">
              <a:extLst>
                <a:ext uri="{FF2B5EF4-FFF2-40B4-BE49-F238E27FC236}">
                  <a16:creationId xmlns:a16="http://schemas.microsoft.com/office/drawing/2014/main" id="{C218AFD6-FFC3-4FA8-B905-5170B6158E0E}"/>
                </a:ext>
              </a:extLst>
            </p:cNvPr>
            <p:cNvSpPr/>
            <p:nvPr/>
          </p:nvSpPr>
          <p:spPr>
            <a:xfrm rot="2058269">
              <a:off x="2015381" y="2590252"/>
              <a:ext cx="2025222" cy="2028149"/>
            </a:xfrm>
            <a:prstGeom prst="blockArc">
              <a:avLst>
                <a:gd name="adj1" fmla="val 10800000"/>
                <a:gd name="adj2" fmla="val 21418693"/>
                <a:gd name="adj3" fmla="val 5726"/>
              </a:avLst>
            </a:prstGeom>
            <a:solidFill>
              <a:srgbClr val="FFC000">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bIns="0" anchor="ctr"/>
            <a:lstStyle/>
            <a:p>
              <a:pPr algn="ctr">
                <a:defRPr/>
              </a:pPr>
              <a:endParaRPr lang="en-US" sz="1050" dirty="0">
                <a:solidFill>
                  <a:schemeClr val="tx1"/>
                </a:solidFill>
                <a:cs typeface="+mn-ea"/>
                <a:sym typeface="+mn-lt"/>
              </a:endParaRPr>
            </a:p>
          </p:txBody>
        </p:sp>
        <p:sp>
          <p:nvSpPr>
            <p:cNvPr id="235" name="Block Arc 114">
              <a:extLst>
                <a:ext uri="{FF2B5EF4-FFF2-40B4-BE49-F238E27FC236}">
                  <a16:creationId xmlns:a16="http://schemas.microsoft.com/office/drawing/2014/main" id="{FFE26556-D1D3-4D9F-9E58-99F3C8BE362C}"/>
                </a:ext>
              </a:extLst>
            </p:cNvPr>
            <p:cNvSpPr/>
            <p:nvPr/>
          </p:nvSpPr>
          <p:spPr>
            <a:xfrm rot="15224685">
              <a:off x="2287193" y="2882447"/>
              <a:ext cx="1468433" cy="1467902"/>
            </a:xfrm>
            <a:prstGeom prst="blockArc">
              <a:avLst>
                <a:gd name="adj1" fmla="val 10800000"/>
                <a:gd name="adj2" fmla="val 21510260"/>
                <a:gd name="adj3" fmla="val 13285"/>
              </a:avLst>
            </a:prstGeom>
            <a:solidFill>
              <a:srgbClr val="FFC000">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bIns="0" anchor="ctr"/>
            <a:lstStyle/>
            <a:p>
              <a:pPr algn="ctr">
                <a:defRPr/>
              </a:pPr>
              <a:endParaRPr lang="en-US" sz="1050" dirty="0">
                <a:solidFill>
                  <a:schemeClr val="tx1"/>
                </a:solidFill>
                <a:cs typeface="+mn-ea"/>
                <a:sym typeface="+mn-lt"/>
              </a:endParaRPr>
            </a:p>
          </p:txBody>
        </p:sp>
        <p:sp>
          <p:nvSpPr>
            <p:cNvPr id="236" name="Block Arc 115">
              <a:extLst>
                <a:ext uri="{FF2B5EF4-FFF2-40B4-BE49-F238E27FC236}">
                  <a16:creationId xmlns:a16="http://schemas.microsoft.com/office/drawing/2014/main" id="{40438929-C0D2-450B-8818-03C97501BCB4}"/>
                </a:ext>
              </a:extLst>
            </p:cNvPr>
            <p:cNvSpPr/>
            <p:nvPr/>
          </p:nvSpPr>
          <p:spPr>
            <a:xfrm rot="4428443">
              <a:off x="2514358" y="3098583"/>
              <a:ext cx="1088703" cy="1086115"/>
            </a:xfrm>
            <a:prstGeom prst="blockArc">
              <a:avLst>
                <a:gd name="adj1" fmla="val 10800000"/>
                <a:gd name="adj2" fmla="val 21333528"/>
                <a:gd name="adj3" fmla="val 7377"/>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bIns="0" anchor="ctr"/>
            <a:lstStyle/>
            <a:p>
              <a:pPr algn="ctr">
                <a:defRPr/>
              </a:pPr>
              <a:endParaRPr lang="en-US" sz="1050" dirty="0">
                <a:solidFill>
                  <a:schemeClr val="tx1"/>
                </a:solidFill>
                <a:cs typeface="+mn-ea"/>
                <a:sym typeface="+mn-lt"/>
              </a:endParaRPr>
            </a:p>
          </p:txBody>
        </p:sp>
        <p:sp>
          <p:nvSpPr>
            <p:cNvPr id="237" name="Block Arc 116">
              <a:extLst>
                <a:ext uri="{FF2B5EF4-FFF2-40B4-BE49-F238E27FC236}">
                  <a16:creationId xmlns:a16="http://schemas.microsoft.com/office/drawing/2014/main" id="{4C94609E-BD07-48D9-9FCF-F61969344878}"/>
                </a:ext>
              </a:extLst>
            </p:cNvPr>
            <p:cNvSpPr/>
            <p:nvPr/>
          </p:nvSpPr>
          <p:spPr>
            <a:xfrm rot="10396558">
              <a:off x="2070234" y="2706585"/>
              <a:ext cx="1893573" cy="1892061"/>
            </a:xfrm>
            <a:prstGeom prst="blockArc">
              <a:avLst>
                <a:gd name="adj1" fmla="val 13939871"/>
                <a:gd name="adj2" fmla="val 21385545"/>
                <a:gd name="adj3" fmla="val 6992"/>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bIns="0" anchor="ctr"/>
            <a:lstStyle/>
            <a:p>
              <a:pPr algn="ctr">
                <a:defRPr/>
              </a:pPr>
              <a:endParaRPr lang="en-US" sz="1050" dirty="0">
                <a:solidFill>
                  <a:schemeClr val="tx1"/>
                </a:solidFill>
                <a:cs typeface="+mn-ea"/>
                <a:sym typeface="+mn-lt"/>
              </a:endParaRPr>
            </a:p>
          </p:txBody>
        </p:sp>
        <p:sp>
          <p:nvSpPr>
            <p:cNvPr id="238" name="Ellipse 15">
              <a:extLst>
                <a:ext uri="{FF2B5EF4-FFF2-40B4-BE49-F238E27FC236}">
                  <a16:creationId xmlns:a16="http://schemas.microsoft.com/office/drawing/2014/main" id="{F24AD003-345A-408E-9D17-DFA7386F1053}"/>
                </a:ext>
              </a:extLst>
            </p:cNvPr>
            <p:cNvSpPr/>
            <p:nvPr/>
          </p:nvSpPr>
          <p:spPr>
            <a:xfrm>
              <a:off x="2250157" y="2208328"/>
              <a:ext cx="313768" cy="31388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5995" rIns="0" bIns="0" anchor="ctr"/>
            <a:lstStyle/>
            <a:p>
              <a:pPr algn="ctr">
                <a:defRPr/>
              </a:pPr>
              <a:r>
                <a:rPr lang="en-US" sz="1050" b="1" dirty="0">
                  <a:solidFill>
                    <a:srgbClr val="00B0F0"/>
                  </a:solidFill>
                  <a:cs typeface="+mn-ea"/>
                  <a:sym typeface="+mn-lt"/>
                </a:rPr>
                <a:t>08</a:t>
              </a:r>
            </a:p>
          </p:txBody>
        </p:sp>
        <p:sp>
          <p:nvSpPr>
            <p:cNvPr id="239" name="Block Arc 118">
              <a:extLst>
                <a:ext uri="{FF2B5EF4-FFF2-40B4-BE49-F238E27FC236}">
                  <a16:creationId xmlns:a16="http://schemas.microsoft.com/office/drawing/2014/main" id="{7D8375A3-E5A2-4B04-99BC-EDA04542B3AE}"/>
                </a:ext>
              </a:extLst>
            </p:cNvPr>
            <p:cNvSpPr/>
            <p:nvPr/>
          </p:nvSpPr>
          <p:spPr>
            <a:xfrm rot="12169565">
              <a:off x="1778410" y="2368560"/>
              <a:ext cx="2496970" cy="2495678"/>
            </a:xfrm>
            <a:prstGeom prst="blockArc">
              <a:avLst>
                <a:gd name="adj1" fmla="val 10800000"/>
                <a:gd name="adj2" fmla="val 21334566"/>
                <a:gd name="adj3" fmla="val 3627"/>
              </a:avLst>
            </a:prstGeom>
            <a:solidFill>
              <a:srgbClr val="FFC000">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bIns="0" anchor="ctr"/>
            <a:lstStyle/>
            <a:p>
              <a:pPr algn="ctr">
                <a:defRPr/>
              </a:pPr>
              <a:endParaRPr lang="en-US" sz="1050" dirty="0">
                <a:solidFill>
                  <a:schemeClr val="tx1"/>
                </a:solidFill>
                <a:cs typeface="+mn-ea"/>
                <a:sym typeface="+mn-lt"/>
              </a:endParaRPr>
            </a:p>
          </p:txBody>
        </p:sp>
        <p:sp>
          <p:nvSpPr>
            <p:cNvPr id="240" name="Ellipse 186">
              <a:extLst>
                <a:ext uri="{FF2B5EF4-FFF2-40B4-BE49-F238E27FC236}">
                  <a16:creationId xmlns:a16="http://schemas.microsoft.com/office/drawing/2014/main" id="{B30CB72E-D7D3-4214-865F-DFBF33DE852E}"/>
                </a:ext>
              </a:extLst>
            </p:cNvPr>
            <p:cNvSpPr/>
            <p:nvPr/>
          </p:nvSpPr>
          <p:spPr>
            <a:xfrm>
              <a:off x="2688991" y="3323371"/>
              <a:ext cx="656059" cy="656294"/>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endParaRPr lang="de-DE" altLang="zh-CN" sz="1100">
                <a:solidFill>
                  <a:schemeClr val="bg1"/>
                </a:solidFill>
                <a:cs typeface="+mn-ea"/>
                <a:sym typeface="+mn-lt"/>
              </a:endParaRPr>
            </a:p>
          </p:txBody>
        </p:sp>
        <p:grpSp>
          <p:nvGrpSpPr>
            <p:cNvPr id="34897" name="Group 6">
              <a:extLst>
                <a:ext uri="{FF2B5EF4-FFF2-40B4-BE49-F238E27FC236}">
                  <a16:creationId xmlns:a16="http://schemas.microsoft.com/office/drawing/2014/main" id="{A1F21832-2DFD-48FC-A0DE-748FC1C925FE}"/>
                </a:ext>
              </a:extLst>
            </p:cNvPr>
            <p:cNvGrpSpPr>
              <a:grpSpLocks/>
            </p:cNvGrpSpPr>
            <p:nvPr/>
          </p:nvGrpSpPr>
          <p:grpSpPr bwMode="auto">
            <a:xfrm>
              <a:off x="2884763" y="3508387"/>
              <a:ext cx="263842" cy="287565"/>
              <a:chOff x="6370515" y="3940872"/>
              <a:chExt cx="405511" cy="441971"/>
            </a:xfrm>
          </p:grpSpPr>
          <p:sp>
            <p:nvSpPr>
              <p:cNvPr id="242" name="Ellipse 269">
                <a:extLst>
                  <a:ext uri="{FF2B5EF4-FFF2-40B4-BE49-F238E27FC236}">
                    <a16:creationId xmlns:a16="http://schemas.microsoft.com/office/drawing/2014/main" id="{4FB36C09-5DA5-454A-B681-EC69C77808C9}"/>
                  </a:ext>
                </a:extLst>
              </p:cNvPr>
              <p:cNvSpPr/>
              <p:nvPr/>
            </p:nvSpPr>
            <p:spPr>
              <a:xfrm>
                <a:off x="6369763" y="4172663"/>
                <a:ext cx="404678" cy="209160"/>
              </a:xfrm>
              <a:custGeom>
                <a:avLst/>
                <a:gdLst>
                  <a:gd name="connsiteX0" fmla="*/ 118997 w 411730"/>
                  <a:gd name="connsiteY0" fmla="*/ 0 h 204090"/>
                  <a:gd name="connsiteX1" fmla="*/ 205865 w 411730"/>
                  <a:gd name="connsiteY1" fmla="*/ 28055 h 204090"/>
                  <a:gd name="connsiteX2" fmla="*/ 292734 w 411730"/>
                  <a:gd name="connsiteY2" fmla="*/ 0 h 204090"/>
                  <a:gd name="connsiteX3" fmla="*/ 411730 w 411730"/>
                  <a:gd name="connsiteY3" fmla="*/ 176533 h 204090"/>
                  <a:gd name="connsiteX4" fmla="*/ 410251 w 411730"/>
                  <a:gd name="connsiteY4" fmla="*/ 190525 h 204090"/>
                  <a:gd name="connsiteX5" fmla="*/ 1480 w 411730"/>
                  <a:gd name="connsiteY5" fmla="*/ 190525 h 204090"/>
                  <a:gd name="connsiteX6" fmla="*/ 0 w 411730"/>
                  <a:gd name="connsiteY6" fmla="*/ 176533 h 204090"/>
                  <a:gd name="connsiteX7" fmla="*/ 118997 w 411730"/>
                  <a:gd name="connsiteY7" fmla="*/ 0 h 204090"/>
                  <a:gd name="connsiteX0" fmla="*/ 118997 w 411730"/>
                  <a:gd name="connsiteY0" fmla="*/ 0 h 212473"/>
                  <a:gd name="connsiteX1" fmla="*/ 205865 w 411730"/>
                  <a:gd name="connsiteY1" fmla="*/ 28055 h 212473"/>
                  <a:gd name="connsiteX2" fmla="*/ 292734 w 411730"/>
                  <a:gd name="connsiteY2" fmla="*/ 0 h 212473"/>
                  <a:gd name="connsiteX3" fmla="*/ 411730 w 411730"/>
                  <a:gd name="connsiteY3" fmla="*/ 176533 h 212473"/>
                  <a:gd name="connsiteX4" fmla="*/ 410251 w 411730"/>
                  <a:gd name="connsiteY4" fmla="*/ 190525 h 212473"/>
                  <a:gd name="connsiteX5" fmla="*/ 1480 w 411730"/>
                  <a:gd name="connsiteY5" fmla="*/ 190525 h 212473"/>
                  <a:gd name="connsiteX6" fmla="*/ 0 w 411730"/>
                  <a:gd name="connsiteY6" fmla="*/ 176533 h 212473"/>
                  <a:gd name="connsiteX7" fmla="*/ 118997 w 411730"/>
                  <a:gd name="connsiteY7" fmla="*/ 0 h 21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730" h="212473">
                    <a:moveTo>
                      <a:pt x="118997" y="0"/>
                    </a:moveTo>
                    <a:cubicBezTo>
                      <a:pt x="143005" y="18701"/>
                      <a:pt x="173343" y="28055"/>
                      <a:pt x="205865" y="28055"/>
                    </a:cubicBezTo>
                    <a:cubicBezTo>
                      <a:pt x="238388" y="28055"/>
                      <a:pt x="268725" y="18701"/>
                      <a:pt x="292734" y="0"/>
                    </a:cubicBezTo>
                    <a:cubicBezTo>
                      <a:pt x="363272" y="30114"/>
                      <a:pt x="411730" y="97928"/>
                      <a:pt x="411730" y="176533"/>
                    </a:cubicBezTo>
                    <a:lnTo>
                      <a:pt x="410251" y="190525"/>
                    </a:lnTo>
                    <a:cubicBezTo>
                      <a:pt x="289255" y="218505"/>
                      <a:pt x="137737" y="221048"/>
                      <a:pt x="1480" y="190525"/>
                    </a:cubicBezTo>
                    <a:cubicBezTo>
                      <a:pt x="176" y="185952"/>
                      <a:pt x="0" y="181262"/>
                      <a:pt x="0" y="176533"/>
                    </a:cubicBezTo>
                    <a:cubicBezTo>
                      <a:pt x="0" y="97928"/>
                      <a:pt x="48459" y="30114"/>
                      <a:pt x="118997" y="0"/>
                    </a:cubicBezTo>
                    <a:close/>
                  </a:path>
                </a:pathLst>
              </a:custGeom>
              <a:solidFill>
                <a:schemeClr val="bg1"/>
              </a:solidFill>
              <a:ln w="3175">
                <a:noFill/>
              </a:ln>
            </p:spPr>
            <p:style>
              <a:lnRef idx="2">
                <a:schemeClr val="accent1">
                  <a:shade val="50000"/>
                </a:schemeClr>
              </a:lnRef>
              <a:fillRef idx="1001">
                <a:schemeClr val="dk2"/>
              </a:fillRef>
              <a:effectRef idx="0">
                <a:schemeClr val="accent1"/>
              </a:effectRef>
              <a:fontRef idx="minor">
                <a:schemeClr val="lt1"/>
              </a:fontRef>
            </p:style>
            <p:txBody>
              <a:bodyPr anchor="ctr"/>
              <a:lstStyle/>
              <a:p>
                <a:pPr algn="ctr">
                  <a:defRPr/>
                </a:pPr>
                <a:endParaRPr lang="en-US" sz="1800" dirty="0" err="1">
                  <a:solidFill>
                    <a:schemeClr val="tx1"/>
                  </a:solidFill>
                  <a:cs typeface="+mn-ea"/>
                  <a:sym typeface="+mn-lt"/>
                </a:endParaRPr>
              </a:p>
            </p:txBody>
          </p:sp>
          <p:sp>
            <p:nvSpPr>
              <p:cNvPr id="243" name="Ellipse 302">
                <a:extLst>
                  <a:ext uri="{FF2B5EF4-FFF2-40B4-BE49-F238E27FC236}">
                    <a16:creationId xmlns:a16="http://schemas.microsoft.com/office/drawing/2014/main" id="{55216EE7-426E-4886-906C-625524FE1EC5}"/>
                  </a:ext>
                </a:extLst>
              </p:cNvPr>
              <p:cNvSpPr/>
              <p:nvPr/>
            </p:nvSpPr>
            <p:spPr>
              <a:xfrm>
                <a:off x="6454070" y="3939890"/>
                <a:ext cx="236062" cy="239520"/>
              </a:xfrm>
              <a:prstGeom prst="ellipse">
                <a:avLst/>
              </a:prstGeom>
              <a:solidFill>
                <a:schemeClr val="bg1"/>
              </a:solidFill>
              <a:ln w="3175">
                <a:noFill/>
              </a:ln>
            </p:spPr>
            <p:style>
              <a:lnRef idx="2">
                <a:schemeClr val="accent1">
                  <a:shade val="50000"/>
                </a:schemeClr>
              </a:lnRef>
              <a:fillRef idx="1002">
                <a:schemeClr val="dk1"/>
              </a:fillRef>
              <a:effectRef idx="0">
                <a:schemeClr val="accent1"/>
              </a:effectRef>
              <a:fontRef idx="minor">
                <a:schemeClr val="lt1"/>
              </a:fontRef>
            </p:style>
            <p:txBody>
              <a:bodyPr anchor="ctr"/>
              <a:lstStyle/>
              <a:p>
                <a:pPr algn="ctr" eaLnBrk="1" hangingPunct="1">
                  <a:defRPr/>
                </a:pPr>
                <a:endParaRPr lang="en-US" altLang="zh-CN" sz="1800">
                  <a:solidFill>
                    <a:schemeClr val="tx1"/>
                  </a:solidFill>
                  <a:cs typeface="+mn-ea"/>
                  <a:sym typeface="+mn-lt"/>
                </a:endParaRPr>
              </a:p>
            </p:txBody>
          </p:sp>
        </p:grpSp>
      </p:grpSp>
      <p:sp>
        <p:nvSpPr>
          <p:cNvPr id="244" name="Textplatzhalter 5">
            <a:extLst>
              <a:ext uri="{FF2B5EF4-FFF2-40B4-BE49-F238E27FC236}">
                <a16:creationId xmlns:a16="http://schemas.microsoft.com/office/drawing/2014/main" id="{58D2F629-EB5F-4BF1-82D4-04C211D293C6}"/>
              </a:ext>
            </a:extLst>
          </p:cNvPr>
          <p:cNvSpPr txBox="1">
            <a:spLocks/>
          </p:cNvSpPr>
          <p:nvPr/>
        </p:nvSpPr>
        <p:spPr bwMode="auto">
          <a:xfrm>
            <a:off x="1701579" y="4220267"/>
            <a:ext cx="811108" cy="221012"/>
          </a:xfrm>
          <a:prstGeom prst="rect">
            <a:avLst/>
          </a:prstGeom>
          <a:noFill/>
          <a:ln w="9525">
            <a:noFill/>
            <a:miter lim="800000"/>
            <a:headEnd/>
            <a:tailEnd/>
          </a:ln>
        </p:spPr>
        <p:txBody>
          <a:bodyPr lIns="0" tIns="35995" rIns="0" bIns="0">
            <a:spAutoFit/>
          </a:bodyPr>
          <a:lstStyle/>
          <a:p>
            <a:pPr algn="r" eaLnBrk="1" hangingPunct="1">
              <a:buFont typeface="Arial" pitchFamily="34" charset="0"/>
              <a:buNone/>
              <a:defRPr/>
            </a:pPr>
            <a:r>
              <a:rPr lang="zh-CN" altLang="en-US" sz="1200" b="1">
                <a:cs typeface="+mn-ea"/>
                <a:sym typeface="+mn-lt"/>
              </a:rPr>
              <a:t>合作商机</a:t>
            </a:r>
            <a:endParaRPr lang="en-US" altLang="en-US" sz="1200" b="1">
              <a:cs typeface="+mn-ea"/>
              <a:sym typeface="+mn-lt"/>
            </a:endParaRPr>
          </a:p>
        </p:txBody>
      </p:sp>
      <p:sp>
        <p:nvSpPr>
          <p:cNvPr id="245" name="Textplatzhalter 5">
            <a:extLst>
              <a:ext uri="{FF2B5EF4-FFF2-40B4-BE49-F238E27FC236}">
                <a16:creationId xmlns:a16="http://schemas.microsoft.com/office/drawing/2014/main" id="{D8327576-60D8-4736-854F-6E0C4EDA621A}"/>
              </a:ext>
            </a:extLst>
          </p:cNvPr>
          <p:cNvSpPr txBox="1">
            <a:spLocks/>
          </p:cNvSpPr>
          <p:nvPr/>
        </p:nvSpPr>
        <p:spPr bwMode="auto">
          <a:xfrm>
            <a:off x="1122217" y="3648842"/>
            <a:ext cx="811106" cy="221012"/>
          </a:xfrm>
          <a:prstGeom prst="rect">
            <a:avLst/>
          </a:prstGeom>
          <a:noFill/>
          <a:ln w="9525">
            <a:noFill/>
            <a:miter lim="800000"/>
            <a:headEnd/>
            <a:tailEnd/>
          </a:ln>
        </p:spPr>
        <p:txBody>
          <a:bodyPr lIns="0" tIns="35995" rIns="0" bIns="0">
            <a:spAutoFit/>
          </a:bodyPr>
          <a:lstStyle/>
          <a:p>
            <a:pPr algn="r" eaLnBrk="1" hangingPunct="1">
              <a:buFont typeface="Arial" pitchFamily="34" charset="0"/>
              <a:buNone/>
              <a:defRPr/>
            </a:pPr>
            <a:r>
              <a:rPr lang="zh-CN" altLang="en-US" sz="1200" b="1">
                <a:cs typeface="+mn-ea"/>
                <a:sym typeface="+mn-lt"/>
              </a:rPr>
              <a:t>决策链</a:t>
            </a:r>
            <a:endParaRPr lang="en-US" altLang="en-US" sz="1200" b="1">
              <a:cs typeface="+mn-ea"/>
              <a:sym typeface="+mn-lt"/>
            </a:endParaRPr>
          </a:p>
        </p:txBody>
      </p:sp>
      <p:sp>
        <p:nvSpPr>
          <p:cNvPr id="246" name="Textplatzhalter 5">
            <a:extLst>
              <a:ext uri="{FF2B5EF4-FFF2-40B4-BE49-F238E27FC236}">
                <a16:creationId xmlns:a16="http://schemas.microsoft.com/office/drawing/2014/main" id="{8A24F231-5739-43AB-92D0-7E3A6CE7ECB7}"/>
              </a:ext>
            </a:extLst>
          </p:cNvPr>
          <p:cNvSpPr txBox="1">
            <a:spLocks/>
          </p:cNvSpPr>
          <p:nvPr/>
        </p:nvSpPr>
        <p:spPr bwMode="auto">
          <a:xfrm>
            <a:off x="1122217" y="2753608"/>
            <a:ext cx="811106" cy="221012"/>
          </a:xfrm>
          <a:prstGeom prst="rect">
            <a:avLst/>
          </a:prstGeom>
          <a:noFill/>
          <a:ln w="9525">
            <a:noFill/>
            <a:miter lim="800000"/>
            <a:headEnd/>
            <a:tailEnd/>
          </a:ln>
        </p:spPr>
        <p:txBody>
          <a:bodyPr lIns="0" tIns="35995" rIns="0" bIns="0">
            <a:spAutoFit/>
          </a:bodyPr>
          <a:lstStyle/>
          <a:p>
            <a:pPr algn="r" eaLnBrk="1" hangingPunct="1">
              <a:buFont typeface="Arial" pitchFamily="34" charset="0"/>
              <a:buNone/>
              <a:defRPr/>
            </a:pPr>
            <a:r>
              <a:rPr lang="zh-CN" altLang="en-US" sz="1200" b="1">
                <a:cs typeface="+mn-ea"/>
                <a:sym typeface="+mn-lt"/>
              </a:rPr>
              <a:t>信用资质</a:t>
            </a:r>
            <a:endParaRPr lang="en-US" altLang="en-US" sz="1200" b="1">
              <a:cs typeface="+mn-ea"/>
              <a:sym typeface="+mn-lt"/>
            </a:endParaRPr>
          </a:p>
        </p:txBody>
      </p:sp>
      <p:sp>
        <p:nvSpPr>
          <p:cNvPr id="247" name="Textplatzhalter 5">
            <a:extLst>
              <a:ext uri="{FF2B5EF4-FFF2-40B4-BE49-F238E27FC236}">
                <a16:creationId xmlns:a16="http://schemas.microsoft.com/office/drawing/2014/main" id="{1A4AE0F7-A5DD-440A-ADD8-9FADE3E8AD03}"/>
              </a:ext>
            </a:extLst>
          </p:cNvPr>
          <p:cNvSpPr txBox="1">
            <a:spLocks/>
          </p:cNvSpPr>
          <p:nvPr/>
        </p:nvSpPr>
        <p:spPr bwMode="auto">
          <a:xfrm>
            <a:off x="1701579" y="1988533"/>
            <a:ext cx="811108" cy="221012"/>
          </a:xfrm>
          <a:prstGeom prst="rect">
            <a:avLst/>
          </a:prstGeom>
          <a:noFill/>
          <a:ln w="9525">
            <a:noFill/>
            <a:miter lim="800000"/>
            <a:headEnd/>
            <a:tailEnd/>
          </a:ln>
        </p:spPr>
        <p:txBody>
          <a:bodyPr lIns="0" tIns="35995" rIns="0" bIns="0">
            <a:spAutoFit/>
          </a:bodyPr>
          <a:lstStyle/>
          <a:p>
            <a:pPr algn="r" eaLnBrk="1" hangingPunct="1">
              <a:buFont typeface="Arial" pitchFamily="34" charset="0"/>
              <a:buNone/>
              <a:defRPr/>
            </a:pPr>
            <a:r>
              <a:rPr lang="zh-CN" altLang="en-US" sz="1200" b="1">
                <a:cs typeface="+mn-ea"/>
                <a:sym typeface="+mn-lt"/>
              </a:rPr>
              <a:t>财务能力</a:t>
            </a:r>
            <a:endParaRPr lang="en-US" altLang="en-US" sz="1200" b="1">
              <a:cs typeface="+mn-ea"/>
              <a:sym typeface="+mn-lt"/>
            </a:endParaRPr>
          </a:p>
        </p:txBody>
      </p:sp>
      <p:sp>
        <p:nvSpPr>
          <p:cNvPr id="248" name="Textplatzhalter 5">
            <a:extLst>
              <a:ext uri="{FF2B5EF4-FFF2-40B4-BE49-F238E27FC236}">
                <a16:creationId xmlns:a16="http://schemas.microsoft.com/office/drawing/2014/main" id="{51530B51-62D4-4135-8E03-AA0D33B7A4BB}"/>
              </a:ext>
            </a:extLst>
          </p:cNvPr>
          <p:cNvSpPr txBox="1">
            <a:spLocks/>
          </p:cNvSpPr>
          <p:nvPr/>
        </p:nvSpPr>
        <p:spPr bwMode="auto">
          <a:xfrm>
            <a:off x="3634901" y="2025040"/>
            <a:ext cx="679361" cy="221012"/>
          </a:xfrm>
          <a:prstGeom prst="rect">
            <a:avLst/>
          </a:prstGeom>
          <a:noFill/>
          <a:ln w="9525">
            <a:noFill/>
            <a:miter lim="800000"/>
            <a:headEnd/>
            <a:tailEnd/>
          </a:ln>
        </p:spPr>
        <p:txBody>
          <a:bodyPr lIns="0" tIns="35995" rIns="0" bIns="0">
            <a:spAutoFit/>
          </a:bodyPr>
          <a:lstStyle/>
          <a:p>
            <a:pPr eaLnBrk="1" hangingPunct="1">
              <a:buFont typeface="Arial" pitchFamily="34" charset="0"/>
              <a:buNone/>
              <a:defRPr/>
            </a:pPr>
            <a:r>
              <a:rPr lang="zh-CN" altLang="en-US" sz="1200" b="1">
                <a:cs typeface="+mn-ea"/>
                <a:sym typeface="+mn-lt"/>
              </a:rPr>
              <a:t>基本属性</a:t>
            </a:r>
            <a:endParaRPr lang="en-US" altLang="en-US" sz="1200" b="1">
              <a:cs typeface="+mn-ea"/>
              <a:sym typeface="+mn-lt"/>
            </a:endParaRPr>
          </a:p>
        </p:txBody>
      </p:sp>
      <p:sp>
        <p:nvSpPr>
          <p:cNvPr id="249" name="Textplatzhalter 5">
            <a:extLst>
              <a:ext uri="{FF2B5EF4-FFF2-40B4-BE49-F238E27FC236}">
                <a16:creationId xmlns:a16="http://schemas.microsoft.com/office/drawing/2014/main" id="{8C21F77B-7CCD-477E-9F4E-04901528C9C2}"/>
              </a:ext>
            </a:extLst>
          </p:cNvPr>
          <p:cNvSpPr txBox="1">
            <a:spLocks/>
          </p:cNvSpPr>
          <p:nvPr/>
        </p:nvSpPr>
        <p:spPr bwMode="auto">
          <a:xfrm>
            <a:off x="4123788" y="2753608"/>
            <a:ext cx="679361" cy="221012"/>
          </a:xfrm>
          <a:prstGeom prst="rect">
            <a:avLst/>
          </a:prstGeom>
          <a:noFill/>
          <a:ln w="9525">
            <a:noFill/>
            <a:miter lim="800000"/>
            <a:headEnd/>
            <a:tailEnd/>
          </a:ln>
        </p:spPr>
        <p:txBody>
          <a:bodyPr lIns="0" tIns="35995" rIns="0" bIns="0">
            <a:spAutoFit/>
          </a:bodyPr>
          <a:lstStyle/>
          <a:p>
            <a:pPr eaLnBrk="1" hangingPunct="1">
              <a:buFont typeface="Arial" pitchFamily="34" charset="0"/>
              <a:buNone/>
              <a:defRPr/>
            </a:pPr>
            <a:r>
              <a:rPr lang="zh-CN" altLang="en-US" sz="1200" b="1">
                <a:cs typeface="+mn-ea"/>
                <a:sym typeface="+mn-lt"/>
              </a:rPr>
              <a:t>客户业务</a:t>
            </a:r>
            <a:endParaRPr lang="en-US" altLang="en-US" sz="1200" b="1">
              <a:cs typeface="+mn-ea"/>
              <a:sym typeface="+mn-lt"/>
            </a:endParaRPr>
          </a:p>
        </p:txBody>
      </p:sp>
      <p:sp>
        <p:nvSpPr>
          <p:cNvPr id="250" name="Textplatzhalter 5">
            <a:extLst>
              <a:ext uri="{FF2B5EF4-FFF2-40B4-BE49-F238E27FC236}">
                <a16:creationId xmlns:a16="http://schemas.microsoft.com/office/drawing/2014/main" id="{0B15CC22-637D-4858-96D7-0951069951F9}"/>
              </a:ext>
            </a:extLst>
          </p:cNvPr>
          <p:cNvSpPr txBox="1">
            <a:spLocks/>
          </p:cNvSpPr>
          <p:nvPr/>
        </p:nvSpPr>
        <p:spPr bwMode="auto">
          <a:xfrm>
            <a:off x="4123788" y="3648841"/>
            <a:ext cx="679361" cy="221012"/>
          </a:xfrm>
          <a:prstGeom prst="rect">
            <a:avLst/>
          </a:prstGeom>
          <a:noFill/>
          <a:ln w="9525">
            <a:noFill/>
            <a:miter lim="800000"/>
            <a:headEnd/>
            <a:tailEnd/>
          </a:ln>
        </p:spPr>
        <p:txBody>
          <a:bodyPr lIns="0" tIns="35995" rIns="0" bIns="0">
            <a:spAutoFit/>
          </a:bodyPr>
          <a:lstStyle/>
          <a:p>
            <a:pPr eaLnBrk="1" hangingPunct="1">
              <a:buFont typeface="Arial" pitchFamily="34" charset="0"/>
              <a:buNone/>
              <a:defRPr/>
            </a:pPr>
            <a:r>
              <a:rPr lang="zh-CN" altLang="en-US" sz="1200" b="1">
                <a:cs typeface="+mn-ea"/>
                <a:sym typeface="+mn-lt"/>
              </a:rPr>
              <a:t>产品需求</a:t>
            </a:r>
            <a:endParaRPr lang="en-US" altLang="en-US" sz="1200" b="1">
              <a:cs typeface="+mn-ea"/>
              <a:sym typeface="+mn-lt"/>
            </a:endParaRPr>
          </a:p>
        </p:txBody>
      </p:sp>
      <p:sp>
        <p:nvSpPr>
          <p:cNvPr id="251" name="Textplatzhalter 5">
            <a:extLst>
              <a:ext uri="{FF2B5EF4-FFF2-40B4-BE49-F238E27FC236}">
                <a16:creationId xmlns:a16="http://schemas.microsoft.com/office/drawing/2014/main" id="{2B52A1C4-0D61-4EB5-A73A-6EAAFDB4B4A4}"/>
              </a:ext>
            </a:extLst>
          </p:cNvPr>
          <p:cNvSpPr txBox="1">
            <a:spLocks/>
          </p:cNvSpPr>
          <p:nvPr/>
        </p:nvSpPr>
        <p:spPr bwMode="auto">
          <a:xfrm>
            <a:off x="3634901" y="4218680"/>
            <a:ext cx="679361" cy="221012"/>
          </a:xfrm>
          <a:prstGeom prst="rect">
            <a:avLst/>
          </a:prstGeom>
          <a:noFill/>
          <a:ln w="9525">
            <a:noFill/>
            <a:miter lim="800000"/>
            <a:headEnd/>
            <a:tailEnd/>
          </a:ln>
        </p:spPr>
        <p:txBody>
          <a:bodyPr lIns="0" tIns="35995" rIns="0" bIns="0">
            <a:spAutoFit/>
          </a:bodyPr>
          <a:lstStyle/>
          <a:p>
            <a:pPr eaLnBrk="1" hangingPunct="1">
              <a:buFont typeface="Arial" pitchFamily="34" charset="0"/>
              <a:buNone/>
              <a:defRPr/>
            </a:pPr>
            <a:r>
              <a:rPr lang="zh-CN" altLang="en-US" sz="1200" b="1">
                <a:cs typeface="+mn-ea"/>
                <a:sym typeface="+mn-lt"/>
              </a:rPr>
              <a:t>市场竞争</a:t>
            </a:r>
            <a:endParaRPr lang="en-US" altLang="en-US" sz="1200" b="1">
              <a:cs typeface="+mn-ea"/>
              <a:sym typeface="+mn-lt"/>
            </a:endParaRPr>
          </a:p>
        </p:txBody>
      </p:sp>
      <p:cxnSp>
        <p:nvCxnSpPr>
          <p:cNvPr id="252" name="Straight Connector 131">
            <a:extLst>
              <a:ext uri="{FF2B5EF4-FFF2-40B4-BE49-F238E27FC236}">
                <a16:creationId xmlns:a16="http://schemas.microsoft.com/office/drawing/2014/main" id="{B63F59CE-2CC9-450A-9E70-4574437C8526}"/>
              </a:ext>
            </a:extLst>
          </p:cNvPr>
          <p:cNvCxnSpPr/>
          <p:nvPr/>
        </p:nvCxnSpPr>
        <p:spPr>
          <a:xfrm>
            <a:off x="4293629" y="1936152"/>
            <a:ext cx="0" cy="3634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Rectangle 132">
            <a:extLst>
              <a:ext uri="{FF2B5EF4-FFF2-40B4-BE49-F238E27FC236}">
                <a16:creationId xmlns:a16="http://schemas.microsoft.com/office/drawing/2014/main" id="{F148BDE7-7412-41E2-9B73-03B7A75F65E7}"/>
              </a:ext>
            </a:extLst>
          </p:cNvPr>
          <p:cNvSpPr/>
          <p:nvPr/>
        </p:nvSpPr>
        <p:spPr>
          <a:xfrm>
            <a:off x="4358709" y="1872660"/>
            <a:ext cx="968249" cy="4968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114276" indent="-114276">
              <a:buFont typeface="Arial" pitchFamily="34" charset="0"/>
              <a:buChar char="•"/>
              <a:defRPr/>
            </a:pPr>
            <a:r>
              <a:rPr lang="zh-CN" altLang="en-US" sz="999">
                <a:solidFill>
                  <a:schemeClr val="tx1"/>
                </a:solidFill>
                <a:cs typeface="+mn-ea"/>
                <a:sym typeface="+mn-lt"/>
              </a:rPr>
              <a:t>基础信息</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行业属性</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地域属性</a:t>
            </a:r>
            <a:endParaRPr lang="en-US" altLang="en-US" sz="999">
              <a:solidFill>
                <a:schemeClr val="tx1"/>
              </a:solidFill>
              <a:cs typeface="+mn-ea"/>
              <a:sym typeface="+mn-lt"/>
            </a:endParaRPr>
          </a:p>
        </p:txBody>
      </p:sp>
      <p:cxnSp>
        <p:nvCxnSpPr>
          <p:cNvPr id="254" name="Straight Connector 133">
            <a:extLst>
              <a:ext uri="{FF2B5EF4-FFF2-40B4-BE49-F238E27FC236}">
                <a16:creationId xmlns:a16="http://schemas.microsoft.com/office/drawing/2014/main" id="{AD7E3CC5-49D0-4D52-8542-D18E5E358F5F}"/>
              </a:ext>
            </a:extLst>
          </p:cNvPr>
          <p:cNvCxnSpPr/>
          <p:nvPr/>
        </p:nvCxnSpPr>
        <p:spPr>
          <a:xfrm>
            <a:off x="4812673" y="2672656"/>
            <a:ext cx="0" cy="3634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5" name="Rectangle 134">
            <a:extLst>
              <a:ext uri="{FF2B5EF4-FFF2-40B4-BE49-F238E27FC236}">
                <a16:creationId xmlns:a16="http://schemas.microsoft.com/office/drawing/2014/main" id="{E45AB0A5-F393-4BC8-8F9A-E7A19B76E2F6}"/>
              </a:ext>
            </a:extLst>
          </p:cNvPr>
          <p:cNvSpPr/>
          <p:nvPr/>
        </p:nvSpPr>
        <p:spPr>
          <a:xfrm>
            <a:off x="4877754" y="2607576"/>
            <a:ext cx="968249" cy="49523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114276" indent="-114276">
              <a:buFont typeface="Arial" pitchFamily="34" charset="0"/>
              <a:buChar char="•"/>
              <a:defRPr/>
            </a:pPr>
            <a:r>
              <a:rPr lang="zh-CN" altLang="en-US" sz="999">
                <a:solidFill>
                  <a:schemeClr val="tx1"/>
                </a:solidFill>
                <a:cs typeface="+mn-ea"/>
                <a:sym typeface="+mn-lt"/>
              </a:rPr>
              <a:t>企业规模</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业务发展</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业务战略</a:t>
            </a:r>
            <a:endParaRPr lang="en-US" altLang="en-US" sz="999">
              <a:solidFill>
                <a:schemeClr val="tx1"/>
              </a:solidFill>
              <a:cs typeface="+mn-ea"/>
              <a:sym typeface="+mn-lt"/>
            </a:endParaRPr>
          </a:p>
        </p:txBody>
      </p:sp>
      <p:cxnSp>
        <p:nvCxnSpPr>
          <p:cNvPr id="256" name="Straight Connector 135">
            <a:extLst>
              <a:ext uri="{FF2B5EF4-FFF2-40B4-BE49-F238E27FC236}">
                <a16:creationId xmlns:a16="http://schemas.microsoft.com/office/drawing/2014/main" id="{B208AC70-4355-46FD-AEFF-D9BADCA3E039}"/>
              </a:ext>
            </a:extLst>
          </p:cNvPr>
          <p:cNvCxnSpPr/>
          <p:nvPr/>
        </p:nvCxnSpPr>
        <p:spPr>
          <a:xfrm>
            <a:off x="4812673" y="3574239"/>
            <a:ext cx="0" cy="3634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7" name="Rectangle 136">
            <a:extLst>
              <a:ext uri="{FF2B5EF4-FFF2-40B4-BE49-F238E27FC236}">
                <a16:creationId xmlns:a16="http://schemas.microsoft.com/office/drawing/2014/main" id="{581DF8DB-A544-480E-8DD4-93441D758A7E}"/>
              </a:ext>
            </a:extLst>
          </p:cNvPr>
          <p:cNvSpPr/>
          <p:nvPr/>
        </p:nvSpPr>
        <p:spPr>
          <a:xfrm>
            <a:off x="4877754" y="3507573"/>
            <a:ext cx="968249" cy="4968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114276" indent="-114276">
              <a:buFont typeface="Arial" pitchFamily="34" charset="0"/>
              <a:buChar char="•"/>
              <a:defRPr/>
            </a:pPr>
            <a:r>
              <a:rPr lang="zh-CN" altLang="en-US" sz="999">
                <a:solidFill>
                  <a:schemeClr val="tx1"/>
                </a:solidFill>
                <a:cs typeface="+mn-ea"/>
                <a:sym typeface="+mn-lt"/>
              </a:rPr>
              <a:t>品类产品采购历史</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采购现状</a:t>
            </a:r>
            <a:endParaRPr lang="en-US" altLang="en-US" sz="999">
              <a:solidFill>
                <a:schemeClr val="tx1"/>
              </a:solidFill>
              <a:cs typeface="+mn-ea"/>
              <a:sym typeface="+mn-lt"/>
            </a:endParaRPr>
          </a:p>
        </p:txBody>
      </p:sp>
      <p:cxnSp>
        <p:nvCxnSpPr>
          <p:cNvPr id="258" name="Straight Connector 137">
            <a:extLst>
              <a:ext uri="{FF2B5EF4-FFF2-40B4-BE49-F238E27FC236}">
                <a16:creationId xmlns:a16="http://schemas.microsoft.com/office/drawing/2014/main" id="{9F2145F8-9FC8-40F7-8A94-4A0556D9ECD5}"/>
              </a:ext>
            </a:extLst>
          </p:cNvPr>
          <p:cNvCxnSpPr/>
          <p:nvPr/>
        </p:nvCxnSpPr>
        <p:spPr>
          <a:xfrm>
            <a:off x="4293629" y="4156775"/>
            <a:ext cx="0" cy="3619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9" name="Rectangle 138">
            <a:extLst>
              <a:ext uri="{FF2B5EF4-FFF2-40B4-BE49-F238E27FC236}">
                <a16:creationId xmlns:a16="http://schemas.microsoft.com/office/drawing/2014/main" id="{413F13E4-D760-41A0-8676-563C7A55839A}"/>
              </a:ext>
            </a:extLst>
          </p:cNvPr>
          <p:cNvSpPr/>
          <p:nvPr/>
        </p:nvSpPr>
        <p:spPr>
          <a:xfrm>
            <a:off x="4358709" y="4090107"/>
            <a:ext cx="968249" cy="49523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114276" indent="-114276">
              <a:buFont typeface="Arial" pitchFamily="34" charset="0"/>
              <a:buChar char="•"/>
              <a:defRPr/>
            </a:pPr>
            <a:r>
              <a:rPr lang="zh-CN" altLang="en-US" sz="999">
                <a:solidFill>
                  <a:schemeClr val="tx1"/>
                </a:solidFill>
                <a:cs typeface="+mn-ea"/>
                <a:sym typeface="+mn-lt"/>
              </a:rPr>
              <a:t>竞争品牌</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产品线</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市场份额</a:t>
            </a:r>
            <a:endParaRPr lang="en-US" altLang="en-US" sz="999">
              <a:solidFill>
                <a:schemeClr val="tx1"/>
              </a:solidFill>
              <a:cs typeface="+mn-ea"/>
              <a:sym typeface="+mn-lt"/>
            </a:endParaRPr>
          </a:p>
        </p:txBody>
      </p:sp>
      <p:cxnSp>
        <p:nvCxnSpPr>
          <p:cNvPr id="260" name="Straight Connector 139">
            <a:extLst>
              <a:ext uri="{FF2B5EF4-FFF2-40B4-BE49-F238E27FC236}">
                <a16:creationId xmlns:a16="http://schemas.microsoft.com/office/drawing/2014/main" id="{26DD404E-7C25-4AEF-8379-A58B2B71FCCC}"/>
              </a:ext>
            </a:extLst>
          </p:cNvPr>
          <p:cNvCxnSpPr/>
          <p:nvPr/>
        </p:nvCxnSpPr>
        <p:spPr>
          <a:xfrm>
            <a:off x="1828562" y="4136141"/>
            <a:ext cx="0" cy="4333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Rectangle 140">
            <a:extLst>
              <a:ext uri="{FF2B5EF4-FFF2-40B4-BE49-F238E27FC236}">
                <a16:creationId xmlns:a16="http://schemas.microsoft.com/office/drawing/2014/main" id="{8F541299-835A-42D2-A0E8-7A1A5B99A172}"/>
              </a:ext>
            </a:extLst>
          </p:cNvPr>
          <p:cNvSpPr/>
          <p:nvPr/>
        </p:nvSpPr>
        <p:spPr>
          <a:xfrm>
            <a:off x="1093646" y="4056776"/>
            <a:ext cx="684123" cy="59206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114276" indent="-114276">
              <a:buFont typeface="Arial" pitchFamily="34" charset="0"/>
              <a:buChar char="•"/>
              <a:defRPr/>
            </a:pPr>
            <a:r>
              <a:rPr lang="zh-CN" altLang="en-US" sz="999">
                <a:solidFill>
                  <a:schemeClr val="tx1"/>
                </a:solidFill>
                <a:cs typeface="+mn-ea"/>
                <a:sym typeface="+mn-lt"/>
              </a:rPr>
              <a:t>销售历史</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销售现状</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潜在商机</a:t>
            </a:r>
            <a:endParaRPr lang="en-US" altLang="en-US" sz="999">
              <a:solidFill>
                <a:schemeClr val="tx1"/>
              </a:solidFill>
              <a:cs typeface="+mn-ea"/>
              <a:sym typeface="+mn-lt"/>
            </a:endParaRPr>
          </a:p>
        </p:txBody>
      </p:sp>
      <p:cxnSp>
        <p:nvCxnSpPr>
          <p:cNvPr id="262" name="Straight Connector 141">
            <a:extLst>
              <a:ext uri="{FF2B5EF4-FFF2-40B4-BE49-F238E27FC236}">
                <a16:creationId xmlns:a16="http://schemas.microsoft.com/office/drawing/2014/main" id="{EE4C8086-15F4-4F12-B4E8-551B16097DE9}"/>
              </a:ext>
            </a:extLst>
          </p:cNvPr>
          <p:cNvCxnSpPr/>
          <p:nvPr/>
        </p:nvCxnSpPr>
        <p:spPr>
          <a:xfrm>
            <a:off x="1388882" y="3586937"/>
            <a:ext cx="0" cy="4333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Rectangle 142">
            <a:extLst>
              <a:ext uri="{FF2B5EF4-FFF2-40B4-BE49-F238E27FC236}">
                <a16:creationId xmlns:a16="http://schemas.microsoft.com/office/drawing/2014/main" id="{FC73EC42-0DE4-4F53-878D-3B527100ABC3}"/>
              </a:ext>
            </a:extLst>
          </p:cNvPr>
          <p:cNvSpPr/>
          <p:nvPr/>
        </p:nvSpPr>
        <p:spPr>
          <a:xfrm>
            <a:off x="523808" y="3505985"/>
            <a:ext cx="814281" cy="590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114276" indent="-114276">
              <a:buFont typeface="Arial" pitchFamily="34" charset="0"/>
              <a:buChar char="•"/>
              <a:defRPr/>
            </a:pPr>
            <a:r>
              <a:rPr lang="zh-CN" altLang="en-US" sz="999" dirty="0">
                <a:solidFill>
                  <a:schemeClr val="tx1"/>
                </a:solidFill>
                <a:cs typeface="+mn-ea"/>
                <a:sym typeface="+mn-lt"/>
              </a:rPr>
              <a:t>企业决策链</a:t>
            </a:r>
            <a:endParaRPr lang="en-US" altLang="zh-CN" sz="999" dirty="0">
              <a:solidFill>
                <a:schemeClr val="tx1"/>
              </a:solidFill>
              <a:cs typeface="+mn-ea"/>
              <a:sym typeface="+mn-lt"/>
            </a:endParaRPr>
          </a:p>
          <a:p>
            <a:pPr marL="114276" indent="-114276">
              <a:buFont typeface="Arial" pitchFamily="34" charset="0"/>
              <a:buChar char="•"/>
              <a:defRPr/>
            </a:pPr>
            <a:r>
              <a:rPr lang="zh-CN" altLang="en-US" sz="999" dirty="0">
                <a:solidFill>
                  <a:schemeClr val="tx1"/>
                </a:solidFill>
                <a:cs typeface="+mn-ea"/>
                <a:sym typeface="+mn-lt"/>
              </a:rPr>
              <a:t>联系人画像</a:t>
            </a:r>
            <a:endParaRPr lang="en-US" altLang="en-US" sz="999" dirty="0">
              <a:solidFill>
                <a:schemeClr val="tx1"/>
              </a:solidFill>
              <a:cs typeface="+mn-ea"/>
              <a:sym typeface="+mn-lt"/>
            </a:endParaRPr>
          </a:p>
        </p:txBody>
      </p:sp>
      <p:cxnSp>
        <p:nvCxnSpPr>
          <p:cNvPr id="264" name="Straight Connector 143">
            <a:extLst>
              <a:ext uri="{FF2B5EF4-FFF2-40B4-BE49-F238E27FC236}">
                <a16:creationId xmlns:a16="http://schemas.microsoft.com/office/drawing/2014/main" id="{F8248C86-5BCF-4B69-B883-10A0F610AE70}"/>
              </a:ext>
            </a:extLst>
          </p:cNvPr>
          <p:cNvCxnSpPr/>
          <p:nvPr/>
        </p:nvCxnSpPr>
        <p:spPr>
          <a:xfrm>
            <a:off x="1226978" y="2685354"/>
            <a:ext cx="0" cy="4333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5" name="Rectangle 144">
            <a:extLst>
              <a:ext uri="{FF2B5EF4-FFF2-40B4-BE49-F238E27FC236}">
                <a16:creationId xmlns:a16="http://schemas.microsoft.com/office/drawing/2014/main" id="{541D3F2D-0B83-4743-B43B-3BACD36E42EE}"/>
              </a:ext>
            </a:extLst>
          </p:cNvPr>
          <p:cNvSpPr/>
          <p:nvPr/>
        </p:nvSpPr>
        <p:spPr>
          <a:xfrm>
            <a:off x="623808" y="2607577"/>
            <a:ext cx="552378" cy="590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114276" indent="-114276">
              <a:buFont typeface="Arial" pitchFamily="34" charset="0"/>
              <a:buChar char="•"/>
              <a:defRPr/>
            </a:pPr>
            <a:r>
              <a:rPr lang="zh-CN" altLang="en-US" sz="999" dirty="0">
                <a:solidFill>
                  <a:schemeClr val="tx1"/>
                </a:solidFill>
                <a:cs typeface="+mn-ea"/>
                <a:sym typeface="+mn-lt"/>
              </a:rPr>
              <a:t>履约率</a:t>
            </a:r>
            <a:endParaRPr lang="en-US" altLang="zh-CN" sz="999" dirty="0">
              <a:solidFill>
                <a:schemeClr val="tx1"/>
              </a:solidFill>
              <a:cs typeface="+mn-ea"/>
              <a:sym typeface="+mn-lt"/>
            </a:endParaRPr>
          </a:p>
          <a:p>
            <a:pPr marL="114276" indent="-114276">
              <a:buFont typeface="Arial" pitchFamily="34" charset="0"/>
              <a:buChar char="•"/>
              <a:defRPr/>
            </a:pPr>
            <a:r>
              <a:rPr lang="zh-CN" altLang="en-US" sz="999" dirty="0">
                <a:solidFill>
                  <a:schemeClr val="tx1"/>
                </a:solidFill>
                <a:cs typeface="+mn-ea"/>
                <a:sym typeface="+mn-lt"/>
              </a:rPr>
              <a:t>违约率</a:t>
            </a:r>
            <a:endParaRPr lang="en-US" altLang="zh-CN" sz="999" dirty="0">
              <a:solidFill>
                <a:schemeClr val="tx1"/>
              </a:solidFill>
              <a:cs typeface="+mn-ea"/>
              <a:sym typeface="+mn-lt"/>
            </a:endParaRPr>
          </a:p>
          <a:p>
            <a:pPr marL="114276" indent="-114276">
              <a:buFont typeface="Arial" pitchFamily="34" charset="0"/>
              <a:buChar char="•"/>
              <a:defRPr/>
            </a:pPr>
            <a:r>
              <a:rPr lang="zh-CN" altLang="en-US" sz="999" dirty="0">
                <a:solidFill>
                  <a:schemeClr val="tx1"/>
                </a:solidFill>
                <a:cs typeface="+mn-ea"/>
                <a:sym typeface="+mn-lt"/>
              </a:rPr>
              <a:t>账期</a:t>
            </a:r>
            <a:endParaRPr lang="en-US" altLang="en-US" sz="999" dirty="0">
              <a:solidFill>
                <a:schemeClr val="tx1"/>
              </a:solidFill>
              <a:cs typeface="+mn-ea"/>
              <a:sym typeface="+mn-lt"/>
            </a:endParaRPr>
          </a:p>
        </p:txBody>
      </p:sp>
      <p:cxnSp>
        <p:nvCxnSpPr>
          <p:cNvPr id="266" name="Straight Connector 145">
            <a:extLst>
              <a:ext uri="{FF2B5EF4-FFF2-40B4-BE49-F238E27FC236}">
                <a16:creationId xmlns:a16="http://schemas.microsoft.com/office/drawing/2014/main" id="{E8B5B0CC-335E-4326-AF36-AA56420DD61B}"/>
              </a:ext>
            </a:extLst>
          </p:cNvPr>
          <p:cNvCxnSpPr/>
          <p:nvPr/>
        </p:nvCxnSpPr>
        <p:spPr>
          <a:xfrm>
            <a:off x="1828562" y="1894882"/>
            <a:ext cx="0" cy="4333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ectangle 146">
            <a:extLst>
              <a:ext uri="{FF2B5EF4-FFF2-40B4-BE49-F238E27FC236}">
                <a16:creationId xmlns:a16="http://schemas.microsoft.com/office/drawing/2014/main" id="{AE46CAFD-ED93-4EE4-8CC7-CEAFABFB9C17}"/>
              </a:ext>
            </a:extLst>
          </p:cNvPr>
          <p:cNvSpPr/>
          <p:nvPr/>
        </p:nvSpPr>
        <p:spPr>
          <a:xfrm>
            <a:off x="1093646" y="1817105"/>
            <a:ext cx="684123" cy="590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114276" indent="-114276">
              <a:buFont typeface="Arial" pitchFamily="34" charset="0"/>
              <a:buChar char="•"/>
              <a:defRPr/>
            </a:pPr>
            <a:r>
              <a:rPr lang="zh-CN" altLang="en-US" sz="999">
                <a:solidFill>
                  <a:schemeClr val="tx1"/>
                </a:solidFill>
                <a:cs typeface="+mn-ea"/>
                <a:sym typeface="+mn-lt"/>
              </a:rPr>
              <a:t>呆坏账</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应收应付</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现金流</a:t>
            </a:r>
            <a:endParaRPr lang="en-US" altLang="zh-CN" sz="999">
              <a:solidFill>
                <a:schemeClr val="tx1"/>
              </a:solidFill>
              <a:cs typeface="+mn-ea"/>
              <a:sym typeface="+mn-lt"/>
            </a:endParaRPr>
          </a:p>
          <a:p>
            <a:pPr marL="114276" indent="-114276">
              <a:buFont typeface="Arial" pitchFamily="34" charset="0"/>
              <a:buChar char="•"/>
              <a:defRPr/>
            </a:pPr>
            <a:r>
              <a:rPr lang="zh-CN" altLang="en-US" sz="999">
                <a:solidFill>
                  <a:schemeClr val="tx1"/>
                </a:solidFill>
                <a:cs typeface="+mn-ea"/>
                <a:sym typeface="+mn-lt"/>
              </a:rPr>
              <a:t>资产负债</a:t>
            </a:r>
            <a:endParaRPr lang="en-US" altLang="en-US" sz="999">
              <a:solidFill>
                <a:schemeClr val="tx1"/>
              </a:solidFill>
              <a:cs typeface="+mn-ea"/>
              <a:sym typeface="+mn-lt"/>
            </a:endParaRPr>
          </a:p>
        </p:txBody>
      </p:sp>
      <p:grpSp>
        <p:nvGrpSpPr>
          <p:cNvPr id="34874" name="Group 19">
            <a:extLst>
              <a:ext uri="{FF2B5EF4-FFF2-40B4-BE49-F238E27FC236}">
                <a16:creationId xmlns:a16="http://schemas.microsoft.com/office/drawing/2014/main" id="{5159ADB8-F0AA-49FE-B608-9FAA84D0833E}"/>
              </a:ext>
            </a:extLst>
          </p:cNvPr>
          <p:cNvGrpSpPr>
            <a:grpSpLocks/>
          </p:cNvGrpSpPr>
          <p:nvPr/>
        </p:nvGrpSpPr>
        <p:grpSpPr bwMode="auto">
          <a:xfrm>
            <a:off x="6201556" y="1858374"/>
            <a:ext cx="1888879" cy="4069820"/>
            <a:chOff x="5956673" y="1862597"/>
            <a:chExt cx="1888317" cy="3444072"/>
          </a:xfrm>
        </p:grpSpPr>
        <p:sp>
          <p:nvSpPr>
            <p:cNvPr id="269" name="AutoShape 10">
              <a:extLst>
                <a:ext uri="{FF2B5EF4-FFF2-40B4-BE49-F238E27FC236}">
                  <a16:creationId xmlns:a16="http://schemas.microsoft.com/office/drawing/2014/main" id="{FBA30345-E9F9-441C-833B-0A6F5CF2CAE5}"/>
                </a:ext>
              </a:extLst>
            </p:cNvPr>
            <p:cNvSpPr>
              <a:spLocks noChangeArrowheads="1"/>
            </p:cNvSpPr>
            <p:nvPr/>
          </p:nvSpPr>
          <p:spPr bwMode="gray">
            <a:xfrm>
              <a:off x="6591401" y="1862597"/>
              <a:ext cx="625207" cy="1147129"/>
            </a:xfrm>
            <a:prstGeom prst="triangle">
              <a:avLst>
                <a:gd name="adj" fmla="val 50000"/>
              </a:avLst>
            </a:prstGeom>
            <a:solidFill>
              <a:srgbClr val="FFC000"/>
            </a:solidFill>
            <a:ln w="12700">
              <a:solidFill>
                <a:schemeClr val="bg1"/>
              </a:solidFill>
              <a:miter lim="800000"/>
              <a:headEnd/>
              <a:tailEnd/>
            </a:ln>
          </p:spPr>
          <p:txBody>
            <a:bodyPr wrap="none" lIns="89988" tIns="46794" rIns="89988" bIns="46794" anchor="ctr"/>
            <a:lstStyle/>
            <a:p>
              <a:pPr eaLnBrk="1" hangingPunct="1">
                <a:defRPr/>
              </a:pPr>
              <a:endParaRPr lang="en-US" altLang="en-US" sz="1599" i="1">
                <a:cs typeface="+mn-ea"/>
                <a:sym typeface="+mn-lt"/>
              </a:endParaRPr>
            </a:p>
          </p:txBody>
        </p:sp>
        <p:sp>
          <p:nvSpPr>
            <p:cNvPr id="270" name="AutoShape 13">
              <a:extLst>
                <a:ext uri="{FF2B5EF4-FFF2-40B4-BE49-F238E27FC236}">
                  <a16:creationId xmlns:a16="http://schemas.microsoft.com/office/drawing/2014/main" id="{5B08A8A2-0855-4271-8C66-A6121BD9537C}"/>
                </a:ext>
              </a:extLst>
            </p:cNvPr>
            <p:cNvSpPr>
              <a:spLocks noChangeArrowheads="1"/>
            </p:cNvSpPr>
            <p:nvPr/>
          </p:nvSpPr>
          <p:spPr bwMode="gray">
            <a:xfrm flipV="1">
              <a:off x="5956673" y="4158198"/>
              <a:ext cx="1888317" cy="1148471"/>
            </a:xfrm>
            <a:custGeom>
              <a:avLst/>
              <a:gdLst>
                <a:gd name="T0" fmla="*/ 151278058 w 21600"/>
                <a:gd name="T1" fmla="*/ 30536169 h 21600"/>
                <a:gd name="T2" fmla="*/ 82540347 w 21600"/>
                <a:gd name="T3" fmla="*/ 61072338 h 21600"/>
                <a:gd name="T4" fmla="*/ 13802548 w 21600"/>
                <a:gd name="T5" fmla="*/ 30536169 h 21600"/>
                <a:gd name="T6" fmla="*/ 82540347 w 21600"/>
                <a:gd name="T7" fmla="*/ 0 h 21600"/>
                <a:gd name="T8" fmla="*/ 0 60000 65536"/>
                <a:gd name="T9" fmla="*/ 0 60000 65536"/>
                <a:gd name="T10" fmla="*/ 0 60000 65536"/>
                <a:gd name="T11" fmla="*/ 0 60000 65536"/>
                <a:gd name="T12" fmla="*/ 3606 w 21600"/>
                <a:gd name="T13" fmla="*/ 3606 h 21600"/>
                <a:gd name="T14" fmla="*/ 17994 w 21600"/>
                <a:gd name="T15" fmla="*/ 17994 h 21600"/>
              </a:gdLst>
              <a:ahLst/>
              <a:cxnLst>
                <a:cxn ang="T8">
                  <a:pos x="T0" y="T1"/>
                </a:cxn>
                <a:cxn ang="T9">
                  <a:pos x="T2" y="T3"/>
                </a:cxn>
                <a:cxn ang="T10">
                  <a:pos x="T4" y="T5"/>
                </a:cxn>
                <a:cxn ang="T11">
                  <a:pos x="T6" y="T7"/>
                </a:cxn>
              </a:cxnLst>
              <a:rect l="T12" t="T13" r="T14" b="T15"/>
              <a:pathLst>
                <a:path w="21600" h="21600">
                  <a:moveTo>
                    <a:pt x="0" y="0"/>
                  </a:moveTo>
                  <a:lnTo>
                    <a:pt x="3611" y="21600"/>
                  </a:lnTo>
                  <a:lnTo>
                    <a:pt x="17989" y="21600"/>
                  </a:lnTo>
                  <a:lnTo>
                    <a:pt x="21600" y="0"/>
                  </a:lnTo>
                  <a:lnTo>
                    <a:pt x="0" y="0"/>
                  </a:lnTo>
                  <a:close/>
                </a:path>
              </a:pathLst>
            </a:custGeom>
            <a:solidFill>
              <a:srgbClr val="FFC000">
                <a:alpha val="30196"/>
              </a:srgbClr>
            </a:solidFill>
            <a:ln w="12700">
              <a:solidFill>
                <a:schemeClr val="bg1"/>
              </a:solidFill>
              <a:miter lim="800000"/>
              <a:headEnd/>
              <a:tailEnd/>
            </a:ln>
          </p:spPr>
          <p:txBody>
            <a:bodyPr wrap="none" lIns="89988" tIns="46794" rIns="89988" bIns="46794" anchor="ctr"/>
            <a:lstStyle/>
            <a:p>
              <a:pPr eaLnBrk="1" hangingPunct="1">
                <a:defRPr/>
              </a:pPr>
              <a:endParaRPr lang="zh-CN" altLang="en-US" sz="1800">
                <a:cs typeface="+mn-ea"/>
                <a:sym typeface="+mn-lt"/>
              </a:endParaRPr>
            </a:p>
          </p:txBody>
        </p:sp>
      </p:grpSp>
      <p:sp>
        <p:nvSpPr>
          <p:cNvPr id="34875" name="TextBox 45">
            <a:extLst>
              <a:ext uri="{FF2B5EF4-FFF2-40B4-BE49-F238E27FC236}">
                <a16:creationId xmlns:a16="http://schemas.microsoft.com/office/drawing/2014/main" id="{23516AF9-F20F-454E-BC87-F68C523394C5}"/>
              </a:ext>
            </a:extLst>
          </p:cNvPr>
          <p:cNvSpPr txBox="1">
            <a:spLocks noChangeArrowheads="1"/>
          </p:cNvSpPr>
          <p:nvPr/>
        </p:nvSpPr>
        <p:spPr bwMode="auto">
          <a:xfrm>
            <a:off x="6833298" y="2437737"/>
            <a:ext cx="63015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mn-lt"/>
                <a:ea typeface="+mn-ea"/>
                <a:cs typeface="+mn-ea"/>
                <a:sym typeface="+mn-lt"/>
              </a:rPr>
              <a:t>D</a:t>
            </a:r>
            <a:br>
              <a:rPr lang="en-US" altLang="zh-CN" sz="1200">
                <a:latin typeface="+mn-lt"/>
                <a:ea typeface="+mn-ea"/>
                <a:cs typeface="+mn-ea"/>
                <a:sym typeface="+mn-lt"/>
              </a:rPr>
            </a:br>
            <a:r>
              <a:rPr lang="zh-CN" altLang="en-US" sz="1200">
                <a:latin typeface="+mn-lt"/>
                <a:ea typeface="+mn-ea"/>
                <a:cs typeface="+mn-ea"/>
                <a:sym typeface="+mn-lt"/>
              </a:rPr>
              <a:t>战略</a:t>
            </a:r>
            <a:br>
              <a:rPr lang="en-US" altLang="zh-CN" sz="1200">
                <a:latin typeface="+mn-lt"/>
                <a:ea typeface="+mn-ea"/>
                <a:cs typeface="+mn-ea"/>
                <a:sym typeface="+mn-lt"/>
              </a:rPr>
            </a:br>
            <a:r>
              <a:rPr lang="zh-CN" altLang="en-US" sz="1200">
                <a:latin typeface="+mn-lt"/>
                <a:ea typeface="+mn-ea"/>
                <a:cs typeface="+mn-ea"/>
                <a:sym typeface="+mn-lt"/>
              </a:rPr>
              <a:t>投资</a:t>
            </a:r>
            <a:endParaRPr lang="en-US" altLang="zh-CN" sz="1200">
              <a:latin typeface="+mn-lt"/>
              <a:ea typeface="+mn-ea"/>
              <a:cs typeface="+mn-ea"/>
              <a:sym typeface="+mn-lt"/>
            </a:endParaRPr>
          </a:p>
        </p:txBody>
      </p:sp>
      <p:sp>
        <p:nvSpPr>
          <p:cNvPr id="34876" name="TextBox 48">
            <a:extLst>
              <a:ext uri="{FF2B5EF4-FFF2-40B4-BE49-F238E27FC236}">
                <a16:creationId xmlns:a16="http://schemas.microsoft.com/office/drawing/2014/main" id="{C622AA82-6037-43C2-9E2C-DAB0A60C4B4B}"/>
              </a:ext>
            </a:extLst>
          </p:cNvPr>
          <p:cNvSpPr txBox="1">
            <a:spLocks noChangeArrowheads="1"/>
          </p:cNvSpPr>
          <p:nvPr/>
        </p:nvSpPr>
        <p:spPr bwMode="auto">
          <a:xfrm>
            <a:off x="6468221" y="4972643"/>
            <a:ext cx="136189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mn-lt"/>
                <a:ea typeface="+mn-ea"/>
                <a:cs typeface="+mn-ea"/>
                <a:sym typeface="+mn-lt"/>
              </a:rPr>
              <a:t>C</a:t>
            </a:r>
            <a:br>
              <a:rPr lang="en-US" altLang="zh-CN" sz="1200">
                <a:latin typeface="+mn-lt"/>
                <a:ea typeface="+mn-ea"/>
                <a:cs typeface="+mn-ea"/>
                <a:sym typeface="+mn-lt"/>
              </a:rPr>
            </a:br>
            <a:r>
              <a:rPr lang="zh-CN" altLang="en-US" sz="1200">
                <a:latin typeface="+mn-lt"/>
                <a:ea typeface="+mn-ea"/>
                <a:cs typeface="+mn-ea"/>
                <a:sym typeface="+mn-lt"/>
              </a:rPr>
              <a:t>普通客户</a:t>
            </a:r>
            <a:endParaRPr lang="en-US" altLang="zh-CN" sz="1200">
              <a:latin typeface="+mn-lt"/>
              <a:ea typeface="+mn-ea"/>
              <a:cs typeface="+mn-ea"/>
              <a:sym typeface="+mn-lt"/>
            </a:endParaRPr>
          </a:p>
          <a:p>
            <a:pPr algn="ctr" eaLnBrk="1" hangingPunct="1"/>
            <a:r>
              <a:rPr lang="en-US" altLang="zh-CN" sz="1200">
                <a:latin typeface="+mn-lt"/>
                <a:ea typeface="+mn-ea"/>
                <a:cs typeface="+mn-ea"/>
                <a:sym typeface="+mn-lt"/>
              </a:rPr>
              <a:t>(</a:t>
            </a:r>
            <a:r>
              <a:rPr lang="zh-CN" altLang="en-US" sz="1200">
                <a:latin typeface="+mn-lt"/>
                <a:ea typeface="+mn-ea"/>
                <a:cs typeface="+mn-ea"/>
                <a:sym typeface="+mn-lt"/>
              </a:rPr>
              <a:t>单小，总额小</a:t>
            </a:r>
            <a:r>
              <a:rPr lang="en-US" altLang="zh-CN" sz="1200">
                <a:latin typeface="+mn-lt"/>
                <a:ea typeface="+mn-ea"/>
                <a:cs typeface="+mn-ea"/>
                <a:sym typeface="+mn-lt"/>
              </a:rPr>
              <a:t>)</a:t>
            </a:r>
            <a:endParaRPr lang="zh-CN" altLang="en-US" sz="1200">
              <a:latin typeface="+mn-lt"/>
              <a:ea typeface="+mn-ea"/>
              <a:cs typeface="+mn-ea"/>
              <a:sym typeface="+mn-lt"/>
            </a:endParaRPr>
          </a:p>
        </p:txBody>
      </p:sp>
      <p:cxnSp>
        <p:nvCxnSpPr>
          <p:cNvPr id="273" name="Gerade Verbindung 56">
            <a:extLst>
              <a:ext uri="{FF2B5EF4-FFF2-40B4-BE49-F238E27FC236}">
                <a16:creationId xmlns:a16="http://schemas.microsoft.com/office/drawing/2014/main" id="{676BDF57-3DF4-4A2E-8BDC-159F0F84B86C}"/>
              </a:ext>
            </a:extLst>
          </p:cNvPr>
          <p:cNvCxnSpPr/>
          <p:nvPr/>
        </p:nvCxnSpPr>
        <p:spPr>
          <a:xfrm>
            <a:off x="653965" y="1629804"/>
            <a:ext cx="502854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4" name="Gerade Verbindung 56">
            <a:extLst>
              <a:ext uri="{FF2B5EF4-FFF2-40B4-BE49-F238E27FC236}">
                <a16:creationId xmlns:a16="http://schemas.microsoft.com/office/drawing/2014/main" id="{13667160-FA6C-4E5F-9E53-14FB770C0027}"/>
              </a:ext>
            </a:extLst>
          </p:cNvPr>
          <p:cNvCxnSpPr/>
          <p:nvPr/>
        </p:nvCxnSpPr>
        <p:spPr>
          <a:xfrm>
            <a:off x="653965" y="5348832"/>
            <a:ext cx="502854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5" name="Gerade Verbindung 56">
            <a:extLst>
              <a:ext uri="{FF2B5EF4-FFF2-40B4-BE49-F238E27FC236}">
                <a16:creationId xmlns:a16="http://schemas.microsoft.com/office/drawing/2014/main" id="{F1B20732-3B7E-4F13-B0DC-DD354C116A4C}"/>
              </a:ext>
            </a:extLst>
          </p:cNvPr>
          <p:cNvCxnSpPr/>
          <p:nvPr/>
        </p:nvCxnSpPr>
        <p:spPr>
          <a:xfrm>
            <a:off x="6345999" y="1629804"/>
            <a:ext cx="502854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9" name="Shape 377">
            <a:extLst>
              <a:ext uri="{FF2B5EF4-FFF2-40B4-BE49-F238E27FC236}">
                <a16:creationId xmlns:a16="http://schemas.microsoft.com/office/drawing/2014/main" id="{C69112C5-5092-4145-8F8B-4480A38ECF54}"/>
              </a:ext>
            </a:extLst>
          </p:cNvPr>
          <p:cNvSpPr/>
          <p:nvPr/>
        </p:nvSpPr>
        <p:spPr>
          <a:xfrm>
            <a:off x="-736336" y="1287101"/>
            <a:ext cx="9568036" cy="461653"/>
          </a:xfrm>
          <a:prstGeom prst="rect">
            <a:avLst/>
          </a:prstGeom>
          <a:ln w="25400">
            <a:miter lim="400000"/>
          </a:ln>
          <a:extLst>
            <a:ext uri="{C572A759-6A51-4108-AA02-DFA0A04FC94B}">
              <ma14:wrappingTextBoxFlag xmlns="" xmlns:ma14="http://schemas.microsoft.com/office/mac/drawingml/2011/main" val="1"/>
            </a:ext>
          </a:extLst>
        </p:spPr>
        <p:txBody>
          <a:bodyPr wrap="square" tIns="45714" bIns="45714">
            <a:spAutoFit/>
          </a:bodyPr>
          <a:lstStyle>
            <a:lvl1pPr>
              <a:defRPr sz="9600">
                <a:solidFill>
                  <a:schemeClr val="accent1"/>
                </a:solidFill>
                <a:latin typeface="Calibri Light"/>
                <a:ea typeface="Calibri Light"/>
                <a:cs typeface="Calibri Light"/>
                <a:sym typeface="Calibri Light"/>
              </a:defRPr>
            </a:lvl1pPr>
          </a:lstStyle>
          <a:p>
            <a:pPr>
              <a:defRPr sz="3600">
                <a:solidFill>
                  <a:srgbClr val="000000"/>
                </a:solidFill>
                <a:latin typeface="Calibri"/>
                <a:ea typeface="Calibri"/>
                <a:cs typeface="Calibri"/>
                <a:sym typeface="Calibri"/>
              </a:defRPr>
            </a:pPr>
            <a:endParaRPr sz="2400" dirty="0">
              <a:solidFill>
                <a:schemeClr val="tx1"/>
              </a:solidFill>
              <a:latin typeface="+mn-lt"/>
              <a:ea typeface="+mn-ea"/>
              <a:cs typeface="+mn-ea"/>
              <a:sym typeface="+mn-lt"/>
            </a:endParaRPr>
          </a:p>
        </p:txBody>
      </p:sp>
      <p:sp>
        <p:nvSpPr>
          <p:cNvPr id="87" name="标题 1">
            <a:extLst>
              <a:ext uri="{FF2B5EF4-FFF2-40B4-BE49-F238E27FC236}">
                <a16:creationId xmlns:a16="http://schemas.microsoft.com/office/drawing/2014/main" id="{9EFD9E2C-E861-4EFB-98EB-E2E4A54EA6D8}"/>
              </a:ext>
            </a:extLst>
          </p:cNvPr>
          <p:cNvSpPr>
            <a:spLocks noGrp="1"/>
          </p:cNvSpPr>
          <p:nvPr>
            <p:ph type="title" idx="4294967295"/>
          </p:nvPr>
        </p:nvSpPr>
        <p:spPr>
          <a:xfrm>
            <a:off x="-48462" y="92674"/>
            <a:ext cx="8292021" cy="765352"/>
          </a:xfrm>
          <a:prstGeom prst="rect">
            <a:avLst/>
          </a:prstGeom>
          <a:noFill/>
          <a:ln>
            <a:noFill/>
          </a:ln>
          <a:effectLst/>
        </p:spPr>
        <p:txBody>
          <a:bodyPr vert="horz" wrap="square" lIns="45714" tIns="60958" rIns="45714" bIns="60958" rtlCol="0" anchor="ctr">
            <a:spAutoFit/>
          </a:bodyPr>
          <a:lstStyle/>
          <a:p>
            <a:pPr algn="l">
              <a:spcBef>
                <a:spcPts val="0"/>
              </a:spcBef>
            </a:pPr>
            <a:r>
              <a:rPr lang="zh-CN" altLang="en-US" sz="3200" dirty="0">
                <a:solidFill>
                  <a:srgbClr val="FFB200"/>
                </a:solidFill>
                <a:latin typeface="微软雅黑 Light"/>
                <a:ea typeface="微软雅黑"/>
                <a:cs typeface="+mn-ea"/>
                <a:sym typeface="+mn-lt"/>
              </a:rPr>
              <a:t>客户的全生命旅程管理</a:t>
            </a:r>
          </a:p>
        </p:txBody>
      </p:sp>
    </p:spTree>
    <p:extLst>
      <p:ext uri="{BB962C8B-B14F-4D97-AF65-F5344CB8AC3E}">
        <p14:creationId xmlns:p14="http://schemas.microsoft.com/office/powerpoint/2010/main" val="811186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A9AC8A-09C6-4BFB-A23A-1E123E115FC8}"/>
              </a:ext>
            </a:extLst>
          </p:cNvPr>
          <p:cNvSpPr/>
          <p:nvPr/>
        </p:nvSpPr>
        <p:spPr>
          <a:xfrm>
            <a:off x="3947599" y="2245675"/>
            <a:ext cx="7811070" cy="4136487"/>
          </a:xfrm>
          <a:prstGeom prst="rect">
            <a:avLst/>
          </a:prstGeom>
          <a:solidFill>
            <a:schemeClr val="bg1">
              <a:lumMod val="85000"/>
            </a:schemeClr>
          </a:solidFill>
          <a:ln>
            <a:solidFill>
              <a:schemeClr val="bg1"/>
            </a:solidFill>
          </a:ln>
        </p:spPr>
        <p:txBody>
          <a:bodyPr anchor="ctr"/>
          <a:lstStyle/>
          <a:p>
            <a:pPr eaLnBrk="1" hangingPunct="1">
              <a:defRPr/>
            </a:pPr>
            <a:endParaRPr lang="zh-CN" altLang="en-US" sz="1400" dirty="0">
              <a:latin typeface="+mj-ea"/>
              <a:ea typeface="+mj-ea"/>
            </a:endParaRPr>
          </a:p>
        </p:txBody>
      </p:sp>
      <p:sp>
        <p:nvSpPr>
          <p:cNvPr id="4" name="矩形 3">
            <a:extLst>
              <a:ext uri="{FF2B5EF4-FFF2-40B4-BE49-F238E27FC236}">
                <a16:creationId xmlns:a16="http://schemas.microsoft.com/office/drawing/2014/main" id="{D8CD637A-601C-493A-B969-E63E479BE0CD}"/>
              </a:ext>
            </a:extLst>
          </p:cNvPr>
          <p:cNvSpPr/>
          <p:nvPr/>
        </p:nvSpPr>
        <p:spPr>
          <a:xfrm>
            <a:off x="550792" y="1834564"/>
            <a:ext cx="3023793" cy="4571405"/>
          </a:xfrm>
          <a:prstGeom prst="rect">
            <a:avLst/>
          </a:prstGeom>
          <a:solidFill>
            <a:schemeClr val="bg1">
              <a:lumMod val="95000"/>
            </a:schemeClr>
          </a:solidFill>
          <a:ln>
            <a:noFill/>
          </a:ln>
        </p:spPr>
        <p:txBody>
          <a:bodyPr anchor="ctr"/>
          <a:lstStyle/>
          <a:p>
            <a:pPr eaLnBrk="1" hangingPunct="1">
              <a:defRPr/>
            </a:pPr>
            <a:endParaRPr lang="zh-CN" altLang="en-US" sz="1400" dirty="0">
              <a:latin typeface="+mj-ea"/>
              <a:ea typeface="+mj-ea"/>
            </a:endParaRPr>
          </a:p>
        </p:txBody>
      </p:sp>
      <p:sp>
        <p:nvSpPr>
          <p:cNvPr id="5" name="TextBox 3">
            <a:extLst>
              <a:ext uri="{FF2B5EF4-FFF2-40B4-BE49-F238E27FC236}">
                <a16:creationId xmlns:a16="http://schemas.microsoft.com/office/drawing/2014/main" id="{4E4A77BA-76AC-4CC2-8A72-7259887A3065}"/>
              </a:ext>
            </a:extLst>
          </p:cNvPr>
          <p:cNvSpPr txBox="1"/>
          <p:nvPr/>
        </p:nvSpPr>
        <p:spPr>
          <a:xfrm>
            <a:off x="423807" y="1183776"/>
            <a:ext cx="11250734" cy="338426"/>
          </a:xfrm>
          <a:prstGeom prst="rect">
            <a:avLst/>
          </a:prstGeom>
          <a:noFill/>
        </p:spPr>
        <p:txBody>
          <a:bodyPr wrap="square">
            <a:spAutoFit/>
          </a:bodyPr>
          <a:lstStyle/>
          <a:p>
            <a:pPr marL="342830" indent="-342830" algn="just">
              <a:buFont typeface="Arial" pitchFamily="34" charset="0"/>
              <a:buChar char="•"/>
              <a:defRPr/>
            </a:pPr>
            <a:r>
              <a:rPr lang="zh-CN" altLang="en-US" sz="1599" dirty="0">
                <a:latin typeface="+mn-ea"/>
              </a:rPr>
              <a:t>建立企业统一数据模型，内部数据中心形式将与客户相关的档案、营销、销售、生产、物流、回款、财务等数据集中</a:t>
            </a:r>
          </a:p>
        </p:txBody>
      </p:sp>
      <p:sp>
        <p:nvSpPr>
          <p:cNvPr id="6" name="object 19">
            <a:extLst>
              <a:ext uri="{FF2B5EF4-FFF2-40B4-BE49-F238E27FC236}">
                <a16:creationId xmlns:a16="http://schemas.microsoft.com/office/drawing/2014/main" id="{A05C2AF0-DDE8-4A12-A767-F4399F9161FF}"/>
              </a:ext>
            </a:extLst>
          </p:cNvPr>
          <p:cNvSpPr txBox="1">
            <a:spLocks noChangeArrowheads="1"/>
          </p:cNvSpPr>
          <p:nvPr/>
        </p:nvSpPr>
        <p:spPr bwMode="auto">
          <a:xfrm>
            <a:off x="644441" y="1858375"/>
            <a:ext cx="1899991" cy="259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4" rIns="0" bIns="0">
            <a:spAutoFit/>
          </a:bodyPr>
          <a:lstStyle>
            <a:lvl1pPr marL="12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0"/>
              </a:spcBef>
            </a:pPr>
            <a:r>
              <a:rPr lang="zh-CN" altLang="en-US" sz="1599" b="1">
                <a:latin typeface="微软雅黑" panose="020B0503020204020204" pitchFamily="34" charset="-122"/>
                <a:ea typeface="Noto Sans CJK JP Regular"/>
                <a:cs typeface="Noto Sans CJK JP Regular"/>
              </a:rPr>
              <a:t>统一</a:t>
            </a:r>
            <a:r>
              <a:rPr lang="zh-CN" altLang="zh-CN" sz="1599" b="1">
                <a:latin typeface="微软雅黑" panose="020B0503020204020204" pitchFamily="34" charset="-122"/>
                <a:ea typeface="Noto Sans CJK JP Regular"/>
                <a:cs typeface="Noto Sans CJK JP Regular"/>
              </a:rPr>
              <a:t>业务定义</a:t>
            </a:r>
            <a:endParaRPr lang="zh-CN" altLang="zh-CN" sz="1400" b="1">
              <a:latin typeface="微软雅黑" panose="020B0503020204020204" pitchFamily="34" charset="-122"/>
              <a:ea typeface="Noto Sans CJK JP Regular"/>
              <a:cs typeface="Noto Sans CJK JP Regular"/>
            </a:endParaRPr>
          </a:p>
        </p:txBody>
      </p:sp>
      <p:sp>
        <p:nvSpPr>
          <p:cNvPr id="7" name="矩形 6">
            <a:extLst>
              <a:ext uri="{FF2B5EF4-FFF2-40B4-BE49-F238E27FC236}">
                <a16:creationId xmlns:a16="http://schemas.microsoft.com/office/drawing/2014/main" id="{7E2FA385-374C-41A3-A10F-6113FE8B138A}"/>
              </a:ext>
            </a:extLst>
          </p:cNvPr>
          <p:cNvSpPr/>
          <p:nvPr/>
        </p:nvSpPr>
        <p:spPr>
          <a:xfrm>
            <a:off x="788886" y="2339325"/>
            <a:ext cx="2304750" cy="1941260"/>
          </a:xfrm>
          <a:prstGeom prst="rect">
            <a:avLst/>
          </a:prstGeom>
          <a:solidFill>
            <a:schemeClr val="bg1">
              <a:lumMod val="85000"/>
            </a:schemeClr>
          </a:solidFill>
          <a:ln>
            <a:noFill/>
            <a:prstDash val="dash"/>
          </a:ln>
        </p:spPr>
        <p:txBody>
          <a:bodyPr lIns="143981" tIns="107986"/>
          <a:lstStyle/>
          <a:p>
            <a:pPr eaLnBrk="1" hangingPunct="1">
              <a:defRPr/>
            </a:pPr>
            <a:r>
              <a:rPr lang="zh-CN" altLang="en-US" sz="1400" b="1" dirty="0">
                <a:latin typeface="+mn-ea"/>
              </a:rPr>
              <a:t>业务板块一</a:t>
            </a:r>
          </a:p>
        </p:txBody>
      </p:sp>
      <p:sp>
        <p:nvSpPr>
          <p:cNvPr id="8" name="矩形 7">
            <a:extLst>
              <a:ext uri="{FF2B5EF4-FFF2-40B4-BE49-F238E27FC236}">
                <a16:creationId xmlns:a16="http://schemas.microsoft.com/office/drawing/2014/main" id="{AE33ED0A-C54B-43B7-9F35-BDB6B10C740B}"/>
              </a:ext>
            </a:extLst>
          </p:cNvPr>
          <p:cNvSpPr/>
          <p:nvPr/>
        </p:nvSpPr>
        <p:spPr>
          <a:xfrm>
            <a:off x="788886" y="4383757"/>
            <a:ext cx="2304750" cy="1942847"/>
          </a:xfrm>
          <a:prstGeom prst="rect">
            <a:avLst/>
          </a:prstGeom>
          <a:solidFill>
            <a:schemeClr val="bg1">
              <a:lumMod val="85000"/>
            </a:schemeClr>
          </a:solidFill>
          <a:ln>
            <a:noFill/>
            <a:prstDash val="dash"/>
          </a:ln>
        </p:spPr>
        <p:txBody>
          <a:bodyPr lIns="143981" tIns="107986"/>
          <a:lstStyle/>
          <a:p>
            <a:pPr>
              <a:defRPr/>
            </a:pPr>
            <a:r>
              <a:rPr lang="zh-CN" altLang="en-US" sz="1400" b="1" dirty="0">
                <a:latin typeface="+mn-ea"/>
              </a:rPr>
              <a:t>业务板块二</a:t>
            </a:r>
          </a:p>
        </p:txBody>
      </p:sp>
      <p:sp>
        <p:nvSpPr>
          <p:cNvPr id="9" name="圆角矩形 29">
            <a:extLst>
              <a:ext uri="{FF2B5EF4-FFF2-40B4-BE49-F238E27FC236}">
                <a16:creationId xmlns:a16="http://schemas.microsoft.com/office/drawing/2014/main" id="{0160E434-D515-4DFD-B9B0-60B49806040E}"/>
              </a:ext>
            </a:extLst>
          </p:cNvPr>
          <p:cNvSpPr/>
          <p:nvPr/>
        </p:nvSpPr>
        <p:spPr>
          <a:xfrm>
            <a:off x="952376" y="2764720"/>
            <a:ext cx="719045" cy="252379"/>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市场</a:t>
            </a:r>
          </a:p>
        </p:txBody>
      </p:sp>
      <p:sp>
        <p:nvSpPr>
          <p:cNvPr id="10" name="圆角矩形 30">
            <a:extLst>
              <a:ext uri="{FF2B5EF4-FFF2-40B4-BE49-F238E27FC236}">
                <a16:creationId xmlns:a16="http://schemas.microsoft.com/office/drawing/2014/main" id="{8FBF0A82-CEA9-4512-8691-D785F2765497}"/>
              </a:ext>
            </a:extLst>
          </p:cNvPr>
          <p:cNvSpPr/>
          <p:nvPr/>
        </p:nvSpPr>
        <p:spPr>
          <a:xfrm>
            <a:off x="952376" y="3158368"/>
            <a:ext cx="719045" cy="250793"/>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销售</a:t>
            </a:r>
          </a:p>
        </p:txBody>
      </p:sp>
      <p:sp>
        <p:nvSpPr>
          <p:cNvPr id="11" name="圆角矩形 31">
            <a:extLst>
              <a:ext uri="{FF2B5EF4-FFF2-40B4-BE49-F238E27FC236}">
                <a16:creationId xmlns:a16="http://schemas.microsoft.com/office/drawing/2014/main" id="{90A8C509-6E8A-43E3-91A5-513A6802D29A}"/>
              </a:ext>
            </a:extLst>
          </p:cNvPr>
          <p:cNvSpPr/>
          <p:nvPr/>
        </p:nvSpPr>
        <p:spPr>
          <a:xfrm>
            <a:off x="952376" y="3561541"/>
            <a:ext cx="719045" cy="252379"/>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生产</a:t>
            </a:r>
          </a:p>
        </p:txBody>
      </p:sp>
      <p:sp>
        <p:nvSpPr>
          <p:cNvPr id="12" name="圆角矩形 32">
            <a:extLst>
              <a:ext uri="{FF2B5EF4-FFF2-40B4-BE49-F238E27FC236}">
                <a16:creationId xmlns:a16="http://schemas.microsoft.com/office/drawing/2014/main" id="{D4CA0B0A-84B4-4C8E-A08A-A7B118B4FBD3}"/>
              </a:ext>
            </a:extLst>
          </p:cNvPr>
          <p:cNvSpPr/>
          <p:nvPr/>
        </p:nvSpPr>
        <p:spPr>
          <a:xfrm>
            <a:off x="1823801" y="3158368"/>
            <a:ext cx="720631" cy="250793"/>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财务</a:t>
            </a:r>
          </a:p>
        </p:txBody>
      </p:sp>
      <p:sp>
        <p:nvSpPr>
          <p:cNvPr id="13" name="圆角矩形 33">
            <a:extLst>
              <a:ext uri="{FF2B5EF4-FFF2-40B4-BE49-F238E27FC236}">
                <a16:creationId xmlns:a16="http://schemas.microsoft.com/office/drawing/2014/main" id="{6848E03A-3743-487A-B0F3-E0F4033CC532}"/>
              </a:ext>
            </a:extLst>
          </p:cNvPr>
          <p:cNvSpPr/>
          <p:nvPr/>
        </p:nvSpPr>
        <p:spPr>
          <a:xfrm>
            <a:off x="1823801" y="2764720"/>
            <a:ext cx="720631" cy="252379"/>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运营</a:t>
            </a:r>
          </a:p>
        </p:txBody>
      </p:sp>
      <p:sp>
        <p:nvSpPr>
          <p:cNvPr id="14" name="圆角矩形 35">
            <a:extLst>
              <a:ext uri="{FF2B5EF4-FFF2-40B4-BE49-F238E27FC236}">
                <a16:creationId xmlns:a16="http://schemas.microsoft.com/office/drawing/2014/main" id="{E2F83B95-7613-4DED-8A6B-6CD5EFE706FF}"/>
              </a:ext>
            </a:extLst>
          </p:cNvPr>
          <p:cNvSpPr/>
          <p:nvPr/>
        </p:nvSpPr>
        <p:spPr>
          <a:xfrm>
            <a:off x="1823801" y="3561541"/>
            <a:ext cx="720631" cy="252379"/>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服务</a:t>
            </a:r>
          </a:p>
        </p:txBody>
      </p:sp>
      <p:sp>
        <p:nvSpPr>
          <p:cNvPr id="15" name="圆角矩形 36">
            <a:extLst>
              <a:ext uri="{FF2B5EF4-FFF2-40B4-BE49-F238E27FC236}">
                <a16:creationId xmlns:a16="http://schemas.microsoft.com/office/drawing/2014/main" id="{8DE2F632-7E6B-40A8-864E-5921D96B9B82}"/>
              </a:ext>
            </a:extLst>
          </p:cNvPr>
          <p:cNvSpPr/>
          <p:nvPr/>
        </p:nvSpPr>
        <p:spPr>
          <a:xfrm>
            <a:off x="952376" y="4842485"/>
            <a:ext cx="719045" cy="252380"/>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市场</a:t>
            </a:r>
          </a:p>
        </p:txBody>
      </p:sp>
      <p:sp>
        <p:nvSpPr>
          <p:cNvPr id="16" name="圆角矩形 37">
            <a:extLst>
              <a:ext uri="{FF2B5EF4-FFF2-40B4-BE49-F238E27FC236}">
                <a16:creationId xmlns:a16="http://schemas.microsoft.com/office/drawing/2014/main" id="{F53EB7D3-DFCB-47FA-97CB-2205710C3DDD}"/>
              </a:ext>
            </a:extLst>
          </p:cNvPr>
          <p:cNvSpPr/>
          <p:nvPr/>
        </p:nvSpPr>
        <p:spPr>
          <a:xfrm>
            <a:off x="952376" y="5169468"/>
            <a:ext cx="719045" cy="252380"/>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销售</a:t>
            </a:r>
          </a:p>
        </p:txBody>
      </p:sp>
      <p:sp>
        <p:nvSpPr>
          <p:cNvPr id="17" name="圆角矩形 38">
            <a:extLst>
              <a:ext uri="{FF2B5EF4-FFF2-40B4-BE49-F238E27FC236}">
                <a16:creationId xmlns:a16="http://schemas.microsoft.com/office/drawing/2014/main" id="{065A70AC-904E-4564-854A-6596978D65CA}"/>
              </a:ext>
            </a:extLst>
          </p:cNvPr>
          <p:cNvSpPr/>
          <p:nvPr/>
        </p:nvSpPr>
        <p:spPr>
          <a:xfrm>
            <a:off x="952376" y="5496451"/>
            <a:ext cx="719045" cy="250793"/>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生产</a:t>
            </a:r>
          </a:p>
        </p:txBody>
      </p:sp>
      <p:sp>
        <p:nvSpPr>
          <p:cNvPr id="18" name="圆角矩形 39">
            <a:extLst>
              <a:ext uri="{FF2B5EF4-FFF2-40B4-BE49-F238E27FC236}">
                <a16:creationId xmlns:a16="http://schemas.microsoft.com/office/drawing/2014/main" id="{344316CD-FE3A-47D8-8074-BF916902FE2B}"/>
              </a:ext>
            </a:extLst>
          </p:cNvPr>
          <p:cNvSpPr/>
          <p:nvPr/>
        </p:nvSpPr>
        <p:spPr>
          <a:xfrm>
            <a:off x="1823801" y="5169468"/>
            <a:ext cx="720631" cy="252380"/>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售后</a:t>
            </a:r>
          </a:p>
        </p:txBody>
      </p:sp>
      <p:sp>
        <p:nvSpPr>
          <p:cNvPr id="19" name="圆角矩形 40">
            <a:extLst>
              <a:ext uri="{FF2B5EF4-FFF2-40B4-BE49-F238E27FC236}">
                <a16:creationId xmlns:a16="http://schemas.microsoft.com/office/drawing/2014/main" id="{C3C30316-194F-45A6-919A-7647C308A5AF}"/>
              </a:ext>
            </a:extLst>
          </p:cNvPr>
          <p:cNvSpPr/>
          <p:nvPr/>
        </p:nvSpPr>
        <p:spPr>
          <a:xfrm>
            <a:off x="1823801" y="4842485"/>
            <a:ext cx="720631" cy="252380"/>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运营</a:t>
            </a:r>
          </a:p>
        </p:txBody>
      </p:sp>
      <p:sp>
        <p:nvSpPr>
          <p:cNvPr id="20" name="圆角矩形 41">
            <a:extLst>
              <a:ext uri="{FF2B5EF4-FFF2-40B4-BE49-F238E27FC236}">
                <a16:creationId xmlns:a16="http://schemas.microsoft.com/office/drawing/2014/main" id="{2C1890C8-0E06-4675-8701-CBAD55AA761F}"/>
              </a:ext>
            </a:extLst>
          </p:cNvPr>
          <p:cNvSpPr/>
          <p:nvPr/>
        </p:nvSpPr>
        <p:spPr>
          <a:xfrm>
            <a:off x="1823801" y="5496451"/>
            <a:ext cx="720631" cy="250793"/>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财务</a:t>
            </a:r>
          </a:p>
        </p:txBody>
      </p:sp>
      <p:sp>
        <p:nvSpPr>
          <p:cNvPr id="21" name="圆角矩形 42">
            <a:extLst>
              <a:ext uri="{FF2B5EF4-FFF2-40B4-BE49-F238E27FC236}">
                <a16:creationId xmlns:a16="http://schemas.microsoft.com/office/drawing/2014/main" id="{9823CE48-11BE-475D-9C6C-3C38D98F3CCA}"/>
              </a:ext>
            </a:extLst>
          </p:cNvPr>
          <p:cNvSpPr/>
          <p:nvPr/>
        </p:nvSpPr>
        <p:spPr>
          <a:xfrm>
            <a:off x="952376" y="5821846"/>
            <a:ext cx="719045" cy="252379"/>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运输</a:t>
            </a:r>
          </a:p>
        </p:txBody>
      </p:sp>
      <p:sp>
        <p:nvSpPr>
          <p:cNvPr id="22" name="圆角矩形 43">
            <a:extLst>
              <a:ext uri="{FF2B5EF4-FFF2-40B4-BE49-F238E27FC236}">
                <a16:creationId xmlns:a16="http://schemas.microsoft.com/office/drawing/2014/main" id="{379D7DE1-B309-45E5-B031-EC3D50F7B5D9}"/>
              </a:ext>
            </a:extLst>
          </p:cNvPr>
          <p:cNvSpPr/>
          <p:nvPr/>
        </p:nvSpPr>
        <p:spPr>
          <a:xfrm>
            <a:off x="1823801" y="5821846"/>
            <a:ext cx="720631" cy="252379"/>
          </a:xfrm>
          <a:prstGeom prst="roundRect">
            <a:avLst/>
          </a:prstGeom>
          <a:solidFill>
            <a:schemeClr val="bg1">
              <a:lumMod val="50000"/>
            </a:schemeClr>
          </a:solidFill>
          <a:ln>
            <a:noFill/>
          </a:ln>
        </p:spPr>
        <p:txBody>
          <a:bodyPr anchor="ctr"/>
          <a:lstStyle/>
          <a:p>
            <a:pPr eaLnBrk="1" hangingPunct="1">
              <a:defRPr/>
            </a:pPr>
            <a:r>
              <a:rPr lang="zh-CN" altLang="en-US" sz="1400" b="1" dirty="0">
                <a:solidFill>
                  <a:schemeClr val="bg1"/>
                </a:solidFill>
                <a:latin typeface="+mn-ea"/>
              </a:rPr>
              <a:t>服务</a:t>
            </a:r>
          </a:p>
        </p:txBody>
      </p:sp>
      <p:cxnSp>
        <p:nvCxnSpPr>
          <p:cNvPr id="23" name="直接连接符 22">
            <a:extLst>
              <a:ext uri="{FF2B5EF4-FFF2-40B4-BE49-F238E27FC236}">
                <a16:creationId xmlns:a16="http://schemas.microsoft.com/office/drawing/2014/main" id="{C3BC68C6-8E84-431A-87DC-346161FFB500}"/>
              </a:ext>
            </a:extLst>
          </p:cNvPr>
          <p:cNvCxnSpPr/>
          <p:nvPr/>
        </p:nvCxnSpPr>
        <p:spPr>
          <a:xfrm>
            <a:off x="630157" y="2245673"/>
            <a:ext cx="2842841"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273EF66-B305-467F-AD0B-B8535E1D89FB}"/>
              </a:ext>
            </a:extLst>
          </p:cNvPr>
          <p:cNvCxnSpPr/>
          <p:nvPr/>
        </p:nvCxnSpPr>
        <p:spPr>
          <a:xfrm>
            <a:off x="630157" y="4325027"/>
            <a:ext cx="2842841"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Textplatzhalter 5">
            <a:extLst>
              <a:ext uri="{FF2B5EF4-FFF2-40B4-BE49-F238E27FC236}">
                <a16:creationId xmlns:a16="http://schemas.microsoft.com/office/drawing/2014/main" id="{FFD551B5-E210-4334-A8D9-FF6D25D06636}"/>
              </a:ext>
            </a:extLst>
          </p:cNvPr>
          <p:cNvSpPr txBox="1">
            <a:spLocks/>
          </p:cNvSpPr>
          <p:nvPr/>
        </p:nvSpPr>
        <p:spPr bwMode="auto">
          <a:xfrm>
            <a:off x="6061874" y="3677413"/>
            <a:ext cx="3714266" cy="1206343"/>
          </a:xfrm>
          <a:prstGeom prst="rect">
            <a:avLst/>
          </a:prstGeom>
          <a:solidFill>
            <a:srgbClr val="FFAA0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1">
                <a:latin typeface="Calibri" panose="020F0502020204030204" pitchFamily="34" charset="0"/>
                <a:ea typeface="微软雅黑" panose="020B0503020204020204" pitchFamily="34" charset="-122"/>
              </a:rPr>
              <a:t>客 户</a:t>
            </a:r>
            <a:endParaRPr lang="en-US" altLang="zh-CN" sz="2000" b="1">
              <a:latin typeface="Calibri" panose="020F0502020204030204" pitchFamily="34" charset="0"/>
              <a:ea typeface="微软雅黑" panose="020B0503020204020204" pitchFamily="34" charset="-122"/>
            </a:endParaRPr>
          </a:p>
        </p:txBody>
      </p:sp>
      <p:sp>
        <p:nvSpPr>
          <p:cNvPr id="26" name="Textplatzhalter 5">
            <a:extLst>
              <a:ext uri="{FF2B5EF4-FFF2-40B4-BE49-F238E27FC236}">
                <a16:creationId xmlns:a16="http://schemas.microsoft.com/office/drawing/2014/main" id="{0DB2F884-A291-42AD-ACC1-1498042432C5}"/>
              </a:ext>
            </a:extLst>
          </p:cNvPr>
          <p:cNvSpPr txBox="1">
            <a:spLocks/>
          </p:cNvSpPr>
          <p:nvPr/>
        </p:nvSpPr>
        <p:spPr>
          <a:xfrm>
            <a:off x="6061874" y="2342499"/>
            <a:ext cx="1792054" cy="1226977"/>
          </a:xfrm>
          <a:custGeom>
            <a:avLst/>
            <a:gdLst>
              <a:gd name="connsiteX0" fmla="*/ 0 w 1692000"/>
              <a:gd name="connsiteY0" fmla="*/ 0 h 1157846"/>
              <a:gd name="connsiteX1" fmla="*/ 1692000 w 1692000"/>
              <a:gd name="connsiteY1" fmla="*/ 0 h 1157846"/>
              <a:gd name="connsiteX2" fmla="*/ 1692000 w 1692000"/>
              <a:gd name="connsiteY2" fmla="*/ 1157846 h 1157846"/>
              <a:gd name="connsiteX3" fmla="*/ 0 w 1692000"/>
              <a:gd name="connsiteY3" fmla="*/ 1157846 h 1157846"/>
              <a:gd name="connsiteX4" fmla="*/ 0 w 1692000"/>
              <a:gd name="connsiteY4" fmla="*/ 0 h 1157846"/>
              <a:gd name="connsiteX0" fmla="*/ 0 w 1692000"/>
              <a:gd name="connsiteY0" fmla="*/ 20143 h 1177989"/>
              <a:gd name="connsiteX1" fmla="*/ 786179 w 1692000"/>
              <a:gd name="connsiteY1" fmla="*/ 0 h 1177989"/>
              <a:gd name="connsiteX2" fmla="*/ 1692000 w 1692000"/>
              <a:gd name="connsiteY2" fmla="*/ 20143 h 1177989"/>
              <a:gd name="connsiteX3" fmla="*/ 1692000 w 1692000"/>
              <a:gd name="connsiteY3" fmla="*/ 1177989 h 1177989"/>
              <a:gd name="connsiteX4" fmla="*/ 0 w 1692000"/>
              <a:gd name="connsiteY4" fmla="*/ 1177989 h 1177989"/>
              <a:gd name="connsiteX5" fmla="*/ 0 w 1692000"/>
              <a:gd name="connsiteY5" fmla="*/ 20143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5" fmla="*/ 877619 w 1692000"/>
              <a:gd name="connsiteY5" fmla="*/ 91440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0" fmla="*/ 1692000 w 1692000"/>
              <a:gd name="connsiteY0" fmla="*/ 0 h 1157846"/>
              <a:gd name="connsiteX1" fmla="*/ 1692000 w 1692000"/>
              <a:gd name="connsiteY1" fmla="*/ 1157846 h 1157846"/>
              <a:gd name="connsiteX2" fmla="*/ 0 w 1692000"/>
              <a:gd name="connsiteY2" fmla="*/ 1157846 h 1157846"/>
              <a:gd name="connsiteX3" fmla="*/ 0 w 1692000"/>
              <a:gd name="connsiteY3" fmla="*/ 0 h 1157846"/>
            </a:gdLst>
            <a:ahLst/>
            <a:cxnLst>
              <a:cxn ang="0">
                <a:pos x="connsiteX0" y="connsiteY0"/>
              </a:cxn>
              <a:cxn ang="0">
                <a:pos x="connsiteX1" y="connsiteY1"/>
              </a:cxn>
              <a:cxn ang="0">
                <a:pos x="connsiteX2" y="connsiteY2"/>
              </a:cxn>
              <a:cxn ang="0">
                <a:pos x="connsiteX3" y="connsiteY3"/>
              </a:cxn>
            </a:cxnLst>
            <a:rect l="l" t="t" r="r" b="b"/>
            <a:pathLst>
              <a:path w="1692000" h="1157846">
                <a:moveTo>
                  <a:pt x="1692000" y="0"/>
                </a:moveTo>
                <a:lnTo>
                  <a:pt x="1692000" y="1157846"/>
                </a:lnTo>
                <a:lnTo>
                  <a:pt x="0" y="1157846"/>
                </a:lnTo>
                <a:lnTo>
                  <a:pt x="0" y="0"/>
                </a:lnTo>
              </a:path>
            </a:pathLst>
          </a:custGeom>
          <a:solidFill>
            <a:schemeClr val="bg1"/>
          </a:solidFill>
          <a:ln w="12700" cap="rnd">
            <a:solidFill>
              <a:schemeClr val="bg2"/>
            </a:solidFill>
            <a:prstDash val="sysDot"/>
          </a:ln>
        </p:spPr>
        <p:txBody>
          <a:bodyPr lIns="107986" tIns="71991" rIns="71991" bIns="35995"/>
          <a:lstStyle>
            <a:lvl1pPr marL="0" indent="0" algn="l" defTabSz="914400" rtl="0" eaLnBrk="1" latinLnBrk="0" hangingPunct="1">
              <a:spcBef>
                <a:spcPts val="0"/>
              </a:spcBef>
              <a:spcAft>
                <a:spcPts val="0"/>
              </a:spcAft>
              <a:buFont typeface="Arial" pitchFamily="34" charset="0"/>
              <a:buNone/>
              <a:defRPr sz="1600" kern="1200">
                <a:solidFill>
                  <a:schemeClr val="tx1"/>
                </a:solidFill>
                <a:latin typeface="+mn-lt"/>
                <a:ea typeface="+mn-ea"/>
                <a:cs typeface="+mn-cs"/>
              </a:defRPr>
            </a:lvl1pPr>
            <a:lvl2pPr marL="144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2pPr>
            <a:lvl3pPr marL="288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3pPr>
            <a:lvl4pPr marL="432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7pPr>
            <a:lvl8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9pPr>
          </a:lstStyle>
          <a:p>
            <a:pPr>
              <a:defRPr/>
            </a:pPr>
            <a:r>
              <a:rPr lang="zh-CN" altLang="en-US" sz="1400" b="1" dirty="0">
                <a:solidFill>
                  <a:schemeClr val="tx1">
                    <a:lumMod val="75000"/>
                    <a:lumOff val="25000"/>
                  </a:schemeClr>
                </a:solidFill>
                <a:latin typeface="+mn-ea"/>
              </a:rPr>
              <a:t>扩展信息</a:t>
            </a:r>
            <a:endParaRPr lang="en-US" altLang="zh-CN" sz="1400" b="1" dirty="0">
              <a:solidFill>
                <a:schemeClr val="tx1">
                  <a:lumMod val="75000"/>
                  <a:lumOff val="25000"/>
                </a:schemeClr>
              </a:solidFill>
              <a:latin typeface="+mn-ea"/>
            </a:endParaRPr>
          </a:p>
          <a:p>
            <a:pPr marL="90470" indent="-90470">
              <a:buFont typeface="Arial" pitchFamily="34" charset="0"/>
              <a:buChar char="•"/>
              <a:defRPr/>
            </a:pPr>
            <a:r>
              <a:rPr lang="zh-CN" altLang="en-US" sz="1200" dirty="0">
                <a:solidFill>
                  <a:schemeClr val="tx1">
                    <a:lumMod val="75000"/>
                    <a:lumOff val="25000"/>
                  </a:schemeClr>
                </a:solidFill>
                <a:latin typeface="+mn-ea"/>
              </a:rPr>
              <a:t>产品需求总规模</a:t>
            </a:r>
            <a:endParaRPr lang="en-US" altLang="zh-CN" sz="1200" dirty="0">
              <a:solidFill>
                <a:schemeClr val="tx1">
                  <a:lumMod val="75000"/>
                  <a:lumOff val="25000"/>
                </a:schemeClr>
              </a:solidFill>
              <a:latin typeface="+mn-ea"/>
            </a:endParaRPr>
          </a:p>
          <a:p>
            <a:pPr marL="90470" indent="-90470">
              <a:buFont typeface="Arial" pitchFamily="34" charset="0"/>
              <a:buChar char="•"/>
              <a:defRPr/>
            </a:pPr>
            <a:r>
              <a:rPr lang="zh-CN" altLang="en-US" sz="1200" dirty="0">
                <a:solidFill>
                  <a:schemeClr val="tx1">
                    <a:lumMod val="75000"/>
                    <a:lumOff val="25000"/>
                  </a:schemeClr>
                </a:solidFill>
                <a:latin typeface="+mn-ea"/>
              </a:rPr>
              <a:t>产品需求构成</a:t>
            </a:r>
            <a:endParaRPr lang="en-US" altLang="zh-CN" sz="1200" dirty="0">
              <a:solidFill>
                <a:schemeClr val="tx1">
                  <a:lumMod val="75000"/>
                  <a:lumOff val="25000"/>
                </a:schemeClr>
              </a:solidFill>
              <a:latin typeface="+mn-ea"/>
            </a:endParaRPr>
          </a:p>
          <a:p>
            <a:pPr marL="90470" indent="-90470">
              <a:buFont typeface="Arial" pitchFamily="34" charset="0"/>
              <a:buChar char="•"/>
              <a:defRPr/>
            </a:pPr>
            <a:r>
              <a:rPr lang="zh-CN" altLang="en-US" sz="1200" dirty="0">
                <a:solidFill>
                  <a:schemeClr val="tx1">
                    <a:lumMod val="75000"/>
                    <a:lumOff val="25000"/>
                  </a:schemeClr>
                </a:solidFill>
                <a:latin typeface="+mn-ea"/>
              </a:rPr>
              <a:t>产品市场竞争构成</a:t>
            </a:r>
            <a:endParaRPr lang="en-US" altLang="zh-CN" sz="1200" dirty="0">
              <a:solidFill>
                <a:schemeClr val="tx1">
                  <a:lumMod val="75000"/>
                  <a:lumOff val="25000"/>
                </a:schemeClr>
              </a:solidFill>
              <a:latin typeface="+mn-ea"/>
            </a:endParaRPr>
          </a:p>
          <a:p>
            <a:pPr marL="90470" indent="-90470">
              <a:buFont typeface="Arial" pitchFamily="34" charset="0"/>
              <a:buChar char="•"/>
              <a:defRPr/>
            </a:pPr>
            <a:r>
              <a:rPr lang="zh-CN" altLang="en-US" sz="1200" dirty="0">
                <a:solidFill>
                  <a:schemeClr val="tx1">
                    <a:lumMod val="75000"/>
                    <a:lumOff val="25000"/>
                  </a:schemeClr>
                </a:solidFill>
                <a:latin typeface="+mn-ea"/>
              </a:rPr>
              <a:t>采购招标部</a:t>
            </a:r>
            <a:endParaRPr lang="en-US" altLang="zh-CN" sz="1200" dirty="0">
              <a:solidFill>
                <a:schemeClr val="tx1">
                  <a:lumMod val="75000"/>
                  <a:lumOff val="25000"/>
                </a:schemeClr>
              </a:solidFill>
              <a:latin typeface="+mn-ea"/>
            </a:endParaRPr>
          </a:p>
          <a:p>
            <a:pPr marL="90470" indent="-90470">
              <a:defRPr/>
            </a:pPr>
            <a:endParaRPr lang="en-US" altLang="zh-CN" sz="1200" dirty="0">
              <a:solidFill>
                <a:schemeClr val="tx1">
                  <a:lumMod val="75000"/>
                  <a:lumOff val="25000"/>
                </a:schemeClr>
              </a:solidFill>
              <a:latin typeface="+mn-ea"/>
            </a:endParaRPr>
          </a:p>
          <a:p>
            <a:pPr marL="90470" indent="-90470">
              <a:buFont typeface="Arial" pitchFamily="34" charset="0"/>
              <a:buChar char="•"/>
              <a:defRPr/>
            </a:pPr>
            <a:endParaRPr lang="en-US" altLang="zh-CN" sz="1200" dirty="0">
              <a:solidFill>
                <a:schemeClr val="tx1">
                  <a:lumMod val="75000"/>
                  <a:lumOff val="25000"/>
                </a:schemeClr>
              </a:solidFill>
              <a:latin typeface="+mn-ea"/>
            </a:endParaRPr>
          </a:p>
          <a:p>
            <a:pPr marL="90470" indent="-90470">
              <a:buFont typeface="Arial" pitchFamily="34" charset="0"/>
              <a:buChar char="•"/>
              <a:defRPr/>
            </a:pPr>
            <a:endParaRPr lang="en-US" altLang="zh-CN" sz="1200" dirty="0">
              <a:solidFill>
                <a:schemeClr val="tx1">
                  <a:lumMod val="75000"/>
                  <a:lumOff val="25000"/>
                </a:schemeClr>
              </a:solidFill>
              <a:latin typeface="+mn-ea"/>
            </a:endParaRPr>
          </a:p>
          <a:p>
            <a:pPr marL="90470" indent="-90470">
              <a:buFont typeface="Arial" pitchFamily="34" charset="0"/>
              <a:buChar char="•"/>
              <a:defRPr/>
            </a:pPr>
            <a:endParaRPr lang="en-US" altLang="zh-CN" sz="1200" dirty="0">
              <a:solidFill>
                <a:schemeClr val="tx1">
                  <a:lumMod val="75000"/>
                  <a:lumOff val="25000"/>
                </a:schemeClr>
              </a:solidFill>
              <a:latin typeface="+mn-ea"/>
            </a:endParaRPr>
          </a:p>
        </p:txBody>
      </p:sp>
      <p:sp>
        <p:nvSpPr>
          <p:cNvPr id="27" name="Freeform 129">
            <a:extLst>
              <a:ext uri="{FF2B5EF4-FFF2-40B4-BE49-F238E27FC236}">
                <a16:creationId xmlns:a16="http://schemas.microsoft.com/office/drawing/2014/main" id="{5850E772-278A-499B-B638-40352792E993}"/>
              </a:ext>
            </a:extLst>
          </p:cNvPr>
          <p:cNvSpPr>
            <a:spLocks/>
          </p:cNvSpPr>
          <p:nvPr/>
        </p:nvSpPr>
        <p:spPr bwMode="auto">
          <a:xfrm>
            <a:off x="7569802" y="2434563"/>
            <a:ext cx="252379" cy="179363"/>
          </a:xfrm>
          <a:custGeom>
            <a:avLst/>
            <a:gdLst>
              <a:gd name="T0" fmla="*/ 2147483647 w 425"/>
              <a:gd name="T1" fmla="*/ 2147483647 h 332"/>
              <a:gd name="T2" fmla="*/ 2147483647 w 425"/>
              <a:gd name="T3" fmla="*/ 2147483647 h 332"/>
              <a:gd name="T4" fmla="*/ 2147483647 w 425"/>
              <a:gd name="T5" fmla="*/ 2147483647 h 332"/>
              <a:gd name="T6" fmla="*/ 2147483647 w 425"/>
              <a:gd name="T7" fmla="*/ 2147483647 h 332"/>
              <a:gd name="T8" fmla="*/ 2147483647 w 425"/>
              <a:gd name="T9" fmla="*/ 2147483647 h 332"/>
              <a:gd name="T10" fmla="*/ 2147483647 w 425"/>
              <a:gd name="T11" fmla="*/ 2147483647 h 332"/>
              <a:gd name="T12" fmla="*/ 2147483647 w 425"/>
              <a:gd name="T13" fmla="*/ 2147483647 h 332"/>
              <a:gd name="T14" fmla="*/ 2147483647 w 425"/>
              <a:gd name="T15" fmla="*/ 2147483647 h 332"/>
              <a:gd name="T16" fmla="*/ 2147483647 w 425"/>
              <a:gd name="T17" fmla="*/ 2147483647 h 332"/>
              <a:gd name="T18" fmla="*/ 2147483647 w 425"/>
              <a:gd name="T19" fmla="*/ 2147483647 h 332"/>
              <a:gd name="T20" fmla="*/ 2147483647 w 425"/>
              <a:gd name="T21" fmla="*/ 2147483647 h 332"/>
              <a:gd name="T22" fmla="*/ 2147483647 w 425"/>
              <a:gd name="T23" fmla="*/ 2147483647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5"/>
              <a:gd name="T37" fmla="*/ 0 h 332"/>
              <a:gd name="T38" fmla="*/ 425 w 425"/>
              <a:gd name="T39" fmla="*/ 332 h 3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5" h="332">
                <a:moveTo>
                  <a:pt x="410" y="14"/>
                </a:moveTo>
                <a:cubicBezTo>
                  <a:pt x="395" y="0"/>
                  <a:pt x="373" y="1"/>
                  <a:pt x="359" y="15"/>
                </a:cubicBezTo>
                <a:cubicBezTo>
                  <a:pt x="144" y="242"/>
                  <a:pt x="144" y="242"/>
                  <a:pt x="144" y="242"/>
                </a:cubicBezTo>
                <a:cubicBezTo>
                  <a:pt x="67" y="155"/>
                  <a:pt x="67" y="155"/>
                  <a:pt x="67" y="155"/>
                </a:cubicBezTo>
                <a:cubicBezTo>
                  <a:pt x="54" y="140"/>
                  <a:pt x="31" y="138"/>
                  <a:pt x="16" y="152"/>
                </a:cubicBezTo>
                <a:cubicBezTo>
                  <a:pt x="1" y="165"/>
                  <a:pt x="0" y="188"/>
                  <a:pt x="13" y="203"/>
                </a:cubicBezTo>
                <a:cubicBezTo>
                  <a:pt x="116" y="319"/>
                  <a:pt x="116" y="319"/>
                  <a:pt x="116" y="319"/>
                </a:cubicBezTo>
                <a:cubicBezTo>
                  <a:pt x="122" y="327"/>
                  <a:pt x="132" y="331"/>
                  <a:pt x="142" y="332"/>
                </a:cubicBezTo>
                <a:cubicBezTo>
                  <a:pt x="142" y="332"/>
                  <a:pt x="143" y="332"/>
                  <a:pt x="143" y="332"/>
                </a:cubicBezTo>
                <a:cubicBezTo>
                  <a:pt x="153" y="332"/>
                  <a:pt x="162" y="328"/>
                  <a:pt x="169" y="320"/>
                </a:cubicBezTo>
                <a:cubicBezTo>
                  <a:pt x="411" y="65"/>
                  <a:pt x="411" y="65"/>
                  <a:pt x="411" y="65"/>
                </a:cubicBezTo>
                <a:cubicBezTo>
                  <a:pt x="425" y="51"/>
                  <a:pt x="425" y="28"/>
                  <a:pt x="410" y="14"/>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8" name="Textplatzhalter 5">
            <a:extLst>
              <a:ext uri="{FF2B5EF4-FFF2-40B4-BE49-F238E27FC236}">
                <a16:creationId xmlns:a16="http://schemas.microsoft.com/office/drawing/2014/main" id="{B2657D3E-3B2D-4945-A4E0-C788F7CEC50C}"/>
              </a:ext>
            </a:extLst>
          </p:cNvPr>
          <p:cNvSpPr txBox="1">
            <a:spLocks/>
          </p:cNvSpPr>
          <p:nvPr/>
        </p:nvSpPr>
        <p:spPr>
          <a:xfrm>
            <a:off x="7972975" y="2342499"/>
            <a:ext cx="1792054" cy="1226977"/>
          </a:xfrm>
          <a:custGeom>
            <a:avLst/>
            <a:gdLst>
              <a:gd name="connsiteX0" fmla="*/ 0 w 1692000"/>
              <a:gd name="connsiteY0" fmla="*/ 0 h 1157846"/>
              <a:gd name="connsiteX1" fmla="*/ 1692000 w 1692000"/>
              <a:gd name="connsiteY1" fmla="*/ 0 h 1157846"/>
              <a:gd name="connsiteX2" fmla="*/ 1692000 w 1692000"/>
              <a:gd name="connsiteY2" fmla="*/ 1157846 h 1157846"/>
              <a:gd name="connsiteX3" fmla="*/ 0 w 1692000"/>
              <a:gd name="connsiteY3" fmla="*/ 1157846 h 1157846"/>
              <a:gd name="connsiteX4" fmla="*/ 0 w 1692000"/>
              <a:gd name="connsiteY4" fmla="*/ 0 h 1157846"/>
              <a:gd name="connsiteX0" fmla="*/ 0 w 1692000"/>
              <a:gd name="connsiteY0" fmla="*/ 20143 h 1177989"/>
              <a:gd name="connsiteX1" fmla="*/ 786179 w 1692000"/>
              <a:gd name="connsiteY1" fmla="*/ 0 h 1177989"/>
              <a:gd name="connsiteX2" fmla="*/ 1692000 w 1692000"/>
              <a:gd name="connsiteY2" fmla="*/ 20143 h 1177989"/>
              <a:gd name="connsiteX3" fmla="*/ 1692000 w 1692000"/>
              <a:gd name="connsiteY3" fmla="*/ 1177989 h 1177989"/>
              <a:gd name="connsiteX4" fmla="*/ 0 w 1692000"/>
              <a:gd name="connsiteY4" fmla="*/ 1177989 h 1177989"/>
              <a:gd name="connsiteX5" fmla="*/ 0 w 1692000"/>
              <a:gd name="connsiteY5" fmla="*/ 20143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5" fmla="*/ 877619 w 1692000"/>
              <a:gd name="connsiteY5" fmla="*/ 91440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0" fmla="*/ 1692000 w 1692000"/>
              <a:gd name="connsiteY0" fmla="*/ 0 h 1157846"/>
              <a:gd name="connsiteX1" fmla="*/ 1692000 w 1692000"/>
              <a:gd name="connsiteY1" fmla="*/ 1157846 h 1157846"/>
              <a:gd name="connsiteX2" fmla="*/ 0 w 1692000"/>
              <a:gd name="connsiteY2" fmla="*/ 1157846 h 1157846"/>
              <a:gd name="connsiteX3" fmla="*/ 0 w 1692000"/>
              <a:gd name="connsiteY3" fmla="*/ 0 h 1157846"/>
            </a:gdLst>
            <a:ahLst/>
            <a:cxnLst>
              <a:cxn ang="0">
                <a:pos x="connsiteX0" y="connsiteY0"/>
              </a:cxn>
              <a:cxn ang="0">
                <a:pos x="connsiteX1" y="connsiteY1"/>
              </a:cxn>
              <a:cxn ang="0">
                <a:pos x="connsiteX2" y="connsiteY2"/>
              </a:cxn>
              <a:cxn ang="0">
                <a:pos x="connsiteX3" y="connsiteY3"/>
              </a:cxn>
            </a:cxnLst>
            <a:rect l="l" t="t" r="r" b="b"/>
            <a:pathLst>
              <a:path w="1692000" h="1157846">
                <a:moveTo>
                  <a:pt x="1692000" y="0"/>
                </a:moveTo>
                <a:lnTo>
                  <a:pt x="1692000" y="1157846"/>
                </a:lnTo>
                <a:lnTo>
                  <a:pt x="0" y="1157846"/>
                </a:lnTo>
                <a:lnTo>
                  <a:pt x="0" y="0"/>
                </a:lnTo>
              </a:path>
            </a:pathLst>
          </a:custGeom>
          <a:solidFill>
            <a:schemeClr val="bg1"/>
          </a:solidFill>
          <a:ln w="12700" cap="rnd">
            <a:solidFill>
              <a:schemeClr val="bg2"/>
            </a:solidFill>
            <a:prstDash val="sysDot"/>
          </a:ln>
        </p:spPr>
        <p:txBody>
          <a:bodyPr lIns="107986" tIns="71991" rIns="71991" bIns="35995"/>
          <a:lstStyle>
            <a:lvl1pPr marL="0" indent="0" algn="l" defTabSz="914400" rtl="0" eaLnBrk="1" latinLnBrk="0" hangingPunct="1">
              <a:spcBef>
                <a:spcPts val="0"/>
              </a:spcBef>
              <a:spcAft>
                <a:spcPts val="0"/>
              </a:spcAft>
              <a:buFont typeface="Arial" pitchFamily="34" charset="0"/>
              <a:buNone/>
              <a:defRPr sz="1600" kern="1200">
                <a:solidFill>
                  <a:schemeClr val="tx1"/>
                </a:solidFill>
                <a:latin typeface="+mn-lt"/>
                <a:ea typeface="+mn-ea"/>
                <a:cs typeface="+mn-cs"/>
              </a:defRPr>
            </a:lvl1pPr>
            <a:lvl2pPr marL="144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2pPr>
            <a:lvl3pPr marL="288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3pPr>
            <a:lvl4pPr marL="432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7pPr>
            <a:lvl8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9pPr>
          </a:lstStyle>
          <a:p>
            <a:pPr>
              <a:defRPr/>
            </a:pPr>
            <a:r>
              <a:rPr lang="zh-CN" altLang="en-US" sz="1400" b="1" dirty="0">
                <a:solidFill>
                  <a:schemeClr val="tx1">
                    <a:lumMod val="75000"/>
                    <a:lumOff val="25000"/>
                  </a:schemeClr>
                </a:solidFill>
                <a:latin typeface="+mn-ea"/>
              </a:rPr>
              <a:t>市场</a:t>
            </a:r>
            <a:endParaRPr lang="en-US" altLang="zh-CN" sz="1400" b="1" dirty="0">
              <a:solidFill>
                <a:schemeClr val="tx1">
                  <a:lumMod val="75000"/>
                  <a:lumOff val="25000"/>
                </a:schemeClr>
              </a:solidFill>
              <a:latin typeface="+mn-ea"/>
            </a:endParaRPr>
          </a:p>
          <a:p>
            <a:pPr marL="90470" indent="-90470">
              <a:buFont typeface="Arial" pitchFamily="34" charset="0"/>
              <a:buChar char="•"/>
              <a:defRPr/>
            </a:pPr>
            <a:r>
              <a:rPr lang="zh-CN" altLang="en-US" sz="1200" dirty="0">
                <a:solidFill>
                  <a:schemeClr val="tx1">
                    <a:lumMod val="75000"/>
                    <a:lumOff val="25000"/>
                  </a:schemeClr>
                </a:solidFill>
                <a:latin typeface="+mn-ea"/>
              </a:rPr>
              <a:t>市场营销活动</a:t>
            </a:r>
            <a:endParaRPr lang="en-US" altLang="zh-CN" sz="1200" dirty="0">
              <a:solidFill>
                <a:schemeClr val="tx1">
                  <a:lumMod val="75000"/>
                  <a:lumOff val="25000"/>
                </a:schemeClr>
              </a:solidFill>
              <a:latin typeface="+mn-ea"/>
            </a:endParaRPr>
          </a:p>
          <a:p>
            <a:pPr marL="90470" indent="-90470">
              <a:buFont typeface="Arial" pitchFamily="34" charset="0"/>
              <a:buChar char="•"/>
              <a:defRPr/>
            </a:pPr>
            <a:r>
              <a:rPr lang="zh-CN" altLang="en-US" sz="1200" dirty="0">
                <a:solidFill>
                  <a:schemeClr val="tx1">
                    <a:lumMod val="75000"/>
                    <a:lumOff val="25000"/>
                  </a:schemeClr>
                </a:solidFill>
                <a:latin typeface="+mn-ea"/>
              </a:rPr>
              <a:t>销售线索 </a:t>
            </a:r>
            <a:endParaRPr lang="en-US" altLang="zh-CN" sz="1200" dirty="0">
              <a:solidFill>
                <a:schemeClr val="tx1">
                  <a:lumMod val="75000"/>
                  <a:lumOff val="25000"/>
                </a:schemeClr>
              </a:solidFill>
              <a:latin typeface="+mn-ea"/>
            </a:endParaRPr>
          </a:p>
          <a:p>
            <a:pPr marL="90470" indent="-90470">
              <a:buFont typeface="Arial" pitchFamily="34" charset="0"/>
              <a:buChar char="•"/>
              <a:defRPr/>
            </a:pPr>
            <a:r>
              <a:rPr lang="zh-CN" altLang="en-US" sz="1200" dirty="0">
                <a:solidFill>
                  <a:schemeClr val="tx1">
                    <a:lumMod val="75000"/>
                    <a:lumOff val="25000"/>
                  </a:schemeClr>
                </a:solidFill>
                <a:latin typeface="+mn-ea"/>
              </a:rPr>
              <a:t>产品促销（名称、价格、时段）</a:t>
            </a:r>
            <a:endParaRPr lang="en-US" altLang="zh-CN" sz="1200" dirty="0">
              <a:solidFill>
                <a:schemeClr val="tx1">
                  <a:lumMod val="75000"/>
                  <a:lumOff val="25000"/>
                </a:schemeClr>
              </a:solidFill>
              <a:latin typeface="+mn-ea"/>
            </a:endParaRPr>
          </a:p>
          <a:p>
            <a:pPr marL="90470" indent="-90470">
              <a:buFont typeface="Arial" pitchFamily="34" charset="0"/>
              <a:buChar char="•"/>
              <a:defRPr/>
            </a:pPr>
            <a:r>
              <a:rPr lang="en-US" altLang="zh-CN" sz="1200" dirty="0">
                <a:solidFill>
                  <a:schemeClr val="tx1">
                    <a:lumMod val="75000"/>
                    <a:lumOff val="25000"/>
                  </a:schemeClr>
                </a:solidFill>
                <a:latin typeface="+mn-ea"/>
              </a:rPr>
              <a:t>… … </a:t>
            </a:r>
          </a:p>
          <a:p>
            <a:pPr>
              <a:defRPr/>
            </a:pPr>
            <a:endParaRPr lang="en-US" sz="1400" b="1" dirty="0">
              <a:solidFill>
                <a:schemeClr val="tx1">
                  <a:lumMod val="75000"/>
                  <a:lumOff val="25000"/>
                </a:schemeClr>
              </a:solidFill>
              <a:latin typeface="+mn-ea"/>
            </a:endParaRPr>
          </a:p>
        </p:txBody>
      </p:sp>
      <p:sp>
        <p:nvSpPr>
          <p:cNvPr id="29" name="Freeform 129">
            <a:extLst>
              <a:ext uri="{FF2B5EF4-FFF2-40B4-BE49-F238E27FC236}">
                <a16:creationId xmlns:a16="http://schemas.microsoft.com/office/drawing/2014/main" id="{8D0EEBBB-D4BE-469A-99AF-6BF4D5108997}"/>
              </a:ext>
            </a:extLst>
          </p:cNvPr>
          <p:cNvSpPr>
            <a:spLocks/>
          </p:cNvSpPr>
          <p:nvPr/>
        </p:nvSpPr>
        <p:spPr bwMode="auto">
          <a:xfrm>
            <a:off x="9455507" y="2434563"/>
            <a:ext cx="250793" cy="179363"/>
          </a:xfrm>
          <a:custGeom>
            <a:avLst/>
            <a:gdLst>
              <a:gd name="T0" fmla="*/ 410 w 425"/>
              <a:gd name="T1" fmla="*/ 14 h 332"/>
              <a:gd name="T2" fmla="*/ 359 w 425"/>
              <a:gd name="T3" fmla="*/ 15 h 332"/>
              <a:gd name="T4" fmla="*/ 144 w 425"/>
              <a:gd name="T5" fmla="*/ 242 h 332"/>
              <a:gd name="T6" fmla="*/ 67 w 425"/>
              <a:gd name="T7" fmla="*/ 155 h 332"/>
              <a:gd name="T8" fmla="*/ 16 w 425"/>
              <a:gd name="T9" fmla="*/ 152 h 332"/>
              <a:gd name="T10" fmla="*/ 13 w 425"/>
              <a:gd name="T11" fmla="*/ 203 h 332"/>
              <a:gd name="T12" fmla="*/ 116 w 425"/>
              <a:gd name="T13" fmla="*/ 319 h 332"/>
              <a:gd name="T14" fmla="*/ 142 w 425"/>
              <a:gd name="T15" fmla="*/ 332 h 332"/>
              <a:gd name="T16" fmla="*/ 143 w 425"/>
              <a:gd name="T17" fmla="*/ 332 h 332"/>
              <a:gd name="T18" fmla="*/ 169 w 425"/>
              <a:gd name="T19" fmla="*/ 320 h 332"/>
              <a:gd name="T20" fmla="*/ 411 w 425"/>
              <a:gd name="T21" fmla="*/ 65 h 332"/>
              <a:gd name="T22" fmla="*/ 410 w 425"/>
              <a:gd name="T23" fmla="*/ 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5" h="332">
                <a:moveTo>
                  <a:pt x="410" y="14"/>
                </a:moveTo>
                <a:cubicBezTo>
                  <a:pt x="395" y="0"/>
                  <a:pt x="373" y="1"/>
                  <a:pt x="359" y="15"/>
                </a:cubicBezTo>
                <a:cubicBezTo>
                  <a:pt x="144" y="242"/>
                  <a:pt x="144" y="242"/>
                  <a:pt x="144" y="242"/>
                </a:cubicBezTo>
                <a:cubicBezTo>
                  <a:pt x="67" y="155"/>
                  <a:pt x="67" y="155"/>
                  <a:pt x="67" y="155"/>
                </a:cubicBezTo>
                <a:cubicBezTo>
                  <a:pt x="54" y="140"/>
                  <a:pt x="31" y="138"/>
                  <a:pt x="16" y="152"/>
                </a:cubicBezTo>
                <a:cubicBezTo>
                  <a:pt x="1" y="165"/>
                  <a:pt x="0" y="188"/>
                  <a:pt x="13" y="203"/>
                </a:cubicBezTo>
                <a:cubicBezTo>
                  <a:pt x="116" y="319"/>
                  <a:pt x="116" y="319"/>
                  <a:pt x="116" y="319"/>
                </a:cubicBezTo>
                <a:cubicBezTo>
                  <a:pt x="122" y="327"/>
                  <a:pt x="132" y="331"/>
                  <a:pt x="142" y="332"/>
                </a:cubicBezTo>
                <a:cubicBezTo>
                  <a:pt x="142" y="332"/>
                  <a:pt x="143" y="332"/>
                  <a:pt x="143" y="332"/>
                </a:cubicBezTo>
                <a:cubicBezTo>
                  <a:pt x="153" y="332"/>
                  <a:pt x="162" y="328"/>
                  <a:pt x="169" y="320"/>
                </a:cubicBezTo>
                <a:cubicBezTo>
                  <a:pt x="411" y="65"/>
                  <a:pt x="411" y="65"/>
                  <a:pt x="411" y="65"/>
                </a:cubicBezTo>
                <a:cubicBezTo>
                  <a:pt x="425" y="51"/>
                  <a:pt x="425" y="28"/>
                  <a:pt x="410" y="14"/>
                </a:cubicBezTo>
                <a:close/>
              </a:path>
            </a:pathLst>
          </a:custGeom>
          <a:solidFill>
            <a:srgbClr val="FFC000"/>
          </a:solidFill>
          <a:ln>
            <a:noFill/>
          </a:ln>
        </p:spPr>
        <p:txBody>
          <a:bodyPr/>
          <a:lstStyle/>
          <a:p>
            <a:pPr eaLnBrk="1" hangingPunct="1">
              <a:defRPr/>
            </a:pPr>
            <a:endParaRPr lang="en-US" sz="1200" dirty="0">
              <a:latin typeface="+mn-ea"/>
            </a:endParaRPr>
          </a:p>
        </p:txBody>
      </p:sp>
      <p:sp>
        <p:nvSpPr>
          <p:cNvPr id="30" name="Textplatzhalter 5">
            <a:extLst>
              <a:ext uri="{FF2B5EF4-FFF2-40B4-BE49-F238E27FC236}">
                <a16:creationId xmlns:a16="http://schemas.microsoft.com/office/drawing/2014/main" id="{01947A06-D73F-4BD9-A1E7-97A7A58CB007}"/>
              </a:ext>
            </a:extLst>
          </p:cNvPr>
          <p:cNvSpPr txBox="1">
            <a:spLocks noChangeArrowheads="1"/>
          </p:cNvSpPr>
          <p:nvPr/>
        </p:nvSpPr>
        <p:spPr bwMode="auto">
          <a:xfrm>
            <a:off x="4233311" y="1864694"/>
            <a:ext cx="5174576" cy="24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0"/>
              </a:spcBef>
            </a:pPr>
            <a:r>
              <a:rPr lang="zh-CN" altLang="en-US" sz="1599" b="1">
                <a:latin typeface="微软雅黑" panose="020B0503020204020204" pitchFamily="34" charset="-122"/>
                <a:ea typeface="Noto Sans CJK JP Regular"/>
                <a:cs typeface="Noto Sans CJK JP Regular"/>
              </a:rPr>
              <a:t>客户数据模型</a:t>
            </a:r>
          </a:p>
        </p:txBody>
      </p:sp>
      <p:sp>
        <p:nvSpPr>
          <p:cNvPr id="31" name="Porsche_CO-Triangle">
            <a:extLst>
              <a:ext uri="{FF2B5EF4-FFF2-40B4-BE49-F238E27FC236}">
                <a16:creationId xmlns:a16="http://schemas.microsoft.com/office/drawing/2014/main" id="{43EF9AA2-B59B-4C81-B4F8-421EDC75D513}"/>
              </a:ext>
            </a:extLst>
          </p:cNvPr>
          <p:cNvSpPr>
            <a:spLocks noChangeAspect="1"/>
          </p:cNvSpPr>
          <p:nvPr/>
        </p:nvSpPr>
        <p:spPr>
          <a:xfrm rot="5400000">
            <a:off x="3870615" y="1911549"/>
            <a:ext cx="307935" cy="153968"/>
          </a:xfrm>
          <a:prstGeom prst="triangle">
            <a:avLst/>
          </a:prstGeom>
          <a:solidFill>
            <a:srgbClr val="FFAA0A"/>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35995" bIns="0" anchor="ctr"/>
          <a:lstStyle/>
          <a:p>
            <a:pPr algn="ctr" eaLnBrk="1" hangingPunct="1">
              <a:defRPr/>
            </a:pPr>
            <a:endParaRPr lang="en-US" sz="1599" dirty="0">
              <a:solidFill>
                <a:schemeClr val="tx1"/>
              </a:solidFill>
            </a:endParaRPr>
          </a:p>
        </p:txBody>
      </p:sp>
      <p:cxnSp>
        <p:nvCxnSpPr>
          <p:cNvPr id="32" name="Gerader Verbinder 18">
            <a:extLst>
              <a:ext uri="{FF2B5EF4-FFF2-40B4-BE49-F238E27FC236}">
                <a16:creationId xmlns:a16="http://schemas.microsoft.com/office/drawing/2014/main" id="{D778A32D-FA01-4A9E-8A9A-750FB4C0AF61}"/>
              </a:ext>
            </a:extLst>
          </p:cNvPr>
          <p:cNvCxnSpPr/>
          <p:nvPr/>
        </p:nvCxnSpPr>
        <p:spPr>
          <a:xfrm>
            <a:off x="565077" y="1701232"/>
            <a:ext cx="11193592" cy="0"/>
          </a:xfrm>
          <a:prstGeom prst="line">
            <a:avLst/>
          </a:prstGeom>
          <a:ln w="28575" cap="flat">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sp>
        <p:nvSpPr>
          <p:cNvPr id="33" name="Textplatzhalter 5">
            <a:extLst>
              <a:ext uri="{FF2B5EF4-FFF2-40B4-BE49-F238E27FC236}">
                <a16:creationId xmlns:a16="http://schemas.microsoft.com/office/drawing/2014/main" id="{9E7BD42E-D324-4983-AFEE-9586C62FDE67}"/>
              </a:ext>
            </a:extLst>
          </p:cNvPr>
          <p:cNvSpPr txBox="1">
            <a:spLocks/>
          </p:cNvSpPr>
          <p:nvPr/>
        </p:nvSpPr>
        <p:spPr>
          <a:xfrm>
            <a:off x="9882488" y="2342499"/>
            <a:ext cx="1792054" cy="1226977"/>
          </a:xfrm>
          <a:custGeom>
            <a:avLst/>
            <a:gdLst>
              <a:gd name="connsiteX0" fmla="*/ 0 w 1692000"/>
              <a:gd name="connsiteY0" fmla="*/ 0 h 1157846"/>
              <a:gd name="connsiteX1" fmla="*/ 1692000 w 1692000"/>
              <a:gd name="connsiteY1" fmla="*/ 0 h 1157846"/>
              <a:gd name="connsiteX2" fmla="*/ 1692000 w 1692000"/>
              <a:gd name="connsiteY2" fmla="*/ 1157846 h 1157846"/>
              <a:gd name="connsiteX3" fmla="*/ 0 w 1692000"/>
              <a:gd name="connsiteY3" fmla="*/ 1157846 h 1157846"/>
              <a:gd name="connsiteX4" fmla="*/ 0 w 1692000"/>
              <a:gd name="connsiteY4" fmla="*/ 0 h 1157846"/>
              <a:gd name="connsiteX0" fmla="*/ 0 w 1692000"/>
              <a:gd name="connsiteY0" fmla="*/ 20143 h 1177989"/>
              <a:gd name="connsiteX1" fmla="*/ 786179 w 1692000"/>
              <a:gd name="connsiteY1" fmla="*/ 0 h 1177989"/>
              <a:gd name="connsiteX2" fmla="*/ 1692000 w 1692000"/>
              <a:gd name="connsiteY2" fmla="*/ 20143 h 1177989"/>
              <a:gd name="connsiteX3" fmla="*/ 1692000 w 1692000"/>
              <a:gd name="connsiteY3" fmla="*/ 1177989 h 1177989"/>
              <a:gd name="connsiteX4" fmla="*/ 0 w 1692000"/>
              <a:gd name="connsiteY4" fmla="*/ 1177989 h 1177989"/>
              <a:gd name="connsiteX5" fmla="*/ 0 w 1692000"/>
              <a:gd name="connsiteY5" fmla="*/ 20143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5" fmla="*/ 877619 w 1692000"/>
              <a:gd name="connsiteY5" fmla="*/ 91440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0" fmla="*/ 1692000 w 1692000"/>
              <a:gd name="connsiteY0" fmla="*/ 0 h 1157846"/>
              <a:gd name="connsiteX1" fmla="*/ 1692000 w 1692000"/>
              <a:gd name="connsiteY1" fmla="*/ 1157846 h 1157846"/>
              <a:gd name="connsiteX2" fmla="*/ 0 w 1692000"/>
              <a:gd name="connsiteY2" fmla="*/ 1157846 h 1157846"/>
              <a:gd name="connsiteX3" fmla="*/ 0 w 1692000"/>
              <a:gd name="connsiteY3" fmla="*/ 0 h 1157846"/>
            </a:gdLst>
            <a:ahLst/>
            <a:cxnLst>
              <a:cxn ang="0">
                <a:pos x="connsiteX0" y="connsiteY0"/>
              </a:cxn>
              <a:cxn ang="0">
                <a:pos x="connsiteX1" y="connsiteY1"/>
              </a:cxn>
              <a:cxn ang="0">
                <a:pos x="connsiteX2" y="connsiteY2"/>
              </a:cxn>
              <a:cxn ang="0">
                <a:pos x="connsiteX3" y="connsiteY3"/>
              </a:cxn>
            </a:cxnLst>
            <a:rect l="l" t="t" r="r" b="b"/>
            <a:pathLst>
              <a:path w="1692000" h="1157846">
                <a:moveTo>
                  <a:pt x="1692000" y="0"/>
                </a:moveTo>
                <a:lnTo>
                  <a:pt x="1692000" y="1157846"/>
                </a:lnTo>
                <a:lnTo>
                  <a:pt x="0" y="1157846"/>
                </a:lnTo>
                <a:lnTo>
                  <a:pt x="0" y="0"/>
                </a:lnTo>
              </a:path>
            </a:pathLst>
          </a:custGeom>
          <a:solidFill>
            <a:schemeClr val="bg1"/>
          </a:solidFill>
          <a:ln w="12700" cap="rnd">
            <a:solidFill>
              <a:schemeClr val="bg2"/>
            </a:solidFill>
            <a:prstDash val="sysDot"/>
          </a:ln>
        </p:spPr>
        <p:txBody>
          <a:bodyPr lIns="107986" tIns="71991" rIns="71991" bIns="35995"/>
          <a:lstStyle>
            <a:lvl1pPr marL="0" indent="0" algn="l" defTabSz="914400" rtl="0" eaLnBrk="1" latinLnBrk="0" hangingPunct="1">
              <a:spcBef>
                <a:spcPts val="0"/>
              </a:spcBef>
              <a:spcAft>
                <a:spcPts val="0"/>
              </a:spcAft>
              <a:buFont typeface="Arial" pitchFamily="34" charset="0"/>
              <a:buNone/>
              <a:defRPr sz="1600" kern="1200">
                <a:solidFill>
                  <a:schemeClr val="tx1"/>
                </a:solidFill>
                <a:latin typeface="+mn-lt"/>
                <a:ea typeface="+mn-ea"/>
                <a:cs typeface="+mn-cs"/>
              </a:defRPr>
            </a:lvl1pPr>
            <a:lvl2pPr marL="144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2pPr>
            <a:lvl3pPr marL="288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3pPr>
            <a:lvl4pPr marL="432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7pPr>
            <a:lvl8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9pPr>
          </a:lstStyle>
          <a:p>
            <a:pPr>
              <a:defRPr/>
            </a:pPr>
            <a:r>
              <a:rPr lang="zh-CN" altLang="en-US" sz="1400" b="1" dirty="0">
                <a:solidFill>
                  <a:schemeClr val="tx1">
                    <a:lumMod val="75000"/>
                    <a:lumOff val="25000"/>
                  </a:schemeClr>
                </a:solidFill>
                <a:latin typeface="+mn-ea"/>
              </a:rPr>
              <a:t>销售</a:t>
            </a:r>
            <a:endParaRPr lang="en-US" altLang="zh-CN" sz="1400" b="1"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产品需求分析</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产品投标与报价</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产品销售合同</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客户活动管理</a:t>
            </a:r>
            <a:endParaRPr lang="en-US" altLang="zh-CN" sz="1200" dirty="0">
              <a:solidFill>
                <a:schemeClr val="tx1">
                  <a:lumMod val="75000"/>
                  <a:lumOff val="25000"/>
                </a:schemeClr>
              </a:solidFill>
              <a:latin typeface="+mn-ea"/>
            </a:endParaRPr>
          </a:p>
          <a:p>
            <a:pPr>
              <a:buFont typeface="Arial" pitchFamily="34" charset="0"/>
              <a:buChar char="•"/>
              <a:defRPr/>
            </a:pPr>
            <a:r>
              <a:rPr lang="en-US" altLang="zh-CN" sz="1200" dirty="0">
                <a:solidFill>
                  <a:schemeClr val="tx1">
                    <a:lumMod val="75000"/>
                    <a:lumOff val="25000"/>
                  </a:schemeClr>
                </a:solidFill>
                <a:latin typeface="+mn-ea"/>
              </a:rPr>
              <a:t>… </a:t>
            </a:r>
          </a:p>
          <a:p>
            <a:pPr>
              <a:buFont typeface="Arial" pitchFamily="34" charset="0"/>
              <a:buChar char="•"/>
              <a:defRPr/>
            </a:pPr>
            <a:endParaRPr lang="en-US" altLang="zh-CN" sz="1200" dirty="0">
              <a:solidFill>
                <a:schemeClr val="tx1">
                  <a:lumMod val="75000"/>
                  <a:lumOff val="25000"/>
                </a:schemeClr>
              </a:solidFill>
              <a:latin typeface="+mn-ea"/>
            </a:endParaRPr>
          </a:p>
          <a:p>
            <a:pPr>
              <a:buFont typeface="Arial" pitchFamily="34" charset="0"/>
              <a:buChar char="•"/>
              <a:defRPr/>
            </a:pPr>
            <a:endParaRPr lang="en-US" sz="1400" dirty="0">
              <a:solidFill>
                <a:schemeClr val="tx1">
                  <a:lumMod val="75000"/>
                  <a:lumOff val="25000"/>
                </a:schemeClr>
              </a:solidFill>
              <a:latin typeface="+mn-ea"/>
            </a:endParaRPr>
          </a:p>
        </p:txBody>
      </p:sp>
      <p:sp>
        <p:nvSpPr>
          <p:cNvPr id="34" name="Freeform 129">
            <a:extLst>
              <a:ext uri="{FF2B5EF4-FFF2-40B4-BE49-F238E27FC236}">
                <a16:creationId xmlns:a16="http://schemas.microsoft.com/office/drawing/2014/main" id="{32225964-5A7E-4ABF-9522-BBB9401F51F6}"/>
              </a:ext>
            </a:extLst>
          </p:cNvPr>
          <p:cNvSpPr>
            <a:spLocks/>
          </p:cNvSpPr>
          <p:nvPr/>
        </p:nvSpPr>
        <p:spPr bwMode="auto">
          <a:xfrm>
            <a:off x="11365021" y="2434563"/>
            <a:ext cx="252380" cy="179363"/>
          </a:xfrm>
          <a:custGeom>
            <a:avLst/>
            <a:gdLst>
              <a:gd name="T0" fmla="*/ 410 w 425"/>
              <a:gd name="T1" fmla="*/ 14 h 332"/>
              <a:gd name="T2" fmla="*/ 359 w 425"/>
              <a:gd name="T3" fmla="*/ 15 h 332"/>
              <a:gd name="T4" fmla="*/ 144 w 425"/>
              <a:gd name="T5" fmla="*/ 242 h 332"/>
              <a:gd name="T6" fmla="*/ 67 w 425"/>
              <a:gd name="T7" fmla="*/ 155 h 332"/>
              <a:gd name="T8" fmla="*/ 16 w 425"/>
              <a:gd name="T9" fmla="*/ 152 h 332"/>
              <a:gd name="T10" fmla="*/ 13 w 425"/>
              <a:gd name="T11" fmla="*/ 203 h 332"/>
              <a:gd name="T12" fmla="*/ 116 w 425"/>
              <a:gd name="T13" fmla="*/ 319 h 332"/>
              <a:gd name="T14" fmla="*/ 142 w 425"/>
              <a:gd name="T15" fmla="*/ 332 h 332"/>
              <a:gd name="T16" fmla="*/ 143 w 425"/>
              <a:gd name="T17" fmla="*/ 332 h 332"/>
              <a:gd name="T18" fmla="*/ 169 w 425"/>
              <a:gd name="T19" fmla="*/ 320 h 332"/>
              <a:gd name="T20" fmla="*/ 411 w 425"/>
              <a:gd name="T21" fmla="*/ 65 h 332"/>
              <a:gd name="T22" fmla="*/ 410 w 425"/>
              <a:gd name="T23" fmla="*/ 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5" h="332">
                <a:moveTo>
                  <a:pt x="410" y="14"/>
                </a:moveTo>
                <a:cubicBezTo>
                  <a:pt x="395" y="0"/>
                  <a:pt x="373" y="1"/>
                  <a:pt x="359" y="15"/>
                </a:cubicBezTo>
                <a:cubicBezTo>
                  <a:pt x="144" y="242"/>
                  <a:pt x="144" y="242"/>
                  <a:pt x="144" y="242"/>
                </a:cubicBezTo>
                <a:cubicBezTo>
                  <a:pt x="67" y="155"/>
                  <a:pt x="67" y="155"/>
                  <a:pt x="67" y="155"/>
                </a:cubicBezTo>
                <a:cubicBezTo>
                  <a:pt x="54" y="140"/>
                  <a:pt x="31" y="138"/>
                  <a:pt x="16" y="152"/>
                </a:cubicBezTo>
                <a:cubicBezTo>
                  <a:pt x="1" y="165"/>
                  <a:pt x="0" y="188"/>
                  <a:pt x="13" y="203"/>
                </a:cubicBezTo>
                <a:cubicBezTo>
                  <a:pt x="116" y="319"/>
                  <a:pt x="116" y="319"/>
                  <a:pt x="116" y="319"/>
                </a:cubicBezTo>
                <a:cubicBezTo>
                  <a:pt x="122" y="327"/>
                  <a:pt x="132" y="331"/>
                  <a:pt x="142" y="332"/>
                </a:cubicBezTo>
                <a:cubicBezTo>
                  <a:pt x="142" y="332"/>
                  <a:pt x="143" y="332"/>
                  <a:pt x="143" y="332"/>
                </a:cubicBezTo>
                <a:cubicBezTo>
                  <a:pt x="153" y="332"/>
                  <a:pt x="162" y="328"/>
                  <a:pt x="169" y="320"/>
                </a:cubicBezTo>
                <a:cubicBezTo>
                  <a:pt x="411" y="65"/>
                  <a:pt x="411" y="65"/>
                  <a:pt x="411" y="65"/>
                </a:cubicBezTo>
                <a:cubicBezTo>
                  <a:pt x="425" y="51"/>
                  <a:pt x="425" y="28"/>
                  <a:pt x="410" y="14"/>
                </a:cubicBezTo>
                <a:close/>
              </a:path>
            </a:pathLst>
          </a:custGeom>
          <a:solidFill>
            <a:srgbClr val="FFC000"/>
          </a:solidFill>
          <a:ln>
            <a:noFill/>
          </a:ln>
        </p:spPr>
        <p:txBody>
          <a:bodyPr/>
          <a:lstStyle/>
          <a:p>
            <a:pPr eaLnBrk="1" hangingPunct="1">
              <a:defRPr/>
            </a:pPr>
            <a:endParaRPr lang="en-US" sz="1200" dirty="0">
              <a:latin typeface="+mn-ea"/>
            </a:endParaRPr>
          </a:p>
        </p:txBody>
      </p:sp>
      <p:sp>
        <p:nvSpPr>
          <p:cNvPr id="35" name="Textplatzhalter 5">
            <a:extLst>
              <a:ext uri="{FF2B5EF4-FFF2-40B4-BE49-F238E27FC236}">
                <a16:creationId xmlns:a16="http://schemas.microsoft.com/office/drawing/2014/main" id="{0F6D9398-F3FF-4CD1-9C16-98A49F5E6FA0}"/>
              </a:ext>
            </a:extLst>
          </p:cNvPr>
          <p:cNvSpPr txBox="1">
            <a:spLocks/>
          </p:cNvSpPr>
          <p:nvPr/>
        </p:nvSpPr>
        <p:spPr>
          <a:xfrm>
            <a:off x="4150774" y="2342499"/>
            <a:ext cx="1792054" cy="1226977"/>
          </a:xfrm>
          <a:custGeom>
            <a:avLst/>
            <a:gdLst>
              <a:gd name="connsiteX0" fmla="*/ 0 w 1692000"/>
              <a:gd name="connsiteY0" fmla="*/ 0 h 1157846"/>
              <a:gd name="connsiteX1" fmla="*/ 1692000 w 1692000"/>
              <a:gd name="connsiteY1" fmla="*/ 0 h 1157846"/>
              <a:gd name="connsiteX2" fmla="*/ 1692000 w 1692000"/>
              <a:gd name="connsiteY2" fmla="*/ 1157846 h 1157846"/>
              <a:gd name="connsiteX3" fmla="*/ 0 w 1692000"/>
              <a:gd name="connsiteY3" fmla="*/ 1157846 h 1157846"/>
              <a:gd name="connsiteX4" fmla="*/ 0 w 1692000"/>
              <a:gd name="connsiteY4" fmla="*/ 0 h 1157846"/>
              <a:gd name="connsiteX0" fmla="*/ 0 w 1692000"/>
              <a:gd name="connsiteY0" fmla="*/ 20143 h 1177989"/>
              <a:gd name="connsiteX1" fmla="*/ 786179 w 1692000"/>
              <a:gd name="connsiteY1" fmla="*/ 0 h 1177989"/>
              <a:gd name="connsiteX2" fmla="*/ 1692000 w 1692000"/>
              <a:gd name="connsiteY2" fmla="*/ 20143 h 1177989"/>
              <a:gd name="connsiteX3" fmla="*/ 1692000 w 1692000"/>
              <a:gd name="connsiteY3" fmla="*/ 1177989 h 1177989"/>
              <a:gd name="connsiteX4" fmla="*/ 0 w 1692000"/>
              <a:gd name="connsiteY4" fmla="*/ 1177989 h 1177989"/>
              <a:gd name="connsiteX5" fmla="*/ 0 w 1692000"/>
              <a:gd name="connsiteY5" fmla="*/ 20143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5" fmla="*/ 877619 w 1692000"/>
              <a:gd name="connsiteY5" fmla="*/ 91440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0" fmla="*/ 1692000 w 1692000"/>
              <a:gd name="connsiteY0" fmla="*/ 0 h 1157846"/>
              <a:gd name="connsiteX1" fmla="*/ 1692000 w 1692000"/>
              <a:gd name="connsiteY1" fmla="*/ 1157846 h 1157846"/>
              <a:gd name="connsiteX2" fmla="*/ 0 w 1692000"/>
              <a:gd name="connsiteY2" fmla="*/ 1157846 h 1157846"/>
              <a:gd name="connsiteX3" fmla="*/ 0 w 1692000"/>
              <a:gd name="connsiteY3" fmla="*/ 0 h 1157846"/>
            </a:gdLst>
            <a:ahLst/>
            <a:cxnLst>
              <a:cxn ang="0">
                <a:pos x="connsiteX0" y="connsiteY0"/>
              </a:cxn>
              <a:cxn ang="0">
                <a:pos x="connsiteX1" y="connsiteY1"/>
              </a:cxn>
              <a:cxn ang="0">
                <a:pos x="connsiteX2" y="connsiteY2"/>
              </a:cxn>
              <a:cxn ang="0">
                <a:pos x="connsiteX3" y="connsiteY3"/>
              </a:cxn>
            </a:cxnLst>
            <a:rect l="l" t="t" r="r" b="b"/>
            <a:pathLst>
              <a:path w="1692000" h="1157846">
                <a:moveTo>
                  <a:pt x="1692000" y="0"/>
                </a:moveTo>
                <a:lnTo>
                  <a:pt x="1692000" y="1157846"/>
                </a:lnTo>
                <a:lnTo>
                  <a:pt x="0" y="1157846"/>
                </a:lnTo>
                <a:lnTo>
                  <a:pt x="0" y="0"/>
                </a:lnTo>
              </a:path>
            </a:pathLst>
          </a:custGeom>
          <a:solidFill>
            <a:schemeClr val="bg1"/>
          </a:solidFill>
          <a:ln w="12700" cap="rnd">
            <a:solidFill>
              <a:schemeClr val="bg2"/>
            </a:solidFill>
            <a:prstDash val="sysDot"/>
          </a:ln>
        </p:spPr>
        <p:txBody>
          <a:bodyPr lIns="107986" tIns="71991" rIns="71991" bIns="35995"/>
          <a:lstStyle>
            <a:lvl1pPr marL="0" indent="0" algn="l" defTabSz="914400" rtl="0" eaLnBrk="1" latinLnBrk="0" hangingPunct="1">
              <a:spcBef>
                <a:spcPts val="0"/>
              </a:spcBef>
              <a:spcAft>
                <a:spcPts val="0"/>
              </a:spcAft>
              <a:buFont typeface="Arial" pitchFamily="34" charset="0"/>
              <a:buNone/>
              <a:defRPr sz="1600" kern="1200">
                <a:solidFill>
                  <a:schemeClr val="tx1"/>
                </a:solidFill>
                <a:latin typeface="+mn-lt"/>
                <a:ea typeface="+mn-ea"/>
                <a:cs typeface="+mn-cs"/>
              </a:defRPr>
            </a:lvl1pPr>
            <a:lvl2pPr marL="144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2pPr>
            <a:lvl3pPr marL="288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3pPr>
            <a:lvl4pPr marL="432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7pPr>
            <a:lvl8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9pPr>
          </a:lstStyle>
          <a:p>
            <a:pPr>
              <a:defRPr/>
            </a:pPr>
            <a:r>
              <a:rPr lang="zh-CN" altLang="en-US" sz="1400" b="1" dirty="0">
                <a:solidFill>
                  <a:schemeClr val="tx1">
                    <a:lumMod val="75000"/>
                    <a:lumOff val="25000"/>
                  </a:schemeClr>
                </a:solidFill>
                <a:latin typeface="+mn-ea"/>
              </a:rPr>
              <a:t>基本信息</a:t>
            </a:r>
            <a:endParaRPr lang="en-US" altLang="zh-CN" sz="1400" b="1" dirty="0">
              <a:solidFill>
                <a:schemeClr val="tx1">
                  <a:lumMod val="75000"/>
                  <a:lumOff val="25000"/>
                </a:schemeClr>
              </a:solidFill>
              <a:latin typeface="+mn-ea"/>
            </a:endParaRPr>
          </a:p>
          <a:p>
            <a:pPr marL="90470" indent="-90470">
              <a:buFont typeface="Arial" pitchFamily="34" charset="0"/>
              <a:buChar char="•"/>
              <a:defRPr/>
            </a:pPr>
            <a:r>
              <a:rPr lang="zh-CN" altLang="en-US" sz="1200" dirty="0">
                <a:solidFill>
                  <a:schemeClr val="tx1">
                    <a:lumMod val="75000"/>
                    <a:lumOff val="25000"/>
                  </a:schemeClr>
                </a:solidFill>
                <a:latin typeface="+mn-ea"/>
              </a:rPr>
              <a:t>地址</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联系人</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联系方式</a:t>
            </a:r>
          </a:p>
          <a:p>
            <a:pPr marL="90470" indent="-90470">
              <a:buFont typeface="Arial" pitchFamily="34" charset="0"/>
              <a:buChar char="•"/>
              <a:defRPr/>
            </a:pPr>
            <a:r>
              <a:rPr lang="zh-CN" altLang="en-US" sz="1200" dirty="0">
                <a:solidFill>
                  <a:schemeClr val="tx1">
                    <a:lumMod val="75000"/>
                    <a:lumOff val="25000"/>
                  </a:schemeClr>
                </a:solidFill>
                <a:latin typeface="+mn-ea"/>
              </a:rPr>
              <a:t>行业</a:t>
            </a:r>
            <a:endParaRPr lang="en-US" altLang="zh-CN" sz="1200" dirty="0">
              <a:solidFill>
                <a:schemeClr val="tx1">
                  <a:lumMod val="75000"/>
                  <a:lumOff val="25000"/>
                </a:schemeClr>
              </a:solidFill>
              <a:latin typeface="+mn-ea"/>
            </a:endParaRPr>
          </a:p>
          <a:p>
            <a:pPr marL="90470" indent="-90470">
              <a:buFont typeface="Arial" pitchFamily="34" charset="0"/>
              <a:buChar char="•"/>
              <a:defRPr/>
            </a:pPr>
            <a:r>
              <a:rPr lang="zh-CN" altLang="en-US" sz="1200" dirty="0">
                <a:solidFill>
                  <a:schemeClr val="tx1">
                    <a:lumMod val="75000"/>
                    <a:lumOff val="25000"/>
                  </a:schemeClr>
                </a:solidFill>
                <a:latin typeface="+mn-ea"/>
              </a:rPr>
              <a:t>企业规模</a:t>
            </a:r>
            <a:r>
              <a:rPr lang="en-US" altLang="zh-CN" sz="1200" dirty="0">
                <a:solidFill>
                  <a:schemeClr val="tx1">
                    <a:lumMod val="75000"/>
                    <a:lumOff val="25000"/>
                  </a:schemeClr>
                </a:solidFill>
                <a:latin typeface="+mn-ea"/>
              </a:rPr>
              <a:t>/ </a:t>
            </a:r>
            <a:r>
              <a:rPr lang="zh-CN" altLang="en-US" sz="1200" dirty="0">
                <a:solidFill>
                  <a:schemeClr val="tx1">
                    <a:lumMod val="75000"/>
                    <a:lumOff val="25000"/>
                  </a:schemeClr>
                </a:solidFill>
                <a:latin typeface="+mn-ea"/>
              </a:rPr>
              <a:t>收入</a:t>
            </a:r>
            <a:r>
              <a:rPr lang="en-US" altLang="zh-CN" sz="1200" dirty="0">
                <a:solidFill>
                  <a:schemeClr val="tx1">
                    <a:lumMod val="75000"/>
                    <a:lumOff val="25000"/>
                  </a:schemeClr>
                </a:solidFill>
                <a:latin typeface="+mn-ea"/>
              </a:rPr>
              <a:t>/ </a:t>
            </a:r>
            <a:r>
              <a:rPr lang="zh-CN" altLang="en-US" sz="1200" dirty="0">
                <a:solidFill>
                  <a:schemeClr val="tx1">
                    <a:lumMod val="75000"/>
                    <a:lumOff val="25000"/>
                  </a:schemeClr>
                </a:solidFill>
                <a:latin typeface="+mn-ea"/>
              </a:rPr>
              <a:t>利润</a:t>
            </a:r>
            <a:endParaRPr lang="en-US" altLang="zh-CN" sz="1200" dirty="0">
              <a:solidFill>
                <a:schemeClr val="tx1">
                  <a:lumMod val="75000"/>
                  <a:lumOff val="25000"/>
                </a:schemeClr>
              </a:solidFill>
              <a:latin typeface="+mn-ea"/>
            </a:endParaRPr>
          </a:p>
          <a:p>
            <a:pPr marL="90470" indent="-90470">
              <a:buFont typeface="Arial" pitchFamily="34" charset="0"/>
              <a:buChar char="•"/>
              <a:defRPr/>
            </a:pPr>
            <a:r>
              <a:rPr lang="zh-CN" altLang="en-US" sz="1200" dirty="0">
                <a:solidFill>
                  <a:schemeClr val="tx1">
                    <a:lumMod val="75000"/>
                    <a:lumOff val="25000"/>
                  </a:schemeClr>
                </a:solidFill>
                <a:latin typeface="+mn-ea"/>
              </a:rPr>
              <a:t>组织架构和高管</a:t>
            </a:r>
            <a:r>
              <a:rPr lang="en-US" altLang="zh-CN" sz="1200" dirty="0">
                <a:solidFill>
                  <a:schemeClr val="tx1">
                    <a:lumMod val="75000"/>
                    <a:lumOff val="25000"/>
                  </a:schemeClr>
                </a:solidFill>
                <a:latin typeface="+mn-ea"/>
              </a:rPr>
              <a:t>… … </a:t>
            </a:r>
          </a:p>
        </p:txBody>
      </p:sp>
      <p:sp>
        <p:nvSpPr>
          <p:cNvPr id="36" name="Freeform 129">
            <a:extLst>
              <a:ext uri="{FF2B5EF4-FFF2-40B4-BE49-F238E27FC236}">
                <a16:creationId xmlns:a16="http://schemas.microsoft.com/office/drawing/2014/main" id="{322F36AB-2B5E-42FB-BBC6-6B7C8B47ABFB}"/>
              </a:ext>
            </a:extLst>
          </p:cNvPr>
          <p:cNvSpPr>
            <a:spLocks/>
          </p:cNvSpPr>
          <p:nvPr/>
        </p:nvSpPr>
        <p:spPr bwMode="auto">
          <a:xfrm>
            <a:off x="5660288" y="2434563"/>
            <a:ext cx="250793" cy="179363"/>
          </a:xfrm>
          <a:custGeom>
            <a:avLst/>
            <a:gdLst>
              <a:gd name="T0" fmla="*/ 410 w 425"/>
              <a:gd name="T1" fmla="*/ 14 h 332"/>
              <a:gd name="T2" fmla="*/ 359 w 425"/>
              <a:gd name="T3" fmla="*/ 15 h 332"/>
              <a:gd name="T4" fmla="*/ 144 w 425"/>
              <a:gd name="T5" fmla="*/ 242 h 332"/>
              <a:gd name="T6" fmla="*/ 67 w 425"/>
              <a:gd name="T7" fmla="*/ 155 h 332"/>
              <a:gd name="T8" fmla="*/ 16 w 425"/>
              <a:gd name="T9" fmla="*/ 152 h 332"/>
              <a:gd name="T10" fmla="*/ 13 w 425"/>
              <a:gd name="T11" fmla="*/ 203 h 332"/>
              <a:gd name="T12" fmla="*/ 116 w 425"/>
              <a:gd name="T13" fmla="*/ 319 h 332"/>
              <a:gd name="T14" fmla="*/ 142 w 425"/>
              <a:gd name="T15" fmla="*/ 332 h 332"/>
              <a:gd name="T16" fmla="*/ 143 w 425"/>
              <a:gd name="T17" fmla="*/ 332 h 332"/>
              <a:gd name="T18" fmla="*/ 169 w 425"/>
              <a:gd name="T19" fmla="*/ 320 h 332"/>
              <a:gd name="T20" fmla="*/ 411 w 425"/>
              <a:gd name="T21" fmla="*/ 65 h 332"/>
              <a:gd name="T22" fmla="*/ 410 w 425"/>
              <a:gd name="T23" fmla="*/ 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5" h="332">
                <a:moveTo>
                  <a:pt x="410" y="14"/>
                </a:moveTo>
                <a:cubicBezTo>
                  <a:pt x="395" y="0"/>
                  <a:pt x="373" y="1"/>
                  <a:pt x="359" y="15"/>
                </a:cubicBezTo>
                <a:cubicBezTo>
                  <a:pt x="144" y="242"/>
                  <a:pt x="144" y="242"/>
                  <a:pt x="144" y="242"/>
                </a:cubicBezTo>
                <a:cubicBezTo>
                  <a:pt x="67" y="155"/>
                  <a:pt x="67" y="155"/>
                  <a:pt x="67" y="155"/>
                </a:cubicBezTo>
                <a:cubicBezTo>
                  <a:pt x="54" y="140"/>
                  <a:pt x="31" y="138"/>
                  <a:pt x="16" y="152"/>
                </a:cubicBezTo>
                <a:cubicBezTo>
                  <a:pt x="1" y="165"/>
                  <a:pt x="0" y="188"/>
                  <a:pt x="13" y="203"/>
                </a:cubicBezTo>
                <a:cubicBezTo>
                  <a:pt x="116" y="319"/>
                  <a:pt x="116" y="319"/>
                  <a:pt x="116" y="319"/>
                </a:cubicBezTo>
                <a:cubicBezTo>
                  <a:pt x="122" y="327"/>
                  <a:pt x="132" y="331"/>
                  <a:pt x="142" y="332"/>
                </a:cubicBezTo>
                <a:cubicBezTo>
                  <a:pt x="142" y="332"/>
                  <a:pt x="143" y="332"/>
                  <a:pt x="143" y="332"/>
                </a:cubicBezTo>
                <a:cubicBezTo>
                  <a:pt x="153" y="332"/>
                  <a:pt x="162" y="328"/>
                  <a:pt x="169" y="320"/>
                </a:cubicBezTo>
                <a:cubicBezTo>
                  <a:pt x="411" y="65"/>
                  <a:pt x="411" y="65"/>
                  <a:pt x="411" y="65"/>
                </a:cubicBezTo>
                <a:cubicBezTo>
                  <a:pt x="425" y="51"/>
                  <a:pt x="425" y="28"/>
                  <a:pt x="410" y="14"/>
                </a:cubicBezTo>
                <a:close/>
              </a:path>
            </a:pathLst>
          </a:custGeom>
          <a:solidFill>
            <a:srgbClr val="FFC000"/>
          </a:solidFill>
          <a:ln>
            <a:noFill/>
          </a:ln>
        </p:spPr>
        <p:txBody>
          <a:bodyPr/>
          <a:lstStyle/>
          <a:p>
            <a:pPr eaLnBrk="1" hangingPunct="1">
              <a:defRPr/>
            </a:pPr>
            <a:endParaRPr lang="en-US" sz="1200" dirty="0">
              <a:latin typeface="+mn-ea"/>
            </a:endParaRPr>
          </a:p>
        </p:txBody>
      </p:sp>
      <p:sp>
        <p:nvSpPr>
          <p:cNvPr id="37" name="Textplatzhalter 5">
            <a:extLst>
              <a:ext uri="{FF2B5EF4-FFF2-40B4-BE49-F238E27FC236}">
                <a16:creationId xmlns:a16="http://schemas.microsoft.com/office/drawing/2014/main" id="{D619658A-1E37-4EF0-A402-4CC2FBDC51B3}"/>
              </a:ext>
            </a:extLst>
          </p:cNvPr>
          <p:cNvSpPr txBox="1">
            <a:spLocks/>
          </p:cNvSpPr>
          <p:nvPr/>
        </p:nvSpPr>
        <p:spPr>
          <a:xfrm>
            <a:off x="6061874" y="5010739"/>
            <a:ext cx="1792054" cy="1226978"/>
          </a:xfrm>
          <a:custGeom>
            <a:avLst/>
            <a:gdLst>
              <a:gd name="connsiteX0" fmla="*/ 0 w 1692000"/>
              <a:gd name="connsiteY0" fmla="*/ 0 h 1157846"/>
              <a:gd name="connsiteX1" fmla="*/ 1692000 w 1692000"/>
              <a:gd name="connsiteY1" fmla="*/ 0 h 1157846"/>
              <a:gd name="connsiteX2" fmla="*/ 1692000 w 1692000"/>
              <a:gd name="connsiteY2" fmla="*/ 1157846 h 1157846"/>
              <a:gd name="connsiteX3" fmla="*/ 0 w 1692000"/>
              <a:gd name="connsiteY3" fmla="*/ 1157846 h 1157846"/>
              <a:gd name="connsiteX4" fmla="*/ 0 w 1692000"/>
              <a:gd name="connsiteY4" fmla="*/ 0 h 1157846"/>
              <a:gd name="connsiteX0" fmla="*/ 0 w 1692000"/>
              <a:gd name="connsiteY0" fmla="*/ 20143 h 1177989"/>
              <a:gd name="connsiteX1" fmla="*/ 786179 w 1692000"/>
              <a:gd name="connsiteY1" fmla="*/ 0 h 1177989"/>
              <a:gd name="connsiteX2" fmla="*/ 1692000 w 1692000"/>
              <a:gd name="connsiteY2" fmla="*/ 20143 h 1177989"/>
              <a:gd name="connsiteX3" fmla="*/ 1692000 w 1692000"/>
              <a:gd name="connsiteY3" fmla="*/ 1177989 h 1177989"/>
              <a:gd name="connsiteX4" fmla="*/ 0 w 1692000"/>
              <a:gd name="connsiteY4" fmla="*/ 1177989 h 1177989"/>
              <a:gd name="connsiteX5" fmla="*/ 0 w 1692000"/>
              <a:gd name="connsiteY5" fmla="*/ 20143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5" fmla="*/ 877619 w 1692000"/>
              <a:gd name="connsiteY5" fmla="*/ 91440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0" fmla="*/ 1692000 w 1692000"/>
              <a:gd name="connsiteY0" fmla="*/ 0 h 1157846"/>
              <a:gd name="connsiteX1" fmla="*/ 1692000 w 1692000"/>
              <a:gd name="connsiteY1" fmla="*/ 1157846 h 1157846"/>
              <a:gd name="connsiteX2" fmla="*/ 0 w 1692000"/>
              <a:gd name="connsiteY2" fmla="*/ 1157846 h 1157846"/>
              <a:gd name="connsiteX3" fmla="*/ 0 w 1692000"/>
              <a:gd name="connsiteY3" fmla="*/ 0 h 1157846"/>
            </a:gdLst>
            <a:ahLst/>
            <a:cxnLst>
              <a:cxn ang="0">
                <a:pos x="connsiteX0" y="connsiteY0"/>
              </a:cxn>
              <a:cxn ang="0">
                <a:pos x="connsiteX1" y="connsiteY1"/>
              </a:cxn>
              <a:cxn ang="0">
                <a:pos x="connsiteX2" y="connsiteY2"/>
              </a:cxn>
              <a:cxn ang="0">
                <a:pos x="connsiteX3" y="connsiteY3"/>
              </a:cxn>
            </a:cxnLst>
            <a:rect l="l" t="t" r="r" b="b"/>
            <a:pathLst>
              <a:path w="1692000" h="1157846">
                <a:moveTo>
                  <a:pt x="1692000" y="0"/>
                </a:moveTo>
                <a:lnTo>
                  <a:pt x="1692000" y="1157846"/>
                </a:lnTo>
                <a:lnTo>
                  <a:pt x="0" y="1157846"/>
                </a:lnTo>
                <a:lnTo>
                  <a:pt x="0" y="0"/>
                </a:lnTo>
              </a:path>
            </a:pathLst>
          </a:custGeom>
          <a:solidFill>
            <a:schemeClr val="bg1"/>
          </a:solidFill>
          <a:ln w="12700" cap="rnd">
            <a:solidFill>
              <a:schemeClr val="bg2"/>
            </a:solidFill>
            <a:prstDash val="sysDot"/>
          </a:ln>
        </p:spPr>
        <p:txBody>
          <a:bodyPr lIns="107986" tIns="71991" rIns="71991" bIns="35995"/>
          <a:lstStyle>
            <a:lvl1pPr marL="0" indent="0" algn="l" defTabSz="914400" rtl="0" eaLnBrk="1" latinLnBrk="0" hangingPunct="1">
              <a:spcBef>
                <a:spcPts val="0"/>
              </a:spcBef>
              <a:spcAft>
                <a:spcPts val="0"/>
              </a:spcAft>
              <a:buFont typeface="Arial" pitchFamily="34" charset="0"/>
              <a:buNone/>
              <a:defRPr sz="1600" kern="1200">
                <a:solidFill>
                  <a:schemeClr val="tx1"/>
                </a:solidFill>
                <a:latin typeface="+mn-lt"/>
                <a:ea typeface="+mn-ea"/>
                <a:cs typeface="+mn-cs"/>
              </a:defRPr>
            </a:lvl1pPr>
            <a:lvl2pPr marL="144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2pPr>
            <a:lvl3pPr marL="288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3pPr>
            <a:lvl4pPr marL="432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7pPr>
            <a:lvl8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9pPr>
          </a:lstStyle>
          <a:p>
            <a:pPr>
              <a:defRPr/>
            </a:pPr>
            <a:r>
              <a:rPr lang="zh-CN" altLang="en-US" sz="1400" b="1" dirty="0">
                <a:solidFill>
                  <a:schemeClr val="tx1">
                    <a:lumMod val="75000"/>
                    <a:lumOff val="25000"/>
                  </a:schemeClr>
                </a:solidFill>
                <a:latin typeface="+mn-ea"/>
              </a:rPr>
              <a:t>财务</a:t>
            </a:r>
            <a:endParaRPr lang="en-US" altLang="zh-CN" sz="1400" b="1"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发票金额和日期</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收款金额和日期</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应收款及催收（金额、日期、进展）</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销售利润分析 </a:t>
            </a:r>
            <a:r>
              <a:rPr lang="en-US" altLang="zh-CN" sz="1200" dirty="0">
                <a:solidFill>
                  <a:schemeClr val="tx1">
                    <a:lumMod val="75000"/>
                    <a:lumOff val="25000"/>
                  </a:schemeClr>
                </a:solidFill>
                <a:latin typeface="+mn-ea"/>
              </a:rPr>
              <a:t>… </a:t>
            </a:r>
          </a:p>
          <a:p>
            <a:pPr>
              <a:buFont typeface="Arial" pitchFamily="34" charset="0"/>
              <a:buChar char="•"/>
              <a:defRPr/>
            </a:pPr>
            <a:endParaRPr lang="en-US" altLang="zh-CN" sz="1200" dirty="0">
              <a:solidFill>
                <a:schemeClr val="tx1">
                  <a:lumMod val="75000"/>
                  <a:lumOff val="25000"/>
                </a:schemeClr>
              </a:solidFill>
              <a:latin typeface="+mn-ea"/>
            </a:endParaRPr>
          </a:p>
        </p:txBody>
      </p:sp>
      <p:sp>
        <p:nvSpPr>
          <p:cNvPr id="38" name="Freeform 129">
            <a:extLst>
              <a:ext uri="{FF2B5EF4-FFF2-40B4-BE49-F238E27FC236}">
                <a16:creationId xmlns:a16="http://schemas.microsoft.com/office/drawing/2014/main" id="{94657730-01EE-40A5-93DF-4438BAE04F8B}"/>
              </a:ext>
            </a:extLst>
          </p:cNvPr>
          <p:cNvSpPr>
            <a:spLocks/>
          </p:cNvSpPr>
          <p:nvPr/>
        </p:nvSpPr>
        <p:spPr bwMode="auto">
          <a:xfrm>
            <a:off x="7569802" y="5102801"/>
            <a:ext cx="252379" cy="179365"/>
          </a:xfrm>
          <a:custGeom>
            <a:avLst/>
            <a:gdLst>
              <a:gd name="T0" fmla="*/ 410 w 425"/>
              <a:gd name="T1" fmla="*/ 14 h 332"/>
              <a:gd name="T2" fmla="*/ 359 w 425"/>
              <a:gd name="T3" fmla="*/ 15 h 332"/>
              <a:gd name="T4" fmla="*/ 144 w 425"/>
              <a:gd name="T5" fmla="*/ 242 h 332"/>
              <a:gd name="T6" fmla="*/ 67 w 425"/>
              <a:gd name="T7" fmla="*/ 155 h 332"/>
              <a:gd name="T8" fmla="*/ 16 w 425"/>
              <a:gd name="T9" fmla="*/ 152 h 332"/>
              <a:gd name="T10" fmla="*/ 13 w 425"/>
              <a:gd name="T11" fmla="*/ 203 h 332"/>
              <a:gd name="T12" fmla="*/ 116 w 425"/>
              <a:gd name="T13" fmla="*/ 319 h 332"/>
              <a:gd name="T14" fmla="*/ 142 w 425"/>
              <a:gd name="T15" fmla="*/ 332 h 332"/>
              <a:gd name="T16" fmla="*/ 143 w 425"/>
              <a:gd name="T17" fmla="*/ 332 h 332"/>
              <a:gd name="T18" fmla="*/ 169 w 425"/>
              <a:gd name="T19" fmla="*/ 320 h 332"/>
              <a:gd name="T20" fmla="*/ 411 w 425"/>
              <a:gd name="T21" fmla="*/ 65 h 332"/>
              <a:gd name="T22" fmla="*/ 410 w 425"/>
              <a:gd name="T23" fmla="*/ 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5" h="332">
                <a:moveTo>
                  <a:pt x="410" y="14"/>
                </a:moveTo>
                <a:cubicBezTo>
                  <a:pt x="395" y="0"/>
                  <a:pt x="373" y="1"/>
                  <a:pt x="359" y="15"/>
                </a:cubicBezTo>
                <a:cubicBezTo>
                  <a:pt x="144" y="242"/>
                  <a:pt x="144" y="242"/>
                  <a:pt x="144" y="242"/>
                </a:cubicBezTo>
                <a:cubicBezTo>
                  <a:pt x="67" y="155"/>
                  <a:pt x="67" y="155"/>
                  <a:pt x="67" y="155"/>
                </a:cubicBezTo>
                <a:cubicBezTo>
                  <a:pt x="54" y="140"/>
                  <a:pt x="31" y="138"/>
                  <a:pt x="16" y="152"/>
                </a:cubicBezTo>
                <a:cubicBezTo>
                  <a:pt x="1" y="165"/>
                  <a:pt x="0" y="188"/>
                  <a:pt x="13" y="203"/>
                </a:cubicBezTo>
                <a:cubicBezTo>
                  <a:pt x="116" y="319"/>
                  <a:pt x="116" y="319"/>
                  <a:pt x="116" y="319"/>
                </a:cubicBezTo>
                <a:cubicBezTo>
                  <a:pt x="122" y="327"/>
                  <a:pt x="132" y="331"/>
                  <a:pt x="142" y="332"/>
                </a:cubicBezTo>
                <a:cubicBezTo>
                  <a:pt x="142" y="332"/>
                  <a:pt x="143" y="332"/>
                  <a:pt x="143" y="332"/>
                </a:cubicBezTo>
                <a:cubicBezTo>
                  <a:pt x="153" y="332"/>
                  <a:pt x="162" y="328"/>
                  <a:pt x="169" y="320"/>
                </a:cubicBezTo>
                <a:cubicBezTo>
                  <a:pt x="411" y="65"/>
                  <a:pt x="411" y="65"/>
                  <a:pt x="411" y="65"/>
                </a:cubicBezTo>
                <a:cubicBezTo>
                  <a:pt x="425" y="51"/>
                  <a:pt x="425" y="28"/>
                  <a:pt x="410" y="14"/>
                </a:cubicBezTo>
                <a:close/>
              </a:path>
            </a:pathLst>
          </a:custGeom>
          <a:solidFill>
            <a:srgbClr val="FFC000"/>
          </a:solidFill>
          <a:ln>
            <a:noFill/>
          </a:ln>
        </p:spPr>
        <p:txBody>
          <a:bodyPr/>
          <a:lstStyle/>
          <a:p>
            <a:pPr eaLnBrk="1" hangingPunct="1">
              <a:defRPr/>
            </a:pPr>
            <a:endParaRPr lang="en-US" sz="1200" dirty="0">
              <a:latin typeface="+mn-ea"/>
            </a:endParaRPr>
          </a:p>
        </p:txBody>
      </p:sp>
      <p:sp>
        <p:nvSpPr>
          <p:cNvPr id="39" name="Textplatzhalter 5">
            <a:extLst>
              <a:ext uri="{FF2B5EF4-FFF2-40B4-BE49-F238E27FC236}">
                <a16:creationId xmlns:a16="http://schemas.microsoft.com/office/drawing/2014/main" id="{A995214B-5C53-4DFD-84CD-394B752C5C9D}"/>
              </a:ext>
            </a:extLst>
          </p:cNvPr>
          <p:cNvSpPr txBox="1">
            <a:spLocks/>
          </p:cNvSpPr>
          <p:nvPr/>
        </p:nvSpPr>
        <p:spPr>
          <a:xfrm>
            <a:off x="7972975" y="5010739"/>
            <a:ext cx="1792054" cy="1226978"/>
          </a:xfrm>
          <a:custGeom>
            <a:avLst/>
            <a:gdLst>
              <a:gd name="connsiteX0" fmla="*/ 0 w 1692000"/>
              <a:gd name="connsiteY0" fmla="*/ 0 h 1157846"/>
              <a:gd name="connsiteX1" fmla="*/ 1692000 w 1692000"/>
              <a:gd name="connsiteY1" fmla="*/ 0 h 1157846"/>
              <a:gd name="connsiteX2" fmla="*/ 1692000 w 1692000"/>
              <a:gd name="connsiteY2" fmla="*/ 1157846 h 1157846"/>
              <a:gd name="connsiteX3" fmla="*/ 0 w 1692000"/>
              <a:gd name="connsiteY3" fmla="*/ 1157846 h 1157846"/>
              <a:gd name="connsiteX4" fmla="*/ 0 w 1692000"/>
              <a:gd name="connsiteY4" fmla="*/ 0 h 1157846"/>
              <a:gd name="connsiteX0" fmla="*/ 0 w 1692000"/>
              <a:gd name="connsiteY0" fmla="*/ 20143 h 1177989"/>
              <a:gd name="connsiteX1" fmla="*/ 786179 w 1692000"/>
              <a:gd name="connsiteY1" fmla="*/ 0 h 1177989"/>
              <a:gd name="connsiteX2" fmla="*/ 1692000 w 1692000"/>
              <a:gd name="connsiteY2" fmla="*/ 20143 h 1177989"/>
              <a:gd name="connsiteX3" fmla="*/ 1692000 w 1692000"/>
              <a:gd name="connsiteY3" fmla="*/ 1177989 h 1177989"/>
              <a:gd name="connsiteX4" fmla="*/ 0 w 1692000"/>
              <a:gd name="connsiteY4" fmla="*/ 1177989 h 1177989"/>
              <a:gd name="connsiteX5" fmla="*/ 0 w 1692000"/>
              <a:gd name="connsiteY5" fmla="*/ 20143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5" fmla="*/ 877619 w 1692000"/>
              <a:gd name="connsiteY5" fmla="*/ 91440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0" fmla="*/ 1692000 w 1692000"/>
              <a:gd name="connsiteY0" fmla="*/ 0 h 1157846"/>
              <a:gd name="connsiteX1" fmla="*/ 1692000 w 1692000"/>
              <a:gd name="connsiteY1" fmla="*/ 1157846 h 1157846"/>
              <a:gd name="connsiteX2" fmla="*/ 0 w 1692000"/>
              <a:gd name="connsiteY2" fmla="*/ 1157846 h 1157846"/>
              <a:gd name="connsiteX3" fmla="*/ 0 w 1692000"/>
              <a:gd name="connsiteY3" fmla="*/ 0 h 1157846"/>
            </a:gdLst>
            <a:ahLst/>
            <a:cxnLst>
              <a:cxn ang="0">
                <a:pos x="connsiteX0" y="connsiteY0"/>
              </a:cxn>
              <a:cxn ang="0">
                <a:pos x="connsiteX1" y="connsiteY1"/>
              </a:cxn>
              <a:cxn ang="0">
                <a:pos x="connsiteX2" y="connsiteY2"/>
              </a:cxn>
              <a:cxn ang="0">
                <a:pos x="connsiteX3" y="connsiteY3"/>
              </a:cxn>
            </a:cxnLst>
            <a:rect l="l" t="t" r="r" b="b"/>
            <a:pathLst>
              <a:path w="1692000" h="1157846">
                <a:moveTo>
                  <a:pt x="1692000" y="0"/>
                </a:moveTo>
                <a:lnTo>
                  <a:pt x="1692000" y="1157846"/>
                </a:lnTo>
                <a:lnTo>
                  <a:pt x="0" y="1157846"/>
                </a:lnTo>
                <a:lnTo>
                  <a:pt x="0" y="0"/>
                </a:lnTo>
              </a:path>
            </a:pathLst>
          </a:custGeom>
          <a:solidFill>
            <a:schemeClr val="bg1"/>
          </a:solidFill>
          <a:ln w="12700" cap="rnd">
            <a:solidFill>
              <a:schemeClr val="bg2"/>
            </a:solidFill>
            <a:prstDash val="sysDot"/>
          </a:ln>
        </p:spPr>
        <p:txBody>
          <a:bodyPr lIns="107986" tIns="71991" rIns="71991" bIns="35995"/>
          <a:lstStyle>
            <a:lvl1pPr marL="0" indent="0" algn="l" defTabSz="914400" rtl="0" eaLnBrk="1" latinLnBrk="0" hangingPunct="1">
              <a:spcBef>
                <a:spcPts val="0"/>
              </a:spcBef>
              <a:spcAft>
                <a:spcPts val="0"/>
              </a:spcAft>
              <a:buFont typeface="Arial" pitchFamily="34" charset="0"/>
              <a:buNone/>
              <a:defRPr sz="1600" kern="1200">
                <a:solidFill>
                  <a:schemeClr val="tx1"/>
                </a:solidFill>
                <a:latin typeface="+mn-lt"/>
                <a:ea typeface="+mn-ea"/>
                <a:cs typeface="+mn-cs"/>
              </a:defRPr>
            </a:lvl1pPr>
            <a:lvl2pPr marL="144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2pPr>
            <a:lvl3pPr marL="288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3pPr>
            <a:lvl4pPr marL="432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7pPr>
            <a:lvl8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9pPr>
          </a:lstStyle>
          <a:p>
            <a:pPr>
              <a:defRPr/>
            </a:pPr>
            <a:r>
              <a:rPr lang="zh-CN" altLang="en-US" sz="1400" b="1" dirty="0">
                <a:solidFill>
                  <a:schemeClr val="tx1">
                    <a:lumMod val="75000"/>
                    <a:lumOff val="25000"/>
                  </a:schemeClr>
                </a:solidFill>
                <a:latin typeface="+mn-ea"/>
              </a:rPr>
              <a:t>物流</a:t>
            </a:r>
            <a:endParaRPr lang="en-US" altLang="zh-CN" sz="1400" b="1"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订单产品发货数量</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订单产品发货日期和承运商信息</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订单产品到货日期和签收人</a:t>
            </a:r>
            <a:r>
              <a:rPr lang="en-US" altLang="zh-CN" sz="1200" dirty="0">
                <a:solidFill>
                  <a:schemeClr val="tx1">
                    <a:lumMod val="75000"/>
                    <a:lumOff val="25000"/>
                  </a:schemeClr>
                </a:solidFill>
                <a:latin typeface="+mn-ea"/>
              </a:rPr>
              <a:t> … </a:t>
            </a:r>
            <a:endParaRPr lang="en-US" sz="1200" dirty="0">
              <a:solidFill>
                <a:schemeClr val="tx1">
                  <a:lumMod val="75000"/>
                  <a:lumOff val="25000"/>
                </a:schemeClr>
              </a:solidFill>
              <a:latin typeface="+mn-ea"/>
            </a:endParaRPr>
          </a:p>
        </p:txBody>
      </p:sp>
      <p:sp>
        <p:nvSpPr>
          <p:cNvPr id="40" name="Freeform 129">
            <a:extLst>
              <a:ext uri="{FF2B5EF4-FFF2-40B4-BE49-F238E27FC236}">
                <a16:creationId xmlns:a16="http://schemas.microsoft.com/office/drawing/2014/main" id="{F807CA80-4FF8-4383-8A8D-010BF5E41428}"/>
              </a:ext>
            </a:extLst>
          </p:cNvPr>
          <p:cNvSpPr>
            <a:spLocks/>
          </p:cNvSpPr>
          <p:nvPr/>
        </p:nvSpPr>
        <p:spPr bwMode="auto">
          <a:xfrm>
            <a:off x="9455507" y="5102801"/>
            <a:ext cx="250793" cy="179365"/>
          </a:xfrm>
          <a:custGeom>
            <a:avLst/>
            <a:gdLst>
              <a:gd name="T0" fmla="*/ 410 w 425"/>
              <a:gd name="T1" fmla="*/ 14 h 332"/>
              <a:gd name="T2" fmla="*/ 359 w 425"/>
              <a:gd name="T3" fmla="*/ 15 h 332"/>
              <a:gd name="T4" fmla="*/ 144 w 425"/>
              <a:gd name="T5" fmla="*/ 242 h 332"/>
              <a:gd name="T6" fmla="*/ 67 w 425"/>
              <a:gd name="T7" fmla="*/ 155 h 332"/>
              <a:gd name="T8" fmla="*/ 16 w 425"/>
              <a:gd name="T9" fmla="*/ 152 h 332"/>
              <a:gd name="T10" fmla="*/ 13 w 425"/>
              <a:gd name="T11" fmla="*/ 203 h 332"/>
              <a:gd name="T12" fmla="*/ 116 w 425"/>
              <a:gd name="T13" fmla="*/ 319 h 332"/>
              <a:gd name="T14" fmla="*/ 142 w 425"/>
              <a:gd name="T15" fmla="*/ 332 h 332"/>
              <a:gd name="T16" fmla="*/ 143 w 425"/>
              <a:gd name="T17" fmla="*/ 332 h 332"/>
              <a:gd name="T18" fmla="*/ 169 w 425"/>
              <a:gd name="T19" fmla="*/ 320 h 332"/>
              <a:gd name="T20" fmla="*/ 411 w 425"/>
              <a:gd name="T21" fmla="*/ 65 h 332"/>
              <a:gd name="T22" fmla="*/ 410 w 425"/>
              <a:gd name="T23" fmla="*/ 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5" h="332">
                <a:moveTo>
                  <a:pt x="410" y="14"/>
                </a:moveTo>
                <a:cubicBezTo>
                  <a:pt x="395" y="0"/>
                  <a:pt x="373" y="1"/>
                  <a:pt x="359" y="15"/>
                </a:cubicBezTo>
                <a:cubicBezTo>
                  <a:pt x="144" y="242"/>
                  <a:pt x="144" y="242"/>
                  <a:pt x="144" y="242"/>
                </a:cubicBezTo>
                <a:cubicBezTo>
                  <a:pt x="67" y="155"/>
                  <a:pt x="67" y="155"/>
                  <a:pt x="67" y="155"/>
                </a:cubicBezTo>
                <a:cubicBezTo>
                  <a:pt x="54" y="140"/>
                  <a:pt x="31" y="138"/>
                  <a:pt x="16" y="152"/>
                </a:cubicBezTo>
                <a:cubicBezTo>
                  <a:pt x="1" y="165"/>
                  <a:pt x="0" y="188"/>
                  <a:pt x="13" y="203"/>
                </a:cubicBezTo>
                <a:cubicBezTo>
                  <a:pt x="116" y="319"/>
                  <a:pt x="116" y="319"/>
                  <a:pt x="116" y="319"/>
                </a:cubicBezTo>
                <a:cubicBezTo>
                  <a:pt x="122" y="327"/>
                  <a:pt x="132" y="331"/>
                  <a:pt x="142" y="332"/>
                </a:cubicBezTo>
                <a:cubicBezTo>
                  <a:pt x="142" y="332"/>
                  <a:pt x="143" y="332"/>
                  <a:pt x="143" y="332"/>
                </a:cubicBezTo>
                <a:cubicBezTo>
                  <a:pt x="153" y="332"/>
                  <a:pt x="162" y="328"/>
                  <a:pt x="169" y="320"/>
                </a:cubicBezTo>
                <a:cubicBezTo>
                  <a:pt x="411" y="65"/>
                  <a:pt x="411" y="65"/>
                  <a:pt x="411" y="65"/>
                </a:cubicBezTo>
                <a:cubicBezTo>
                  <a:pt x="425" y="51"/>
                  <a:pt x="425" y="28"/>
                  <a:pt x="410" y="14"/>
                </a:cubicBezTo>
                <a:close/>
              </a:path>
            </a:pathLst>
          </a:custGeom>
          <a:solidFill>
            <a:srgbClr val="FFC000"/>
          </a:solidFill>
          <a:ln>
            <a:noFill/>
          </a:ln>
        </p:spPr>
        <p:txBody>
          <a:bodyPr/>
          <a:lstStyle/>
          <a:p>
            <a:pPr eaLnBrk="1" hangingPunct="1">
              <a:defRPr/>
            </a:pPr>
            <a:endParaRPr lang="en-US" sz="1200" dirty="0">
              <a:latin typeface="+mn-ea"/>
            </a:endParaRPr>
          </a:p>
        </p:txBody>
      </p:sp>
      <p:sp>
        <p:nvSpPr>
          <p:cNvPr id="41" name="Textplatzhalter 5">
            <a:extLst>
              <a:ext uri="{FF2B5EF4-FFF2-40B4-BE49-F238E27FC236}">
                <a16:creationId xmlns:a16="http://schemas.microsoft.com/office/drawing/2014/main" id="{979D8014-BD19-44D6-B936-0FFD380EB8FF}"/>
              </a:ext>
            </a:extLst>
          </p:cNvPr>
          <p:cNvSpPr txBox="1">
            <a:spLocks/>
          </p:cNvSpPr>
          <p:nvPr/>
        </p:nvSpPr>
        <p:spPr>
          <a:xfrm>
            <a:off x="9882488" y="5010739"/>
            <a:ext cx="1792054" cy="1226978"/>
          </a:xfrm>
          <a:custGeom>
            <a:avLst/>
            <a:gdLst>
              <a:gd name="connsiteX0" fmla="*/ 0 w 1692000"/>
              <a:gd name="connsiteY0" fmla="*/ 0 h 1157846"/>
              <a:gd name="connsiteX1" fmla="*/ 1692000 w 1692000"/>
              <a:gd name="connsiteY1" fmla="*/ 0 h 1157846"/>
              <a:gd name="connsiteX2" fmla="*/ 1692000 w 1692000"/>
              <a:gd name="connsiteY2" fmla="*/ 1157846 h 1157846"/>
              <a:gd name="connsiteX3" fmla="*/ 0 w 1692000"/>
              <a:gd name="connsiteY3" fmla="*/ 1157846 h 1157846"/>
              <a:gd name="connsiteX4" fmla="*/ 0 w 1692000"/>
              <a:gd name="connsiteY4" fmla="*/ 0 h 1157846"/>
              <a:gd name="connsiteX0" fmla="*/ 0 w 1692000"/>
              <a:gd name="connsiteY0" fmla="*/ 20143 h 1177989"/>
              <a:gd name="connsiteX1" fmla="*/ 786179 w 1692000"/>
              <a:gd name="connsiteY1" fmla="*/ 0 h 1177989"/>
              <a:gd name="connsiteX2" fmla="*/ 1692000 w 1692000"/>
              <a:gd name="connsiteY2" fmla="*/ 20143 h 1177989"/>
              <a:gd name="connsiteX3" fmla="*/ 1692000 w 1692000"/>
              <a:gd name="connsiteY3" fmla="*/ 1177989 h 1177989"/>
              <a:gd name="connsiteX4" fmla="*/ 0 w 1692000"/>
              <a:gd name="connsiteY4" fmla="*/ 1177989 h 1177989"/>
              <a:gd name="connsiteX5" fmla="*/ 0 w 1692000"/>
              <a:gd name="connsiteY5" fmla="*/ 20143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5" fmla="*/ 877619 w 1692000"/>
              <a:gd name="connsiteY5" fmla="*/ 91440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0" fmla="*/ 1692000 w 1692000"/>
              <a:gd name="connsiteY0" fmla="*/ 0 h 1157846"/>
              <a:gd name="connsiteX1" fmla="*/ 1692000 w 1692000"/>
              <a:gd name="connsiteY1" fmla="*/ 1157846 h 1157846"/>
              <a:gd name="connsiteX2" fmla="*/ 0 w 1692000"/>
              <a:gd name="connsiteY2" fmla="*/ 1157846 h 1157846"/>
              <a:gd name="connsiteX3" fmla="*/ 0 w 1692000"/>
              <a:gd name="connsiteY3" fmla="*/ 0 h 1157846"/>
            </a:gdLst>
            <a:ahLst/>
            <a:cxnLst>
              <a:cxn ang="0">
                <a:pos x="connsiteX0" y="connsiteY0"/>
              </a:cxn>
              <a:cxn ang="0">
                <a:pos x="connsiteX1" y="connsiteY1"/>
              </a:cxn>
              <a:cxn ang="0">
                <a:pos x="connsiteX2" y="connsiteY2"/>
              </a:cxn>
              <a:cxn ang="0">
                <a:pos x="connsiteX3" y="connsiteY3"/>
              </a:cxn>
            </a:cxnLst>
            <a:rect l="l" t="t" r="r" b="b"/>
            <a:pathLst>
              <a:path w="1692000" h="1157846">
                <a:moveTo>
                  <a:pt x="1692000" y="0"/>
                </a:moveTo>
                <a:lnTo>
                  <a:pt x="1692000" y="1157846"/>
                </a:lnTo>
                <a:lnTo>
                  <a:pt x="0" y="1157846"/>
                </a:lnTo>
                <a:lnTo>
                  <a:pt x="0" y="0"/>
                </a:lnTo>
              </a:path>
            </a:pathLst>
          </a:custGeom>
          <a:solidFill>
            <a:schemeClr val="bg1"/>
          </a:solidFill>
          <a:ln w="12700" cap="rnd">
            <a:solidFill>
              <a:schemeClr val="bg2"/>
            </a:solidFill>
            <a:prstDash val="sysDot"/>
          </a:ln>
        </p:spPr>
        <p:txBody>
          <a:bodyPr lIns="107986" tIns="71991" rIns="71991" bIns="35995"/>
          <a:lstStyle>
            <a:lvl1pPr marL="0" indent="0" algn="l" defTabSz="914400" rtl="0" eaLnBrk="1" latinLnBrk="0" hangingPunct="1">
              <a:spcBef>
                <a:spcPts val="0"/>
              </a:spcBef>
              <a:spcAft>
                <a:spcPts val="0"/>
              </a:spcAft>
              <a:buFont typeface="Arial" pitchFamily="34" charset="0"/>
              <a:buNone/>
              <a:defRPr sz="1600" kern="1200">
                <a:solidFill>
                  <a:schemeClr val="tx1"/>
                </a:solidFill>
                <a:latin typeface="+mn-lt"/>
                <a:ea typeface="+mn-ea"/>
                <a:cs typeface="+mn-cs"/>
              </a:defRPr>
            </a:lvl1pPr>
            <a:lvl2pPr marL="144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2pPr>
            <a:lvl3pPr marL="288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3pPr>
            <a:lvl4pPr marL="432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7pPr>
            <a:lvl8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9pPr>
          </a:lstStyle>
          <a:p>
            <a:pPr>
              <a:defRPr/>
            </a:pPr>
            <a:r>
              <a:rPr lang="zh-CN" altLang="en-US" sz="1400" b="1" dirty="0">
                <a:solidFill>
                  <a:schemeClr val="tx1">
                    <a:lumMod val="75000"/>
                    <a:lumOff val="25000"/>
                  </a:schemeClr>
                </a:solidFill>
                <a:latin typeface="+mn-ea"/>
              </a:rPr>
              <a:t>生产</a:t>
            </a:r>
            <a:endParaRPr lang="en-US" altLang="zh-CN" sz="1400" b="1"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订单产品数量</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订单产品实际生</a:t>
            </a:r>
            <a:br>
              <a:rPr lang="en-US" altLang="zh-CN" sz="1200" dirty="0">
                <a:solidFill>
                  <a:schemeClr val="tx1">
                    <a:lumMod val="75000"/>
                    <a:lumOff val="25000"/>
                  </a:schemeClr>
                </a:solidFill>
                <a:latin typeface="+mn-ea"/>
              </a:rPr>
            </a:br>
            <a:r>
              <a:rPr lang="zh-CN" altLang="en-US" sz="1200" dirty="0">
                <a:solidFill>
                  <a:schemeClr val="tx1">
                    <a:lumMod val="75000"/>
                    <a:lumOff val="25000"/>
                  </a:schemeClr>
                </a:solidFill>
                <a:latin typeface="+mn-ea"/>
              </a:rPr>
              <a:t>产</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交货日期</a:t>
            </a:r>
            <a:endParaRPr lang="en-US" altLang="zh-CN" sz="1200" dirty="0">
              <a:solidFill>
                <a:schemeClr val="tx1">
                  <a:lumMod val="75000"/>
                  <a:lumOff val="25000"/>
                </a:schemeClr>
              </a:solidFill>
              <a:latin typeface="+mn-ea"/>
            </a:endParaRPr>
          </a:p>
          <a:p>
            <a:pPr>
              <a:buFont typeface="Arial" pitchFamily="34" charset="0"/>
              <a:buChar char="•"/>
              <a:defRPr/>
            </a:pPr>
            <a:r>
              <a:rPr lang="en-US" altLang="zh-CN" sz="1200" dirty="0">
                <a:solidFill>
                  <a:schemeClr val="tx1">
                    <a:lumMod val="75000"/>
                    <a:lumOff val="25000"/>
                  </a:schemeClr>
                </a:solidFill>
                <a:latin typeface="+mn-ea"/>
              </a:rPr>
              <a:t>… </a:t>
            </a:r>
          </a:p>
        </p:txBody>
      </p:sp>
      <p:sp>
        <p:nvSpPr>
          <p:cNvPr id="42" name="Freeform 129">
            <a:extLst>
              <a:ext uri="{FF2B5EF4-FFF2-40B4-BE49-F238E27FC236}">
                <a16:creationId xmlns:a16="http://schemas.microsoft.com/office/drawing/2014/main" id="{D7A857A3-A8F2-4099-B91C-2B3BB22920C9}"/>
              </a:ext>
            </a:extLst>
          </p:cNvPr>
          <p:cNvSpPr>
            <a:spLocks/>
          </p:cNvSpPr>
          <p:nvPr/>
        </p:nvSpPr>
        <p:spPr bwMode="auto">
          <a:xfrm>
            <a:off x="11365021" y="5102801"/>
            <a:ext cx="252380" cy="179365"/>
          </a:xfrm>
          <a:custGeom>
            <a:avLst/>
            <a:gdLst>
              <a:gd name="T0" fmla="*/ 410 w 425"/>
              <a:gd name="T1" fmla="*/ 14 h 332"/>
              <a:gd name="T2" fmla="*/ 359 w 425"/>
              <a:gd name="T3" fmla="*/ 15 h 332"/>
              <a:gd name="T4" fmla="*/ 144 w 425"/>
              <a:gd name="T5" fmla="*/ 242 h 332"/>
              <a:gd name="T6" fmla="*/ 67 w 425"/>
              <a:gd name="T7" fmla="*/ 155 h 332"/>
              <a:gd name="T8" fmla="*/ 16 w 425"/>
              <a:gd name="T9" fmla="*/ 152 h 332"/>
              <a:gd name="T10" fmla="*/ 13 w 425"/>
              <a:gd name="T11" fmla="*/ 203 h 332"/>
              <a:gd name="T12" fmla="*/ 116 w 425"/>
              <a:gd name="T13" fmla="*/ 319 h 332"/>
              <a:gd name="T14" fmla="*/ 142 w 425"/>
              <a:gd name="T15" fmla="*/ 332 h 332"/>
              <a:gd name="T16" fmla="*/ 143 w 425"/>
              <a:gd name="T17" fmla="*/ 332 h 332"/>
              <a:gd name="T18" fmla="*/ 169 w 425"/>
              <a:gd name="T19" fmla="*/ 320 h 332"/>
              <a:gd name="T20" fmla="*/ 411 w 425"/>
              <a:gd name="T21" fmla="*/ 65 h 332"/>
              <a:gd name="T22" fmla="*/ 410 w 425"/>
              <a:gd name="T23" fmla="*/ 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5" h="332">
                <a:moveTo>
                  <a:pt x="410" y="14"/>
                </a:moveTo>
                <a:cubicBezTo>
                  <a:pt x="395" y="0"/>
                  <a:pt x="373" y="1"/>
                  <a:pt x="359" y="15"/>
                </a:cubicBezTo>
                <a:cubicBezTo>
                  <a:pt x="144" y="242"/>
                  <a:pt x="144" y="242"/>
                  <a:pt x="144" y="242"/>
                </a:cubicBezTo>
                <a:cubicBezTo>
                  <a:pt x="67" y="155"/>
                  <a:pt x="67" y="155"/>
                  <a:pt x="67" y="155"/>
                </a:cubicBezTo>
                <a:cubicBezTo>
                  <a:pt x="54" y="140"/>
                  <a:pt x="31" y="138"/>
                  <a:pt x="16" y="152"/>
                </a:cubicBezTo>
                <a:cubicBezTo>
                  <a:pt x="1" y="165"/>
                  <a:pt x="0" y="188"/>
                  <a:pt x="13" y="203"/>
                </a:cubicBezTo>
                <a:cubicBezTo>
                  <a:pt x="116" y="319"/>
                  <a:pt x="116" y="319"/>
                  <a:pt x="116" y="319"/>
                </a:cubicBezTo>
                <a:cubicBezTo>
                  <a:pt x="122" y="327"/>
                  <a:pt x="132" y="331"/>
                  <a:pt x="142" y="332"/>
                </a:cubicBezTo>
                <a:cubicBezTo>
                  <a:pt x="142" y="332"/>
                  <a:pt x="143" y="332"/>
                  <a:pt x="143" y="332"/>
                </a:cubicBezTo>
                <a:cubicBezTo>
                  <a:pt x="153" y="332"/>
                  <a:pt x="162" y="328"/>
                  <a:pt x="169" y="320"/>
                </a:cubicBezTo>
                <a:cubicBezTo>
                  <a:pt x="411" y="65"/>
                  <a:pt x="411" y="65"/>
                  <a:pt x="411" y="65"/>
                </a:cubicBezTo>
                <a:cubicBezTo>
                  <a:pt x="425" y="51"/>
                  <a:pt x="425" y="28"/>
                  <a:pt x="410" y="14"/>
                </a:cubicBezTo>
                <a:close/>
              </a:path>
            </a:pathLst>
          </a:custGeom>
          <a:solidFill>
            <a:srgbClr val="FFC000"/>
          </a:solidFill>
          <a:ln>
            <a:noFill/>
          </a:ln>
        </p:spPr>
        <p:txBody>
          <a:bodyPr/>
          <a:lstStyle/>
          <a:p>
            <a:pPr eaLnBrk="1" hangingPunct="1">
              <a:defRPr/>
            </a:pPr>
            <a:endParaRPr lang="en-US" sz="1200" dirty="0">
              <a:latin typeface="+mn-ea"/>
            </a:endParaRPr>
          </a:p>
        </p:txBody>
      </p:sp>
      <p:sp>
        <p:nvSpPr>
          <p:cNvPr id="43" name="Textplatzhalter 5">
            <a:extLst>
              <a:ext uri="{FF2B5EF4-FFF2-40B4-BE49-F238E27FC236}">
                <a16:creationId xmlns:a16="http://schemas.microsoft.com/office/drawing/2014/main" id="{AB5F293F-9957-40F7-AA8B-B23A58E57B9D}"/>
              </a:ext>
            </a:extLst>
          </p:cNvPr>
          <p:cNvSpPr txBox="1">
            <a:spLocks/>
          </p:cNvSpPr>
          <p:nvPr/>
        </p:nvSpPr>
        <p:spPr>
          <a:xfrm>
            <a:off x="4150774" y="5010739"/>
            <a:ext cx="1792054" cy="1226978"/>
          </a:xfrm>
          <a:custGeom>
            <a:avLst/>
            <a:gdLst>
              <a:gd name="connsiteX0" fmla="*/ 0 w 1692000"/>
              <a:gd name="connsiteY0" fmla="*/ 0 h 1157846"/>
              <a:gd name="connsiteX1" fmla="*/ 1692000 w 1692000"/>
              <a:gd name="connsiteY1" fmla="*/ 0 h 1157846"/>
              <a:gd name="connsiteX2" fmla="*/ 1692000 w 1692000"/>
              <a:gd name="connsiteY2" fmla="*/ 1157846 h 1157846"/>
              <a:gd name="connsiteX3" fmla="*/ 0 w 1692000"/>
              <a:gd name="connsiteY3" fmla="*/ 1157846 h 1157846"/>
              <a:gd name="connsiteX4" fmla="*/ 0 w 1692000"/>
              <a:gd name="connsiteY4" fmla="*/ 0 h 1157846"/>
              <a:gd name="connsiteX0" fmla="*/ 0 w 1692000"/>
              <a:gd name="connsiteY0" fmla="*/ 20143 h 1177989"/>
              <a:gd name="connsiteX1" fmla="*/ 786179 w 1692000"/>
              <a:gd name="connsiteY1" fmla="*/ 0 h 1177989"/>
              <a:gd name="connsiteX2" fmla="*/ 1692000 w 1692000"/>
              <a:gd name="connsiteY2" fmla="*/ 20143 h 1177989"/>
              <a:gd name="connsiteX3" fmla="*/ 1692000 w 1692000"/>
              <a:gd name="connsiteY3" fmla="*/ 1177989 h 1177989"/>
              <a:gd name="connsiteX4" fmla="*/ 0 w 1692000"/>
              <a:gd name="connsiteY4" fmla="*/ 1177989 h 1177989"/>
              <a:gd name="connsiteX5" fmla="*/ 0 w 1692000"/>
              <a:gd name="connsiteY5" fmla="*/ 20143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5" fmla="*/ 877619 w 1692000"/>
              <a:gd name="connsiteY5" fmla="*/ 91440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0" fmla="*/ 1692000 w 1692000"/>
              <a:gd name="connsiteY0" fmla="*/ 0 h 1157846"/>
              <a:gd name="connsiteX1" fmla="*/ 1692000 w 1692000"/>
              <a:gd name="connsiteY1" fmla="*/ 1157846 h 1157846"/>
              <a:gd name="connsiteX2" fmla="*/ 0 w 1692000"/>
              <a:gd name="connsiteY2" fmla="*/ 1157846 h 1157846"/>
              <a:gd name="connsiteX3" fmla="*/ 0 w 1692000"/>
              <a:gd name="connsiteY3" fmla="*/ 0 h 1157846"/>
            </a:gdLst>
            <a:ahLst/>
            <a:cxnLst>
              <a:cxn ang="0">
                <a:pos x="connsiteX0" y="connsiteY0"/>
              </a:cxn>
              <a:cxn ang="0">
                <a:pos x="connsiteX1" y="connsiteY1"/>
              </a:cxn>
              <a:cxn ang="0">
                <a:pos x="connsiteX2" y="connsiteY2"/>
              </a:cxn>
              <a:cxn ang="0">
                <a:pos x="connsiteX3" y="connsiteY3"/>
              </a:cxn>
            </a:cxnLst>
            <a:rect l="l" t="t" r="r" b="b"/>
            <a:pathLst>
              <a:path w="1692000" h="1157846">
                <a:moveTo>
                  <a:pt x="1692000" y="0"/>
                </a:moveTo>
                <a:lnTo>
                  <a:pt x="1692000" y="1157846"/>
                </a:lnTo>
                <a:lnTo>
                  <a:pt x="0" y="1157846"/>
                </a:lnTo>
                <a:lnTo>
                  <a:pt x="0" y="0"/>
                </a:lnTo>
              </a:path>
            </a:pathLst>
          </a:custGeom>
          <a:solidFill>
            <a:schemeClr val="bg1"/>
          </a:solidFill>
          <a:ln w="12700" cap="rnd">
            <a:solidFill>
              <a:schemeClr val="bg2"/>
            </a:solidFill>
            <a:prstDash val="sysDot"/>
          </a:ln>
        </p:spPr>
        <p:txBody>
          <a:bodyPr lIns="107986" tIns="71991" rIns="71991" bIns="35995"/>
          <a:lstStyle>
            <a:lvl1pPr marL="0" indent="0" algn="l" defTabSz="914400" rtl="0" eaLnBrk="1" latinLnBrk="0" hangingPunct="1">
              <a:spcBef>
                <a:spcPts val="0"/>
              </a:spcBef>
              <a:spcAft>
                <a:spcPts val="0"/>
              </a:spcAft>
              <a:buFont typeface="Arial" pitchFamily="34" charset="0"/>
              <a:buNone/>
              <a:defRPr sz="1600" kern="1200">
                <a:solidFill>
                  <a:schemeClr val="tx1"/>
                </a:solidFill>
                <a:latin typeface="+mn-lt"/>
                <a:ea typeface="+mn-ea"/>
                <a:cs typeface="+mn-cs"/>
              </a:defRPr>
            </a:lvl1pPr>
            <a:lvl2pPr marL="144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2pPr>
            <a:lvl3pPr marL="288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3pPr>
            <a:lvl4pPr marL="432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7pPr>
            <a:lvl8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9pPr>
          </a:lstStyle>
          <a:p>
            <a:pPr>
              <a:defRPr/>
            </a:pPr>
            <a:r>
              <a:rPr lang="zh-CN" altLang="en-US" sz="1400" b="1" dirty="0">
                <a:solidFill>
                  <a:schemeClr val="tx1">
                    <a:lumMod val="75000"/>
                    <a:lumOff val="25000"/>
                  </a:schemeClr>
                </a:solidFill>
                <a:latin typeface="+mn-ea"/>
              </a:rPr>
              <a:t>服务</a:t>
            </a:r>
            <a:endParaRPr lang="en-US" altLang="zh-CN" sz="1400" b="1"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需求内容和日期</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需求反馈</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需求跟进</a:t>
            </a:r>
            <a:endParaRPr lang="en-US" altLang="zh-CN" sz="1200" dirty="0">
              <a:solidFill>
                <a:schemeClr val="tx1">
                  <a:lumMod val="75000"/>
                  <a:lumOff val="25000"/>
                </a:schemeClr>
              </a:solidFill>
              <a:latin typeface="+mn-ea"/>
            </a:endParaRPr>
          </a:p>
          <a:p>
            <a:pPr>
              <a:buFont typeface="Arial" pitchFamily="34" charset="0"/>
              <a:buChar char="•"/>
              <a:defRPr/>
            </a:pPr>
            <a:r>
              <a:rPr lang="en-US" altLang="zh-CN" sz="1200" dirty="0">
                <a:solidFill>
                  <a:schemeClr val="tx1">
                    <a:lumMod val="75000"/>
                    <a:lumOff val="25000"/>
                  </a:schemeClr>
                </a:solidFill>
                <a:latin typeface="+mn-ea"/>
              </a:rPr>
              <a:t>… … </a:t>
            </a:r>
          </a:p>
          <a:p>
            <a:pPr>
              <a:buFont typeface="Arial" pitchFamily="34" charset="0"/>
              <a:buChar char="•"/>
              <a:defRPr/>
            </a:pPr>
            <a:endParaRPr lang="en-US" sz="1200" dirty="0">
              <a:solidFill>
                <a:schemeClr val="tx1">
                  <a:lumMod val="75000"/>
                  <a:lumOff val="25000"/>
                </a:schemeClr>
              </a:solidFill>
              <a:latin typeface="+mn-ea"/>
            </a:endParaRPr>
          </a:p>
        </p:txBody>
      </p:sp>
      <p:sp>
        <p:nvSpPr>
          <p:cNvPr id="44" name="Freeform 129">
            <a:extLst>
              <a:ext uri="{FF2B5EF4-FFF2-40B4-BE49-F238E27FC236}">
                <a16:creationId xmlns:a16="http://schemas.microsoft.com/office/drawing/2014/main" id="{FDB5A06D-AC2F-4FBB-B508-EC1A8B6B25EB}"/>
              </a:ext>
            </a:extLst>
          </p:cNvPr>
          <p:cNvSpPr>
            <a:spLocks/>
          </p:cNvSpPr>
          <p:nvPr/>
        </p:nvSpPr>
        <p:spPr bwMode="auto">
          <a:xfrm>
            <a:off x="5660288" y="5102801"/>
            <a:ext cx="250793" cy="179365"/>
          </a:xfrm>
          <a:custGeom>
            <a:avLst/>
            <a:gdLst>
              <a:gd name="T0" fmla="*/ 410 w 425"/>
              <a:gd name="T1" fmla="*/ 14 h 332"/>
              <a:gd name="T2" fmla="*/ 359 w 425"/>
              <a:gd name="T3" fmla="*/ 15 h 332"/>
              <a:gd name="T4" fmla="*/ 144 w 425"/>
              <a:gd name="T5" fmla="*/ 242 h 332"/>
              <a:gd name="T6" fmla="*/ 67 w 425"/>
              <a:gd name="T7" fmla="*/ 155 h 332"/>
              <a:gd name="T8" fmla="*/ 16 w 425"/>
              <a:gd name="T9" fmla="*/ 152 h 332"/>
              <a:gd name="T10" fmla="*/ 13 w 425"/>
              <a:gd name="T11" fmla="*/ 203 h 332"/>
              <a:gd name="T12" fmla="*/ 116 w 425"/>
              <a:gd name="T13" fmla="*/ 319 h 332"/>
              <a:gd name="T14" fmla="*/ 142 w 425"/>
              <a:gd name="T15" fmla="*/ 332 h 332"/>
              <a:gd name="T16" fmla="*/ 143 w 425"/>
              <a:gd name="T17" fmla="*/ 332 h 332"/>
              <a:gd name="T18" fmla="*/ 169 w 425"/>
              <a:gd name="T19" fmla="*/ 320 h 332"/>
              <a:gd name="T20" fmla="*/ 411 w 425"/>
              <a:gd name="T21" fmla="*/ 65 h 332"/>
              <a:gd name="T22" fmla="*/ 410 w 425"/>
              <a:gd name="T23" fmla="*/ 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5" h="332">
                <a:moveTo>
                  <a:pt x="410" y="14"/>
                </a:moveTo>
                <a:cubicBezTo>
                  <a:pt x="395" y="0"/>
                  <a:pt x="373" y="1"/>
                  <a:pt x="359" y="15"/>
                </a:cubicBezTo>
                <a:cubicBezTo>
                  <a:pt x="144" y="242"/>
                  <a:pt x="144" y="242"/>
                  <a:pt x="144" y="242"/>
                </a:cubicBezTo>
                <a:cubicBezTo>
                  <a:pt x="67" y="155"/>
                  <a:pt x="67" y="155"/>
                  <a:pt x="67" y="155"/>
                </a:cubicBezTo>
                <a:cubicBezTo>
                  <a:pt x="54" y="140"/>
                  <a:pt x="31" y="138"/>
                  <a:pt x="16" y="152"/>
                </a:cubicBezTo>
                <a:cubicBezTo>
                  <a:pt x="1" y="165"/>
                  <a:pt x="0" y="188"/>
                  <a:pt x="13" y="203"/>
                </a:cubicBezTo>
                <a:cubicBezTo>
                  <a:pt x="116" y="319"/>
                  <a:pt x="116" y="319"/>
                  <a:pt x="116" y="319"/>
                </a:cubicBezTo>
                <a:cubicBezTo>
                  <a:pt x="122" y="327"/>
                  <a:pt x="132" y="331"/>
                  <a:pt x="142" y="332"/>
                </a:cubicBezTo>
                <a:cubicBezTo>
                  <a:pt x="142" y="332"/>
                  <a:pt x="143" y="332"/>
                  <a:pt x="143" y="332"/>
                </a:cubicBezTo>
                <a:cubicBezTo>
                  <a:pt x="153" y="332"/>
                  <a:pt x="162" y="328"/>
                  <a:pt x="169" y="320"/>
                </a:cubicBezTo>
                <a:cubicBezTo>
                  <a:pt x="411" y="65"/>
                  <a:pt x="411" y="65"/>
                  <a:pt x="411" y="65"/>
                </a:cubicBezTo>
                <a:cubicBezTo>
                  <a:pt x="425" y="51"/>
                  <a:pt x="425" y="28"/>
                  <a:pt x="410" y="14"/>
                </a:cubicBezTo>
                <a:close/>
              </a:path>
            </a:pathLst>
          </a:custGeom>
          <a:solidFill>
            <a:srgbClr val="FFC000"/>
          </a:solidFill>
          <a:ln>
            <a:noFill/>
          </a:ln>
        </p:spPr>
        <p:txBody>
          <a:bodyPr/>
          <a:lstStyle/>
          <a:p>
            <a:pPr eaLnBrk="1" hangingPunct="1">
              <a:defRPr/>
            </a:pPr>
            <a:endParaRPr lang="en-US" sz="1200" dirty="0">
              <a:latin typeface="+mn-ea"/>
            </a:endParaRPr>
          </a:p>
        </p:txBody>
      </p:sp>
      <p:sp>
        <p:nvSpPr>
          <p:cNvPr id="45" name="Textplatzhalter 5">
            <a:extLst>
              <a:ext uri="{FF2B5EF4-FFF2-40B4-BE49-F238E27FC236}">
                <a16:creationId xmlns:a16="http://schemas.microsoft.com/office/drawing/2014/main" id="{BC8A38B6-620B-4919-BE63-1EC2A63C93A2}"/>
              </a:ext>
            </a:extLst>
          </p:cNvPr>
          <p:cNvSpPr txBox="1">
            <a:spLocks/>
          </p:cNvSpPr>
          <p:nvPr/>
        </p:nvSpPr>
        <p:spPr>
          <a:xfrm>
            <a:off x="9882488" y="3677412"/>
            <a:ext cx="1792054" cy="1225391"/>
          </a:xfrm>
          <a:custGeom>
            <a:avLst/>
            <a:gdLst>
              <a:gd name="connsiteX0" fmla="*/ 0 w 1692000"/>
              <a:gd name="connsiteY0" fmla="*/ 0 h 1157846"/>
              <a:gd name="connsiteX1" fmla="*/ 1692000 w 1692000"/>
              <a:gd name="connsiteY1" fmla="*/ 0 h 1157846"/>
              <a:gd name="connsiteX2" fmla="*/ 1692000 w 1692000"/>
              <a:gd name="connsiteY2" fmla="*/ 1157846 h 1157846"/>
              <a:gd name="connsiteX3" fmla="*/ 0 w 1692000"/>
              <a:gd name="connsiteY3" fmla="*/ 1157846 h 1157846"/>
              <a:gd name="connsiteX4" fmla="*/ 0 w 1692000"/>
              <a:gd name="connsiteY4" fmla="*/ 0 h 1157846"/>
              <a:gd name="connsiteX0" fmla="*/ 0 w 1692000"/>
              <a:gd name="connsiteY0" fmla="*/ 20143 h 1177989"/>
              <a:gd name="connsiteX1" fmla="*/ 786179 w 1692000"/>
              <a:gd name="connsiteY1" fmla="*/ 0 h 1177989"/>
              <a:gd name="connsiteX2" fmla="*/ 1692000 w 1692000"/>
              <a:gd name="connsiteY2" fmla="*/ 20143 h 1177989"/>
              <a:gd name="connsiteX3" fmla="*/ 1692000 w 1692000"/>
              <a:gd name="connsiteY3" fmla="*/ 1177989 h 1177989"/>
              <a:gd name="connsiteX4" fmla="*/ 0 w 1692000"/>
              <a:gd name="connsiteY4" fmla="*/ 1177989 h 1177989"/>
              <a:gd name="connsiteX5" fmla="*/ 0 w 1692000"/>
              <a:gd name="connsiteY5" fmla="*/ 20143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5" fmla="*/ 877619 w 1692000"/>
              <a:gd name="connsiteY5" fmla="*/ 91440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0" fmla="*/ 1692000 w 1692000"/>
              <a:gd name="connsiteY0" fmla="*/ 0 h 1157846"/>
              <a:gd name="connsiteX1" fmla="*/ 1692000 w 1692000"/>
              <a:gd name="connsiteY1" fmla="*/ 1157846 h 1157846"/>
              <a:gd name="connsiteX2" fmla="*/ 0 w 1692000"/>
              <a:gd name="connsiteY2" fmla="*/ 1157846 h 1157846"/>
              <a:gd name="connsiteX3" fmla="*/ 0 w 1692000"/>
              <a:gd name="connsiteY3" fmla="*/ 0 h 1157846"/>
            </a:gdLst>
            <a:ahLst/>
            <a:cxnLst>
              <a:cxn ang="0">
                <a:pos x="connsiteX0" y="connsiteY0"/>
              </a:cxn>
              <a:cxn ang="0">
                <a:pos x="connsiteX1" y="connsiteY1"/>
              </a:cxn>
              <a:cxn ang="0">
                <a:pos x="connsiteX2" y="connsiteY2"/>
              </a:cxn>
              <a:cxn ang="0">
                <a:pos x="connsiteX3" y="connsiteY3"/>
              </a:cxn>
            </a:cxnLst>
            <a:rect l="l" t="t" r="r" b="b"/>
            <a:pathLst>
              <a:path w="1692000" h="1157846">
                <a:moveTo>
                  <a:pt x="1692000" y="0"/>
                </a:moveTo>
                <a:lnTo>
                  <a:pt x="1692000" y="1157846"/>
                </a:lnTo>
                <a:lnTo>
                  <a:pt x="0" y="1157846"/>
                </a:lnTo>
                <a:lnTo>
                  <a:pt x="0" y="0"/>
                </a:lnTo>
              </a:path>
            </a:pathLst>
          </a:custGeom>
          <a:solidFill>
            <a:schemeClr val="bg1"/>
          </a:solidFill>
          <a:ln w="12700" cap="rnd">
            <a:solidFill>
              <a:schemeClr val="bg2"/>
            </a:solidFill>
            <a:prstDash val="sysDot"/>
          </a:ln>
        </p:spPr>
        <p:txBody>
          <a:bodyPr lIns="107986" tIns="71991" rIns="71991" bIns="35995"/>
          <a:lstStyle>
            <a:lvl1pPr marL="0" indent="0" algn="l" defTabSz="914400" rtl="0" eaLnBrk="1" latinLnBrk="0" hangingPunct="1">
              <a:spcBef>
                <a:spcPts val="0"/>
              </a:spcBef>
              <a:spcAft>
                <a:spcPts val="0"/>
              </a:spcAft>
              <a:buFont typeface="Arial" pitchFamily="34" charset="0"/>
              <a:buNone/>
              <a:defRPr sz="1600" kern="1200">
                <a:solidFill>
                  <a:schemeClr val="tx1"/>
                </a:solidFill>
                <a:latin typeface="+mn-lt"/>
                <a:ea typeface="+mn-ea"/>
                <a:cs typeface="+mn-cs"/>
              </a:defRPr>
            </a:lvl1pPr>
            <a:lvl2pPr marL="144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2pPr>
            <a:lvl3pPr marL="288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3pPr>
            <a:lvl4pPr marL="432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7pPr>
            <a:lvl8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9pPr>
          </a:lstStyle>
          <a:p>
            <a:pPr>
              <a:defRPr/>
            </a:pPr>
            <a:r>
              <a:rPr lang="zh-CN" altLang="en-US" sz="1400" b="1" dirty="0">
                <a:solidFill>
                  <a:schemeClr val="tx1">
                    <a:lumMod val="75000"/>
                    <a:lumOff val="25000"/>
                  </a:schemeClr>
                </a:solidFill>
                <a:latin typeface="+mn-ea"/>
              </a:rPr>
              <a:t>订单</a:t>
            </a:r>
            <a:endParaRPr lang="en-US" altLang="zh-CN" sz="1400" b="1"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订单产品数量</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订单产品要求生</a:t>
            </a:r>
            <a:br>
              <a:rPr lang="en-US" altLang="zh-CN" sz="1200" dirty="0">
                <a:solidFill>
                  <a:schemeClr val="tx1">
                    <a:lumMod val="75000"/>
                    <a:lumOff val="25000"/>
                  </a:schemeClr>
                </a:solidFill>
                <a:latin typeface="+mn-ea"/>
              </a:rPr>
            </a:br>
            <a:r>
              <a:rPr lang="zh-CN" altLang="en-US" sz="1200" dirty="0">
                <a:solidFill>
                  <a:schemeClr val="tx1">
                    <a:lumMod val="75000"/>
                    <a:lumOff val="25000"/>
                  </a:schemeClr>
                </a:solidFill>
                <a:latin typeface="+mn-ea"/>
              </a:rPr>
              <a:t>产</a:t>
            </a:r>
            <a:r>
              <a:rPr lang="en-US" altLang="zh-CN" sz="1200" dirty="0">
                <a:solidFill>
                  <a:schemeClr val="tx1">
                    <a:lumMod val="75000"/>
                    <a:lumOff val="25000"/>
                  </a:schemeClr>
                </a:solidFill>
                <a:latin typeface="+mn-ea"/>
              </a:rPr>
              <a:t>/</a:t>
            </a:r>
            <a:r>
              <a:rPr lang="zh-CN" altLang="en-US" sz="1200" dirty="0">
                <a:solidFill>
                  <a:schemeClr val="tx1">
                    <a:lumMod val="75000"/>
                    <a:lumOff val="25000"/>
                  </a:schemeClr>
                </a:solidFill>
                <a:latin typeface="+mn-ea"/>
              </a:rPr>
              <a:t>交货日期</a:t>
            </a:r>
            <a:endParaRPr lang="en-US" altLang="zh-CN" sz="1200" dirty="0">
              <a:solidFill>
                <a:schemeClr val="tx1">
                  <a:lumMod val="75000"/>
                  <a:lumOff val="25000"/>
                </a:schemeClr>
              </a:solidFill>
              <a:latin typeface="+mn-ea"/>
            </a:endParaRPr>
          </a:p>
          <a:p>
            <a:pPr>
              <a:buFont typeface="Arial" pitchFamily="34" charset="0"/>
              <a:buChar char="•"/>
              <a:defRPr/>
            </a:pPr>
            <a:r>
              <a:rPr lang="en-US" altLang="zh-CN" sz="1200" dirty="0">
                <a:solidFill>
                  <a:schemeClr val="tx1">
                    <a:lumMod val="75000"/>
                    <a:lumOff val="25000"/>
                  </a:schemeClr>
                </a:solidFill>
                <a:latin typeface="+mn-ea"/>
              </a:rPr>
              <a:t> … </a:t>
            </a:r>
          </a:p>
        </p:txBody>
      </p:sp>
      <p:sp>
        <p:nvSpPr>
          <p:cNvPr id="46" name="Freeform 129">
            <a:extLst>
              <a:ext uri="{FF2B5EF4-FFF2-40B4-BE49-F238E27FC236}">
                <a16:creationId xmlns:a16="http://schemas.microsoft.com/office/drawing/2014/main" id="{B9122B3F-A976-4A7A-A633-91488409231C}"/>
              </a:ext>
            </a:extLst>
          </p:cNvPr>
          <p:cNvSpPr>
            <a:spLocks/>
          </p:cNvSpPr>
          <p:nvPr/>
        </p:nvSpPr>
        <p:spPr bwMode="auto">
          <a:xfrm>
            <a:off x="11365021" y="3747254"/>
            <a:ext cx="252380" cy="180952"/>
          </a:xfrm>
          <a:custGeom>
            <a:avLst/>
            <a:gdLst>
              <a:gd name="T0" fmla="*/ 2147483647 w 425"/>
              <a:gd name="T1" fmla="*/ 2147483647 h 332"/>
              <a:gd name="T2" fmla="*/ 2147483647 w 425"/>
              <a:gd name="T3" fmla="*/ 2147483647 h 332"/>
              <a:gd name="T4" fmla="*/ 2147483647 w 425"/>
              <a:gd name="T5" fmla="*/ 2147483647 h 332"/>
              <a:gd name="T6" fmla="*/ 2147483647 w 425"/>
              <a:gd name="T7" fmla="*/ 2147483647 h 332"/>
              <a:gd name="T8" fmla="*/ 2147483647 w 425"/>
              <a:gd name="T9" fmla="*/ 2147483647 h 332"/>
              <a:gd name="T10" fmla="*/ 2147483647 w 425"/>
              <a:gd name="T11" fmla="*/ 2147483647 h 332"/>
              <a:gd name="T12" fmla="*/ 2147483647 w 425"/>
              <a:gd name="T13" fmla="*/ 2147483647 h 332"/>
              <a:gd name="T14" fmla="*/ 2147483647 w 425"/>
              <a:gd name="T15" fmla="*/ 2147483647 h 332"/>
              <a:gd name="T16" fmla="*/ 2147483647 w 425"/>
              <a:gd name="T17" fmla="*/ 2147483647 h 332"/>
              <a:gd name="T18" fmla="*/ 2147483647 w 425"/>
              <a:gd name="T19" fmla="*/ 2147483647 h 332"/>
              <a:gd name="T20" fmla="*/ 2147483647 w 425"/>
              <a:gd name="T21" fmla="*/ 2147483647 h 332"/>
              <a:gd name="T22" fmla="*/ 2147483647 w 425"/>
              <a:gd name="T23" fmla="*/ 2147483647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5"/>
              <a:gd name="T37" fmla="*/ 0 h 332"/>
              <a:gd name="T38" fmla="*/ 425 w 425"/>
              <a:gd name="T39" fmla="*/ 332 h 3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5" h="332">
                <a:moveTo>
                  <a:pt x="410" y="14"/>
                </a:moveTo>
                <a:cubicBezTo>
                  <a:pt x="395" y="0"/>
                  <a:pt x="373" y="1"/>
                  <a:pt x="359" y="15"/>
                </a:cubicBezTo>
                <a:cubicBezTo>
                  <a:pt x="144" y="242"/>
                  <a:pt x="144" y="242"/>
                  <a:pt x="144" y="242"/>
                </a:cubicBezTo>
                <a:cubicBezTo>
                  <a:pt x="67" y="155"/>
                  <a:pt x="67" y="155"/>
                  <a:pt x="67" y="155"/>
                </a:cubicBezTo>
                <a:cubicBezTo>
                  <a:pt x="54" y="140"/>
                  <a:pt x="31" y="138"/>
                  <a:pt x="16" y="152"/>
                </a:cubicBezTo>
                <a:cubicBezTo>
                  <a:pt x="1" y="165"/>
                  <a:pt x="0" y="188"/>
                  <a:pt x="13" y="203"/>
                </a:cubicBezTo>
                <a:cubicBezTo>
                  <a:pt x="116" y="319"/>
                  <a:pt x="116" y="319"/>
                  <a:pt x="116" y="319"/>
                </a:cubicBezTo>
                <a:cubicBezTo>
                  <a:pt x="122" y="327"/>
                  <a:pt x="132" y="331"/>
                  <a:pt x="142" y="332"/>
                </a:cubicBezTo>
                <a:cubicBezTo>
                  <a:pt x="142" y="332"/>
                  <a:pt x="143" y="332"/>
                  <a:pt x="143" y="332"/>
                </a:cubicBezTo>
                <a:cubicBezTo>
                  <a:pt x="153" y="332"/>
                  <a:pt x="162" y="328"/>
                  <a:pt x="169" y="320"/>
                </a:cubicBezTo>
                <a:cubicBezTo>
                  <a:pt x="411" y="65"/>
                  <a:pt x="411" y="65"/>
                  <a:pt x="411" y="65"/>
                </a:cubicBezTo>
                <a:cubicBezTo>
                  <a:pt x="425" y="51"/>
                  <a:pt x="425" y="28"/>
                  <a:pt x="410" y="14"/>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7" name="Textplatzhalter 5">
            <a:extLst>
              <a:ext uri="{FF2B5EF4-FFF2-40B4-BE49-F238E27FC236}">
                <a16:creationId xmlns:a16="http://schemas.microsoft.com/office/drawing/2014/main" id="{395614FE-3D9B-4DF8-81E0-A1CDDD4661CB}"/>
              </a:ext>
            </a:extLst>
          </p:cNvPr>
          <p:cNvSpPr txBox="1">
            <a:spLocks/>
          </p:cNvSpPr>
          <p:nvPr/>
        </p:nvSpPr>
        <p:spPr>
          <a:xfrm>
            <a:off x="4150774" y="3677412"/>
            <a:ext cx="1792054" cy="1225391"/>
          </a:xfrm>
          <a:custGeom>
            <a:avLst/>
            <a:gdLst>
              <a:gd name="connsiteX0" fmla="*/ 0 w 1692000"/>
              <a:gd name="connsiteY0" fmla="*/ 0 h 1157846"/>
              <a:gd name="connsiteX1" fmla="*/ 1692000 w 1692000"/>
              <a:gd name="connsiteY1" fmla="*/ 0 h 1157846"/>
              <a:gd name="connsiteX2" fmla="*/ 1692000 w 1692000"/>
              <a:gd name="connsiteY2" fmla="*/ 1157846 h 1157846"/>
              <a:gd name="connsiteX3" fmla="*/ 0 w 1692000"/>
              <a:gd name="connsiteY3" fmla="*/ 1157846 h 1157846"/>
              <a:gd name="connsiteX4" fmla="*/ 0 w 1692000"/>
              <a:gd name="connsiteY4" fmla="*/ 0 h 1157846"/>
              <a:gd name="connsiteX0" fmla="*/ 0 w 1692000"/>
              <a:gd name="connsiteY0" fmla="*/ 20143 h 1177989"/>
              <a:gd name="connsiteX1" fmla="*/ 786179 w 1692000"/>
              <a:gd name="connsiteY1" fmla="*/ 0 h 1177989"/>
              <a:gd name="connsiteX2" fmla="*/ 1692000 w 1692000"/>
              <a:gd name="connsiteY2" fmla="*/ 20143 h 1177989"/>
              <a:gd name="connsiteX3" fmla="*/ 1692000 w 1692000"/>
              <a:gd name="connsiteY3" fmla="*/ 1177989 h 1177989"/>
              <a:gd name="connsiteX4" fmla="*/ 0 w 1692000"/>
              <a:gd name="connsiteY4" fmla="*/ 1177989 h 1177989"/>
              <a:gd name="connsiteX5" fmla="*/ 0 w 1692000"/>
              <a:gd name="connsiteY5" fmla="*/ 20143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5" fmla="*/ 877619 w 1692000"/>
              <a:gd name="connsiteY5" fmla="*/ 91440 h 1177989"/>
              <a:gd name="connsiteX0" fmla="*/ 786179 w 1692000"/>
              <a:gd name="connsiteY0" fmla="*/ 0 h 1177989"/>
              <a:gd name="connsiteX1" fmla="*/ 1692000 w 1692000"/>
              <a:gd name="connsiteY1" fmla="*/ 20143 h 1177989"/>
              <a:gd name="connsiteX2" fmla="*/ 1692000 w 1692000"/>
              <a:gd name="connsiteY2" fmla="*/ 1177989 h 1177989"/>
              <a:gd name="connsiteX3" fmla="*/ 0 w 1692000"/>
              <a:gd name="connsiteY3" fmla="*/ 1177989 h 1177989"/>
              <a:gd name="connsiteX4" fmla="*/ 0 w 1692000"/>
              <a:gd name="connsiteY4" fmla="*/ 20143 h 1177989"/>
              <a:gd name="connsiteX0" fmla="*/ 1692000 w 1692000"/>
              <a:gd name="connsiteY0" fmla="*/ 0 h 1157846"/>
              <a:gd name="connsiteX1" fmla="*/ 1692000 w 1692000"/>
              <a:gd name="connsiteY1" fmla="*/ 1157846 h 1157846"/>
              <a:gd name="connsiteX2" fmla="*/ 0 w 1692000"/>
              <a:gd name="connsiteY2" fmla="*/ 1157846 h 1157846"/>
              <a:gd name="connsiteX3" fmla="*/ 0 w 1692000"/>
              <a:gd name="connsiteY3" fmla="*/ 0 h 1157846"/>
            </a:gdLst>
            <a:ahLst/>
            <a:cxnLst>
              <a:cxn ang="0">
                <a:pos x="connsiteX0" y="connsiteY0"/>
              </a:cxn>
              <a:cxn ang="0">
                <a:pos x="connsiteX1" y="connsiteY1"/>
              </a:cxn>
              <a:cxn ang="0">
                <a:pos x="connsiteX2" y="connsiteY2"/>
              </a:cxn>
              <a:cxn ang="0">
                <a:pos x="connsiteX3" y="connsiteY3"/>
              </a:cxn>
            </a:cxnLst>
            <a:rect l="l" t="t" r="r" b="b"/>
            <a:pathLst>
              <a:path w="1692000" h="1157846">
                <a:moveTo>
                  <a:pt x="1692000" y="0"/>
                </a:moveTo>
                <a:lnTo>
                  <a:pt x="1692000" y="1157846"/>
                </a:lnTo>
                <a:lnTo>
                  <a:pt x="0" y="1157846"/>
                </a:lnTo>
                <a:lnTo>
                  <a:pt x="0" y="0"/>
                </a:lnTo>
              </a:path>
            </a:pathLst>
          </a:custGeom>
          <a:solidFill>
            <a:schemeClr val="bg1"/>
          </a:solidFill>
          <a:ln w="12700" cap="rnd">
            <a:solidFill>
              <a:schemeClr val="bg2"/>
            </a:solidFill>
            <a:prstDash val="sysDot"/>
          </a:ln>
        </p:spPr>
        <p:txBody>
          <a:bodyPr lIns="107986" tIns="71991" rIns="71991" bIns="35995"/>
          <a:lstStyle>
            <a:lvl1pPr marL="0" indent="0" algn="l" defTabSz="914400" rtl="0" eaLnBrk="1" latinLnBrk="0" hangingPunct="1">
              <a:spcBef>
                <a:spcPts val="0"/>
              </a:spcBef>
              <a:spcAft>
                <a:spcPts val="0"/>
              </a:spcAft>
              <a:buFont typeface="Arial" pitchFamily="34" charset="0"/>
              <a:buNone/>
              <a:defRPr sz="1600" kern="1200">
                <a:solidFill>
                  <a:schemeClr val="tx1"/>
                </a:solidFill>
                <a:latin typeface="+mn-lt"/>
                <a:ea typeface="+mn-ea"/>
                <a:cs typeface="+mn-cs"/>
              </a:defRPr>
            </a:lvl1pPr>
            <a:lvl2pPr marL="144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2pPr>
            <a:lvl3pPr marL="288000" indent="-144000" algn="l" defTabSz="914400" rtl="0" eaLnBrk="1" latinLnBrk="0" hangingPunct="1">
              <a:spcBef>
                <a:spcPts val="0"/>
              </a:spcBef>
              <a:spcAft>
                <a:spcPts val="0"/>
              </a:spcAft>
              <a:buFont typeface="Arial" panose="020B0604020202020204" pitchFamily="34" charset="0"/>
              <a:buChar char="•"/>
              <a:defRPr sz="1600" kern="1200">
                <a:solidFill>
                  <a:schemeClr val="tx1"/>
                </a:solidFill>
                <a:latin typeface="+mn-lt"/>
                <a:ea typeface="+mn-ea"/>
                <a:cs typeface="+mn-cs"/>
              </a:defRPr>
            </a:lvl3pPr>
            <a:lvl4pPr marL="432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7pPr>
            <a:lvl8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9pPr>
          </a:lstStyle>
          <a:p>
            <a:pPr>
              <a:defRPr/>
            </a:pPr>
            <a:r>
              <a:rPr lang="zh-CN" altLang="en-US" sz="1400" b="1" dirty="0">
                <a:solidFill>
                  <a:schemeClr val="tx1">
                    <a:lumMod val="75000"/>
                    <a:lumOff val="25000"/>
                  </a:schemeClr>
                </a:solidFill>
                <a:latin typeface="+mn-ea"/>
              </a:rPr>
              <a:t>风控</a:t>
            </a:r>
            <a:endParaRPr lang="en-US" altLang="zh-CN" sz="1400" b="1"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发货预警</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生产时间预警</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发货时间预警</a:t>
            </a:r>
            <a:endParaRPr lang="en-US" altLang="zh-CN" sz="1200" dirty="0">
              <a:solidFill>
                <a:schemeClr val="tx1">
                  <a:lumMod val="75000"/>
                  <a:lumOff val="25000"/>
                </a:schemeClr>
              </a:solidFill>
              <a:latin typeface="+mn-ea"/>
            </a:endParaRPr>
          </a:p>
          <a:p>
            <a:pPr>
              <a:buFont typeface="Arial" pitchFamily="34" charset="0"/>
              <a:buChar char="•"/>
              <a:defRPr/>
            </a:pPr>
            <a:r>
              <a:rPr lang="zh-CN" altLang="en-US" sz="1200" dirty="0">
                <a:solidFill>
                  <a:schemeClr val="tx1">
                    <a:lumMod val="75000"/>
                    <a:lumOff val="25000"/>
                  </a:schemeClr>
                </a:solidFill>
                <a:latin typeface="+mn-ea"/>
              </a:rPr>
              <a:t>回款预警（开具发票、合同汇款时间）</a:t>
            </a:r>
            <a:r>
              <a:rPr lang="en-US" altLang="zh-CN" sz="1200" dirty="0">
                <a:solidFill>
                  <a:schemeClr val="tx1">
                    <a:lumMod val="75000"/>
                    <a:lumOff val="25000"/>
                  </a:schemeClr>
                </a:solidFill>
                <a:latin typeface="+mn-ea"/>
              </a:rPr>
              <a:t>… </a:t>
            </a:r>
            <a:endParaRPr lang="en-US" sz="1200" dirty="0">
              <a:solidFill>
                <a:schemeClr val="tx1">
                  <a:lumMod val="75000"/>
                  <a:lumOff val="25000"/>
                </a:schemeClr>
              </a:solidFill>
              <a:latin typeface="+mn-ea"/>
            </a:endParaRPr>
          </a:p>
        </p:txBody>
      </p:sp>
      <p:sp>
        <p:nvSpPr>
          <p:cNvPr id="48" name="Freeform 129">
            <a:extLst>
              <a:ext uri="{FF2B5EF4-FFF2-40B4-BE49-F238E27FC236}">
                <a16:creationId xmlns:a16="http://schemas.microsoft.com/office/drawing/2014/main" id="{B5A50D27-6288-448C-BF44-8C605B7319BB}"/>
              </a:ext>
            </a:extLst>
          </p:cNvPr>
          <p:cNvSpPr>
            <a:spLocks/>
          </p:cNvSpPr>
          <p:nvPr/>
        </p:nvSpPr>
        <p:spPr bwMode="auto">
          <a:xfrm>
            <a:off x="5633305" y="3767889"/>
            <a:ext cx="252379" cy="180952"/>
          </a:xfrm>
          <a:custGeom>
            <a:avLst/>
            <a:gdLst>
              <a:gd name="T0" fmla="*/ 2147483647 w 425"/>
              <a:gd name="T1" fmla="*/ 2147483647 h 332"/>
              <a:gd name="T2" fmla="*/ 2147483647 w 425"/>
              <a:gd name="T3" fmla="*/ 2147483647 h 332"/>
              <a:gd name="T4" fmla="*/ 2147483647 w 425"/>
              <a:gd name="T5" fmla="*/ 2147483647 h 332"/>
              <a:gd name="T6" fmla="*/ 2147483647 w 425"/>
              <a:gd name="T7" fmla="*/ 2147483647 h 332"/>
              <a:gd name="T8" fmla="*/ 2147483647 w 425"/>
              <a:gd name="T9" fmla="*/ 2147483647 h 332"/>
              <a:gd name="T10" fmla="*/ 2147483647 w 425"/>
              <a:gd name="T11" fmla="*/ 2147483647 h 332"/>
              <a:gd name="T12" fmla="*/ 2147483647 w 425"/>
              <a:gd name="T13" fmla="*/ 2147483647 h 332"/>
              <a:gd name="T14" fmla="*/ 2147483647 w 425"/>
              <a:gd name="T15" fmla="*/ 2147483647 h 332"/>
              <a:gd name="T16" fmla="*/ 2147483647 w 425"/>
              <a:gd name="T17" fmla="*/ 2147483647 h 332"/>
              <a:gd name="T18" fmla="*/ 2147483647 w 425"/>
              <a:gd name="T19" fmla="*/ 2147483647 h 332"/>
              <a:gd name="T20" fmla="*/ 2147483647 w 425"/>
              <a:gd name="T21" fmla="*/ 2147483647 h 332"/>
              <a:gd name="T22" fmla="*/ 2147483647 w 425"/>
              <a:gd name="T23" fmla="*/ 2147483647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5"/>
              <a:gd name="T37" fmla="*/ 0 h 332"/>
              <a:gd name="T38" fmla="*/ 425 w 425"/>
              <a:gd name="T39" fmla="*/ 332 h 3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5" h="332">
                <a:moveTo>
                  <a:pt x="410" y="14"/>
                </a:moveTo>
                <a:cubicBezTo>
                  <a:pt x="395" y="0"/>
                  <a:pt x="373" y="1"/>
                  <a:pt x="359" y="15"/>
                </a:cubicBezTo>
                <a:cubicBezTo>
                  <a:pt x="144" y="242"/>
                  <a:pt x="144" y="242"/>
                  <a:pt x="144" y="242"/>
                </a:cubicBezTo>
                <a:cubicBezTo>
                  <a:pt x="67" y="155"/>
                  <a:pt x="67" y="155"/>
                  <a:pt x="67" y="155"/>
                </a:cubicBezTo>
                <a:cubicBezTo>
                  <a:pt x="54" y="140"/>
                  <a:pt x="31" y="138"/>
                  <a:pt x="16" y="152"/>
                </a:cubicBezTo>
                <a:cubicBezTo>
                  <a:pt x="1" y="165"/>
                  <a:pt x="0" y="188"/>
                  <a:pt x="13" y="203"/>
                </a:cubicBezTo>
                <a:cubicBezTo>
                  <a:pt x="116" y="319"/>
                  <a:pt x="116" y="319"/>
                  <a:pt x="116" y="319"/>
                </a:cubicBezTo>
                <a:cubicBezTo>
                  <a:pt x="122" y="327"/>
                  <a:pt x="132" y="331"/>
                  <a:pt x="142" y="332"/>
                </a:cubicBezTo>
                <a:cubicBezTo>
                  <a:pt x="142" y="332"/>
                  <a:pt x="143" y="332"/>
                  <a:pt x="143" y="332"/>
                </a:cubicBezTo>
                <a:cubicBezTo>
                  <a:pt x="153" y="332"/>
                  <a:pt x="162" y="328"/>
                  <a:pt x="169" y="320"/>
                </a:cubicBezTo>
                <a:cubicBezTo>
                  <a:pt x="411" y="65"/>
                  <a:pt x="411" y="65"/>
                  <a:pt x="411" y="65"/>
                </a:cubicBezTo>
                <a:cubicBezTo>
                  <a:pt x="425" y="51"/>
                  <a:pt x="425" y="28"/>
                  <a:pt x="410" y="14"/>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grpSp>
        <p:nvGrpSpPr>
          <p:cNvPr id="49" name="组合 105">
            <a:extLst>
              <a:ext uri="{FF2B5EF4-FFF2-40B4-BE49-F238E27FC236}">
                <a16:creationId xmlns:a16="http://schemas.microsoft.com/office/drawing/2014/main" id="{6CD1522C-38B6-4A19-85D3-E9FF305AB74B}"/>
              </a:ext>
            </a:extLst>
          </p:cNvPr>
          <p:cNvGrpSpPr>
            <a:grpSpLocks/>
          </p:cNvGrpSpPr>
          <p:nvPr/>
        </p:nvGrpSpPr>
        <p:grpSpPr bwMode="auto">
          <a:xfrm>
            <a:off x="10650738" y="1826630"/>
            <a:ext cx="1311105" cy="307935"/>
            <a:chOff x="10852832" y="1339186"/>
            <a:chExt cx="1080000" cy="307777"/>
          </a:xfrm>
        </p:grpSpPr>
        <p:sp>
          <p:nvSpPr>
            <p:cNvPr id="50" name="TextBox 106">
              <a:extLst>
                <a:ext uri="{FF2B5EF4-FFF2-40B4-BE49-F238E27FC236}">
                  <a16:creationId xmlns:a16="http://schemas.microsoft.com/office/drawing/2014/main" id="{101D521D-042D-479F-B605-54D375E43629}"/>
                </a:ext>
              </a:extLst>
            </p:cNvPr>
            <p:cNvSpPr txBox="1"/>
            <p:nvPr/>
          </p:nvSpPr>
          <p:spPr>
            <a:xfrm>
              <a:off x="11044727" y="1339186"/>
              <a:ext cx="696212" cy="307619"/>
            </a:xfrm>
            <a:prstGeom prst="rect">
              <a:avLst/>
            </a:prstGeom>
            <a:noFill/>
          </p:spPr>
          <p:txBody>
            <a:bodyPr>
              <a:spAutoFit/>
            </a:bodyPr>
            <a:lstStyle/>
            <a:p>
              <a:pPr algn="ctr" eaLnBrk="1" hangingPunct="1">
                <a:defRPr/>
              </a:pPr>
              <a:r>
                <a:rPr lang="zh-CN" altLang="en-US" sz="1400" b="1" dirty="0">
                  <a:solidFill>
                    <a:schemeClr val="tx1">
                      <a:lumMod val="65000"/>
                      <a:lumOff val="35000"/>
                    </a:schemeClr>
                  </a:solidFill>
                  <a:latin typeface="微软雅黑" pitchFamily="34" charset="-122"/>
                  <a:ea typeface="微软雅黑" pitchFamily="34" charset="-122"/>
                </a:rPr>
                <a:t>示   例</a:t>
              </a:r>
            </a:p>
          </p:txBody>
        </p:sp>
        <p:cxnSp>
          <p:nvCxnSpPr>
            <p:cNvPr id="51" name="直接连接符 50">
              <a:extLst>
                <a:ext uri="{FF2B5EF4-FFF2-40B4-BE49-F238E27FC236}">
                  <a16:creationId xmlns:a16="http://schemas.microsoft.com/office/drawing/2014/main" id="{939A12B6-7029-4707-BC85-DCE33FB2F6FB}"/>
                </a:ext>
              </a:extLst>
            </p:cNvPr>
            <p:cNvCxnSpPr/>
            <p:nvPr/>
          </p:nvCxnSpPr>
          <p:spPr>
            <a:xfrm>
              <a:off x="10852832" y="1339186"/>
              <a:ext cx="108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FC09DB2-2664-4D51-BE7B-D399D9B66B26}"/>
                </a:ext>
              </a:extLst>
            </p:cNvPr>
            <p:cNvCxnSpPr/>
            <p:nvPr/>
          </p:nvCxnSpPr>
          <p:spPr>
            <a:xfrm>
              <a:off x="10852832" y="1646963"/>
              <a:ext cx="108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5121B3AE-53A6-4840-9CE2-1D8E3FA44005}"/>
              </a:ext>
            </a:extLst>
          </p:cNvPr>
          <p:cNvSpPr txBox="1"/>
          <p:nvPr/>
        </p:nvSpPr>
        <p:spPr>
          <a:xfrm>
            <a:off x="90366" y="258992"/>
            <a:ext cx="6096000" cy="461665"/>
          </a:xfrm>
          <a:prstGeom prst="rect">
            <a:avLst/>
          </a:prstGeom>
          <a:noFill/>
          <a:ln>
            <a:noFill/>
          </a:ln>
          <a:effectLst/>
        </p:spPr>
        <p:txBody>
          <a:bodyPr vert="horz" wrap="square" lIns="45714" tIns="60958" rIns="45714" bIns="60958" rtlCol="0" anchor="ctr">
            <a:spAutoFit/>
          </a:bodyPr>
          <a:lstStyle>
            <a:lvl1pPr>
              <a:spcBef>
                <a:spcPts val="0"/>
              </a:spcBef>
              <a:buNone/>
              <a:defRPr sz="3200">
                <a:solidFill>
                  <a:srgbClr val="FFB200"/>
                </a:solidFill>
                <a:latin typeface="微软雅黑 Light"/>
                <a:ea typeface="微软雅黑"/>
                <a:cs typeface="+mn-ea"/>
              </a:defRPr>
            </a:lvl1pPr>
          </a:lstStyle>
          <a:p>
            <a:r>
              <a:rPr lang="zh-CN" altLang="en-US" dirty="0"/>
              <a:t>统一客户数据模型</a:t>
            </a:r>
          </a:p>
        </p:txBody>
      </p:sp>
    </p:spTree>
    <p:extLst>
      <p:ext uri="{BB962C8B-B14F-4D97-AF65-F5344CB8AC3E}">
        <p14:creationId xmlns:p14="http://schemas.microsoft.com/office/powerpoint/2010/main" val="3186663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0" y="251836"/>
            <a:ext cx="10559702" cy="561975"/>
          </a:xfrm>
          <a:prstGeom prst="rect">
            <a:avLst/>
          </a:prstGeom>
          <a:noFill/>
          <a:ln>
            <a:noFill/>
          </a:ln>
          <a:effectLst/>
        </p:spPr>
        <p:txBody>
          <a:bodyPr vert="horz" wrap="square" lIns="45714" tIns="60958" rIns="45714" bIns="60958" rtlCol="0" anchor="ctr">
            <a:spAutoFit/>
          </a:bodyPr>
          <a:lstStyle/>
          <a:p>
            <a:pPr algn="l">
              <a:spcBef>
                <a:spcPts val="0"/>
              </a:spcBef>
            </a:pPr>
            <a:r>
              <a:rPr lang="zh-CN" altLang="en-US" sz="3200" dirty="0">
                <a:solidFill>
                  <a:srgbClr val="FFB200"/>
                </a:solidFill>
                <a:latin typeface="微软雅黑 Light"/>
                <a:ea typeface="微软雅黑"/>
                <a:cs typeface="+mn-ea"/>
                <a:sym typeface="Arial" charset="0"/>
              </a:rPr>
              <a:t>纷享对集团及各个分子公司进行了统一的客户主数据规划并建立治理机制</a:t>
            </a:r>
          </a:p>
        </p:txBody>
      </p:sp>
      <p:pic>
        <p:nvPicPr>
          <p:cNvPr id="4" name="图片 3"/>
          <p:cNvPicPr>
            <a:picLocks noChangeAspect="1"/>
          </p:cNvPicPr>
          <p:nvPr/>
        </p:nvPicPr>
        <p:blipFill>
          <a:blip r:embed="rId3"/>
          <a:stretch>
            <a:fillRect/>
          </a:stretch>
        </p:blipFill>
        <p:spPr>
          <a:xfrm>
            <a:off x="89933" y="4243488"/>
            <a:ext cx="3562928" cy="1246823"/>
          </a:xfrm>
          <a:prstGeom prst="rect">
            <a:avLst/>
          </a:prstGeom>
        </p:spPr>
      </p:pic>
      <p:pic>
        <p:nvPicPr>
          <p:cNvPr id="5" name="图片 4"/>
          <p:cNvPicPr>
            <a:picLocks noChangeAspect="1"/>
          </p:cNvPicPr>
          <p:nvPr/>
        </p:nvPicPr>
        <p:blipFill>
          <a:blip r:embed="rId4"/>
          <a:stretch>
            <a:fillRect/>
          </a:stretch>
        </p:blipFill>
        <p:spPr>
          <a:xfrm>
            <a:off x="89933" y="2349815"/>
            <a:ext cx="3473061" cy="1744738"/>
          </a:xfrm>
          <a:prstGeom prst="rect">
            <a:avLst/>
          </a:prstGeom>
        </p:spPr>
      </p:pic>
      <p:sp>
        <p:nvSpPr>
          <p:cNvPr id="7" name="矩形: 剪去左右顶角 6"/>
          <p:cNvSpPr/>
          <p:nvPr/>
        </p:nvSpPr>
        <p:spPr>
          <a:xfrm>
            <a:off x="479313" y="1029807"/>
            <a:ext cx="2879945" cy="888016"/>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系统构建思路</a:t>
            </a:r>
          </a:p>
        </p:txBody>
      </p:sp>
      <p:sp>
        <p:nvSpPr>
          <p:cNvPr id="8" name="矩形: 剪去左右顶角 7"/>
          <p:cNvSpPr/>
          <p:nvPr/>
        </p:nvSpPr>
        <p:spPr>
          <a:xfrm>
            <a:off x="4223242" y="1029807"/>
            <a:ext cx="7787370" cy="888016"/>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整体业务蓝图及数据治理机制设计</a:t>
            </a:r>
          </a:p>
        </p:txBody>
      </p:sp>
      <p:pic>
        <p:nvPicPr>
          <p:cNvPr id="142" name="图片 141">
            <a:extLst>
              <a:ext uri="{FF2B5EF4-FFF2-40B4-BE49-F238E27FC236}">
                <a16:creationId xmlns:a16="http://schemas.microsoft.com/office/drawing/2014/main" id="{BA260DE6-B971-403D-A16D-A9BECB69D004}"/>
              </a:ext>
            </a:extLst>
          </p:cNvPr>
          <p:cNvPicPr>
            <a:picLocks noChangeAspect="1"/>
          </p:cNvPicPr>
          <p:nvPr/>
        </p:nvPicPr>
        <p:blipFill>
          <a:blip r:embed="rId5"/>
          <a:stretch>
            <a:fillRect/>
          </a:stretch>
        </p:blipFill>
        <p:spPr>
          <a:xfrm>
            <a:off x="4223242" y="1917822"/>
            <a:ext cx="7787370" cy="468992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FD6344C-8FAA-4DD5-A48C-334C49938E59}"/>
              </a:ext>
            </a:extLst>
          </p:cNvPr>
          <p:cNvPicPr>
            <a:picLocks noChangeAspect="1"/>
          </p:cNvPicPr>
          <p:nvPr/>
        </p:nvPicPr>
        <p:blipFill>
          <a:blip r:embed="rId2"/>
          <a:stretch>
            <a:fillRect/>
          </a:stretch>
        </p:blipFill>
        <p:spPr>
          <a:xfrm>
            <a:off x="312780" y="1121986"/>
            <a:ext cx="4892205" cy="4695213"/>
          </a:xfrm>
          <a:prstGeom prst="rect">
            <a:avLst/>
          </a:prstGeom>
        </p:spPr>
      </p:pic>
      <p:pic>
        <p:nvPicPr>
          <p:cNvPr id="4" name="图片 3">
            <a:extLst>
              <a:ext uri="{FF2B5EF4-FFF2-40B4-BE49-F238E27FC236}">
                <a16:creationId xmlns:a16="http://schemas.microsoft.com/office/drawing/2014/main" id="{AA2B0D44-053B-45BB-9CAC-39A0763C0311}"/>
              </a:ext>
            </a:extLst>
          </p:cNvPr>
          <p:cNvPicPr>
            <a:picLocks noChangeAspect="1"/>
          </p:cNvPicPr>
          <p:nvPr/>
        </p:nvPicPr>
        <p:blipFill>
          <a:blip r:embed="rId3"/>
          <a:stretch>
            <a:fillRect/>
          </a:stretch>
        </p:blipFill>
        <p:spPr>
          <a:xfrm>
            <a:off x="5745335" y="1091459"/>
            <a:ext cx="5523780" cy="4695213"/>
          </a:xfrm>
          <a:prstGeom prst="rect">
            <a:avLst/>
          </a:prstGeom>
        </p:spPr>
      </p:pic>
      <p:pic>
        <p:nvPicPr>
          <p:cNvPr id="5" name="图片 4">
            <a:extLst>
              <a:ext uri="{FF2B5EF4-FFF2-40B4-BE49-F238E27FC236}">
                <a16:creationId xmlns:a16="http://schemas.microsoft.com/office/drawing/2014/main" id="{28A63B86-F8A0-442B-8A11-E6F8C31298E3}"/>
              </a:ext>
            </a:extLst>
          </p:cNvPr>
          <p:cNvPicPr>
            <a:picLocks noChangeAspect="1"/>
          </p:cNvPicPr>
          <p:nvPr/>
        </p:nvPicPr>
        <p:blipFill>
          <a:blip r:embed="rId4"/>
          <a:stretch>
            <a:fillRect/>
          </a:stretch>
        </p:blipFill>
        <p:spPr>
          <a:xfrm>
            <a:off x="312780" y="1121987"/>
            <a:ext cx="11238036" cy="5194213"/>
          </a:xfrm>
          <a:prstGeom prst="rect">
            <a:avLst/>
          </a:prstGeom>
        </p:spPr>
      </p:pic>
      <p:sp>
        <p:nvSpPr>
          <p:cNvPr id="6" name="箭头: 右 5">
            <a:extLst>
              <a:ext uri="{FF2B5EF4-FFF2-40B4-BE49-F238E27FC236}">
                <a16:creationId xmlns:a16="http://schemas.microsoft.com/office/drawing/2014/main" id="{9AAA5F13-2D5D-45F5-9630-56E3F8699145}"/>
              </a:ext>
            </a:extLst>
          </p:cNvPr>
          <p:cNvSpPr/>
          <p:nvPr/>
        </p:nvSpPr>
        <p:spPr>
          <a:xfrm>
            <a:off x="5204985" y="3098969"/>
            <a:ext cx="540350" cy="276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CDECCFC8-9EF2-447A-B4B2-4C8532C7075D}"/>
              </a:ext>
            </a:extLst>
          </p:cNvPr>
          <p:cNvSpPr txBox="1">
            <a:spLocks/>
          </p:cNvSpPr>
          <p:nvPr/>
        </p:nvSpPr>
        <p:spPr>
          <a:xfrm>
            <a:off x="-48462" y="92674"/>
            <a:ext cx="8292021" cy="765352"/>
          </a:xfrm>
          <a:prstGeom prst="rect">
            <a:avLst/>
          </a:prstGeom>
        </p:spPr>
        <p:txBody>
          <a:bodyPr vert="horz" lIns="121917" tIns="60958" rIns="121917" bIns="60958"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zh-CN" altLang="en-US" sz="3600">
                <a:solidFill>
                  <a:srgbClr val="FFB200"/>
                </a:solidFill>
                <a:latin typeface="+mn-lt"/>
                <a:ea typeface="+mn-ea"/>
                <a:cs typeface="+mn-ea"/>
                <a:sym typeface="+mn-lt"/>
              </a:rPr>
              <a:t>客户的全生命旅程管理</a:t>
            </a:r>
            <a:endParaRPr lang="zh-CN" altLang="en-US" sz="3600" dirty="0">
              <a:solidFill>
                <a:srgbClr val="FFB200"/>
              </a:solidFill>
              <a:latin typeface="+mn-lt"/>
              <a:ea typeface="+mn-ea"/>
              <a:cs typeface="+mn-ea"/>
              <a:sym typeface="+mn-lt"/>
            </a:endParaRPr>
          </a:p>
        </p:txBody>
      </p:sp>
    </p:spTree>
    <p:extLst>
      <p:ext uri="{BB962C8B-B14F-4D97-AF65-F5344CB8AC3E}">
        <p14:creationId xmlns:p14="http://schemas.microsoft.com/office/powerpoint/2010/main" val="306670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BDCE74-1A2D-45FC-B9DC-8F763A04E7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03" y="1236685"/>
            <a:ext cx="2467667" cy="5127261"/>
          </a:xfrm>
          <a:prstGeom prst="rect">
            <a:avLst/>
          </a:prstGeom>
          <a:ln>
            <a:solidFill>
              <a:schemeClr val="bg1">
                <a:lumMod val="65000"/>
              </a:schemeClr>
            </a:solidFill>
          </a:ln>
        </p:spPr>
      </p:pic>
      <p:pic>
        <p:nvPicPr>
          <p:cNvPr id="9" name="图片 8">
            <a:extLst>
              <a:ext uri="{FF2B5EF4-FFF2-40B4-BE49-F238E27FC236}">
                <a16:creationId xmlns:a16="http://schemas.microsoft.com/office/drawing/2014/main" id="{54494459-9484-4163-B48B-6D0E47372044}"/>
              </a:ext>
            </a:extLst>
          </p:cNvPr>
          <p:cNvPicPr>
            <a:picLocks noChangeAspect="1"/>
          </p:cNvPicPr>
          <p:nvPr/>
        </p:nvPicPr>
        <p:blipFill>
          <a:blip r:embed="rId3"/>
          <a:stretch>
            <a:fillRect/>
          </a:stretch>
        </p:blipFill>
        <p:spPr>
          <a:xfrm>
            <a:off x="5527436" y="1236685"/>
            <a:ext cx="6430274" cy="5127261"/>
          </a:xfrm>
          <a:prstGeom prst="rect">
            <a:avLst/>
          </a:prstGeom>
          <a:ln>
            <a:solidFill>
              <a:schemeClr val="bg1">
                <a:lumMod val="65000"/>
              </a:schemeClr>
            </a:solidFill>
          </a:ln>
        </p:spPr>
      </p:pic>
      <p:pic>
        <p:nvPicPr>
          <p:cNvPr id="12" name="图片 11">
            <a:extLst>
              <a:ext uri="{FF2B5EF4-FFF2-40B4-BE49-F238E27FC236}">
                <a16:creationId xmlns:a16="http://schemas.microsoft.com/office/drawing/2014/main" id="{D96228E6-2439-4E89-BA50-F7EDD7FFB7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0070" y="1236685"/>
            <a:ext cx="2467667" cy="5127261"/>
          </a:xfrm>
          <a:prstGeom prst="rect">
            <a:avLst/>
          </a:prstGeom>
          <a:ln>
            <a:solidFill>
              <a:schemeClr val="bg1">
                <a:lumMod val="65000"/>
              </a:schemeClr>
            </a:solidFill>
          </a:ln>
        </p:spPr>
      </p:pic>
      <p:pic>
        <p:nvPicPr>
          <p:cNvPr id="10" name="图片 9">
            <a:extLst>
              <a:ext uri="{FF2B5EF4-FFF2-40B4-BE49-F238E27FC236}">
                <a16:creationId xmlns:a16="http://schemas.microsoft.com/office/drawing/2014/main" id="{3567E1C6-73DC-4D92-8A8D-657DB892809F}"/>
              </a:ext>
            </a:extLst>
          </p:cNvPr>
          <p:cNvPicPr>
            <a:picLocks noChangeAspect="1"/>
          </p:cNvPicPr>
          <p:nvPr/>
        </p:nvPicPr>
        <p:blipFill>
          <a:blip r:embed="rId5"/>
          <a:stretch>
            <a:fillRect/>
          </a:stretch>
        </p:blipFill>
        <p:spPr>
          <a:xfrm>
            <a:off x="2880070" y="1216442"/>
            <a:ext cx="9116662" cy="5178769"/>
          </a:xfrm>
          <a:prstGeom prst="rect">
            <a:avLst/>
          </a:prstGeom>
          <a:ln>
            <a:solidFill>
              <a:schemeClr val="bg1">
                <a:lumMod val="65000"/>
              </a:schemeClr>
            </a:solidFill>
          </a:ln>
        </p:spPr>
      </p:pic>
      <p:sp>
        <p:nvSpPr>
          <p:cNvPr id="13" name="矩形 12">
            <a:extLst>
              <a:ext uri="{FF2B5EF4-FFF2-40B4-BE49-F238E27FC236}">
                <a16:creationId xmlns:a16="http://schemas.microsoft.com/office/drawing/2014/main" id="{0F54C041-830A-46AA-84B5-E0969497767F}"/>
              </a:ext>
            </a:extLst>
          </p:cNvPr>
          <p:cNvSpPr/>
          <p:nvPr/>
        </p:nvSpPr>
        <p:spPr>
          <a:xfrm>
            <a:off x="728235" y="6406147"/>
            <a:ext cx="1415260" cy="338304"/>
          </a:xfrm>
          <a:prstGeom prst="rect">
            <a:avLst/>
          </a:prstGeom>
        </p:spPr>
        <p:txBody>
          <a:bodyPr wrap="none">
            <a:spAutoFit/>
          </a:bodyPr>
          <a:lstStyle/>
          <a:p>
            <a:r>
              <a:rPr lang="zh-CN" altLang="en-US" sz="1599" dirty="0">
                <a:solidFill>
                  <a:schemeClr val="bg1"/>
                </a:solidFill>
                <a:cs typeface="+mn-ea"/>
                <a:sym typeface="+mn-lt"/>
              </a:rPr>
              <a:t>工商数据回填</a:t>
            </a:r>
          </a:p>
        </p:txBody>
      </p:sp>
      <p:sp>
        <p:nvSpPr>
          <p:cNvPr id="14" name="矩形 13">
            <a:extLst>
              <a:ext uri="{FF2B5EF4-FFF2-40B4-BE49-F238E27FC236}">
                <a16:creationId xmlns:a16="http://schemas.microsoft.com/office/drawing/2014/main" id="{904C6B36-89F8-4865-8C0D-00AE7C0F52AD}"/>
              </a:ext>
            </a:extLst>
          </p:cNvPr>
          <p:cNvSpPr/>
          <p:nvPr/>
        </p:nvSpPr>
        <p:spPr>
          <a:xfrm>
            <a:off x="3375603" y="6398029"/>
            <a:ext cx="1620371" cy="338304"/>
          </a:xfrm>
          <a:prstGeom prst="rect">
            <a:avLst/>
          </a:prstGeom>
        </p:spPr>
        <p:txBody>
          <a:bodyPr wrap="none">
            <a:spAutoFit/>
          </a:bodyPr>
          <a:lstStyle/>
          <a:p>
            <a:r>
              <a:rPr lang="zh-CN" altLang="en-US" sz="1599" dirty="0">
                <a:solidFill>
                  <a:schemeClr val="bg1"/>
                </a:solidFill>
                <a:cs typeface="+mn-ea"/>
                <a:sym typeface="+mn-lt"/>
              </a:rPr>
              <a:t>移动端企业图谱</a:t>
            </a:r>
          </a:p>
        </p:txBody>
      </p:sp>
      <p:sp>
        <p:nvSpPr>
          <p:cNvPr id="15" name="矩形 14">
            <a:extLst>
              <a:ext uri="{FF2B5EF4-FFF2-40B4-BE49-F238E27FC236}">
                <a16:creationId xmlns:a16="http://schemas.microsoft.com/office/drawing/2014/main" id="{B4D9577C-10E2-4307-8D6F-96EF0BEDC551}"/>
              </a:ext>
            </a:extLst>
          </p:cNvPr>
          <p:cNvSpPr/>
          <p:nvPr/>
        </p:nvSpPr>
        <p:spPr>
          <a:xfrm>
            <a:off x="8209357" y="6398029"/>
            <a:ext cx="1005039" cy="338304"/>
          </a:xfrm>
          <a:prstGeom prst="rect">
            <a:avLst/>
          </a:prstGeom>
        </p:spPr>
        <p:txBody>
          <a:bodyPr wrap="none">
            <a:spAutoFit/>
          </a:bodyPr>
          <a:lstStyle/>
          <a:p>
            <a:r>
              <a:rPr lang="zh-CN" altLang="en-US" sz="1599" dirty="0">
                <a:solidFill>
                  <a:schemeClr val="bg1"/>
                </a:solidFill>
                <a:cs typeface="+mn-ea"/>
                <a:sym typeface="+mn-lt"/>
              </a:rPr>
              <a:t>企业图谱</a:t>
            </a:r>
          </a:p>
        </p:txBody>
      </p:sp>
      <p:sp>
        <p:nvSpPr>
          <p:cNvPr id="11" name="标题 1">
            <a:extLst>
              <a:ext uri="{FF2B5EF4-FFF2-40B4-BE49-F238E27FC236}">
                <a16:creationId xmlns:a16="http://schemas.microsoft.com/office/drawing/2014/main" id="{F885B29B-5216-44A4-A6F9-FD90D41267FB}"/>
              </a:ext>
            </a:extLst>
          </p:cNvPr>
          <p:cNvSpPr txBox="1">
            <a:spLocks/>
          </p:cNvSpPr>
          <p:nvPr/>
        </p:nvSpPr>
        <p:spPr>
          <a:xfrm>
            <a:off x="-48462" y="92674"/>
            <a:ext cx="8292021" cy="765352"/>
          </a:xfrm>
          <a:prstGeom prst="rect">
            <a:avLst/>
          </a:prstGeom>
          <a:noFill/>
          <a:ln>
            <a:noFill/>
          </a:ln>
          <a:effectLst/>
        </p:spPr>
        <p:txBody>
          <a:bodyPr vert="horz" wrap="square" lIns="45714" tIns="60958" rIns="45714" bIns="60958" rtlCol="0" anchor="ctr">
            <a:spAutoFit/>
          </a:bodyPr>
          <a:lstStyle>
            <a:lvl1pPr>
              <a:spcBef>
                <a:spcPts val="0"/>
              </a:spcBef>
              <a:buNone/>
              <a:defRPr sz="3200">
                <a:solidFill>
                  <a:srgbClr val="FFB200"/>
                </a:solidFill>
                <a:latin typeface="微软雅黑 Light"/>
                <a:ea typeface="微软雅黑"/>
                <a:cs typeface="+mn-ea"/>
              </a:defRPr>
            </a:lvl1pPr>
          </a:lstStyle>
          <a:p>
            <a:r>
              <a:rPr lang="zh-CN" altLang="en-US" dirty="0">
                <a:sym typeface="+mn-lt"/>
              </a:rPr>
              <a:t>客户的全生命旅程管理</a:t>
            </a:r>
          </a:p>
        </p:txBody>
      </p:sp>
    </p:spTree>
    <p:extLst>
      <p:ext uri="{BB962C8B-B14F-4D97-AF65-F5344CB8AC3E}">
        <p14:creationId xmlns:p14="http://schemas.microsoft.com/office/powerpoint/2010/main" val="118120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10" presetClass="exit" presetSubtype="0" fill="hold" grpId="0" nodeType="withEffect">
                                  <p:stCondLst>
                                    <p:cond delay="0"/>
                                  </p:stCondLst>
                                  <p:childTnLst>
                                    <p:animEffect transition="out" filter="fade">
                                      <p:cBhvr>
                                        <p:cTn id="10" dur="500"/>
                                        <p:tgtEl>
                                          <p:spTgt spid="14"/>
                                        </p:tgtEl>
                                      </p:cBhvr>
                                    </p:animEffect>
                                    <p:set>
                                      <p:cBhvr>
                                        <p:cTn id="1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302604-24B7-814A-946E-0992D691B4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713146" y="1163438"/>
            <a:ext cx="4466340" cy="2277501"/>
          </a:xfrm>
          <a:prstGeom prst="rect">
            <a:avLst/>
          </a:prstGeom>
        </p:spPr>
      </p:pic>
      <p:sp>
        <p:nvSpPr>
          <p:cNvPr id="2" name="文本框 1">
            <a:extLst>
              <a:ext uri="{FF2B5EF4-FFF2-40B4-BE49-F238E27FC236}">
                <a16:creationId xmlns:a16="http://schemas.microsoft.com/office/drawing/2014/main" id="{176A15C2-3502-CF48-A0A4-9FFA04CED90D}"/>
              </a:ext>
            </a:extLst>
          </p:cNvPr>
          <p:cNvSpPr txBox="1"/>
          <p:nvPr/>
        </p:nvSpPr>
        <p:spPr>
          <a:xfrm>
            <a:off x="1456873" y="3408875"/>
            <a:ext cx="2961067" cy="297454"/>
          </a:xfrm>
          <a:prstGeom prst="rect">
            <a:avLst/>
          </a:prstGeom>
          <a:noFill/>
        </p:spPr>
        <p:txBody>
          <a:bodyPr wrap="none" rtlCol="0">
            <a:spAutoFit/>
          </a:bodyPr>
          <a:lstStyle/>
          <a:p>
            <a:r>
              <a:rPr kumimoji="1" lang="zh-CN" altLang="en-US" sz="1333" dirty="0">
                <a:latin typeface="Microsoft YaHei Light" panose="020B0503020204020204" pitchFamily="34" charset="-122"/>
                <a:ea typeface="Microsoft YaHei Light" panose="020B0503020204020204" pitchFamily="34" charset="-122"/>
              </a:rPr>
              <a:t>纷享销客活跃用户数超第</a:t>
            </a:r>
            <a:r>
              <a:rPr kumimoji="1" lang="en-US" altLang="zh-CN" sz="1333" dirty="0">
                <a:latin typeface="Microsoft YaHei Light" panose="020B0503020204020204" pitchFamily="34" charset="-122"/>
                <a:ea typeface="Microsoft YaHei Light" panose="020B0503020204020204" pitchFamily="34" charset="-122"/>
              </a:rPr>
              <a:t>2~10</a:t>
            </a:r>
            <a:r>
              <a:rPr kumimoji="1" lang="zh-CN" altLang="en-US" sz="1333" dirty="0">
                <a:latin typeface="Microsoft YaHei Light" panose="020B0503020204020204" pitchFamily="34" charset="-122"/>
                <a:ea typeface="Microsoft YaHei Light" panose="020B0503020204020204" pitchFamily="34" charset="-122"/>
              </a:rPr>
              <a:t>名总合</a:t>
            </a:r>
            <a:endParaRPr kumimoji="1" lang="zh-CN" altLang="en-US" sz="1333">
              <a:latin typeface="Microsoft YaHei Light" panose="020B0503020204020204" pitchFamily="34" charset="-122"/>
              <a:ea typeface="Microsoft YaHei Light" panose="020B0503020204020204" pitchFamily="34" charset="-122"/>
            </a:endParaRPr>
          </a:p>
        </p:txBody>
      </p:sp>
      <p:grpSp>
        <p:nvGrpSpPr>
          <p:cNvPr id="3" name="组合 2">
            <a:extLst>
              <a:ext uri="{FF2B5EF4-FFF2-40B4-BE49-F238E27FC236}">
                <a16:creationId xmlns:a16="http://schemas.microsoft.com/office/drawing/2014/main" id="{AE4FE691-1D97-1A40-99FA-78BE8351EF01}"/>
              </a:ext>
            </a:extLst>
          </p:cNvPr>
          <p:cNvGrpSpPr/>
          <p:nvPr/>
        </p:nvGrpSpPr>
        <p:grpSpPr>
          <a:xfrm>
            <a:off x="719309" y="4005786"/>
            <a:ext cx="4464115" cy="2273573"/>
            <a:chOff x="19742" y="1304426"/>
            <a:chExt cx="11986116" cy="5192186"/>
          </a:xfrm>
        </p:grpSpPr>
        <p:pic>
          <p:nvPicPr>
            <p:cNvPr id="13" name="图片 12">
              <a:extLst>
                <a:ext uri="{FF2B5EF4-FFF2-40B4-BE49-F238E27FC236}">
                  <a16:creationId xmlns:a16="http://schemas.microsoft.com/office/drawing/2014/main" id="{7067811C-5DCB-B34D-820E-ACB39EC94D1D}"/>
                </a:ext>
              </a:extLst>
            </p:cNvPr>
            <p:cNvPicPr>
              <a:picLocks noChangeAspect="1"/>
            </p:cNvPicPr>
            <p:nvPr/>
          </p:nvPicPr>
          <p:blipFill rotWithShape="1">
            <a:blip r:embed="rId4">
              <a:extLst>
                <a:ext uri="{28A0092B-C50C-407E-A947-70E740481C1C}">
                  <a14:useLocalDpi xmlns:a14="http://schemas.microsoft.com/office/drawing/2010/main" val="0"/>
                </a:ext>
              </a:extLst>
            </a:blip>
            <a:srcRect t="88258" r="44247" b="-406"/>
            <a:stretch/>
          </p:blipFill>
          <p:spPr>
            <a:xfrm>
              <a:off x="19742" y="5440491"/>
              <a:ext cx="5092484" cy="1056121"/>
            </a:xfrm>
            <a:prstGeom prst="rect">
              <a:avLst/>
            </a:prstGeom>
          </p:spPr>
        </p:pic>
        <p:pic>
          <p:nvPicPr>
            <p:cNvPr id="8" name="图片 7">
              <a:extLst>
                <a:ext uri="{FF2B5EF4-FFF2-40B4-BE49-F238E27FC236}">
                  <a16:creationId xmlns:a16="http://schemas.microsoft.com/office/drawing/2014/main" id="{17AFDF56-F275-7040-89A3-28BA39E584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948" y="1788452"/>
              <a:ext cx="11768910" cy="1872920"/>
            </a:xfrm>
            <a:prstGeom prst="rect">
              <a:avLst/>
            </a:prstGeom>
          </p:spPr>
        </p:pic>
        <p:grpSp>
          <p:nvGrpSpPr>
            <p:cNvPr id="9" name="组 3">
              <a:extLst>
                <a:ext uri="{FF2B5EF4-FFF2-40B4-BE49-F238E27FC236}">
                  <a16:creationId xmlns:a16="http://schemas.microsoft.com/office/drawing/2014/main" id="{7C9CB5E3-59F7-3D46-90A1-C3F659FFCE2B}"/>
                </a:ext>
              </a:extLst>
            </p:cNvPr>
            <p:cNvGrpSpPr/>
            <p:nvPr/>
          </p:nvGrpSpPr>
          <p:grpSpPr>
            <a:xfrm>
              <a:off x="236947" y="3689094"/>
              <a:ext cx="5105174" cy="1890976"/>
              <a:chOff x="269876" y="4559175"/>
              <a:chExt cx="5105454" cy="1891080"/>
            </a:xfrm>
          </p:grpSpPr>
          <p:pic>
            <p:nvPicPr>
              <p:cNvPr id="10" name="图片 9">
                <a:extLst>
                  <a:ext uri="{FF2B5EF4-FFF2-40B4-BE49-F238E27FC236}">
                    <a16:creationId xmlns:a16="http://schemas.microsoft.com/office/drawing/2014/main" id="{956DA766-06D7-9342-8C0C-E0BC0D740FA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3478"/>
              <a:stretch/>
            </p:blipFill>
            <p:spPr>
              <a:xfrm>
                <a:off x="269876" y="4559175"/>
                <a:ext cx="2752294" cy="1891080"/>
              </a:xfrm>
              <a:prstGeom prst="rect">
                <a:avLst/>
              </a:prstGeom>
            </p:spPr>
          </p:pic>
          <p:pic>
            <p:nvPicPr>
              <p:cNvPr id="11" name="图片 10">
                <a:extLst>
                  <a:ext uri="{FF2B5EF4-FFF2-40B4-BE49-F238E27FC236}">
                    <a16:creationId xmlns:a16="http://schemas.microsoft.com/office/drawing/2014/main" id="{AEB2D98E-1A47-354A-BC6E-569CD615786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7324"/>
              <a:stretch/>
            </p:blipFill>
            <p:spPr>
              <a:xfrm>
                <a:off x="3022169" y="4559175"/>
                <a:ext cx="2353161" cy="1891080"/>
              </a:xfrm>
              <a:prstGeom prst="rect">
                <a:avLst/>
              </a:prstGeom>
            </p:spPr>
          </p:pic>
        </p:grpSp>
        <p:pic>
          <p:nvPicPr>
            <p:cNvPr id="12" name="图片 11">
              <a:extLst>
                <a:ext uri="{FF2B5EF4-FFF2-40B4-BE49-F238E27FC236}">
                  <a16:creationId xmlns:a16="http://schemas.microsoft.com/office/drawing/2014/main" id="{82A5F8F1-7181-AA4D-B12D-EE5CD60F7BA1}"/>
                </a:ext>
              </a:extLst>
            </p:cNvPr>
            <p:cNvPicPr>
              <a:picLocks noChangeAspect="1"/>
            </p:cNvPicPr>
            <p:nvPr/>
          </p:nvPicPr>
          <p:blipFill rotWithShape="1">
            <a:blip r:embed="rId4">
              <a:extLst>
                <a:ext uri="{28A0092B-C50C-407E-A947-70E740481C1C}">
                  <a14:useLocalDpi xmlns:a14="http://schemas.microsoft.com/office/drawing/2010/main" val="0"/>
                </a:ext>
              </a:extLst>
            </a:blip>
            <a:srcRect t="2665" r="51830" b="89498"/>
            <a:stretch/>
          </p:blipFill>
          <p:spPr>
            <a:xfrm>
              <a:off x="102018" y="1304426"/>
              <a:ext cx="2918264" cy="451906"/>
            </a:xfrm>
            <a:prstGeom prst="rect">
              <a:avLst/>
            </a:prstGeom>
          </p:spPr>
        </p:pic>
        <p:sp>
          <p:nvSpPr>
            <p:cNvPr id="14" name="矩形 13">
              <a:extLst>
                <a:ext uri="{FF2B5EF4-FFF2-40B4-BE49-F238E27FC236}">
                  <a16:creationId xmlns:a16="http://schemas.microsoft.com/office/drawing/2014/main" id="{2EB9BA74-1617-CC4C-A8D7-B5D7F1E83B09}"/>
                </a:ext>
              </a:extLst>
            </p:cNvPr>
            <p:cNvSpPr/>
            <p:nvPr/>
          </p:nvSpPr>
          <p:spPr>
            <a:xfrm>
              <a:off x="7110612" y="5106660"/>
              <a:ext cx="4640629" cy="679299"/>
            </a:xfrm>
            <a:prstGeom prst="rect">
              <a:avLst/>
            </a:prstGeom>
          </p:spPr>
          <p:txBody>
            <a:bodyPr wrap="none">
              <a:spAutoFit/>
            </a:bodyPr>
            <a:lstStyle/>
            <a:p>
              <a:r>
                <a:rPr lang="zh-CN" altLang="en-US" sz="1333" dirty="0">
                  <a:solidFill>
                    <a:schemeClr val="tx1">
                      <a:lumMod val="85000"/>
                      <a:lumOff val="15000"/>
                    </a:schemeClr>
                  </a:solidFill>
                  <a:latin typeface="微软雅黑 Light" pitchFamily="34" charset="-122"/>
                  <a:ea typeface="微软雅黑 Light" pitchFamily="34" charset="-122"/>
                  <a:cs typeface="Microsoft YaHei Light" charset="-122"/>
                  <a:sym typeface="Microsoft YaHei" charset="-122"/>
                </a:rPr>
                <a:t>数据来源</a:t>
              </a:r>
              <a:r>
                <a:rPr lang="zh-CN" altLang="en-US" sz="1333">
                  <a:solidFill>
                    <a:schemeClr val="tx1">
                      <a:lumMod val="85000"/>
                      <a:lumOff val="15000"/>
                    </a:schemeClr>
                  </a:solidFill>
                  <a:latin typeface="微软雅黑 Light" pitchFamily="34" charset="-122"/>
                  <a:ea typeface="微软雅黑 Light" pitchFamily="34" charset="-122"/>
                  <a:cs typeface="Microsoft YaHei Light" charset="-122"/>
                  <a:sym typeface="Microsoft YaHei" charset="-122"/>
                </a:rPr>
                <a:t>：易观千帆</a:t>
              </a:r>
              <a:endParaRPr lang="zh-CN" altLang="en-US" sz="1333" dirty="0"/>
            </a:p>
          </p:txBody>
        </p:sp>
      </p:grpSp>
      <p:sp>
        <p:nvSpPr>
          <p:cNvPr id="15" name="文本框 14">
            <a:extLst>
              <a:ext uri="{FF2B5EF4-FFF2-40B4-BE49-F238E27FC236}">
                <a16:creationId xmlns:a16="http://schemas.microsoft.com/office/drawing/2014/main" id="{1BB71FAA-33CC-A046-8E7F-11C55055E539}"/>
              </a:ext>
            </a:extLst>
          </p:cNvPr>
          <p:cNvSpPr txBox="1"/>
          <p:nvPr/>
        </p:nvSpPr>
        <p:spPr>
          <a:xfrm>
            <a:off x="1683399" y="6339643"/>
            <a:ext cx="2414444" cy="297454"/>
          </a:xfrm>
          <a:prstGeom prst="rect">
            <a:avLst/>
          </a:prstGeom>
          <a:noFill/>
        </p:spPr>
        <p:txBody>
          <a:bodyPr wrap="none" rtlCol="0">
            <a:spAutoFit/>
          </a:bodyPr>
          <a:lstStyle/>
          <a:p>
            <a:r>
              <a:rPr kumimoji="1" lang="zh-CN" altLang="en-US" sz="1333" dirty="0">
                <a:latin typeface="Microsoft YaHei Light" panose="020B0503020204020204" pitchFamily="34" charset="-122"/>
                <a:ea typeface="Microsoft YaHei Light" panose="020B0503020204020204" pitchFamily="34" charset="-122"/>
              </a:rPr>
              <a:t>纷享销客活跃用户数遥遥领先</a:t>
            </a:r>
            <a:endParaRPr kumimoji="1" lang="zh-CN" altLang="en-US" sz="1333">
              <a:latin typeface="Microsoft YaHei Light" panose="020B0503020204020204" pitchFamily="34" charset="-122"/>
              <a:ea typeface="Microsoft YaHei Light" panose="020B0503020204020204" pitchFamily="34" charset="-122"/>
            </a:endParaRPr>
          </a:p>
        </p:txBody>
      </p:sp>
      <p:sp>
        <p:nvSpPr>
          <p:cNvPr id="7" name="标题 6">
            <a:extLst>
              <a:ext uri="{FF2B5EF4-FFF2-40B4-BE49-F238E27FC236}">
                <a16:creationId xmlns:a16="http://schemas.microsoft.com/office/drawing/2014/main" id="{6D5F6C74-57D8-4792-8DDE-4E4486275716}"/>
              </a:ext>
            </a:extLst>
          </p:cNvPr>
          <p:cNvSpPr>
            <a:spLocks noGrp="1"/>
          </p:cNvSpPr>
          <p:nvPr>
            <p:ph type="title" idx="4294967295"/>
          </p:nvPr>
        </p:nvSpPr>
        <p:spPr>
          <a:xfrm>
            <a:off x="0" y="-86194"/>
            <a:ext cx="10971372" cy="1143265"/>
          </a:xfrm>
          <a:prstGeom prst="rect">
            <a:avLst/>
          </a:prstGeom>
        </p:spPr>
        <p:txBody>
          <a:bodyPr vert="horz" lIns="121917" tIns="60958" rIns="121917" bIns="60958" rtlCol="0" anchor="ctr">
            <a:noAutofit/>
          </a:bodyPr>
          <a:lstStyle/>
          <a:p>
            <a:pPr algn="l"/>
            <a:r>
              <a:rPr lang="zh-CN" altLang="en-US" sz="3200" dirty="0">
                <a:solidFill>
                  <a:srgbClr val="FFB200"/>
                </a:solidFill>
                <a:latin typeface="+mn-lt"/>
                <a:ea typeface="+mn-ea"/>
                <a:cs typeface="+mn-ea"/>
              </a:rPr>
              <a:t>公司的竞争态势</a:t>
            </a:r>
            <a:r>
              <a:rPr lang="en-US" altLang="zh-CN" sz="3200" dirty="0">
                <a:solidFill>
                  <a:srgbClr val="FFB200"/>
                </a:solidFill>
                <a:latin typeface="+mn-lt"/>
                <a:ea typeface="+mn-ea"/>
                <a:cs typeface="+mn-ea"/>
              </a:rPr>
              <a:t>-</a:t>
            </a:r>
            <a:r>
              <a:rPr lang="zh-CN" altLang="en-US" sz="3200" dirty="0">
                <a:solidFill>
                  <a:srgbClr val="FFB200"/>
                </a:solidFill>
                <a:latin typeface="+mn-lt"/>
                <a:ea typeface="+mn-ea"/>
                <a:cs typeface="+mn-ea"/>
              </a:rPr>
              <a:t>第三方机构数据</a:t>
            </a:r>
          </a:p>
        </p:txBody>
      </p:sp>
      <p:pic>
        <p:nvPicPr>
          <p:cNvPr id="20" name="图片 19" descr="实力矩阵.jpg">
            <a:extLst>
              <a:ext uri="{FF2B5EF4-FFF2-40B4-BE49-F238E27FC236}">
                <a16:creationId xmlns:a16="http://schemas.microsoft.com/office/drawing/2014/main" id="{964B3840-1317-41E7-BA64-FC42AE5FE95F}"/>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6172316" y="1425629"/>
            <a:ext cx="5413318" cy="4391272"/>
          </a:xfrm>
          <a:prstGeom prst="rect">
            <a:avLst/>
          </a:prstGeom>
        </p:spPr>
      </p:pic>
    </p:spTree>
    <p:extLst>
      <p:ext uri="{BB962C8B-B14F-4D97-AF65-F5344CB8AC3E}">
        <p14:creationId xmlns:p14="http://schemas.microsoft.com/office/powerpoint/2010/main" val="2020968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3FC3C43-9D59-4C41-9BF0-12F3ACA8D9C6}"/>
              </a:ext>
            </a:extLst>
          </p:cNvPr>
          <p:cNvPicPr>
            <a:picLocks noChangeAspect="1"/>
          </p:cNvPicPr>
          <p:nvPr/>
        </p:nvPicPr>
        <p:blipFill rotWithShape="1">
          <a:blip r:embed="rId2"/>
          <a:srcRect b="10095"/>
          <a:stretch/>
        </p:blipFill>
        <p:spPr>
          <a:xfrm>
            <a:off x="529326" y="1111932"/>
            <a:ext cx="6679981" cy="4918424"/>
          </a:xfrm>
          <a:prstGeom prst="rect">
            <a:avLst/>
          </a:prstGeom>
          <a:ln>
            <a:solidFill>
              <a:schemeClr val="bg1">
                <a:lumMod val="75000"/>
              </a:schemeClr>
            </a:solidFill>
          </a:ln>
        </p:spPr>
      </p:pic>
      <p:sp>
        <p:nvSpPr>
          <p:cNvPr id="5" name="矩形: 圆角 4">
            <a:extLst>
              <a:ext uri="{FF2B5EF4-FFF2-40B4-BE49-F238E27FC236}">
                <a16:creationId xmlns:a16="http://schemas.microsoft.com/office/drawing/2014/main" id="{360458AA-6307-47C2-9F2A-30770713CBBF}"/>
              </a:ext>
            </a:extLst>
          </p:cNvPr>
          <p:cNvSpPr/>
          <p:nvPr/>
        </p:nvSpPr>
        <p:spPr>
          <a:xfrm>
            <a:off x="2832449" y="1111932"/>
            <a:ext cx="1247526" cy="590521"/>
          </a:xfrm>
          <a:prstGeom prst="roundRect">
            <a:avLst/>
          </a:prstGeom>
          <a:noFill/>
          <a:ln>
            <a:solidFill>
              <a:srgbClr val="F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a:extLst>
              <a:ext uri="{FF2B5EF4-FFF2-40B4-BE49-F238E27FC236}">
                <a16:creationId xmlns:a16="http://schemas.microsoft.com/office/drawing/2014/main" id="{AEF5E912-F687-458B-933F-CBBAA8ACD6CD}"/>
              </a:ext>
            </a:extLst>
          </p:cNvPr>
          <p:cNvPicPr>
            <a:picLocks noChangeAspect="1"/>
          </p:cNvPicPr>
          <p:nvPr/>
        </p:nvPicPr>
        <p:blipFill>
          <a:blip r:embed="rId3"/>
          <a:stretch>
            <a:fillRect/>
          </a:stretch>
        </p:blipFill>
        <p:spPr>
          <a:xfrm>
            <a:off x="4559792" y="1894382"/>
            <a:ext cx="7280937" cy="4135976"/>
          </a:xfrm>
          <a:prstGeom prst="rect">
            <a:avLst/>
          </a:prstGeom>
          <a:ln>
            <a:solidFill>
              <a:srgbClr val="FFBA00"/>
            </a:solidFill>
          </a:ln>
        </p:spPr>
      </p:pic>
      <p:cxnSp>
        <p:nvCxnSpPr>
          <p:cNvPr id="7" name="直接箭头连接符 6">
            <a:extLst>
              <a:ext uri="{FF2B5EF4-FFF2-40B4-BE49-F238E27FC236}">
                <a16:creationId xmlns:a16="http://schemas.microsoft.com/office/drawing/2014/main" id="{EA43FD8D-7789-448A-9ADC-D65A8A0B8244}"/>
              </a:ext>
            </a:extLst>
          </p:cNvPr>
          <p:cNvCxnSpPr/>
          <p:nvPr/>
        </p:nvCxnSpPr>
        <p:spPr>
          <a:xfrm>
            <a:off x="3216302" y="1407192"/>
            <a:ext cx="1247526" cy="1158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6420B36-CAE7-440F-AEB5-A7D78F6BDE60}"/>
              </a:ext>
            </a:extLst>
          </p:cNvPr>
          <p:cNvSpPr txBox="1"/>
          <p:nvPr/>
        </p:nvSpPr>
        <p:spPr>
          <a:xfrm>
            <a:off x="529327" y="6257108"/>
            <a:ext cx="11035797" cy="379519"/>
          </a:xfrm>
          <a:prstGeom prst="rect">
            <a:avLst/>
          </a:prstGeom>
          <a:noFill/>
        </p:spPr>
        <p:txBody>
          <a:bodyPr wrap="square" rtlCol="0">
            <a:spAutoFit/>
          </a:bodyPr>
          <a:lstStyle/>
          <a:p>
            <a:r>
              <a:rPr lang="zh-CN" altLang="en-US" sz="1867" dirty="0">
                <a:solidFill>
                  <a:schemeClr val="bg1"/>
                </a:solidFill>
                <a:cs typeface="+mn-ea"/>
                <a:sym typeface="+mn-lt"/>
              </a:rPr>
              <a:t>客户舆情主动推送，客户信息不再是静态档案；销售人员及时根据舆情信息调整客户跟进策略与动作。</a:t>
            </a:r>
          </a:p>
        </p:txBody>
      </p:sp>
      <p:pic>
        <p:nvPicPr>
          <p:cNvPr id="9" name="图片 8">
            <a:extLst>
              <a:ext uri="{FF2B5EF4-FFF2-40B4-BE49-F238E27FC236}">
                <a16:creationId xmlns:a16="http://schemas.microsoft.com/office/drawing/2014/main" id="{6DA4111D-C8BA-462E-860D-481BB237F0BF}"/>
              </a:ext>
            </a:extLst>
          </p:cNvPr>
          <p:cNvPicPr>
            <a:picLocks noChangeAspect="1"/>
          </p:cNvPicPr>
          <p:nvPr/>
        </p:nvPicPr>
        <p:blipFill>
          <a:blip r:embed="rId4"/>
          <a:stretch>
            <a:fillRect/>
          </a:stretch>
        </p:blipFill>
        <p:spPr>
          <a:xfrm>
            <a:off x="6909347" y="3571143"/>
            <a:ext cx="4751739" cy="2467164"/>
          </a:xfrm>
          <a:prstGeom prst="rect">
            <a:avLst/>
          </a:prstGeom>
        </p:spPr>
      </p:pic>
      <p:cxnSp>
        <p:nvCxnSpPr>
          <p:cNvPr id="10" name="直接箭头连接符 9">
            <a:extLst>
              <a:ext uri="{FF2B5EF4-FFF2-40B4-BE49-F238E27FC236}">
                <a16:creationId xmlns:a16="http://schemas.microsoft.com/office/drawing/2014/main" id="{E3085013-C374-4C6D-965D-9405451210FD}"/>
              </a:ext>
            </a:extLst>
          </p:cNvPr>
          <p:cNvCxnSpPr>
            <a:cxnSpLocks/>
          </p:cNvCxnSpPr>
          <p:nvPr/>
        </p:nvCxnSpPr>
        <p:spPr>
          <a:xfrm>
            <a:off x="3869316" y="1418246"/>
            <a:ext cx="3040031" cy="2544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标题 1">
            <a:extLst>
              <a:ext uri="{FF2B5EF4-FFF2-40B4-BE49-F238E27FC236}">
                <a16:creationId xmlns:a16="http://schemas.microsoft.com/office/drawing/2014/main" id="{837E1592-04F1-43E4-BA05-CD5C8AA583E2}"/>
              </a:ext>
            </a:extLst>
          </p:cNvPr>
          <p:cNvSpPr txBox="1">
            <a:spLocks/>
          </p:cNvSpPr>
          <p:nvPr/>
        </p:nvSpPr>
        <p:spPr>
          <a:xfrm>
            <a:off x="-48462" y="92674"/>
            <a:ext cx="8292021" cy="765352"/>
          </a:xfrm>
          <a:prstGeom prst="rect">
            <a:avLst/>
          </a:prstGeom>
          <a:noFill/>
          <a:ln>
            <a:noFill/>
          </a:ln>
          <a:effectLst/>
        </p:spPr>
        <p:txBody>
          <a:bodyPr vert="horz" wrap="square" lIns="45714" tIns="60958" rIns="45714" bIns="60958" rtlCol="0" anchor="ctr">
            <a:spAutoFit/>
          </a:bodyPr>
          <a:lstStyle>
            <a:lvl1pPr>
              <a:spcBef>
                <a:spcPts val="0"/>
              </a:spcBef>
              <a:buNone/>
              <a:defRPr sz="3200">
                <a:solidFill>
                  <a:srgbClr val="FFB200"/>
                </a:solidFill>
                <a:latin typeface="微软雅黑 Light"/>
                <a:ea typeface="微软雅黑"/>
                <a:cs typeface="+mn-ea"/>
              </a:defRPr>
            </a:lvl1pPr>
          </a:lstStyle>
          <a:p>
            <a:r>
              <a:rPr lang="zh-CN" altLang="en-US" dirty="0">
                <a:sym typeface="+mn-lt"/>
              </a:rPr>
              <a:t>客户的全生命旅程管理</a:t>
            </a:r>
          </a:p>
        </p:txBody>
      </p:sp>
    </p:spTree>
    <p:extLst>
      <p:ext uri="{BB962C8B-B14F-4D97-AF65-F5344CB8AC3E}">
        <p14:creationId xmlns:p14="http://schemas.microsoft.com/office/powerpoint/2010/main" val="3494604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08BC7B0-D000-4B76-9830-A734C8D8B420}"/>
              </a:ext>
            </a:extLst>
          </p:cNvPr>
          <p:cNvPicPr>
            <a:picLocks noChangeAspect="1"/>
          </p:cNvPicPr>
          <p:nvPr/>
        </p:nvPicPr>
        <p:blipFill>
          <a:blip r:embed="rId3"/>
          <a:stretch>
            <a:fillRect/>
          </a:stretch>
        </p:blipFill>
        <p:spPr>
          <a:xfrm>
            <a:off x="240599" y="1034863"/>
            <a:ext cx="11228012" cy="5442642"/>
          </a:xfrm>
          <a:prstGeom prst="rect">
            <a:avLst/>
          </a:prstGeom>
        </p:spPr>
      </p:pic>
      <p:pic>
        <p:nvPicPr>
          <p:cNvPr id="7" name="图片 6">
            <a:extLst>
              <a:ext uri="{FF2B5EF4-FFF2-40B4-BE49-F238E27FC236}">
                <a16:creationId xmlns:a16="http://schemas.microsoft.com/office/drawing/2014/main" id="{5DEF823C-517A-4CF8-B637-8C44C599D652}"/>
              </a:ext>
            </a:extLst>
          </p:cNvPr>
          <p:cNvPicPr>
            <a:picLocks noChangeAspect="1"/>
          </p:cNvPicPr>
          <p:nvPr/>
        </p:nvPicPr>
        <p:blipFill>
          <a:blip r:embed="rId4"/>
          <a:stretch>
            <a:fillRect/>
          </a:stretch>
        </p:blipFill>
        <p:spPr>
          <a:xfrm>
            <a:off x="833497" y="1034863"/>
            <a:ext cx="6677241" cy="5359720"/>
          </a:xfrm>
          <a:prstGeom prst="rect">
            <a:avLst/>
          </a:prstGeom>
        </p:spPr>
      </p:pic>
      <p:cxnSp>
        <p:nvCxnSpPr>
          <p:cNvPr id="10" name="连接符: 肘形 9">
            <a:extLst>
              <a:ext uri="{FF2B5EF4-FFF2-40B4-BE49-F238E27FC236}">
                <a16:creationId xmlns:a16="http://schemas.microsoft.com/office/drawing/2014/main" id="{4DEE12ED-D718-4062-B2E5-6D89623E4B2B}"/>
              </a:ext>
            </a:extLst>
          </p:cNvPr>
          <p:cNvCxnSpPr/>
          <p:nvPr/>
        </p:nvCxnSpPr>
        <p:spPr>
          <a:xfrm rot="10800000" flipV="1">
            <a:off x="7510739" y="1216271"/>
            <a:ext cx="453130" cy="2931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标题 1">
            <a:extLst>
              <a:ext uri="{FF2B5EF4-FFF2-40B4-BE49-F238E27FC236}">
                <a16:creationId xmlns:a16="http://schemas.microsoft.com/office/drawing/2014/main" id="{84404BED-9E2F-4E33-9C91-45031235BA57}"/>
              </a:ext>
            </a:extLst>
          </p:cNvPr>
          <p:cNvSpPr txBox="1">
            <a:spLocks/>
          </p:cNvSpPr>
          <p:nvPr/>
        </p:nvSpPr>
        <p:spPr>
          <a:xfrm>
            <a:off x="-48462" y="92674"/>
            <a:ext cx="8292021" cy="765352"/>
          </a:xfrm>
          <a:prstGeom prst="rect">
            <a:avLst/>
          </a:prstGeom>
          <a:noFill/>
          <a:ln>
            <a:noFill/>
          </a:ln>
          <a:effectLst/>
        </p:spPr>
        <p:txBody>
          <a:bodyPr vert="horz" wrap="square" lIns="45714" tIns="60958" rIns="45714" bIns="60958" rtlCol="0" anchor="ctr">
            <a:spAutoFit/>
          </a:bodyPr>
          <a:lstStyle>
            <a:lvl1pPr>
              <a:spcBef>
                <a:spcPts val="0"/>
              </a:spcBef>
              <a:buNone/>
              <a:defRPr sz="3200">
                <a:solidFill>
                  <a:srgbClr val="FFB200"/>
                </a:solidFill>
                <a:latin typeface="微软雅黑 Light"/>
                <a:ea typeface="微软雅黑"/>
                <a:cs typeface="+mn-ea"/>
              </a:defRPr>
            </a:lvl1pPr>
          </a:lstStyle>
          <a:p>
            <a:r>
              <a:rPr lang="zh-CN" altLang="en-US" dirty="0">
                <a:sym typeface="+mn-lt"/>
              </a:rPr>
              <a:t>客户的全生命旅程管理</a:t>
            </a:r>
          </a:p>
        </p:txBody>
      </p:sp>
    </p:spTree>
    <p:extLst>
      <p:ext uri="{BB962C8B-B14F-4D97-AF65-F5344CB8AC3E}">
        <p14:creationId xmlns:p14="http://schemas.microsoft.com/office/powerpoint/2010/main" val="219179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18AF3E5-5CF9-4CB0-9F98-DF650D395CF7}"/>
              </a:ext>
            </a:extLst>
          </p:cNvPr>
          <p:cNvPicPr>
            <a:picLocks noChangeAspect="1"/>
          </p:cNvPicPr>
          <p:nvPr/>
        </p:nvPicPr>
        <p:blipFill>
          <a:blip r:embed="rId2"/>
          <a:stretch>
            <a:fillRect/>
          </a:stretch>
        </p:blipFill>
        <p:spPr>
          <a:xfrm>
            <a:off x="107454" y="1053530"/>
            <a:ext cx="2880000" cy="5652973"/>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2D509358-BDF6-49B2-B016-07FD23BE319C}"/>
              </a:ext>
            </a:extLst>
          </p:cNvPr>
          <p:cNvPicPr>
            <a:picLocks noChangeAspect="1"/>
          </p:cNvPicPr>
          <p:nvPr/>
        </p:nvPicPr>
        <p:blipFill>
          <a:blip r:embed="rId3"/>
          <a:stretch>
            <a:fillRect/>
          </a:stretch>
        </p:blipFill>
        <p:spPr>
          <a:xfrm>
            <a:off x="3096318" y="1085198"/>
            <a:ext cx="2880000" cy="5621305"/>
          </a:xfrm>
          <a:prstGeom prst="rect">
            <a:avLst/>
          </a:prstGeom>
          <a:ln>
            <a:noFill/>
          </a:ln>
          <a:effectLst>
            <a:outerShdw blurRad="292100" dist="139700" dir="2700000" algn="tl" rotWithShape="0">
              <a:srgbClr val="333333">
                <a:alpha val="65000"/>
              </a:srgbClr>
            </a:outerShdw>
          </a:effectLst>
        </p:spPr>
      </p:pic>
      <p:pic>
        <p:nvPicPr>
          <p:cNvPr id="4" name="图片 3">
            <a:extLst>
              <a:ext uri="{FF2B5EF4-FFF2-40B4-BE49-F238E27FC236}">
                <a16:creationId xmlns:a16="http://schemas.microsoft.com/office/drawing/2014/main" id="{E86DF8F0-01B7-4FEA-A809-517F4DA6D0BA}"/>
              </a:ext>
            </a:extLst>
          </p:cNvPr>
          <p:cNvPicPr>
            <a:picLocks noChangeAspect="1"/>
          </p:cNvPicPr>
          <p:nvPr/>
        </p:nvPicPr>
        <p:blipFill>
          <a:blip r:embed="rId4"/>
          <a:stretch>
            <a:fillRect/>
          </a:stretch>
        </p:blipFill>
        <p:spPr>
          <a:xfrm>
            <a:off x="6037559" y="1053529"/>
            <a:ext cx="2880000" cy="5652973"/>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4BF588C4-7A58-456B-846C-E47B3BEFA8FC}"/>
              </a:ext>
            </a:extLst>
          </p:cNvPr>
          <p:cNvPicPr>
            <a:picLocks noChangeAspect="1"/>
          </p:cNvPicPr>
          <p:nvPr/>
        </p:nvPicPr>
        <p:blipFill>
          <a:blip r:embed="rId5"/>
          <a:stretch>
            <a:fillRect/>
          </a:stretch>
        </p:blipFill>
        <p:spPr>
          <a:xfrm>
            <a:off x="9087664" y="1053531"/>
            <a:ext cx="2880000" cy="5652971"/>
          </a:xfrm>
          <a:prstGeom prst="rect">
            <a:avLst/>
          </a:prstGeom>
          <a:ln>
            <a:noFill/>
          </a:ln>
          <a:effectLst>
            <a:outerShdw blurRad="292100" dist="139700" dir="2700000" algn="tl" rotWithShape="0">
              <a:srgbClr val="333333">
                <a:alpha val="65000"/>
              </a:srgbClr>
            </a:outerShdw>
          </a:effectLst>
        </p:spPr>
      </p:pic>
      <p:sp>
        <p:nvSpPr>
          <p:cNvPr id="6" name="标题 1">
            <a:extLst>
              <a:ext uri="{FF2B5EF4-FFF2-40B4-BE49-F238E27FC236}">
                <a16:creationId xmlns:a16="http://schemas.microsoft.com/office/drawing/2014/main" id="{0C2B29A3-B079-46D5-B43D-DF722069CA90}"/>
              </a:ext>
            </a:extLst>
          </p:cNvPr>
          <p:cNvSpPr txBox="1">
            <a:spLocks/>
          </p:cNvSpPr>
          <p:nvPr/>
        </p:nvSpPr>
        <p:spPr>
          <a:xfrm>
            <a:off x="0" y="239099"/>
            <a:ext cx="10514231" cy="531364"/>
          </a:xfrm>
          <a:prstGeom prst="rect">
            <a:avLst/>
          </a:prstGeom>
        </p:spPr>
        <p:txBody>
          <a:bodyPr vert="horz" lIns="109714" tIns="54857" rIns="109714" bIns="54857" rtlCol="0" anchor="ctr">
            <a:no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zh-CN" altLang="en-US" sz="3199">
                <a:solidFill>
                  <a:srgbClr val="FFB200"/>
                </a:solidFill>
                <a:latin typeface="+mn-lt"/>
                <a:ea typeface="+mn-ea"/>
                <a:cs typeface="+mn-ea"/>
                <a:sym typeface="+mn-lt"/>
              </a:rPr>
              <a:t>客户全生命周期管理（移动端）</a:t>
            </a:r>
            <a:endParaRPr lang="zh-CN" altLang="en-US" sz="3199" dirty="0">
              <a:solidFill>
                <a:srgbClr val="FFB200"/>
              </a:solidFill>
              <a:latin typeface="+mn-lt"/>
              <a:ea typeface="+mn-ea"/>
              <a:cs typeface="+mn-ea"/>
              <a:sym typeface="+mn-lt"/>
            </a:endParaRPr>
          </a:p>
        </p:txBody>
      </p:sp>
    </p:spTree>
    <p:extLst>
      <p:ext uri="{BB962C8B-B14F-4D97-AF65-F5344CB8AC3E}">
        <p14:creationId xmlns:p14="http://schemas.microsoft.com/office/powerpoint/2010/main" val="2133279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490C8-9BA7-4694-81E5-E3B28DE5E48C}"/>
              </a:ext>
            </a:extLst>
          </p:cNvPr>
          <p:cNvSpPr>
            <a:spLocks noGrp="1"/>
          </p:cNvSpPr>
          <p:nvPr>
            <p:ph type="title" idx="4294967295"/>
          </p:nvPr>
        </p:nvSpPr>
        <p:spPr>
          <a:xfrm>
            <a:off x="-148769" y="210531"/>
            <a:ext cx="10724637" cy="565150"/>
          </a:xfrm>
        </p:spPr>
        <p:txBody>
          <a:bodyPr vert="horz" lIns="121917" tIns="60958" rIns="121917" bIns="60958" rtlCol="0" anchor="ctr">
            <a:normAutofit fontScale="90000"/>
          </a:bodyPr>
          <a:lstStyle/>
          <a:p>
            <a:pPr algn="l"/>
            <a:r>
              <a:rPr lang="zh-CN" altLang="en-US" sz="3600" dirty="0">
                <a:solidFill>
                  <a:srgbClr val="FFB200"/>
                </a:solidFill>
                <a:latin typeface="+mn-lt"/>
                <a:ea typeface="+mn-ea"/>
                <a:cs typeface="+mn-ea"/>
              </a:rPr>
              <a:t>打单系统</a:t>
            </a:r>
            <a:r>
              <a:rPr lang="en-US" altLang="zh-CN" sz="3600" dirty="0">
                <a:solidFill>
                  <a:srgbClr val="FFB200"/>
                </a:solidFill>
                <a:latin typeface="+mn-lt"/>
                <a:ea typeface="+mn-ea"/>
                <a:cs typeface="+mn-ea"/>
              </a:rPr>
              <a:t>——</a:t>
            </a:r>
            <a:r>
              <a:rPr lang="zh-CN" altLang="en-US" sz="3600" dirty="0">
                <a:solidFill>
                  <a:srgbClr val="FFB200"/>
                </a:solidFill>
                <a:latin typeface="+mn-lt"/>
                <a:ea typeface="+mn-ea"/>
                <a:cs typeface="+mn-ea"/>
              </a:rPr>
              <a:t>基于采购视角的销售过程管理点逻辑</a:t>
            </a:r>
          </a:p>
        </p:txBody>
      </p:sp>
      <p:sp>
        <p:nvSpPr>
          <p:cNvPr id="3" name="下箭头 68">
            <a:extLst>
              <a:ext uri="{FF2B5EF4-FFF2-40B4-BE49-F238E27FC236}">
                <a16:creationId xmlns:a16="http://schemas.microsoft.com/office/drawing/2014/main" id="{4417C378-A081-45E3-A609-DF8125388BBA}"/>
              </a:ext>
            </a:extLst>
          </p:cNvPr>
          <p:cNvSpPr/>
          <p:nvPr/>
        </p:nvSpPr>
        <p:spPr>
          <a:xfrm>
            <a:off x="2573074" y="3664151"/>
            <a:ext cx="362837" cy="304901"/>
          </a:xfrm>
          <a:prstGeom prst="downArrow">
            <a:avLst/>
          </a:prstGeom>
          <a:solidFill>
            <a:srgbClr val="FFBB00"/>
          </a:solidFill>
          <a:ln w="25400" cap="flat" cmpd="sng" algn="ctr">
            <a:noFill/>
            <a:prstDash val="solid"/>
          </a:ln>
          <a:effectLst/>
        </p:spPr>
        <p:txBody>
          <a:bodyPr rtlCol="0" anchor="ctr"/>
          <a:lstStyle/>
          <a:p>
            <a:pPr algn="ctr" defTabSz="1217859">
              <a:defRPr/>
            </a:pPr>
            <a:endParaRPr kumimoji="1" lang="zh-CN" altLang="en-US" sz="2131" kern="0" dirty="0">
              <a:latin typeface="微软雅黑" panose="020B0503020204020204" pitchFamily="34" charset="-122"/>
              <a:ea typeface="微软雅黑" panose="020B0503020204020204" pitchFamily="34" charset="-122"/>
            </a:endParaRPr>
          </a:p>
        </p:txBody>
      </p:sp>
      <p:sp>
        <p:nvSpPr>
          <p:cNvPr id="4" name="下箭头 68">
            <a:extLst>
              <a:ext uri="{FF2B5EF4-FFF2-40B4-BE49-F238E27FC236}">
                <a16:creationId xmlns:a16="http://schemas.microsoft.com/office/drawing/2014/main" id="{0CEBD137-65C8-4A16-96E7-FDA7D00A31C5}"/>
              </a:ext>
            </a:extLst>
          </p:cNvPr>
          <p:cNvSpPr/>
          <p:nvPr/>
        </p:nvSpPr>
        <p:spPr>
          <a:xfrm>
            <a:off x="4663825" y="3689524"/>
            <a:ext cx="362837" cy="304901"/>
          </a:xfrm>
          <a:prstGeom prst="downArrow">
            <a:avLst/>
          </a:prstGeom>
          <a:solidFill>
            <a:srgbClr val="FFBB00"/>
          </a:solidFill>
          <a:ln w="25400" cap="flat" cmpd="sng" algn="ctr">
            <a:noFill/>
            <a:prstDash val="solid"/>
          </a:ln>
          <a:effectLst/>
        </p:spPr>
        <p:txBody>
          <a:bodyPr rtlCol="0" anchor="ctr"/>
          <a:lstStyle/>
          <a:p>
            <a:pPr algn="ctr" defTabSz="1217859">
              <a:defRPr/>
            </a:pPr>
            <a:endParaRPr kumimoji="1" lang="zh-CN" altLang="en-US" sz="2131" kern="0" dirty="0">
              <a:latin typeface="微软雅黑" panose="020B0503020204020204" pitchFamily="34" charset="-122"/>
              <a:ea typeface="微软雅黑" panose="020B0503020204020204" pitchFamily="34" charset="-122"/>
            </a:endParaRPr>
          </a:p>
        </p:txBody>
      </p:sp>
      <p:sp>
        <p:nvSpPr>
          <p:cNvPr id="5" name="下箭头 68">
            <a:extLst>
              <a:ext uri="{FF2B5EF4-FFF2-40B4-BE49-F238E27FC236}">
                <a16:creationId xmlns:a16="http://schemas.microsoft.com/office/drawing/2014/main" id="{0E8CA9EF-D45F-4642-B3B9-871787BA4781}"/>
              </a:ext>
            </a:extLst>
          </p:cNvPr>
          <p:cNvSpPr/>
          <p:nvPr/>
        </p:nvSpPr>
        <p:spPr>
          <a:xfrm>
            <a:off x="6699178" y="3677260"/>
            <a:ext cx="362837" cy="304901"/>
          </a:xfrm>
          <a:prstGeom prst="downArrow">
            <a:avLst/>
          </a:prstGeom>
          <a:solidFill>
            <a:srgbClr val="FFBB00"/>
          </a:solidFill>
          <a:ln w="25400" cap="flat" cmpd="sng" algn="ctr">
            <a:noFill/>
            <a:prstDash val="solid"/>
          </a:ln>
          <a:effectLst/>
        </p:spPr>
        <p:txBody>
          <a:bodyPr rtlCol="0" anchor="ctr"/>
          <a:lstStyle/>
          <a:p>
            <a:pPr algn="ctr" defTabSz="1217859">
              <a:defRPr/>
            </a:pPr>
            <a:endParaRPr kumimoji="1" lang="zh-CN" altLang="en-US" sz="2131" kern="0" dirty="0">
              <a:latin typeface="微软雅黑" panose="020B0503020204020204" pitchFamily="34" charset="-122"/>
              <a:ea typeface="微软雅黑" panose="020B0503020204020204" pitchFamily="34" charset="-122"/>
            </a:endParaRPr>
          </a:p>
        </p:txBody>
      </p:sp>
      <p:sp>
        <p:nvSpPr>
          <p:cNvPr id="6" name="下箭头 68">
            <a:extLst>
              <a:ext uri="{FF2B5EF4-FFF2-40B4-BE49-F238E27FC236}">
                <a16:creationId xmlns:a16="http://schemas.microsoft.com/office/drawing/2014/main" id="{82D670CD-0ABF-4292-89F6-11E674084E07}"/>
              </a:ext>
            </a:extLst>
          </p:cNvPr>
          <p:cNvSpPr/>
          <p:nvPr/>
        </p:nvSpPr>
        <p:spPr>
          <a:xfrm>
            <a:off x="8644034" y="3677260"/>
            <a:ext cx="362837" cy="304901"/>
          </a:xfrm>
          <a:prstGeom prst="downArrow">
            <a:avLst/>
          </a:prstGeom>
          <a:solidFill>
            <a:srgbClr val="FFBB00"/>
          </a:solidFill>
          <a:ln w="25400" cap="flat" cmpd="sng" algn="ctr">
            <a:noFill/>
            <a:prstDash val="solid"/>
          </a:ln>
          <a:effectLst/>
        </p:spPr>
        <p:txBody>
          <a:bodyPr rtlCol="0" anchor="ctr"/>
          <a:lstStyle/>
          <a:p>
            <a:pPr algn="ctr" defTabSz="1217859">
              <a:defRPr/>
            </a:pPr>
            <a:endParaRPr kumimoji="1" lang="zh-CN" altLang="en-US" sz="2131" kern="0"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818779E9-9AA1-461A-A458-EA94B0055283}"/>
              </a:ext>
            </a:extLst>
          </p:cNvPr>
          <p:cNvGrpSpPr/>
          <p:nvPr/>
        </p:nvGrpSpPr>
        <p:grpSpPr>
          <a:xfrm>
            <a:off x="285257" y="1628796"/>
            <a:ext cx="11736797" cy="2029010"/>
            <a:chOff x="584" y="4505"/>
            <a:chExt cx="27754" cy="4798"/>
          </a:xfrm>
        </p:grpSpPr>
        <p:grpSp>
          <p:nvGrpSpPr>
            <p:cNvPr id="8" name="组合 7">
              <a:extLst>
                <a:ext uri="{FF2B5EF4-FFF2-40B4-BE49-F238E27FC236}">
                  <a16:creationId xmlns:a16="http://schemas.microsoft.com/office/drawing/2014/main" id="{D137212D-B7BD-4BA8-8DB0-7BFC59DE7D8D}"/>
                </a:ext>
              </a:extLst>
            </p:cNvPr>
            <p:cNvGrpSpPr/>
            <p:nvPr/>
          </p:nvGrpSpPr>
          <p:grpSpPr>
            <a:xfrm>
              <a:off x="584" y="4505"/>
              <a:ext cx="27754" cy="4798"/>
              <a:chOff x="584" y="4505"/>
              <a:chExt cx="27754" cy="4798"/>
            </a:xfrm>
          </p:grpSpPr>
          <p:sp>
            <p:nvSpPr>
              <p:cNvPr id="14" name="圆角矩形 113">
                <a:extLst>
                  <a:ext uri="{FF2B5EF4-FFF2-40B4-BE49-F238E27FC236}">
                    <a16:creationId xmlns:a16="http://schemas.microsoft.com/office/drawing/2014/main" id="{39573ABF-E928-495B-A826-91AC50F6F88B}"/>
                  </a:ext>
                </a:extLst>
              </p:cNvPr>
              <p:cNvSpPr/>
              <p:nvPr/>
            </p:nvSpPr>
            <p:spPr>
              <a:xfrm>
                <a:off x="584" y="4505"/>
                <a:ext cx="27754" cy="4798"/>
              </a:xfrm>
              <a:prstGeom prst="roundRect">
                <a:avLst/>
              </a:prstGeom>
              <a:solidFill>
                <a:srgbClr val="000000">
                  <a:alpha val="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85880" tIns="42940" rIns="85880" bIns="42940" rtlCol="0" anchor="ctr"/>
              <a:lstStyle/>
              <a:p>
                <a:pPr algn="ctr" rtl="0"/>
                <a:endParaRPr kumimoji="1" lang="zh-CN" altLang="en-US" sz="1695">
                  <a:solidFill>
                    <a:schemeClr val="tx1"/>
                  </a:solidFill>
                  <a:latin typeface="+mn-ea"/>
                </a:endParaRPr>
              </a:p>
            </p:txBody>
          </p:sp>
          <p:sp>
            <p:nvSpPr>
              <p:cNvPr id="15" name="文本框 14">
                <a:extLst>
                  <a:ext uri="{FF2B5EF4-FFF2-40B4-BE49-F238E27FC236}">
                    <a16:creationId xmlns:a16="http://schemas.microsoft.com/office/drawing/2014/main" id="{D2666B5B-ADF7-47FF-921E-7C53119950E7}"/>
                  </a:ext>
                </a:extLst>
              </p:cNvPr>
              <p:cNvSpPr txBox="1"/>
              <p:nvPr/>
            </p:nvSpPr>
            <p:spPr>
              <a:xfrm>
                <a:off x="735" y="6949"/>
                <a:ext cx="3416" cy="1381"/>
              </a:xfrm>
              <a:prstGeom prst="rect">
                <a:avLst/>
              </a:prstGeom>
              <a:noFill/>
            </p:spPr>
            <p:txBody>
              <a:bodyPr wrap="square" rtlCol="0">
                <a:spAutoFit/>
              </a:bodyPr>
              <a:lstStyle/>
              <a:p>
                <a:r>
                  <a:rPr kumimoji="1" lang="zh-CN" altLang="en-US" sz="1598" dirty="0">
                    <a:latin typeface="微软雅黑" panose="020B0503020204020204" pitchFamily="34" charset="-122"/>
                    <a:ea typeface="微软雅黑" panose="020B0503020204020204" pitchFamily="34" charset="-122"/>
                  </a:rPr>
                  <a:t>采购者关键</a:t>
                </a:r>
              </a:p>
              <a:p>
                <a:r>
                  <a:rPr kumimoji="1" lang="zh-CN" altLang="en-US" sz="1598" dirty="0">
                    <a:latin typeface="微软雅黑" panose="020B0503020204020204" pitchFamily="34" charset="-122"/>
                    <a:ea typeface="微软雅黑" panose="020B0503020204020204" pitchFamily="34" charset="-122"/>
                  </a:rPr>
                  <a:t>心理活动</a:t>
                </a:r>
              </a:p>
            </p:txBody>
          </p:sp>
          <p:sp>
            <p:nvSpPr>
              <p:cNvPr id="16" name="文本框 15">
                <a:extLst>
                  <a:ext uri="{FF2B5EF4-FFF2-40B4-BE49-F238E27FC236}">
                    <a16:creationId xmlns:a16="http://schemas.microsoft.com/office/drawing/2014/main" id="{9B559352-5866-4C5A-A737-9281263AA847}"/>
                  </a:ext>
                </a:extLst>
              </p:cNvPr>
              <p:cNvSpPr txBox="1"/>
              <p:nvPr/>
            </p:nvSpPr>
            <p:spPr>
              <a:xfrm>
                <a:off x="882" y="4708"/>
                <a:ext cx="3316" cy="800"/>
              </a:xfrm>
              <a:prstGeom prst="rect">
                <a:avLst/>
              </a:prstGeom>
              <a:noFill/>
            </p:spPr>
            <p:txBody>
              <a:bodyPr wrap="square" rtlCol="0">
                <a:spAutoFit/>
              </a:bodyPr>
              <a:lstStyle/>
              <a:p>
                <a:r>
                  <a:rPr kumimoji="1" lang="zh-CN" altLang="en-US" sz="1598" dirty="0">
                    <a:latin typeface="微软雅黑" panose="020B0503020204020204" pitchFamily="34" charset="-122"/>
                    <a:ea typeface="微软雅黑" panose="020B0503020204020204" pitchFamily="34" charset="-122"/>
                  </a:rPr>
                  <a:t>采购流程</a:t>
                </a:r>
              </a:p>
            </p:txBody>
          </p:sp>
          <p:sp>
            <p:nvSpPr>
              <p:cNvPr id="17" name="燕尾形 61">
                <a:extLst>
                  <a:ext uri="{FF2B5EF4-FFF2-40B4-BE49-F238E27FC236}">
                    <a16:creationId xmlns:a16="http://schemas.microsoft.com/office/drawing/2014/main" id="{4737B818-9DBE-4F11-AA71-8585041FF3E4}"/>
                  </a:ext>
                </a:extLst>
              </p:cNvPr>
              <p:cNvSpPr/>
              <p:nvPr/>
            </p:nvSpPr>
            <p:spPr>
              <a:xfrm>
                <a:off x="13861" y="4743"/>
                <a:ext cx="4697" cy="1157"/>
              </a:xfrm>
              <a:prstGeom prst="chevron">
                <a:avLst>
                  <a:gd name="adj" fmla="val 2648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65" dirty="0">
                    <a:solidFill>
                      <a:schemeClr val="tx1"/>
                    </a:solidFill>
                    <a:latin typeface="微软雅黑" panose="020B0503020204020204" pitchFamily="34" charset="-122"/>
                    <a:ea typeface="微软雅黑" panose="020B0503020204020204" pitchFamily="34" charset="-122"/>
                  </a:rPr>
                  <a:t>寻求方案</a:t>
                </a:r>
              </a:p>
            </p:txBody>
          </p:sp>
          <p:sp>
            <p:nvSpPr>
              <p:cNvPr id="18" name="燕尾形 61">
                <a:extLst>
                  <a:ext uri="{FF2B5EF4-FFF2-40B4-BE49-F238E27FC236}">
                    <a16:creationId xmlns:a16="http://schemas.microsoft.com/office/drawing/2014/main" id="{DD55FA93-B9DD-49E6-90BF-FEDCE0C56E33}"/>
                  </a:ext>
                </a:extLst>
              </p:cNvPr>
              <p:cNvSpPr/>
              <p:nvPr/>
            </p:nvSpPr>
            <p:spPr>
              <a:xfrm>
                <a:off x="18622" y="4694"/>
                <a:ext cx="4452" cy="1278"/>
              </a:xfrm>
              <a:prstGeom prst="chevron">
                <a:avLst>
                  <a:gd name="adj" fmla="val 2648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65" dirty="0">
                    <a:solidFill>
                      <a:schemeClr val="tx1"/>
                    </a:solidFill>
                    <a:latin typeface="微软雅黑" panose="020B0503020204020204" pitchFamily="34" charset="-122"/>
                    <a:ea typeface="微软雅黑" panose="020B0503020204020204" pitchFamily="34" charset="-122"/>
                  </a:rPr>
                  <a:t>商务谈判</a:t>
                </a:r>
              </a:p>
            </p:txBody>
          </p:sp>
          <p:sp>
            <p:nvSpPr>
              <p:cNvPr id="19" name="燕尾形 61">
                <a:extLst>
                  <a:ext uri="{FF2B5EF4-FFF2-40B4-BE49-F238E27FC236}">
                    <a16:creationId xmlns:a16="http://schemas.microsoft.com/office/drawing/2014/main" id="{7D35E3A5-7CDA-4514-A792-92C6A8D50672}"/>
                  </a:ext>
                </a:extLst>
              </p:cNvPr>
              <p:cNvSpPr/>
              <p:nvPr/>
            </p:nvSpPr>
            <p:spPr>
              <a:xfrm>
                <a:off x="9159" y="4719"/>
                <a:ext cx="4576" cy="1206"/>
              </a:xfrm>
              <a:prstGeom prst="chevron">
                <a:avLst>
                  <a:gd name="adj" fmla="val 2648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65" dirty="0">
                    <a:solidFill>
                      <a:schemeClr val="tx1"/>
                    </a:solidFill>
                    <a:latin typeface="微软雅黑" panose="020B0503020204020204" pitchFamily="34" charset="-122"/>
                    <a:ea typeface="微软雅黑" panose="020B0503020204020204" pitchFamily="34" charset="-122"/>
                  </a:rPr>
                  <a:t>产生需求</a:t>
                </a:r>
              </a:p>
            </p:txBody>
          </p:sp>
          <p:sp>
            <p:nvSpPr>
              <p:cNvPr id="20" name="燕尾形 61">
                <a:extLst>
                  <a:ext uri="{FF2B5EF4-FFF2-40B4-BE49-F238E27FC236}">
                    <a16:creationId xmlns:a16="http://schemas.microsoft.com/office/drawing/2014/main" id="{E58081E8-4505-45AD-B489-9BE603AD4B66}"/>
                  </a:ext>
                </a:extLst>
              </p:cNvPr>
              <p:cNvSpPr/>
              <p:nvPr/>
            </p:nvSpPr>
            <p:spPr>
              <a:xfrm>
                <a:off x="4162" y="4669"/>
                <a:ext cx="4696" cy="1229"/>
              </a:xfrm>
              <a:prstGeom prst="chevron">
                <a:avLst>
                  <a:gd name="adj" fmla="val 2648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65" dirty="0">
                    <a:solidFill>
                      <a:schemeClr val="tx1"/>
                    </a:solidFill>
                    <a:latin typeface="微软雅黑" panose="020B0503020204020204" pitchFamily="34" charset="-122"/>
                    <a:ea typeface="微软雅黑" panose="020B0503020204020204" pitchFamily="34" charset="-122"/>
                  </a:rPr>
                  <a:t>发现痛点</a:t>
                </a:r>
              </a:p>
            </p:txBody>
          </p:sp>
          <p:sp>
            <p:nvSpPr>
              <p:cNvPr id="21" name="矩形 20">
                <a:extLst>
                  <a:ext uri="{FF2B5EF4-FFF2-40B4-BE49-F238E27FC236}">
                    <a16:creationId xmlns:a16="http://schemas.microsoft.com/office/drawing/2014/main" id="{F2D6CF8F-05F6-40BB-9973-740AFD3123C3}"/>
                  </a:ext>
                </a:extLst>
              </p:cNvPr>
              <p:cNvSpPr/>
              <p:nvPr/>
            </p:nvSpPr>
            <p:spPr bwMode="auto">
              <a:xfrm>
                <a:off x="4082" y="6267"/>
                <a:ext cx="4504" cy="2608"/>
              </a:xfrm>
              <a:prstGeom prst="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1959" tIns="31959" rIns="31959" bIns="31959" numCol="1" spcCol="0" rtlCol="0" fromWordArt="0" anchor="ctr" anchorCtr="0" forceAA="0" compatLnSpc="1">
                <a:noAutofit/>
              </a:bodyPr>
              <a:lstStyle/>
              <a:p>
                <a:pPr marL="51590" lvl="1" defTabSz="182679" hangingPunct="0">
                  <a:spcBef>
                    <a:spcPts val="356"/>
                  </a:spcBef>
                  <a:defRPr/>
                </a:pPr>
                <a:endParaRPr lang="en-US" altLang="zh-CN" sz="1199" kern="0" dirty="0">
                  <a:solidFill>
                    <a:schemeClr val="tx1"/>
                  </a:solidFill>
                  <a:latin typeface="+mn-ea"/>
                  <a:sym typeface="Helvetica Light" charset="0"/>
                </a:endParaRPr>
              </a:p>
            </p:txBody>
          </p:sp>
        </p:grpSp>
        <p:sp>
          <p:nvSpPr>
            <p:cNvPr id="9" name="燕尾形 61">
              <a:extLst>
                <a:ext uri="{FF2B5EF4-FFF2-40B4-BE49-F238E27FC236}">
                  <a16:creationId xmlns:a16="http://schemas.microsoft.com/office/drawing/2014/main" id="{7386C667-4F80-48E6-860E-31D85BE08F77}"/>
                </a:ext>
              </a:extLst>
            </p:cNvPr>
            <p:cNvSpPr/>
            <p:nvPr/>
          </p:nvSpPr>
          <p:spPr>
            <a:xfrm>
              <a:off x="23407" y="4698"/>
              <a:ext cx="4452" cy="1278"/>
            </a:xfrm>
            <a:prstGeom prst="chevron">
              <a:avLst>
                <a:gd name="adj" fmla="val 2648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65" dirty="0">
                  <a:solidFill>
                    <a:schemeClr val="tx1"/>
                  </a:solidFill>
                  <a:latin typeface="微软雅黑" panose="020B0503020204020204" pitchFamily="34" charset="-122"/>
                  <a:ea typeface="微软雅黑" panose="020B0503020204020204" pitchFamily="34" charset="-122"/>
                </a:rPr>
                <a:t>签约</a:t>
              </a:r>
            </a:p>
          </p:txBody>
        </p:sp>
        <p:sp>
          <p:nvSpPr>
            <p:cNvPr id="10" name="矩形 9">
              <a:extLst>
                <a:ext uri="{FF2B5EF4-FFF2-40B4-BE49-F238E27FC236}">
                  <a16:creationId xmlns:a16="http://schemas.microsoft.com/office/drawing/2014/main" id="{3FAA1ADB-8A11-4434-89FB-6F8E33C6596D}"/>
                </a:ext>
              </a:extLst>
            </p:cNvPr>
            <p:cNvSpPr/>
            <p:nvPr/>
          </p:nvSpPr>
          <p:spPr bwMode="auto">
            <a:xfrm>
              <a:off x="8953" y="6295"/>
              <a:ext cx="4504" cy="2560"/>
            </a:xfrm>
            <a:prstGeom prst="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1959" tIns="31959" rIns="31959" bIns="31959" numCol="1" spcCol="0" rtlCol="0" fromWordArt="0" anchor="ctr" anchorCtr="0" forceAA="0" compatLnSpc="1">
              <a:noAutofit/>
            </a:bodyPr>
            <a:lstStyle/>
            <a:p>
              <a:pPr marL="51590" lvl="1" defTabSz="182679" hangingPunct="0">
                <a:spcBef>
                  <a:spcPts val="356"/>
                </a:spcBef>
                <a:defRPr/>
              </a:pPr>
              <a:endParaRPr lang="en-US" altLang="zh-CN" sz="1199" kern="0" dirty="0">
                <a:solidFill>
                  <a:schemeClr val="tx1"/>
                </a:solidFill>
                <a:latin typeface="+mn-ea"/>
                <a:sym typeface="Helvetica Light" charset="0"/>
              </a:endParaRPr>
            </a:p>
          </p:txBody>
        </p:sp>
        <p:sp>
          <p:nvSpPr>
            <p:cNvPr id="11" name="矩形 10">
              <a:extLst>
                <a:ext uri="{FF2B5EF4-FFF2-40B4-BE49-F238E27FC236}">
                  <a16:creationId xmlns:a16="http://schemas.microsoft.com/office/drawing/2014/main" id="{1C00EF30-3B2C-43F8-9F6B-A1315C0B8308}"/>
                </a:ext>
              </a:extLst>
            </p:cNvPr>
            <p:cNvSpPr/>
            <p:nvPr/>
          </p:nvSpPr>
          <p:spPr bwMode="auto">
            <a:xfrm>
              <a:off x="13838" y="6247"/>
              <a:ext cx="4504" cy="2560"/>
            </a:xfrm>
            <a:prstGeom prst="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1959" tIns="31959" rIns="31959" bIns="31959" numCol="1" spcCol="0" rtlCol="0" fromWordArt="0" anchor="ctr" anchorCtr="0" forceAA="0" compatLnSpc="1">
              <a:noAutofit/>
            </a:bodyPr>
            <a:lstStyle/>
            <a:p>
              <a:pPr marL="51590" lvl="1" defTabSz="182679" hangingPunct="0">
                <a:spcBef>
                  <a:spcPts val="356"/>
                </a:spcBef>
                <a:defRPr/>
              </a:pPr>
              <a:endParaRPr lang="en-US" altLang="zh-CN" sz="1199" kern="0" dirty="0">
                <a:solidFill>
                  <a:schemeClr val="tx1"/>
                </a:solidFill>
                <a:latin typeface="+mn-ea"/>
                <a:sym typeface="Helvetica Light" charset="0"/>
              </a:endParaRPr>
            </a:p>
          </p:txBody>
        </p:sp>
        <p:sp>
          <p:nvSpPr>
            <p:cNvPr id="12" name="矩形 11">
              <a:extLst>
                <a:ext uri="{FF2B5EF4-FFF2-40B4-BE49-F238E27FC236}">
                  <a16:creationId xmlns:a16="http://schemas.microsoft.com/office/drawing/2014/main" id="{D5E86DD4-6601-4AF0-B0FF-4D0716B7C245}"/>
                </a:ext>
              </a:extLst>
            </p:cNvPr>
            <p:cNvSpPr/>
            <p:nvPr/>
          </p:nvSpPr>
          <p:spPr bwMode="auto">
            <a:xfrm>
              <a:off x="18730" y="6296"/>
              <a:ext cx="4504" cy="2560"/>
            </a:xfrm>
            <a:prstGeom prst="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1959" tIns="31959" rIns="31959" bIns="31959" numCol="1" spcCol="0" rtlCol="0" fromWordArt="0" anchor="ctr" anchorCtr="0" forceAA="0" compatLnSpc="1">
              <a:noAutofit/>
            </a:bodyPr>
            <a:lstStyle/>
            <a:p>
              <a:pPr marL="51590" lvl="1" defTabSz="182679" hangingPunct="0">
                <a:spcBef>
                  <a:spcPts val="356"/>
                </a:spcBef>
                <a:defRPr/>
              </a:pPr>
              <a:endParaRPr lang="en-US" altLang="zh-CN" sz="1199" kern="0" dirty="0">
                <a:solidFill>
                  <a:schemeClr val="tx1"/>
                </a:solidFill>
                <a:latin typeface="+mn-ea"/>
                <a:sym typeface="Helvetica Light" charset="0"/>
              </a:endParaRPr>
            </a:p>
          </p:txBody>
        </p:sp>
        <p:sp>
          <p:nvSpPr>
            <p:cNvPr id="13" name="矩形 12">
              <a:extLst>
                <a:ext uri="{FF2B5EF4-FFF2-40B4-BE49-F238E27FC236}">
                  <a16:creationId xmlns:a16="http://schemas.microsoft.com/office/drawing/2014/main" id="{6642E7D4-2B29-4F5D-8BFC-9A932429A6F6}"/>
                </a:ext>
              </a:extLst>
            </p:cNvPr>
            <p:cNvSpPr/>
            <p:nvPr/>
          </p:nvSpPr>
          <p:spPr bwMode="auto">
            <a:xfrm>
              <a:off x="23514" y="6272"/>
              <a:ext cx="4504" cy="2560"/>
            </a:xfrm>
            <a:prstGeom prst="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1959" tIns="31959" rIns="31959" bIns="31959" numCol="1" spcCol="0" rtlCol="0" fromWordArt="0" anchor="ctr" anchorCtr="0" forceAA="0" compatLnSpc="1">
              <a:noAutofit/>
            </a:bodyPr>
            <a:lstStyle/>
            <a:p>
              <a:pPr marL="51590" lvl="1" defTabSz="182679" hangingPunct="0">
                <a:spcBef>
                  <a:spcPts val="356"/>
                </a:spcBef>
                <a:defRPr/>
              </a:pPr>
              <a:endParaRPr lang="en-US" altLang="zh-CN" sz="1199" kern="0" dirty="0">
                <a:solidFill>
                  <a:schemeClr val="tx1"/>
                </a:solidFill>
                <a:latin typeface="+mn-ea"/>
                <a:sym typeface="Helvetica Light" charset="0"/>
              </a:endParaRPr>
            </a:p>
          </p:txBody>
        </p:sp>
      </p:grpSp>
      <p:sp>
        <p:nvSpPr>
          <p:cNvPr id="29" name="圆角矩形 31">
            <a:extLst>
              <a:ext uri="{FF2B5EF4-FFF2-40B4-BE49-F238E27FC236}">
                <a16:creationId xmlns:a16="http://schemas.microsoft.com/office/drawing/2014/main" id="{CC303462-79D7-4365-B653-92987E23500E}"/>
              </a:ext>
            </a:extLst>
          </p:cNvPr>
          <p:cNvSpPr/>
          <p:nvPr/>
        </p:nvSpPr>
        <p:spPr>
          <a:xfrm>
            <a:off x="322048" y="4054897"/>
            <a:ext cx="11736797" cy="2029010"/>
          </a:xfrm>
          <a:prstGeom prst="roundRect">
            <a:avLst/>
          </a:prstGeom>
          <a:solidFill>
            <a:srgbClr val="000000">
              <a:alpha val="0"/>
            </a:srgbClr>
          </a:solidFill>
          <a:ln>
            <a:solidFill>
              <a:srgbClr val="FD9B08"/>
            </a:solidFill>
          </a:ln>
        </p:spPr>
        <p:style>
          <a:lnRef idx="2">
            <a:schemeClr val="accent1">
              <a:shade val="50000"/>
            </a:schemeClr>
          </a:lnRef>
          <a:fillRef idx="1">
            <a:schemeClr val="accent1"/>
          </a:fillRef>
          <a:effectRef idx="0">
            <a:schemeClr val="accent1"/>
          </a:effectRef>
          <a:fontRef idx="minor">
            <a:schemeClr val="lt1"/>
          </a:fontRef>
        </p:style>
        <p:txBody>
          <a:bodyPr lIns="85880" tIns="42940" rIns="85880" bIns="42940" rtlCol="0" anchor="ctr"/>
          <a:lstStyle/>
          <a:p>
            <a:pPr algn="ctr" rtl="0"/>
            <a:endParaRPr kumimoji="1" lang="zh-CN" altLang="en-US" sz="1695" dirty="0">
              <a:solidFill>
                <a:schemeClr val="tx1"/>
              </a:solidFill>
              <a:latin typeface="+mn-ea"/>
            </a:endParaRPr>
          </a:p>
        </p:txBody>
      </p:sp>
      <p:sp>
        <p:nvSpPr>
          <p:cNvPr id="30" name="文本框 29">
            <a:extLst>
              <a:ext uri="{FF2B5EF4-FFF2-40B4-BE49-F238E27FC236}">
                <a16:creationId xmlns:a16="http://schemas.microsoft.com/office/drawing/2014/main" id="{FABCAFD8-5C51-4346-AF57-6EF71C91829C}"/>
              </a:ext>
            </a:extLst>
          </p:cNvPr>
          <p:cNvSpPr txBox="1"/>
          <p:nvPr/>
        </p:nvSpPr>
        <p:spPr>
          <a:xfrm>
            <a:off x="385904" y="5088432"/>
            <a:ext cx="1444581" cy="338309"/>
          </a:xfrm>
          <a:prstGeom prst="rect">
            <a:avLst/>
          </a:prstGeom>
          <a:noFill/>
        </p:spPr>
        <p:txBody>
          <a:bodyPr wrap="square" rtlCol="0">
            <a:spAutoFit/>
          </a:bodyPr>
          <a:lstStyle/>
          <a:p>
            <a:r>
              <a:rPr kumimoji="1" lang="zh-CN" altLang="en-US" sz="1598" dirty="0">
                <a:latin typeface="微软雅黑" panose="020B0503020204020204" pitchFamily="34" charset="-122"/>
                <a:ea typeface="微软雅黑" panose="020B0503020204020204" pitchFamily="34" charset="-122"/>
              </a:rPr>
              <a:t>关键业务活动</a:t>
            </a:r>
          </a:p>
        </p:txBody>
      </p:sp>
      <p:sp>
        <p:nvSpPr>
          <p:cNvPr id="31" name="文本框 30">
            <a:extLst>
              <a:ext uri="{FF2B5EF4-FFF2-40B4-BE49-F238E27FC236}">
                <a16:creationId xmlns:a16="http://schemas.microsoft.com/office/drawing/2014/main" id="{AB132788-13F6-495A-B7DF-911C4C8B319F}"/>
              </a:ext>
            </a:extLst>
          </p:cNvPr>
          <p:cNvSpPr txBox="1"/>
          <p:nvPr/>
        </p:nvSpPr>
        <p:spPr>
          <a:xfrm>
            <a:off x="448069" y="4140744"/>
            <a:ext cx="1402292" cy="338309"/>
          </a:xfrm>
          <a:prstGeom prst="rect">
            <a:avLst/>
          </a:prstGeom>
          <a:noFill/>
        </p:spPr>
        <p:txBody>
          <a:bodyPr wrap="square" rtlCol="0">
            <a:spAutoFit/>
          </a:bodyPr>
          <a:lstStyle/>
          <a:p>
            <a:r>
              <a:rPr kumimoji="1" lang="zh-CN" altLang="en-US" sz="1598" dirty="0">
                <a:latin typeface="微软雅黑" panose="020B0503020204020204" pitchFamily="34" charset="-122"/>
                <a:ea typeface="微软雅黑" panose="020B0503020204020204" pitchFamily="34" charset="-122"/>
              </a:rPr>
              <a:t>最佳销售实践</a:t>
            </a:r>
          </a:p>
        </p:txBody>
      </p:sp>
      <p:sp>
        <p:nvSpPr>
          <p:cNvPr id="32" name="燕尾形 61">
            <a:extLst>
              <a:ext uri="{FF2B5EF4-FFF2-40B4-BE49-F238E27FC236}">
                <a16:creationId xmlns:a16="http://schemas.microsoft.com/office/drawing/2014/main" id="{C7911F09-BA2D-4104-AB0A-F117198006BF}"/>
              </a:ext>
            </a:extLst>
          </p:cNvPr>
          <p:cNvSpPr/>
          <p:nvPr/>
        </p:nvSpPr>
        <p:spPr>
          <a:xfrm>
            <a:off x="5936714" y="4155545"/>
            <a:ext cx="1986298" cy="489279"/>
          </a:xfrm>
          <a:prstGeom prst="chevron">
            <a:avLst>
              <a:gd name="adj" fmla="val 26484"/>
            </a:avLst>
          </a:prstGeom>
          <a:solidFill>
            <a:srgbClr val="FD9B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65" dirty="0">
                <a:solidFill>
                  <a:schemeClr val="tx1"/>
                </a:solidFill>
                <a:latin typeface="微软雅黑" panose="020B0503020204020204" pitchFamily="34" charset="-122"/>
                <a:ea typeface="微软雅黑" panose="020B0503020204020204" pitchFamily="34" charset="-122"/>
              </a:rPr>
              <a:t>证实</a:t>
            </a:r>
          </a:p>
        </p:txBody>
      </p:sp>
      <p:sp>
        <p:nvSpPr>
          <p:cNvPr id="33" name="燕尾形 61">
            <a:extLst>
              <a:ext uri="{FF2B5EF4-FFF2-40B4-BE49-F238E27FC236}">
                <a16:creationId xmlns:a16="http://schemas.microsoft.com/office/drawing/2014/main" id="{CED50A51-7657-4B4C-9156-F7043B31EB4A}"/>
              </a:ext>
            </a:extLst>
          </p:cNvPr>
          <p:cNvSpPr/>
          <p:nvPr/>
        </p:nvSpPr>
        <p:spPr>
          <a:xfrm>
            <a:off x="7950078" y="4134823"/>
            <a:ext cx="1882692" cy="540449"/>
          </a:xfrm>
          <a:prstGeom prst="chevron">
            <a:avLst>
              <a:gd name="adj" fmla="val 26484"/>
            </a:avLst>
          </a:prstGeom>
          <a:solidFill>
            <a:srgbClr val="FD9B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65" dirty="0">
                <a:solidFill>
                  <a:schemeClr val="tx1"/>
                </a:solidFill>
                <a:latin typeface="微软雅黑" panose="020B0503020204020204" pitchFamily="34" charset="-122"/>
                <a:ea typeface="微软雅黑" panose="020B0503020204020204" pitchFamily="34" charset="-122"/>
              </a:rPr>
              <a:t>异议处理</a:t>
            </a:r>
          </a:p>
        </p:txBody>
      </p:sp>
      <p:sp>
        <p:nvSpPr>
          <p:cNvPr id="34" name="燕尾形 61">
            <a:extLst>
              <a:ext uri="{FF2B5EF4-FFF2-40B4-BE49-F238E27FC236}">
                <a16:creationId xmlns:a16="http://schemas.microsoft.com/office/drawing/2014/main" id="{484E0E5E-3BDC-48C2-8332-3FCB037C9FC3}"/>
              </a:ext>
            </a:extLst>
          </p:cNvPr>
          <p:cNvSpPr/>
          <p:nvPr/>
        </p:nvSpPr>
        <p:spPr>
          <a:xfrm>
            <a:off x="3948301" y="4145396"/>
            <a:ext cx="1935129" cy="510002"/>
          </a:xfrm>
          <a:prstGeom prst="chevron">
            <a:avLst>
              <a:gd name="adj" fmla="val 26484"/>
            </a:avLst>
          </a:prstGeom>
          <a:solidFill>
            <a:srgbClr val="FD9B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65" dirty="0">
                <a:solidFill>
                  <a:schemeClr val="tx1"/>
                </a:solidFill>
                <a:latin typeface="微软雅黑" panose="020B0503020204020204" pitchFamily="34" charset="-122"/>
                <a:ea typeface="微软雅黑" panose="020B0503020204020204" pitchFamily="34" charset="-122"/>
              </a:rPr>
              <a:t>创建，发展</a:t>
            </a:r>
          </a:p>
        </p:txBody>
      </p:sp>
      <p:sp>
        <p:nvSpPr>
          <p:cNvPr id="35" name="燕尾形 61">
            <a:extLst>
              <a:ext uri="{FF2B5EF4-FFF2-40B4-BE49-F238E27FC236}">
                <a16:creationId xmlns:a16="http://schemas.microsoft.com/office/drawing/2014/main" id="{30A25A7B-BADC-483B-8B8C-28E267E32BDF}"/>
              </a:ext>
            </a:extLst>
          </p:cNvPr>
          <p:cNvSpPr/>
          <p:nvPr/>
        </p:nvSpPr>
        <p:spPr>
          <a:xfrm>
            <a:off x="1835137" y="4124251"/>
            <a:ext cx="1985875" cy="519727"/>
          </a:xfrm>
          <a:prstGeom prst="chevron">
            <a:avLst>
              <a:gd name="adj" fmla="val 26484"/>
            </a:avLst>
          </a:prstGeom>
          <a:solidFill>
            <a:srgbClr val="FD9B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65" dirty="0">
                <a:solidFill>
                  <a:schemeClr val="tx1"/>
                </a:solidFill>
                <a:latin typeface="微软雅黑" panose="020B0503020204020204" pitchFamily="34" charset="-122"/>
                <a:ea typeface="微软雅黑" panose="020B0503020204020204" pitchFamily="34" charset="-122"/>
              </a:rPr>
              <a:t>触达及影响</a:t>
            </a:r>
          </a:p>
        </p:txBody>
      </p:sp>
      <p:sp>
        <p:nvSpPr>
          <p:cNvPr id="36" name="矩形 35">
            <a:extLst>
              <a:ext uri="{FF2B5EF4-FFF2-40B4-BE49-F238E27FC236}">
                <a16:creationId xmlns:a16="http://schemas.microsoft.com/office/drawing/2014/main" id="{2DFEA390-F56D-40A1-8AE1-A51E6C5D6740}"/>
              </a:ext>
            </a:extLst>
          </p:cNvPr>
          <p:cNvSpPr/>
          <p:nvPr/>
        </p:nvSpPr>
        <p:spPr bwMode="auto">
          <a:xfrm>
            <a:off x="1801305" y="4769369"/>
            <a:ext cx="1904682" cy="1213177"/>
          </a:xfrm>
          <a:prstGeom prst="rect">
            <a:avLst/>
          </a:prstGeom>
          <a:noFill/>
          <a:ln>
            <a:solidFill>
              <a:srgbClr val="FD9B08"/>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1959" tIns="31959" rIns="31959" bIns="31959" numCol="1" spcCol="0" rtlCol="0" fromWordArt="0" anchor="ctr" anchorCtr="0" forceAA="0" compatLnSpc="1">
            <a:noAutofit/>
          </a:bodyPr>
          <a:lstStyle/>
          <a:p>
            <a:pPr marL="51590" lvl="1" defTabSz="182679" hangingPunct="0">
              <a:spcBef>
                <a:spcPts val="356"/>
              </a:spcBef>
              <a:defRPr/>
            </a:pPr>
            <a:endParaRPr lang="en-US" altLang="zh-CN" sz="1199" kern="0" dirty="0">
              <a:solidFill>
                <a:schemeClr val="tx1"/>
              </a:solidFill>
              <a:latin typeface="+mn-ea"/>
              <a:sym typeface="Helvetica Light" charset="0"/>
            </a:endParaRPr>
          </a:p>
        </p:txBody>
      </p:sp>
      <p:sp>
        <p:nvSpPr>
          <p:cNvPr id="24" name="燕尾形 61">
            <a:extLst>
              <a:ext uri="{FF2B5EF4-FFF2-40B4-BE49-F238E27FC236}">
                <a16:creationId xmlns:a16="http://schemas.microsoft.com/office/drawing/2014/main" id="{389A53F3-CD46-4408-BC7C-F19878D97865}"/>
              </a:ext>
            </a:extLst>
          </p:cNvPr>
          <p:cNvSpPr/>
          <p:nvPr/>
        </p:nvSpPr>
        <p:spPr>
          <a:xfrm>
            <a:off x="9973590" y="4136515"/>
            <a:ext cx="1882692" cy="540449"/>
          </a:xfrm>
          <a:prstGeom prst="chevron">
            <a:avLst>
              <a:gd name="adj" fmla="val 26484"/>
            </a:avLst>
          </a:prstGeom>
          <a:solidFill>
            <a:srgbClr val="FD9B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65" dirty="0">
                <a:solidFill>
                  <a:schemeClr val="tx1"/>
                </a:solidFill>
                <a:latin typeface="微软雅黑" panose="020B0503020204020204" pitchFamily="34" charset="-122"/>
                <a:ea typeface="微软雅黑" panose="020B0503020204020204" pitchFamily="34" charset="-122"/>
              </a:rPr>
              <a:t>签约</a:t>
            </a:r>
          </a:p>
        </p:txBody>
      </p:sp>
      <p:sp>
        <p:nvSpPr>
          <p:cNvPr id="25" name="矩形 24">
            <a:extLst>
              <a:ext uri="{FF2B5EF4-FFF2-40B4-BE49-F238E27FC236}">
                <a16:creationId xmlns:a16="http://schemas.microsoft.com/office/drawing/2014/main" id="{E03C026A-482A-43E6-B189-E0BEE11C1005}"/>
              </a:ext>
            </a:extLst>
          </p:cNvPr>
          <p:cNvSpPr/>
          <p:nvPr/>
        </p:nvSpPr>
        <p:spPr bwMode="auto">
          <a:xfrm>
            <a:off x="3861186" y="4782224"/>
            <a:ext cx="1904682" cy="1190849"/>
          </a:xfrm>
          <a:prstGeom prst="rect">
            <a:avLst/>
          </a:prstGeom>
          <a:noFill/>
          <a:ln>
            <a:solidFill>
              <a:srgbClr val="FD9B08"/>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1959" tIns="31959" rIns="31959" bIns="31959" numCol="1" spcCol="0" rtlCol="0" fromWordArt="0" anchor="ctr" anchorCtr="0" forceAA="0" compatLnSpc="1">
            <a:noAutofit/>
          </a:bodyPr>
          <a:lstStyle/>
          <a:p>
            <a:pPr marL="51590" lvl="1" defTabSz="182679" hangingPunct="0">
              <a:spcBef>
                <a:spcPts val="356"/>
              </a:spcBef>
              <a:defRPr/>
            </a:pPr>
            <a:endParaRPr lang="en-US" altLang="zh-CN" sz="1199" kern="0" dirty="0">
              <a:solidFill>
                <a:schemeClr val="tx1"/>
              </a:solidFill>
              <a:latin typeface="+mn-ea"/>
              <a:sym typeface="Helvetica Light" charset="0"/>
            </a:endParaRPr>
          </a:p>
        </p:txBody>
      </p:sp>
      <p:sp>
        <p:nvSpPr>
          <p:cNvPr id="26" name="矩形 25">
            <a:extLst>
              <a:ext uri="{FF2B5EF4-FFF2-40B4-BE49-F238E27FC236}">
                <a16:creationId xmlns:a16="http://schemas.microsoft.com/office/drawing/2014/main" id="{E806202D-C1E6-4973-8641-AFE310C85FA2}"/>
              </a:ext>
            </a:extLst>
          </p:cNvPr>
          <p:cNvSpPr/>
          <p:nvPr/>
        </p:nvSpPr>
        <p:spPr bwMode="auto">
          <a:xfrm>
            <a:off x="5926988" y="4761924"/>
            <a:ext cx="1904682" cy="1190849"/>
          </a:xfrm>
          <a:prstGeom prst="rect">
            <a:avLst/>
          </a:prstGeom>
          <a:noFill/>
          <a:ln>
            <a:solidFill>
              <a:srgbClr val="FD9B08"/>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1959" tIns="31959" rIns="31959" bIns="31959" numCol="1" spcCol="0" rtlCol="0" fromWordArt="0" anchor="ctr" anchorCtr="0" forceAA="0" compatLnSpc="1">
            <a:noAutofit/>
          </a:bodyPr>
          <a:lstStyle/>
          <a:p>
            <a:pPr marL="51590" lvl="1" defTabSz="182679" hangingPunct="0">
              <a:spcBef>
                <a:spcPts val="356"/>
              </a:spcBef>
              <a:defRPr/>
            </a:pPr>
            <a:endParaRPr lang="en-US" altLang="zh-CN" sz="1199" kern="0" dirty="0">
              <a:solidFill>
                <a:schemeClr val="tx1"/>
              </a:solidFill>
              <a:latin typeface="+mn-ea"/>
              <a:sym typeface="Helvetica Light" charset="0"/>
            </a:endParaRPr>
          </a:p>
        </p:txBody>
      </p:sp>
      <p:sp>
        <p:nvSpPr>
          <p:cNvPr id="27" name="矩形 26">
            <a:extLst>
              <a:ext uri="{FF2B5EF4-FFF2-40B4-BE49-F238E27FC236}">
                <a16:creationId xmlns:a16="http://schemas.microsoft.com/office/drawing/2014/main" id="{4C6F1AF3-EED7-412B-BD7C-30BA683AF2EC}"/>
              </a:ext>
            </a:extLst>
          </p:cNvPr>
          <p:cNvSpPr/>
          <p:nvPr/>
        </p:nvSpPr>
        <p:spPr bwMode="auto">
          <a:xfrm>
            <a:off x="7995749" y="4782646"/>
            <a:ext cx="1904682" cy="1190849"/>
          </a:xfrm>
          <a:prstGeom prst="rect">
            <a:avLst/>
          </a:prstGeom>
          <a:noFill/>
          <a:ln>
            <a:solidFill>
              <a:srgbClr val="FD9B08"/>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1959" tIns="31959" rIns="31959" bIns="31959" numCol="1" spcCol="0" rtlCol="0" fromWordArt="0" anchor="ctr" anchorCtr="0" forceAA="0" compatLnSpc="1">
            <a:noAutofit/>
          </a:bodyPr>
          <a:lstStyle/>
          <a:p>
            <a:pPr marL="51590" lvl="1" defTabSz="182679" hangingPunct="0">
              <a:spcBef>
                <a:spcPts val="356"/>
              </a:spcBef>
              <a:defRPr/>
            </a:pPr>
            <a:endParaRPr lang="en-US" altLang="zh-CN" sz="1199" kern="0" dirty="0">
              <a:solidFill>
                <a:schemeClr val="tx1"/>
              </a:solidFill>
              <a:latin typeface="+mn-ea"/>
              <a:sym typeface="Helvetica Light" charset="0"/>
            </a:endParaRPr>
          </a:p>
        </p:txBody>
      </p:sp>
      <p:sp>
        <p:nvSpPr>
          <p:cNvPr id="28" name="矩形 27">
            <a:extLst>
              <a:ext uri="{FF2B5EF4-FFF2-40B4-BE49-F238E27FC236}">
                <a16:creationId xmlns:a16="http://schemas.microsoft.com/office/drawing/2014/main" id="{A665C511-129B-4B53-A657-BF5C408FBFEA}"/>
              </a:ext>
            </a:extLst>
          </p:cNvPr>
          <p:cNvSpPr/>
          <p:nvPr/>
        </p:nvSpPr>
        <p:spPr bwMode="auto">
          <a:xfrm>
            <a:off x="10018839" y="4772497"/>
            <a:ext cx="1904682" cy="1190849"/>
          </a:xfrm>
          <a:prstGeom prst="rect">
            <a:avLst/>
          </a:prstGeom>
          <a:noFill/>
          <a:ln>
            <a:solidFill>
              <a:srgbClr val="FD9B08"/>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1959" tIns="31959" rIns="31959" bIns="31959" numCol="1" spcCol="0" rtlCol="0" fromWordArt="0" anchor="ctr" anchorCtr="0" forceAA="0" compatLnSpc="1">
            <a:noAutofit/>
          </a:bodyPr>
          <a:lstStyle/>
          <a:p>
            <a:pPr marL="51590" lvl="1" defTabSz="182679" hangingPunct="0">
              <a:spcBef>
                <a:spcPts val="356"/>
              </a:spcBef>
              <a:defRPr/>
            </a:pPr>
            <a:endParaRPr lang="en-US" altLang="zh-CN" sz="1199" kern="0" dirty="0">
              <a:solidFill>
                <a:schemeClr val="tx1"/>
              </a:solidFill>
              <a:latin typeface="+mn-ea"/>
              <a:sym typeface="Helvetica Light" charset="0"/>
            </a:endParaRPr>
          </a:p>
        </p:txBody>
      </p:sp>
      <p:sp>
        <p:nvSpPr>
          <p:cNvPr id="37" name="文本框 36">
            <a:extLst>
              <a:ext uri="{FF2B5EF4-FFF2-40B4-BE49-F238E27FC236}">
                <a16:creationId xmlns:a16="http://schemas.microsoft.com/office/drawing/2014/main" id="{96FC42BC-69D7-45E1-B972-12369986C660}"/>
              </a:ext>
            </a:extLst>
          </p:cNvPr>
          <p:cNvSpPr txBox="1"/>
          <p:nvPr/>
        </p:nvSpPr>
        <p:spPr>
          <a:xfrm>
            <a:off x="1809341" y="2430166"/>
            <a:ext cx="1805726" cy="522896"/>
          </a:xfrm>
          <a:prstGeom prst="rect">
            <a:avLst/>
          </a:prstGeom>
          <a:noFill/>
        </p:spPr>
        <p:txBody>
          <a:bodyPr wrap="square" rtlCol="0">
            <a:spAutoFit/>
          </a:bodyPr>
          <a:lstStyle/>
          <a:p>
            <a:r>
              <a:rPr kumimoji="1" lang="zh-CN" altLang="en-US" sz="1399" dirty="0">
                <a:latin typeface="微软雅黑" panose="020B0503020204020204" pitchFamily="34" charset="-122"/>
                <a:ea typeface="微软雅黑" panose="020B0503020204020204" pitchFamily="34" charset="-122"/>
              </a:rPr>
              <a:t>未能被解决的问题或风险</a:t>
            </a:r>
          </a:p>
        </p:txBody>
      </p:sp>
      <p:sp>
        <p:nvSpPr>
          <p:cNvPr id="38" name="文本框 37">
            <a:extLst>
              <a:ext uri="{FF2B5EF4-FFF2-40B4-BE49-F238E27FC236}">
                <a16:creationId xmlns:a16="http://schemas.microsoft.com/office/drawing/2014/main" id="{325215A8-D6A0-4D59-9C20-B05DD5666E46}"/>
              </a:ext>
            </a:extLst>
          </p:cNvPr>
          <p:cNvSpPr txBox="1"/>
          <p:nvPr/>
        </p:nvSpPr>
        <p:spPr>
          <a:xfrm>
            <a:off x="3869221" y="2421708"/>
            <a:ext cx="1805726" cy="307608"/>
          </a:xfrm>
          <a:prstGeom prst="rect">
            <a:avLst/>
          </a:prstGeom>
          <a:noFill/>
        </p:spPr>
        <p:txBody>
          <a:bodyPr wrap="square" rtlCol="0">
            <a:spAutoFit/>
          </a:bodyPr>
          <a:lstStyle/>
          <a:p>
            <a:r>
              <a:rPr kumimoji="1" lang="zh-CN" altLang="en-US" sz="1399" dirty="0">
                <a:latin typeface="微软雅黑" panose="020B0503020204020204" pitchFamily="34" charset="-122"/>
                <a:ea typeface="微软雅黑" panose="020B0503020204020204" pitchFamily="34" charset="-122"/>
              </a:rPr>
              <a:t>评估对比</a:t>
            </a:r>
          </a:p>
        </p:txBody>
      </p:sp>
      <p:sp>
        <p:nvSpPr>
          <p:cNvPr id="39" name="文本框 38">
            <a:extLst>
              <a:ext uri="{FF2B5EF4-FFF2-40B4-BE49-F238E27FC236}">
                <a16:creationId xmlns:a16="http://schemas.microsoft.com/office/drawing/2014/main" id="{A5B64649-23A0-4533-BD70-1BD876153031}"/>
              </a:ext>
            </a:extLst>
          </p:cNvPr>
          <p:cNvSpPr txBox="1"/>
          <p:nvPr/>
        </p:nvSpPr>
        <p:spPr>
          <a:xfrm>
            <a:off x="5908381" y="2392530"/>
            <a:ext cx="1805726" cy="307608"/>
          </a:xfrm>
          <a:prstGeom prst="rect">
            <a:avLst/>
          </a:prstGeom>
          <a:noFill/>
        </p:spPr>
        <p:txBody>
          <a:bodyPr wrap="square" rtlCol="0">
            <a:spAutoFit/>
          </a:bodyPr>
          <a:lstStyle/>
          <a:p>
            <a:r>
              <a:rPr kumimoji="1" lang="zh-CN" altLang="en-US" sz="1399" dirty="0">
                <a:latin typeface="微软雅黑" panose="020B0503020204020204" pitchFamily="34" charset="-122"/>
                <a:ea typeface="微软雅黑" panose="020B0503020204020204" pitchFamily="34" charset="-122"/>
              </a:rPr>
              <a:t>核心关键点被证实</a:t>
            </a:r>
          </a:p>
        </p:txBody>
      </p:sp>
      <p:sp>
        <p:nvSpPr>
          <p:cNvPr id="40" name="文本框 39">
            <a:extLst>
              <a:ext uri="{FF2B5EF4-FFF2-40B4-BE49-F238E27FC236}">
                <a16:creationId xmlns:a16="http://schemas.microsoft.com/office/drawing/2014/main" id="{350ACCFC-E979-4D6B-BD71-300DFA25E756}"/>
              </a:ext>
            </a:extLst>
          </p:cNvPr>
          <p:cNvSpPr txBox="1"/>
          <p:nvPr/>
        </p:nvSpPr>
        <p:spPr>
          <a:xfrm>
            <a:off x="7989407" y="2387878"/>
            <a:ext cx="1805726" cy="307608"/>
          </a:xfrm>
          <a:prstGeom prst="rect">
            <a:avLst/>
          </a:prstGeom>
          <a:noFill/>
        </p:spPr>
        <p:txBody>
          <a:bodyPr wrap="square" rtlCol="0">
            <a:spAutoFit/>
          </a:bodyPr>
          <a:lstStyle/>
          <a:p>
            <a:r>
              <a:rPr kumimoji="1" lang="zh-CN" altLang="en-US" sz="1399" dirty="0">
                <a:latin typeface="微软雅黑" panose="020B0503020204020204" pitchFamily="34" charset="-122"/>
                <a:ea typeface="微软雅黑" panose="020B0503020204020204" pitchFamily="34" charset="-122"/>
              </a:rPr>
              <a:t>价格和交付风险</a:t>
            </a:r>
          </a:p>
        </p:txBody>
      </p:sp>
      <p:sp>
        <p:nvSpPr>
          <p:cNvPr id="41" name="文本框 40">
            <a:extLst>
              <a:ext uri="{FF2B5EF4-FFF2-40B4-BE49-F238E27FC236}">
                <a16:creationId xmlns:a16="http://schemas.microsoft.com/office/drawing/2014/main" id="{02FE6FD5-E666-4BE7-B66D-8FD7125BF204}"/>
              </a:ext>
            </a:extLst>
          </p:cNvPr>
          <p:cNvSpPr txBox="1"/>
          <p:nvPr/>
        </p:nvSpPr>
        <p:spPr>
          <a:xfrm>
            <a:off x="10039138" y="2410714"/>
            <a:ext cx="1805726" cy="307608"/>
          </a:xfrm>
          <a:prstGeom prst="rect">
            <a:avLst/>
          </a:prstGeom>
          <a:noFill/>
        </p:spPr>
        <p:txBody>
          <a:bodyPr wrap="square" rtlCol="0">
            <a:spAutoFit/>
          </a:bodyPr>
          <a:lstStyle/>
          <a:p>
            <a:r>
              <a:rPr kumimoji="1" lang="zh-CN" altLang="en-US" sz="1399" dirty="0">
                <a:latin typeface="微软雅黑" panose="020B0503020204020204" pitchFamily="34" charset="-122"/>
                <a:ea typeface="微软雅黑" panose="020B0503020204020204" pitchFamily="34" charset="-122"/>
              </a:rPr>
              <a:t>交付进度</a:t>
            </a:r>
          </a:p>
        </p:txBody>
      </p:sp>
      <p:sp>
        <p:nvSpPr>
          <p:cNvPr id="42" name="文本框 41">
            <a:extLst>
              <a:ext uri="{FF2B5EF4-FFF2-40B4-BE49-F238E27FC236}">
                <a16:creationId xmlns:a16="http://schemas.microsoft.com/office/drawing/2014/main" id="{F05ECE4C-CE61-4167-88DC-9A9330A5045B}"/>
              </a:ext>
            </a:extLst>
          </p:cNvPr>
          <p:cNvSpPr txBox="1"/>
          <p:nvPr/>
        </p:nvSpPr>
        <p:spPr>
          <a:xfrm>
            <a:off x="1742948" y="4863879"/>
            <a:ext cx="1985874" cy="953470"/>
          </a:xfrm>
          <a:prstGeom prst="rect">
            <a:avLst/>
          </a:prstGeom>
          <a:noFill/>
        </p:spPr>
        <p:txBody>
          <a:bodyPr wrap="square" rtlCol="0">
            <a:spAutoFit/>
          </a:bodyPr>
          <a:lstStyle/>
          <a:p>
            <a:r>
              <a:rPr kumimoji="1" lang="zh-CN" altLang="en-US" sz="1399" dirty="0">
                <a:latin typeface="微软雅黑" panose="020B0503020204020204" pitchFamily="34" charset="-122"/>
                <a:ea typeface="微软雅黑" panose="020B0503020204020204" pitchFamily="34" charset="-122"/>
              </a:rPr>
              <a:t>市场覆盖，</a:t>
            </a:r>
          </a:p>
          <a:p>
            <a:r>
              <a:rPr kumimoji="1" lang="zh-CN" altLang="en-US" sz="1399" dirty="0">
                <a:latin typeface="微软雅黑" panose="020B0503020204020204" pitchFamily="34" charset="-122"/>
                <a:ea typeface="微软雅黑" panose="020B0503020204020204" pitchFamily="34" charset="-122"/>
              </a:rPr>
              <a:t>销售推动机会计划目标，</a:t>
            </a:r>
            <a:br>
              <a:rPr kumimoji="1" lang="zh-CN" altLang="en-US" sz="1399" dirty="0">
                <a:latin typeface="微软雅黑" panose="020B0503020204020204" pitchFamily="34" charset="-122"/>
                <a:ea typeface="微软雅黑" panose="020B0503020204020204" pitchFamily="34" charset="-122"/>
              </a:rPr>
            </a:br>
            <a:r>
              <a:rPr kumimoji="1" lang="zh-CN" altLang="en-US" sz="1399" dirty="0">
                <a:latin typeface="微软雅黑" panose="020B0503020204020204" pitchFamily="34" charset="-122"/>
                <a:ea typeface="微软雅黑" panose="020B0503020204020204" pitchFamily="34" charset="-122"/>
              </a:rPr>
              <a:t>发现机会，</a:t>
            </a:r>
          </a:p>
          <a:p>
            <a:r>
              <a:rPr kumimoji="1" lang="zh-CN" altLang="en-US" sz="1399" dirty="0">
                <a:latin typeface="微软雅黑" panose="020B0503020204020204" pitchFamily="34" charset="-122"/>
                <a:ea typeface="微软雅黑" panose="020B0503020204020204" pitchFamily="34" charset="-122"/>
              </a:rPr>
              <a:t>访前准备</a:t>
            </a:r>
          </a:p>
        </p:txBody>
      </p:sp>
      <p:sp>
        <p:nvSpPr>
          <p:cNvPr id="43" name="文本框 42">
            <a:extLst>
              <a:ext uri="{FF2B5EF4-FFF2-40B4-BE49-F238E27FC236}">
                <a16:creationId xmlns:a16="http://schemas.microsoft.com/office/drawing/2014/main" id="{FD460829-84A9-484F-B65E-517EE693D715}"/>
              </a:ext>
            </a:extLst>
          </p:cNvPr>
          <p:cNvSpPr txBox="1"/>
          <p:nvPr/>
        </p:nvSpPr>
        <p:spPr>
          <a:xfrm>
            <a:off x="3820377" y="4842362"/>
            <a:ext cx="1975304" cy="1168758"/>
          </a:xfrm>
          <a:prstGeom prst="rect">
            <a:avLst/>
          </a:prstGeom>
          <a:noFill/>
        </p:spPr>
        <p:txBody>
          <a:bodyPr wrap="square" rtlCol="0">
            <a:spAutoFit/>
          </a:bodyPr>
          <a:lstStyle/>
          <a:p>
            <a:r>
              <a:rPr kumimoji="1" lang="zh-CN" altLang="en-US" sz="1399" dirty="0">
                <a:latin typeface="微软雅黑" panose="020B0503020204020204" pitchFamily="34" charset="-122"/>
                <a:ea typeface="微软雅黑" panose="020B0503020204020204" pitchFamily="34" charset="-122"/>
              </a:rPr>
              <a:t>确认需求或者未被解决的问题，创建支持者的预期，获得支持者同意进一步推进，明确决策链</a:t>
            </a:r>
          </a:p>
        </p:txBody>
      </p:sp>
      <p:sp>
        <p:nvSpPr>
          <p:cNvPr id="44" name="下箭头 68">
            <a:extLst>
              <a:ext uri="{FF2B5EF4-FFF2-40B4-BE49-F238E27FC236}">
                <a16:creationId xmlns:a16="http://schemas.microsoft.com/office/drawing/2014/main" id="{A32B7B9D-77E3-47E4-A0C8-B957BF430A61}"/>
              </a:ext>
            </a:extLst>
          </p:cNvPr>
          <p:cNvSpPr/>
          <p:nvPr/>
        </p:nvSpPr>
        <p:spPr>
          <a:xfrm>
            <a:off x="10724637" y="3668803"/>
            <a:ext cx="362837" cy="304901"/>
          </a:xfrm>
          <a:prstGeom prst="downArrow">
            <a:avLst/>
          </a:prstGeom>
          <a:solidFill>
            <a:srgbClr val="FFBB00"/>
          </a:solidFill>
          <a:ln w="25400" cap="flat" cmpd="sng" algn="ctr">
            <a:noFill/>
            <a:prstDash val="solid"/>
          </a:ln>
          <a:effectLst/>
        </p:spPr>
        <p:txBody>
          <a:bodyPr rtlCol="0" anchor="ctr"/>
          <a:lstStyle/>
          <a:p>
            <a:pPr algn="ctr" defTabSz="1217859">
              <a:defRPr/>
            </a:pPr>
            <a:endParaRPr kumimoji="1" lang="zh-CN" altLang="en-US" sz="2131" kern="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09A31E88-6BB4-41D7-BB12-A116DF377278}"/>
              </a:ext>
            </a:extLst>
          </p:cNvPr>
          <p:cNvSpPr txBox="1"/>
          <p:nvPr/>
        </p:nvSpPr>
        <p:spPr>
          <a:xfrm>
            <a:off x="5954053" y="4863879"/>
            <a:ext cx="1909333" cy="953470"/>
          </a:xfrm>
          <a:prstGeom prst="rect">
            <a:avLst/>
          </a:prstGeom>
          <a:noFill/>
        </p:spPr>
        <p:txBody>
          <a:bodyPr wrap="square" rtlCol="0">
            <a:spAutoFit/>
          </a:bodyPr>
          <a:lstStyle/>
          <a:p>
            <a:r>
              <a:rPr kumimoji="1" lang="zh-CN" altLang="en-US" sz="1399" dirty="0">
                <a:latin typeface="微软雅黑" panose="020B0503020204020204" pitchFamily="34" charset="-122"/>
                <a:ea typeface="微软雅黑" panose="020B0503020204020204" pitchFamily="34" charset="-122"/>
              </a:rPr>
              <a:t>呈现初步的解决方案，证明能力，</a:t>
            </a:r>
          </a:p>
          <a:p>
            <a:r>
              <a:rPr kumimoji="1" lang="zh-CN" altLang="en-US" sz="1399" dirty="0">
                <a:latin typeface="微软雅黑" panose="020B0503020204020204" pitchFamily="34" charset="-122"/>
                <a:ea typeface="微软雅黑" panose="020B0503020204020204" pitchFamily="34" charset="-122"/>
              </a:rPr>
              <a:t>关键问题证实及共识，</a:t>
            </a:r>
          </a:p>
          <a:p>
            <a:r>
              <a:rPr kumimoji="1" lang="zh-CN" altLang="en-US" sz="1399" dirty="0">
                <a:latin typeface="微软雅黑" panose="020B0503020204020204" pitchFamily="34" charset="-122"/>
                <a:ea typeface="微软雅黑" panose="020B0503020204020204" pitchFamily="34" charset="-122"/>
              </a:rPr>
              <a:t>获得口头的批准</a:t>
            </a:r>
          </a:p>
        </p:txBody>
      </p:sp>
      <p:sp>
        <p:nvSpPr>
          <p:cNvPr id="46" name="文本框 45">
            <a:extLst>
              <a:ext uri="{FF2B5EF4-FFF2-40B4-BE49-F238E27FC236}">
                <a16:creationId xmlns:a16="http://schemas.microsoft.com/office/drawing/2014/main" id="{C1CBFE71-3722-4C0C-B335-B406E1D9CD8F}"/>
              </a:ext>
            </a:extLst>
          </p:cNvPr>
          <p:cNvSpPr txBox="1"/>
          <p:nvPr/>
        </p:nvSpPr>
        <p:spPr>
          <a:xfrm>
            <a:off x="8014356" y="4855421"/>
            <a:ext cx="1909333" cy="522896"/>
          </a:xfrm>
          <a:prstGeom prst="rect">
            <a:avLst/>
          </a:prstGeom>
          <a:noFill/>
        </p:spPr>
        <p:txBody>
          <a:bodyPr wrap="square" rtlCol="0">
            <a:spAutoFit/>
          </a:bodyPr>
          <a:lstStyle/>
          <a:p>
            <a:r>
              <a:rPr kumimoji="1" lang="zh-CN" altLang="en-US" sz="1399" dirty="0">
                <a:latin typeface="微软雅黑" panose="020B0503020204020204" pitchFamily="34" charset="-122"/>
                <a:ea typeface="微软雅黑" panose="020B0503020204020204" pitchFamily="34" charset="-122"/>
              </a:rPr>
              <a:t>异议话术准备，达成协议</a:t>
            </a:r>
          </a:p>
        </p:txBody>
      </p:sp>
      <p:sp>
        <p:nvSpPr>
          <p:cNvPr id="47" name="文本框 46">
            <a:extLst>
              <a:ext uri="{FF2B5EF4-FFF2-40B4-BE49-F238E27FC236}">
                <a16:creationId xmlns:a16="http://schemas.microsoft.com/office/drawing/2014/main" id="{0321B83C-46C0-4658-A0EE-C289AC90F42F}"/>
              </a:ext>
            </a:extLst>
          </p:cNvPr>
          <p:cNvSpPr txBox="1"/>
          <p:nvPr/>
        </p:nvSpPr>
        <p:spPr>
          <a:xfrm>
            <a:off x="10012073" y="4867685"/>
            <a:ext cx="1909333" cy="307608"/>
          </a:xfrm>
          <a:prstGeom prst="rect">
            <a:avLst/>
          </a:prstGeom>
          <a:noFill/>
        </p:spPr>
        <p:txBody>
          <a:bodyPr wrap="square" rtlCol="0">
            <a:spAutoFit/>
          </a:bodyPr>
          <a:lstStyle/>
          <a:p>
            <a:r>
              <a:rPr kumimoji="1" lang="zh-CN" altLang="en-US" sz="1399" dirty="0">
                <a:latin typeface="微软雅黑" panose="020B0503020204020204" pitchFamily="34" charset="-122"/>
                <a:ea typeface="微软雅黑" panose="020B0503020204020204" pitchFamily="34" charset="-122"/>
              </a:rPr>
              <a:t>签署合同</a:t>
            </a:r>
          </a:p>
        </p:txBody>
      </p:sp>
      <p:sp>
        <p:nvSpPr>
          <p:cNvPr id="49" name="矩形 48">
            <a:extLst>
              <a:ext uri="{FF2B5EF4-FFF2-40B4-BE49-F238E27FC236}">
                <a16:creationId xmlns:a16="http://schemas.microsoft.com/office/drawing/2014/main" id="{2C9D8A6D-2C83-4F04-8881-79D098E680C0}"/>
              </a:ext>
            </a:extLst>
          </p:cNvPr>
          <p:cNvSpPr/>
          <p:nvPr/>
        </p:nvSpPr>
        <p:spPr>
          <a:xfrm>
            <a:off x="263603" y="1024392"/>
            <a:ext cx="10384528" cy="338510"/>
          </a:xfrm>
          <a:prstGeom prst="rect">
            <a:avLst/>
          </a:prstGeom>
        </p:spPr>
        <p:txBody>
          <a:bodyPr wrap="square">
            <a:spAutoFit/>
          </a:bodyPr>
          <a:lstStyle/>
          <a:p>
            <a:pPr lvl="0" eaLnBrk="0" fontAlgn="base" hangingPunct="0">
              <a:spcBef>
                <a:spcPct val="0"/>
              </a:spcBef>
              <a:spcAft>
                <a:spcPct val="0"/>
              </a:spcAft>
            </a:pPr>
            <a:r>
              <a:rPr lang="zh-CN" altLang="zh-CN" sz="1600" dirty="0">
                <a:solidFill>
                  <a:srgbClr val="181C25"/>
                </a:solidFill>
                <a:latin typeface="Arial Unicode MS" panose="020B0604020202020204" pitchFamily="34" charset="-122"/>
                <a:ea typeface="inherit"/>
              </a:rPr>
              <a:t>站在采购者的角度去思考整个的采购节点，我们给出的是一套更加容易推广的方案/更加容易落地的工具</a:t>
            </a:r>
            <a:r>
              <a:rPr lang="zh-CN" altLang="zh-CN" sz="1600" dirty="0"/>
              <a:t> </a:t>
            </a:r>
            <a:endParaRPr lang="zh-CN" altLang="zh-CN" sz="1600" dirty="0">
              <a:latin typeface="Arial" panose="020B0604020202020204" pitchFamily="34" charset="0"/>
            </a:endParaRPr>
          </a:p>
        </p:txBody>
      </p:sp>
      <p:sp>
        <p:nvSpPr>
          <p:cNvPr id="51" name="矩形 50">
            <a:extLst>
              <a:ext uri="{FF2B5EF4-FFF2-40B4-BE49-F238E27FC236}">
                <a16:creationId xmlns:a16="http://schemas.microsoft.com/office/drawing/2014/main" id="{95D9B3FD-A889-4583-BF88-1D108A5ECCD3}"/>
              </a:ext>
            </a:extLst>
          </p:cNvPr>
          <p:cNvSpPr/>
          <p:nvPr/>
        </p:nvSpPr>
        <p:spPr>
          <a:xfrm>
            <a:off x="349112" y="6299479"/>
            <a:ext cx="11425350" cy="338510"/>
          </a:xfrm>
          <a:prstGeom prst="rect">
            <a:avLst/>
          </a:prstGeom>
        </p:spPr>
        <p:txBody>
          <a:bodyPr wrap="square">
            <a:spAutoFit/>
          </a:bodyPr>
          <a:lstStyle/>
          <a:p>
            <a:pPr lvl="0" eaLnBrk="0" fontAlgn="base" hangingPunct="0">
              <a:spcBef>
                <a:spcPct val="0"/>
              </a:spcBef>
              <a:spcAft>
                <a:spcPct val="0"/>
              </a:spcAft>
            </a:pPr>
            <a:r>
              <a:rPr lang="zh-CN" altLang="zh-CN" sz="1600" dirty="0">
                <a:solidFill>
                  <a:srgbClr val="181C25"/>
                </a:solidFill>
                <a:latin typeface="Arial Unicode MS" panose="020B0604020202020204" pitchFamily="34" charset="-122"/>
                <a:ea typeface="inherit"/>
              </a:rPr>
              <a:t>通过洞察采购者的关键心理活动，结合做得好的销售的应对采样，才构建起来销售流程下的关键业务活动</a:t>
            </a:r>
            <a:r>
              <a:rPr lang="zh-CN" altLang="zh-CN" sz="1600" dirty="0"/>
              <a:t> </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595476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D81E132B-9B6A-439C-8D0A-1DC94028F8F5}"/>
              </a:ext>
            </a:extLst>
          </p:cNvPr>
          <p:cNvSpPr txBox="1"/>
          <p:nvPr/>
        </p:nvSpPr>
        <p:spPr>
          <a:xfrm>
            <a:off x="658364" y="1018704"/>
            <a:ext cx="10836701" cy="338388"/>
          </a:xfrm>
          <a:prstGeom prst="rect">
            <a:avLst/>
          </a:prstGeom>
          <a:noFill/>
        </p:spPr>
        <p:txBody>
          <a:bodyPr wrap="square" rtlCol="0">
            <a:spAutoFit/>
          </a:bodyPr>
          <a:lstStyle/>
          <a:p>
            <a:r>
              <a:rPr lang="zh-CN" altLang="en-US" sz="1600" dirty="0"/>
              <a:t>过程管理点，决定着商机推进的效率及商机评估准确度，因此规划时需考虑几个核心：</a:t>
            </a:r>
          </a:p>
        </p:txBody>
      </p:sp>
      <p:sp>
        <p:nvSpPr>
          <p:cNvPr id="48" name="矩形: 圆角 47">
            <a:extLst>
              <a:ext uri="{FF2B5EF4-FFF2-40B4-BE49-F238E27FC236}">
                <a16:creationId xmlns:a16="http://schemas.microsoft.com/office/drawing/2014/main" id="{BF43A99B-40C1-41E3-8F2C-D23BE10E20ED}"/>
              </a:ext>
            </a:extLst>
          </p:cNvPr>
          <p:cNvSpPr/>
          <p:nvPr/>
        </p:nvSpPr>
        <p:spPr>
          <a:xfrm>
            <a:off x="769578" y="2735964"/>
            <a:ext cx="2254410" cy="1797436"/>
          </a:xfrm>
          <a:prstGeom prst="roundRect">
            <a:avLst>
              <a:gd name="adj" fmla="val 1450"/>
            </a:avLst>
          </a:prstGeom>
          <a:noFill/>
          <a:ln>
            <a:solidFill>
              <a:srgbClr val="3977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D5504832-ED3C-45A4-A42C-0FB83024FEF5}"/>
              </a:ext>
            </a:extLst>
          </p:cNvPr>
          <p:cNvSpPr txBox="1"/>
          <p:nvPr/>
        </p:nvSpPr>
        <p:spPr>
          <a:xfrm>
            <a:off x="1112503" y="1750546"/>
            <a:ext cx="1723325" cy="461605"/>
          </a:xfrm>
          <a:prstGeom prst="rect">
            <a:avLst/>
          </a:prstGeom>
          <a:noFill/>
        </p:spPr>
        <p:txBody>
          <a:bodyPr wrap="none" rtlCol="0">
            <a:spAutoFit/>
          </a:bodyPr>
          <a:lstStyle/>
          <a:p>
            <a:r>
              <a:rPr lang="zh-CN" altLang="en-US" dirty="0"/>
              <a:t>准入控制点</a:t>
            </a:r>
          </a:p>
        </p:txBody>
      </p:sp>
      <p:sp>
        <p:nvSpPr>
          <p:cNvPr id="51" name="矩形: 圆角 50">
            <a:extLst>
              <a:ext uri="{FF2B5EF4-FFF2-40B4-BE49-F238E27FC236}">
                <a16:creationId xmlns:a16="http://schemas.microsoft.com/office/drawing/2014/main" id="{9B34F27E-E846-4115-9F98-CF5C35A5F89A}"/>
              </a:ext>
            </a:extLst>
          </p:cNvPr>
          <p:cNvSpPr/>
          <p:nvPr/>
        </p:nvSpPr>
        <p:spPr>
          <a:xfrm>
            <a:off x="3374335" y="2735964"/>
            <a:ext cx="2254410" cy="1797436"/>
          </a:xfrm>
          <a:prstGeom prst="roundRect">
            <a:avLst>
              <a:gd name="adj" fmla="val 1450"/>
            </a:avLst>
          </a:prstGeom>
          <a:noFill/>
          <a:ln>
            <a:solidFill>
              <a:srgbClr val="3977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文本框 51">
            <a:extLst>
              <a:ext uri="{FF2B5EF4-FFF2-40B4-BE49-F238E27FC236}">
                <a16:creationId xmlns:a16="http://schemas.microsoft.com/office/drawing/2014/main" id="{64CFBF27-4F95-48AB-AC6D-13901ACDF331}"/>
              </a:ext>
            </a:extLst>
          </p:cNvPr>
          <p:cNvSpPr txBox="1"/>
          <p:nvPr/>
        </p:nvSpPr>
        <p:spPr>
          <a:xfrm>
            <a:off x="3812074" y="1743297"/>
            <a:ext cx="1415588" cy="461605"/>
          </a:xfrm>
          <a:prstGeom prst="rect">
            <a:avLst/>
          </a:prstGeom>
          <a:noFill/>
        </p:spPr>
        <p:txBody>
          <a:bodyPr wrap="none" rtlCol="0">
            <a:spAutoFit/>
          </a:bodyPr>
          <a:lstStyle/>
          <a:p>
            <a:r>
              <a:rPr lang="zh-CN" altLang="en-US" dirty="0"/>
              <a:t>流程设计</a:t>
            </a:r>
          </a:p>
        </p:txBody>
      </p:sp>
      <p:sp>
        <p:nvSpPr>
          <p:cNvPr id="53" name="矩形: 圆角 52">
            <a:extLst>
              <a:ext uri="{FF2B5EF4-FFF2-40B4-BE49-F238E27FC236}">
                <a16:creationId xmlns:a16="http://schemas.microsoft.com/office/drawing/2014/main" id="{B19229CC-68DF-451D-9D35-6C880B45390C}"/>
              </a:ext>
            </a:extLst>
          </p:cNvPr>
          <p:cNvSpPr/>
          <p:nvPr/>
        </p:nvSpPr>
        <p:spPr>
          <a:xfrm>
            <a:off x="5979094" y="2735964"/>
            <a:ext cx="2254410" cy="1797436"/>
          </a:xfrm>
          <a:prstGeom prst="roundRect">
            <a:avLst>
              <a:gd name="adj" fmla="val 1450"/>
            </a:avLst>
          </a:prstGeom>
          <a:noFill/>
          <a:ln>
            <a:solidFill>
              <a:srgbClr val="3977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文本框 53">
            <a:extLst>
              <a:ext uri="{FF2B5EF4-FFF2-40B4-BE49-F238E27FC236}">
                <a16:creationId xmlns:a16="http://schemas.microsoft.com/office/drawing/2014/main" id="{D6EA0D32-E751-4F7A-B7AA-C799ACB038DA}"/>
              </a:ext>
            </a:extLst>
          </p:cNvPr>
          <p:cNvSpPr txBox="1"/>
          <p:nvPr/>
        </p:nvSpPr>
        <p:spPr>
          <a:xfrm>
            <a:off x="6318815" y="1769933"/>
            <a:ext cx="1723325" cy="461605"/>
          </a:xfrm>
          <a:prstGeom prst="rect">
            <a:avLst/>
          </a:prstGeom>
          <a:noFill/>
        </p:spPr>
        <p:txBody>
          <a:bodyPr wrap="none" rtlCol="0">
            <a:spAutoFit/>
          </a:bodyPr>
          <a:lstStyle/>
          <a:p>
            <a:r>
              <a:rPr lang="zh-CN" altLang="en-US" dirty="0"/>
              <a:t>评估控制点</a:t>
            </a:r>
          </a:p>
        </p:txBody>
      </p:sp>
      <p:sp>
        <p:nvSpPr>
          <p:cNvPr id="55" name="矩形: 圆角 54">
            <a:extLst>
              <a:ext uri="{FF2B5EF4-FFF2-40B4-BE49-F238E27FC236}">
                <a16:creationId xmlns:a16="http://schemas.microsoft.com/office/drawing/2014/main" id="{4AB2907F-31FB-4245-8EB9-C0E60894DB50}"/>
              </a:ext>
            </a:extLst>
          </p:cNvPr>
          <p:cNvSpPr/>
          <p:nvPr/>
        </p:nvSpPr>
        <p:spPr>
          <a:xfrm>
            <a:off x="8583852" y="2735964"/>
            <a:ext cx="2254410" cy="1797436"/>
          </a:xfrm>
          <a:prstGeom prst="roundRect">
            <a:avLst>
              <a:gd name="adj" fmla="val 1450"/>
            </a:avLst>
          </a:prstGeom>
          <a:noFill/>
          <a:ln>
            <a:solidFill>
              <a:srgbClr val="3977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a:extLst>
              <a:ext uri="{FF2B5EF4-FFF2-40B4-BE49-F238E27FC236}">
                <a16:creationId xmlns:a16="http://schemas.microsoft.com/office/drawing/2014/main" id="{8083A56B-A33C-4A3A-BECC-9A0098A7C020}"/>
              </a:ext>
            </a:extLst>
          </p:cNvPr>
          <p:cNvSpPr txBox="1"/>
          <p:nvPr/>
        </p:nvSpPr>
        <p:spPr>
          <a:xfrm>
            <a:off x="8725631" y="1739403"/>
            <a:ext cx="2031061" cy="461605"/>
          </a:xfrm>
          <a:prstGeom prst="rect">
            <a:avLst/>
          </a:prstGeom>
          <a:noFill/>
        </p:spPr>
        <p:txBody>
          <a:bodyPr wrap="none" rtlCol="0">
            <a:spAutoFit/>
          </a:bodyPr>
          <a:lstStyle/>
          <a:p>
            <a:r>
              <a:rPr lang="zh-CN" altLang="en-US" dirty="0"/>
              <a:t>跟进效率模型</a:t>
            </a:r>
          </a:p>
        </p:txBody>
      </p:sp>
      <p:sp>
        <p:nvSpPr>
          <p:cNvPr id="57" name="椭圆 56">
            <a:extLst>
              <a:ext uri="{FF2B5EF4-FFF2-40B4-BE49-F238E27FC236}">
                <a16:creationId xmlns:a16="http://schemas.microsoft.com/office/drawing/2014/main" id="{64A5CB0C-5BF1-482D-9F6F-6911DFBE819E}"/>
              </a:ext>
            </a:extLst>
          </p:cNvPr>
          <p:cNvSpPr/>
          <p:nvPr/>
        </p:nvSpPr>
        <p:spPr>
          <a:xfrm>
            <a:off x="1439809" y="2204902"/>
            <a:ext cx="913950" cy="913950"/>
          </a:xfrm>
          <a:prstGeom prst="ellipse">
            <a:avLst/>
          </a:prstGeom>
          <a:solidFill>
            <a:srgbClr val="3977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商机准入</a:t>
            </a:r>
          </a:p>
        </p:txBody>
      </p:sp>
      <p:sp>
        <p:nvSpPr>
          <p:cNvPr id="58" name="椭圆 57">
            <a:extLst>
              <a:ext uri="{FF2B5EF4-FFF2-40B4-BE49-F238E27FC236}">
                <a16:creationId xmlns:a16="http://schemas.microsoft.com/office/drawing/2014/main" id="{84390285-63BA-4280-9F4F-9A18627C5DF1}"/>
              </a:ext>
            </a:extLst>
          </p:cNvPr>
          <p:cNvSpPr/>
          <p:nvPr/>
        </p:nvSpPr>
        <p:spPr>
          <a:xfrm>
            <a:off x="4021718" y="2204902"/>
            <a:ext cx="913950" cy="913950"/>
          </a:xfrm>
          <a:prstGeom prst="ellipse">
            <a:avLst/>
          </a:prstGeom>
          <a:solidFill>
            <a:srgbClr val="3977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商机流程</a:t>
            </a:r>
          </a:p>
        </p:txBody>
      </p:sp>
      <p:sp>
        <p:nvSpPr>
          <p:cNvPr id="64" name="椭圆 63">
            <a:extLst>
              <a:ext uri="{FF2B5EF4-FFF2-40B4-BE49-F238E27FC236}">
                <a16:creationId xmlns:a16="http://schemas.microsoft.com/office/drawing/2014/main" id="{989A6A63-5A37-4759-B85C-D0B6CD108928}"/>
              </a:ext>
            </a:extLst>
          </p:cNvPr>
          <p:cNvSpPr/>
          <p:nvPr/>
        </p:nvSpPr>
        <p:spPr>
          <a:xfrm>
            <a:off x="6626477" y="2204902"/>
            <a:ext cx="913950" cy="913950"/>
          </a:xfrm>
          <a:prstGeom prst="ellipse">
            <a:avLst/>
          </a:prstGeom>
          <a:solidFill>
            <a:srgbClr val="3977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商机评估</a:t>
            </a:r>
          </a:p>
        </p:txBody>
      </p:sp>
      <p:sp>
        <p:nvSpPr>
          <p:cNvPr id="65" name="椭圆 64">
            <a:extLst>
              <a:ext uri="{FF2B5EF4-FFF2-40B4-BE49-F238E27FC236}">
                <a16:creationId xmlns:a16="http://schemas.microsoft.com/office/drawing/2014/main" id="{156F110A-0228-42B0-98DF-CF55E4A23C29}"/>
              </a:ext>
            </a:extLst>
          </p:cNvPr>
          <p:cNvSpPr/>
          <p:nvPr/>
        </p:nvSpPr>
        <p:spPr>
          <a:xfrm>
            <a:off x="9198539" y="2206127"/>
            <a:ext cx="913950" cy="913950"/>
          </a:xfrm>
          <a:prstGeom prst="ellipse">
            <a:avLst/>
          </a:prstGeom>
          <a:solidFill>
            <a:srgbClr val="3977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rPr>
              <a:t>商机跟进</a:t>
            </a:r>
          </a:p>
        </p:txBody>
      </p:sp>
      <p:sp>
        <p:nvSpPr>
          <p:cNvPr id="66" name="文本框 65">
            <a:extLst>
              <a:ext uri="{FF2B5EF4-FFF2-40B4-BE49-F238E27FC236}">
                <a16:creationId xmlns:a16="http://schemas.microsoft.com/office/drawing/2014/main" id="{778305E3-D7ED-43C0-B033-FB6628A736B9}"/>
              </a:ext>
            </a:extLst>
          </p:cNvPr>
          <p:cNvSpPr txBox="1"/>
          <p:nvPr/>
        </p:nvSpPr>
        <p:spPr>
          <a:xfrm>
            <a:off x="900967" y="3249984"/>
            <a:ext cx="1980046" cy="738301"/>
          </a:xfrm>
          <a:prstGeom prst="rect">
            <a:avLst/>
          </a:prstGeom>
          <a:noFill/>
        </p:spPr>
        <p:txBody>
          <a:bodyPr wrap="square" rtlCol="0">
            <a:spAutoFit/>
          </a:bodyPr>
          <a:lstStyle/>
          <a:p>
            <a:pPr marL="285635" indent="-285635">
              <a:buFont typeface="Arial" panose="020B0604020202020204" pitchFamily="34" charset="0"/>
              <a:buChar char="•"/>
            </a:pPr>
            <a:r>
              <a:rPr lang="zh-CN" altLang="en-US" sz="1400" dirty="0"/>
              <a:t>依据现有资源情况：销售、支持、交付判定商机准入</a:t>
            </a:r>
            <a:endParaRPr lang="en-US" altLang="zh-CN" sz="1400" dirty="0"/>
          </a:p>
        </p:txBody>
      </p:sp>
      <p:sp>
        <p:nvSpPr>
          <p:cNvPr id="79" name="文本框 78">
            <a:extLst>
              <a:ext uri="{FF2B5EF4-FFF2-40B4-BE49-F238E27FC236}">
                <a16:creationId xmlns:a16="http://schemas.microsoft.com/office/drawing/2014/main" id="{6E22917F-C1A4-4956-9A19-116622FB9A50}"/>
              </a:ext>
            </a:extLst>
          </p:cNvPr>
          <p:cNvSpPr txBox="1"/>
          <p:nvPr/>
        </p:nvSpPr>
        <p:spPr>
          <a:xfrm>
            <a:off x="3511519" y="3251717"/>
            <a:ext cx="2161238" cy="1168976"/>
          </a:xfrm>
          <a:prstGeom prst="rect">
            <a:avLst/>
          </a:prstGeom>
          <a:noFill/>
        </p:spPr>
        <p:txBody>
          <a:bodyPr wrap="square" rtlCol="0">
            <a:spAutoFit/>
          </a:bodyPr>
          <a:lstStyle/>
          <a:p>
            <a:pPr marL="285635" indent="-285635">
              <a:buFont typeface="Arial" panose="020B0604020202020204" pitchFamily="34" charset="0"/>
              <a:buChar char="•"/>
            </a:pPr>
            <a:r>
              <a:rPr lang="zh-CN" altLang="en-US" sz="1400" dirty="0"/>
              <a:t>依据商机类型设计流程流向</a:t>
            </a:r>
            <a:endParaRPr lang="en-US" altLang="zh-CN" sz="1400" dirty="0"/>
          </a:p>
          <a:p>
            <a:pPr marL="285635" indent="-285635">
              <a:buFont typeface="Arial" panose="020B0604020202020204" pitchFamily="34" charset="0"/>
              <a:buChar char="•"/>
            </a:pPr>
            <a:r>
              <a:rPr lang="zh-CN" altLang="en-US" sz="1400" dirty="0"/>
              <a:t>统一流程，细节拆分</a:t>
            </a:r>
            <a:endParaRPr lang="en-US" altLang="zh-CN" sz="1400" dirty="0"/>
          </a:p>
          <a:p>
            <a:pPr marL="285635" indent="-285635">
              <a:buFont typeface="Arial" panose="020B0604020202020204" pitchFamily="34" charset="0"/>
              <a:buChar char="•"/>
            </a:pPr>
            <a:r>
              <a:rPr lang="zh-CN" altLang="en-US" sz="1400" dirty="0"/>
              <a:t>细化任务，控制评估</a:t>
            </a:r>
            <a:endParaRPr lang="en-US" altLang="zh-CN" sz="1400" dirty="0"/>
          </a:p>
          <a:p>
            <a:pPr marL="285635" indent="-285635">
              <a:buFont typeface="Arial" panose="020B0604020202020204" pitchFamily="34" charset="0"/>
              <a:buChar char="•"/>
            </a:pPr>
            <a:r>
              <a:rPr lang="zh-CN" altLang="en-US" sz="1400" dirty="0"/>
              <a:t>时间控制，提高效率</a:t>
            </a:r>
            <a:endParaRPr lang="en-US" altLang="zh-CN" sz="1400" dirty="0"/>
          </a:p>
        </p:txBody>
      </p:sp>
      <p:sp>
        <p:nvSpPr>
          <p:cNvPr id="80" name="文本框 79">
            <a:extLst>
              <a:ext uri="{FF2B5EF4-FFF2-40B4-BE49-F238E27FC236}">
                <a16:creationId xmlns:a16="http://schemas.microsoft.com/office/drawing/2014/main" id="{28A075A6-B72D-4CAF-9BC8-A0232D36A613}"/>
              </a:ext>
            </a:extLst>
          </p:cNvPr>
          <p:cNvSpPr txBox="1"/>
          <p:nvPr/>
        </p:nvSpPr>
        <p:spPr>
          <a:xfrm>
            <a:off x="6025682" y="3244100"/>
            <a:ext cx="2161238" cy="953638"/>
          </a:xfrm>
          <a:prstGeom prst="rect">
            <a:avLst/>
          </a:prstGeom>
          <a:noFill/>
        </p:spPr>
        <p:txBody>
          <a:bodyPr wrap="square" rtlCol="0">
            <a:spAutoFit/>
          </a:bodyPr>
          <a:lstStyle/>
          <a:p>
            <a:pPr marL="285635" indent="-285635">
              <a:buFont typeface="Arial" panose="020B0604020202020204" pitchFamily="34" charset="0"/>
              <a:buChar char="•"/>
            </a:pPr>
            <a:r>
              <a:rPr lang="zh-CN" altLang="en-US" sz="1400" dirty="0"/>
              <a:t>利用已有科学评估模型，如</a:t>
            </a:r>
            <a:r>
              <a:rPr lang="en-US" altLang="zh-CN" sz="1400" dirty="0"/>
              <a:t>C139</a:t>
            </a:r>
          </a:p>
          <a:p>
            <a:pPr marL="285635" indent="-285635">
              <a:buFont typeface="Arial" panose="020B0604020202020204" pitchFamily="34" charset="0"/>
              <a:buChar char="•"/>
            </a:pPr>
            <a:r>
              <a:rPr lang="zh-CN" altLang="en-US" sz="1400" dirty="0"/>
              <a:t>赢率的设计</a:t>
            </a:r>
            <a:endParaRPr lang="en-US" altLang="zh-CN" sz="1400" dirty="0"/>
          </a:p>
          <a:p>
            <a:pPr marL="285635" indent="-285635">
              <a:buFont typeface="Arial" panose="020B0604020202020204" pitchFamily="34" charset="0"/>
              <a:buChar char="•"/>
            </a:pPr>
            <a:r>
              <a:rPr lang="zh-CN" altLang="en-US" sz="1400" dirty="0"/>
              <a:t>关键行为评分</a:t>
            </a:r>
            <a:endParaRPr lang="en-US" altLang="zh-CN" sz="1400" dirty="0"/>
          </a:p>
        </p:txBody>
      </p:sp>
      <p:sp>
        <p:nvSpPr>
          <p:cNvPr id="81" name="文本框 80">
            <a:extLst>
              <a:ext uri="{FF2B5EF4-FFF2-40B4-BE49-F238E27FC236}">
                <a16:creationId xmlns:a16="http://schemas.microsoft.com/office/drawing/2014/main" id="{17F67C37-FEC3-4590-A2F7-5D10B8F498BC}"/>
              </a:ext>
            </a:extLst>
          </p:cNvPr>
          <p:cNvSpPr txBox="1"/>
          <p:nvPr/>
        </p:nvSpPr>
        <p:spPr>
          <a:xfrm>
            <a:off x="8630439" y="3240139"/>
            <a:ext cx="2161238" cy="738301"/>
          </a:xfrm>
          <a:prstGeom prst="rect">
            <a:avLst/>
          </a:prstGeom>
          <a:noFill/>
        </p:spPr>
        <p:txBody>
          <a:bodyPr wrap="square" rtlCol="0">
            <a:spAutoFit/>
          </a:bodyPr>
          <a:lstStyle/>
          <a:p>
            <a:pPr marL="285635" indent="-285635">
              <a:buFont typeface="Arial" panose="020B0604020202020204" pitchFamily="34" charset="0"/>
              <a:buChar char="•"/>
            </a:pPr>
            <a:r>
              <a:rPr lang="zh-CN" altLang="en-US" sz="1400" dirty="0"/>
              <a:t>拜访模型建立</a:t>
            </a:r>
            <a:r>
              <a:rPr lang="en-US" altLang="zh-CN" sz="1400" dirty="0"/>
              <a:t>(PDCA)</a:t>
            </a:r>
          </a:p>
          <a:p>
            <a:pPr marL="285635" indent="-285635">
              <a:buFont typeface="Arial" panose="020B0604020202020204" pitchFamily="34" charset="0"/>
              <a:buChar char="•"/>
            </a:pPr>
            <a:r>
              <a:rPr lang="zh-CN" altLang="en-US" sz="1400" dirty="0"/>
              <a:t>跟进习惯的培养</a:t>
            </a:r>
            <a:endParaRPr lang="en-US" altLang="zh-CN" sz="1400" dirty="0"/>
          </a:p>
          <a:p>
            <a:pPr marL="285635" indent="-285635">
              <a:buFont typeface="Arial" panose="020B0604020202020204" pitchFamily="34" charset="0"/>
              <a:buChar char="•"/>
            </a:pPr>
            <a:r>
              <a:rPr lang="zh-CN" altLang="en-US" sz="1400" dirty="0"/>
              <a:t>跟进填报</a:t>
            </a:r>
            <a:endParaRPr lang="en-US" altLang="zh-CN" sz="1400" dirty="0"/>
          </a:p>
        </p:txBody>
      </p:sp>
      <p:sp>
        <p:nvSpPr>
          <p:cNvPr id="82" name="文本框 81">
            <a:extLst>
              <a:ext uri="{FF2B5EF4-FFF2-40B4-BE49-F238E27FC236}">
                <a16:creationId xmlns:a16="http://schemas.microsoft.com/office/drawing/2014/main" id="{3C83F22D-C7EE-4980-96F5-3E5380419CD0}"/>
              </a:ext>
            </a:extLst>
          </p:cNvPr>
          <p:cNvSpPr txBox="1"/>
          <p:nvPr/>
        </p:nvSpPr>
        <p:spPr>
          <a:xfrm>
            <a:off x="5043729" y="4575259"/>
            <a:ext cx="1520379" cy="338388"/>
          </a:xfrm>
          <a:prstGeom prst="rect">
            <a:avLst/>
          </a:prstGeom>
          <a:noFill/>
        </p:spPr>
        <p:txBody>
          <a:bodyPr wrap="square" rtlCol="0">
            <a:spAutoFit/>
          </a:bodyPr>
          <a:lstStyle/>
          <a:p>
            <a:r>
              <a:rPr lang="zh-CN" altLang="en-US" sz="1600" dirty="0"/>
              <a:t>商机跟进建议</a:t>
            </a:r>
          </a:p>
        </p:txBody>
      </p:sp>
      <p:sp>
        <p:nvSpPr>
          <p:cNvPr id="83" name="矩形: 圆角 82">
            <a:extLst>
              <a:ext uri="{FF2B5EF4-FFF2-40B4-BE49-F238E27FC236}">
                <a16:creationId xmlns:a16="http://schemas.microsoft.com/office/drawing/2014/main" id="{02CB9368-B518-458D-A1C1-4A76E41666F9}"/>
              </a:ext>
            </a:extLst>
          </p:cNvPr>
          <p:cNvSpPr/>
          <p:nvPr/>
        </p:nvSpPr>
        <p:spPr>
          <a:xfrm>
            <a:off x="769577" y="4585497"/>
            <a:ext cx="10068685" cy="1272672"/>
          </a:xfrm>
          <a:prstGeom prst="roundRect">
            <a:avLst>
              <a:gd name="adj" fmla="val 1450"/>
            </a:avLst>
          </a:prstGeom>
          <a:noFill/>
          <a:ln>
            <a:solidFill>
              <a:srgbClr val="3977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文本框 83">
            <a:extLst>
              <a:ext uri="{FF2B5EF4-FFF2-40B4-BE49-F238E27FC236}">
                <a16:creationId xmlns:a16="http://schemas.microsoft.com/office/drawing/2014/main" id="{253E45DF-FE9B-4F86-98CE-2F8731F717A0}"/>
              </a:ext>
            </a:extLst>
          </p:cNvPr>
          <p:cNvSpPr txBox="1"/>
          <p:nvPr/>
        </p:nvSpPr>
        <p:spPr>
          <a:xfrm>
            <a:off x="881747" y="4862560"/>
            <a:ext cx="9872738" cy="307626"/>
          </a:xfrm>
          <a:prstGeom prst="rect">
            <a:avLst/>
          </a:prstGeom>
          <a:noFill/>
        </p:spPr>
        <p:txBody>
          <a:bodyPr wrap="square" rtlCol="0">
            <a:spAutoFit/>
          </a:bodyPr>
          <a:lstStyle/>
          <a:p>
            <a:r>
              <a:rPr lang="zh-CN" altLang="en-US" sz="1400" dirty="0"/>
              <a:t>①流程设计建议为关键里程碑节点</a:t>
            </a:r>
          </a:p>
        </p:txBody>
      </p:sp>
      <p:sp>
        <p:nvSpPr>
          <p:cNvPr id="85" name="文本框 84">
            <a:extLst>
              <a:ext uri="{FF2B5EF4-FFF2-40B4-BE49-F238E27FC236}">
                <a16:creationId xmlns:a16="http://schemas.microsoft.com/office/drawing/2014/main" id="{9D85D640-24B7-468E-8C63-588E4EF03D37}"/>
              </a:ext>
            </a:extLst>
          </p:cNvPr>
          <p:cNvSpPr txBox="1"/>
          <p:nvPr/>
        </p:nvSpPr>
        <p:spPr>
          <a:xfrm>
            <a:off x="881747" y="5085378"/>
            <a:ext cx="9872738" cy="522963"/>
          </a:xfrm>
          <a:prstGeom prst="rect">
            <a:avLst/>
          </a:prstGeom>
          <a:noFill/>
        </p:spPr>
        <p:txBody>
          <a:bodyPr wrap="square" rtlCol="0">
            <a:spAutoFit/>
          </a:bodyPr>
          <a:lstStyle/>
          <a:p>
            <a:r>
              <a:rPr lang="zh-CN" altLang="en-US" sz="1400" dirty="0"/>
              <a:t>②为保障项目支持力度，商机准入建议加入支持团队审批</a:t>
            </a:r>
            <a:r>
              <a:rPr lang="en-US" altLang="zh-CN" sz="1400" dirty="0"/>
              <a:t>(</a:t>
            </a:r>
            <a:r>
              <a:rPr lang="zh-CN" altLang="en-US" sz="1400" dirty="0"/>
              <a:t>能有效控制前端商机的有效性，可考虑给支持指定人员、交付指定人员各开</a:t>
            </a:r>
            <a:r>
              <a:rPr lang="en-US" altLang="zh-CN" sz="1400" dirty="0"/>
              <a:t>1</a:t>
            </a:r>
            <a:r>
              <a:rPr lang="zh-CN" altLang="en-US" sz="1400" dirty="0"/>
              <a:t>个账号即可</a:t>
            </a:r>
            <a:r>
              <a:rPr lang="en-US" altLang="zh-CN" sz="1400" dirty="0"/>
              <a:t>)</a:t>
            </a:r>
            <a:endParaRPr lang="zh-CN" altLang="en-US" sz="1400" dirty="0"/>
          </a:p>
        </p:txBody>
      </p:sp>
      <p:sp>
        <p:nvSpPr>
          <p:cNvPr id="86" name="文本框 85">
            <a:extLst>
              <a:ext uri="{FF2B5EF4-FFF2-40B4-BE49-F238E27FC236}">
                <a16:creationId xmlns:a16="http://schemas.microsoft.com/office/drawing/2014/main" id="{448BCDE5-2EFF-48F4-8D06-411CD04EB5AE}"/>
              </a:ext>
            </a:extLst>
          </p:cNvPr>
          <p:cNvSpPr txBox="1"/>
          <p:nvPr/>
        </p:nvSpPr>
        <p:spPr>
          <a:xfrm>
            <a:off x="867549" y="5506622"/>
            <a:ext cx="9872738" cy="307626"/>
          </a:xfrm>
          <a:prstGeom prst="rect">
            <a:avLst/>
          </a:prstGeom>
          <a:noFill/>
        </p:spPr>
        <p:txBody>
          <a:bodyPr wrap="square" rtlCol="0">
            <a:spAutoFit/>
          </a:bodyPr>
          <a:lstStyle/>
          <a:p>
            <a:r>
              <a:rPr lang="zh-CN" altLang="en-US" sz="1400" dirty="0"/>
              <a:t>③评估模型可先期利用标准方法论，执行中，调整并应用个性方法论</a:t>
            </a:r>
          </a:p>
        </p:txBody>
      </p:sp>
      <p:sp>
        <p:nvSpPr>
          <p:cNvPr id="88" name="文本框 87">
            <a:extLst>
              <a:ext uri="{FF2B5EF4-FFF2-40B4-BE49-F238E27FC236}">
                <a16:creationId xmlns:a16="http://schemas.microsoft.com/office/drawing/2014/main" id="{620EE648-694A-4867-9113-35CB8757E29F}"/>
              </a:ext>
            </a:extLst>
          </p:cNvPr>
          <p:cNvSpPr txBox="1"/>
          <p:nvPr/>
        </p:nvSpPr>
        <p:spPr>
          <a:xfrm>
            <a:off x="704955" y="6053837"/>
            <a:ext cx="10641453" cy="522963"/>
          </a:xfrm>
          <a:prstGeom prst="rect">
            <a:avLst/>
          </a:prstGeom>
          <a:noFill/>
        </p:spPr>
        <p:txBody>
          <a:bodyPr wrap="square" rtlCol="0">
            <a:spAutoFit/>
          </a:bodyPr>
          <a:lstStyle/>
          <a:p>
            <a:r>
              <a:rPr lang="zh-CN" altLang="en-US" sz="1400" dirty="0"/>
              <a:t>注： ①商机任务不宜设置过多，部分内容可逐步加量</a:t>
            </a:r>
            <a:endParaRPr lang="en-US" altLang="zh-CN" sz="1400" dirty="0"/>
          </a:p>
          <a:p>
            <a:r>
              <a:rPr lang="zh-CN" altLang="en-US" sz="1400" dirty="0"/>
              <a:t>        ②更多规则配置：如预计成交日期调整过大则提醒部门经理，商机赢率变更幅度较大则提醒部门经理</a:t>
            </a:r>
            <a:endParaRPr lang="en-US" altLang="zh-CN" sz="1400" dirty="0"/>
          </a:p>
        </p:txBody>
      </p:sp>
      <p:sp>
        <p:nvSpPr>
          <p:cNvPr id="26" name="标题 61">
            <a:extLst>
              <a:ext uri="{FF2B5EF4-FFF2-40B4-BE49-F238E27FC236}">
                <a16:creationId xmlns:a16="http://schemas.microsoft.com/office/drawing/2014/main" id="{376ED982-666E-4F62-A79C-733C091AD287}"/>
              </a:ext>
            </a:extLst>
          </p:cNvPr>
          <p:cNvSpPr txBox="1">
            <a:spLocks/>
          </p:cNvSpPr>
          <p:nvPr/>
        </p:nvSpPr>
        <p:spPr>
          <a:xfrm>
            <a:off x="-26469" y="-34524"/>
            <a:ext cx="10971372" cy="1143265"/>
          </a:xfrm>
          <a:prstGeom prst="rect">
            <a:avLst/>
          </a:prstGeom>
        </p:spPr>
        <p:txBody>
          <a:bodyPr vert="horz" lIns="121873" tIns="60936" rIns="121873" bIns="60936" rtlCol="0" anchor="ctr">
            <a:no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zh-CN" altLang="en-US" sz="3200" dirty="0">
                <a:solidFill>
                  <a:srgbClr val="FFB200"/>
                </a:solidFill>
                <a:latin typeface="+mn-lt"/>
                <a:ea typeface="+mn-ea"/>
                <a:cs typeface="+mn-ea"/>
              </a:rPr>
              <a:t>打单系统</a:t>
            </a:r>
            <a:r>
              <a:rPr lang="en-US" altLang="zh-CN" sz="3200" dirty="0">
                <a:solidFill>
                  <a:srgbClr val="FFB200"/>
                </a:solidFill>
                <a:latin typeface="+mn-lt"/>
                <a:ea typeface="+mn-ea"/>
                <a:cs typeface="+mn-ea"/>
              </a:rPr>
              <a:t>——</a:t>
            </a:r>
            <a:r>
              <a:rPr lang="zh-CN" altLang="en-US" sz="3200" dirty="0">
                <a:solidFill>
                  <a:srgbClr val="FFB200"/>
                </a:solidFill>
                <a:latin typeface="+mn-lt"/>
                <a:ea typeface="+mn-ea"/>
                <a:cs typeface="+mn-ea"/>
              </a:rPr>
              <a:t>销售过程商机机会点管理</a:t>
            </a:r>
          </a:p>
        </p:txBody>
      </p:sp>
    </p:spTree>
    <p:extLst>
      <p:ext uri="{BB962C8B-B14F-4D97-AF65-F5344CB8AC3E}">
        <p14:creationId xmlns:p14="http://schemas.microsoft.com/office/powerpoint/2010/main" val="646239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a:extLst>
              <a:ext uri="{FF2B5EF4-FFF2-40B4-BE49-F238E27FC236}">
                <a16:creationId xmlns:a16="http://schemas.microsoft.com/office/drawing/2014/main" id="{E1E3DD7F-DDF2-4036-84D5-3F04410636C4}"/>
              </a:ext>
            </a:extLst>
          </p:cNvPr>
          <p:cNvSpPr>
            <a:spLocks noGrp="1"/>
          </p:cNvSpPr>
          <p:nvPr>
            <p:ph type="title" idx="4294967295"/>
          </p:nvPr>
        </p:nvSpPr>
        <p:spPr>
          <a:xfrm>
            <a:off x="0" y="188913"/>
            <a:ext cx="9455150" cy="565150"/>
          </a:xfrm>
        </p:spPr>
        <p:txBody>
          <a:bodyPr vert="horz" lIns="121917" tIns="60958" rIns="121917" bIns="60958" rtlCol="0" anchor="ctr">
            <a:normAutofit fontScale="90000"/>
          </a:bodyPr>
          <a:lstStyle/>
          <a:p>
            <a:pPr algn="l"/>
            <a:r>
              <a:rPr lang="zh-CN" altLang="en-US" sz="3600" dirty="0">
                <a:solidFill>
                  <a:srgbClr val="FFB200"/>
                </a:solidFill>
                <a:latin typeface="+mn-lt"/>
                <a:ea typeface="+mn-ea"/>
                <a:cs typeface="+mn-ea"/>
              </a:rPr>
              <a:t>销售过程管理点示例</a:t>
            </a:r>
            <a:r>
              <a:rPr lang="en-US" altLang="zh-CN" sz="3600" dirty="0">
                <a:solidFill>
                  <a:srgbClr val="FFB200"/>
                </a:solidFill>
                <a:latin typeface="+mn-lt"/>
                <a:ea typeface="+mn-ea"/>
                <a:cs typeface="+mn-ea"/>
              </a:rPr>
              <a:t>——</a:t>
            </a:r>
            <a:r>
              <a:rPr lang="zh-CN" altLang="en-US" sz="3600" dirty="0">
                <a:solidFill>
                  <a:srgbClr val="FFB200"/>
                </a:solidFill>
                <a:latin typeface="+mn-lt"/>
                <a:ea typeface="+mn-ea"/>
                <a:cs typeface="+mn-ea"/>
              </a:rPr>
              <a:t>商机阶段及赢率配置</a:t>
            </a:r>
          </a:p>
        </p:txBody>
      </p:sp>
      <p:pic>
        <p:nvPicPr>
          <p:cNvPr id="4" name="图片 3">
            <a:extLst>
              <a:ext uri="{FF2B5EF4-FFF2-40B4-BE49-F238E27FC236}">
                <a16:creationId xmlns:a16="http://schemas.microsoft.com/office/drawing/2014/main" id="{6D7549F2-2FD1-4B0A-8A7F-A5FDBC136231}"/>
              </a:ext>
            </a:extLst>
          </p:cNvPr>
          <p:cNvPicPr>
            <a:picLocks noChangeAspect="1"/>
          </p:cNvPicPr>
          <p:nvPr/>
        </p:nvPicPr>
        <p:blipFill>
          <a:blip r:embed="rId2"/>
          <a:stretch>
            <a:fillRect/>
          </a:stretch>
        </p:blipFill>
        <p:spPr>
          <a:xfrm>
            <a:off x="766614" y="1300932"/>
            <a:ext cx="3960010" cy="5153198"/>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14BE3234-7465-4E63-8C6E-3B3DDDC24A7E}"/>
              </a:ext>
            </a:extLst>
          </p:cNvPr>
          <p:cNvPicPr>
            <a:picLocks noChangeAspect="1"/>
          </p:cNvPicPr>
          <p:nvPr/>
        </p:nvPicPr>
        <p:blipFill>
          <a:blip r:embed="rId3"/>
          <a:stretch>
            <a:fillRect/>
          </a:stretch>
        </p:blipFill>
        <p:spPr>
          <a:xfrm>
            <a:off x="6121052" y="1284566"/>
            <a:ext cx="4697164" cy="5153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2471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 y="165138"/>
            <a:ext cx="8292021" cy="765352"/>
          </a:xfrm>
        </p:spPr>
        <p:txBody>
          <a:bodyPr vert="horz" lIns="121917" tIns="60958" rIns="121917" bIns="60958" rtlCol="0" anchor="ctr">
            <a:noAutofit/>
          </a:bodyPr>
          <a:lstStyle/>
          <a:p>
            <a:pPr algn="l"/>
            <a:r>
              <a:rPr lang="zh-CN" altLang="en-US" dirty="0">
                <a:latin typeface="+mn-lt"/>
                <a:ea typeface="+mn-ea"/>
                <a:cs typeface="+mn-ea"/>
                <a:sym typeface="+mn-lt"/>
              </a:rPr>
              <a:t>落地最佳成交路径</a:t>
            </a:r>
          </a:p>
        </p:txBody>
      </p:sp>
      <p:sp>
        <p:nvSpPr>
          <p:cNvPr id="16" name="TextBox 15"/>
          <p:cNvSpPr txBox="1"/>
          <p:nvPr/>
        </p:nvSpPr>
        <p:spPr>
          <a:xfrm>
            <a:off x="283815" y="1399837"/>
            <a:ext cx="3161980" cy="4770533"/>
          </a:xfrm>
          <a:prstGeom prst="rect">
            <a:avLst/>
          </a:prstGeom>
          <a:ln w="12700">
            <a:miter lim="400000"/>
          </a:ln>
        </p:spPr>
        <p:txBody>
          <a:bodyPr wrap="square" lIns="45718" tIns="45718" rIns="45718" bIns="45718">
            <a:spAutoFit/>
          </a:bodyPr>
          <a:lstStyle/>
          <a:p>
            <a:pPr marL="285750" indent="-285750">
              <a:lnSpc>
                <a:spcPct val="10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cs typeface="+mn-ea"/>
                <a:sym typeface="+mn-lt"/>
              </a:rPr>
              <a:t>商机报备及信息搜集</a:t>
            </a:r>
            <a:endParaRPr lang="en-US" altLang="zh-CN" sz="1600" dirty="0">
              <a:cs typeface="+mn-ea"/>
              <a:sym typeface="+mn-lt"/>
            </a:endParaRPr>
          </a:p>
          <a:p>
            <a:pPr marL="285750" indent="-285750">
              <a:lnSpc>
                <a:spcPct val="10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altLang="zh-CN" sz="1600" dirty="0">
              <a:cs typeface="+mn-ea"/>
              <a:sym typeface="+mn-lt"/>
            </a:endParaRPr>
          </a:p>
          <a:p>
            <a:pPr marL="285750" indent="-285750">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cs typeface="+mn-ea"/>
                <a:sym typeface="+mn-lt"/>
              </a:rPr>
              <a:t>商机跟进过程的精细化管控，建立以成交为目的的业务主线，避免关键节点风险</a:t>
            </a:r>
            <a:endParaRPr lang="en-US" altLang="zh-CN" sz="1600" dirty="0">
              <a:cs typeface="+mn-ea"/>
              <a:sym typeface="+mn-lt"/>
            </a:endParaRPr>
          </a:p>
          <a:p>
            <a:pPr marL="285750" indent="-285750">
              <a:lnSpc>
                <a:spcPct val="10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altLang="zh-CN" sz="1600" dirty="0">
              <a:cs typeface="+mn-ea"/>
              <a:sym typeface="+mn-lt"/>
            </a:endParaRPr>
          </a:p>
          <a:p>
            <a:pPr marL="285750" indent="-285750">
              <a:lnSpc>
                <a:spcPct val="10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cs typeface="+mn-ea"/>
                <a:sym typeface="+mn-lt"/>
              </a:rPr>
              <a:t>量化评估项目价值，确保项目精准评级，合理调配投入资源</a:t>
            </a:r>
            <a:endParaRPr lang="en-US" altLang="zh-CN" sz="1600" dirty="0">
              <a:cs typeface="+mn-ea"/>
              <a:sym typeface="+mn-lt"/>
            </a:endParaRPr>
          </a:p>
          <a:p>
            <a:pPr marL="285750" indent="-285750">
              <a:lnSpc>
                <a:spcPct val="10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altLang="zh-CN" sz="1600" dirty="0">
              <a:cs typeface="+mn-ea"/>
              <a:sym typeface="+mn-lt"/>
            </a:endParaRPr>
          </a:p>
          <a:p>
            <a:pPr marL="285750" indent="-285750">
              <a:lnSpc>
                <a:spcPct val="10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cs typeface="+mn-ea"/>
                <a:sym typeface="+mn-lt"/>
              </a:rPr>
              <a:t>数据及结果可量化分析建立以项目为中心的协作机制，项目信息可共享，每个节点均可做任务协作，关键信息归集在节点下</a:t>
            </a:r>
          </a:p>
          <a:p>
            <a:pPr marL="285750" indent="-285750">
              <a:lnSpc>
                <a:spcPct val="100000"/>
              </a:lnSpc>
              <a:buSzPct val="100000"/>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1600" dirty="0">
              <a:cs typeface="+mn-ea"/>
              <a:sym typeface="+mn-lt"/>
            </a:endParaRPr>
          </a:p>
          <a:p>
            <a:pPr marL="285750" indent="-285750">
              <a:lnSpc>
                <a:spcPct val="10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cs typeface="+mn-ea"/>
                <a:sym typeface="+mn-lt"/>
              </a:rPr>
              <a:t>建立项目跟进过程当中的预警机制</a:t>
            </a:r>
          </a:p>
          <a:p>
            <a:pPr marL="285750" indent="-285750">
              <a:lnSpc>
                <a:spcPct val="10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1600" dirty="0">
              <a:cs typeface="+mn-ea"/>
              <a:sym typeface="+mn-lt"/>
            </a:endParaRPr>
          </a:p>
          <a:p>
            <a:pPr marL="285750" indent="-285750">
              <a:lnSpc>
                <a:spcPct val="100000"/>
              </a:lnSpc>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cs typeface="+mn-ea"/>
                <a:sym typeface="+mn-lt"/>
              </a:rPr>
              <a:t>项目过程及结果数据可分析</a:t>
            </a:r>
          </a:p>
        </p:txBody>
      </p:sp>
      <p:pic>
        <p:nvPicPr>
          <p:cNvPr id="4" name="图片 3">
            <a:extLst>
              <a:ext uri="{FF2B5EF4-FFF2-40B4-BE49-F238E27FC236}">
                <a16:creationId xmlns:a16="http://schemas.microsoft.com/office/drawing/2014/main" id="{D26EBF49-5A92-47D5-8A48-734C5A052375}"/>
              </a:ext>
            </a:extLst>
          </p:cNvPr>
          <p:cNvPicPr>
            <a:picLocks noChangeAspect="1"/>
          </p:cNvPicPr>
          <p:nvPr/>
        </p:nvPicPr>
        <p:blipFill>
          <a:blip r:embed="rId3"/>
          <a:stretch>
            <a:fillRect/>
          </a:stretch>
        </p:blipFill>
        <p:spPr>
          <a:xfrm>
            <a:off x="3606503" y="1308912"/>
            <a:ext cx="8285714" cy="4952381"/>
          </a:xfrm>
          <a:prstGeom prst="rect">
            <a:avLst/>
          </a:prstGeom>
        </p:spPr>
      </p:pic>
      <p:pic>
        <p:nvPicPr>
          <p:cNvPr id="19" name="图片 18">
            <a:extLst>
              <a:ext uri="{FF2B5EF4-FFF2-40B4-BE49-F238E27FC236}">
                <a16:creationId xmlns:a16="http://schemas.microsoft.com/office/drawing/2014/main" id="{C5088879-0CDD-46C5-9596-F06FB8F9E86F}"/>
              </a:ext>
            </a:extLst>
          </p:cNvPr>
          <p:cNvPicPr>
            <a:picLocks noChangeAspect="1"/>
          </p:cNvPicPr>
          <p:nvPr/>
        </p:nvPicPr>
        <p:blipFill>
          <a:blip r:embed="rId4"/>
          <a:stretch>
            <a:fillRect/>
          </a:stretch>
        </p:blipFill>
        <p:spPr>
          <a:xfrm>
            <a:off x="3782693" y="1535633"/>
            <a:ext cx="7933333" cy="4733333"/>
          </a:xfrm>
          <a:prstGeom prst="rect">
            <a:avLst/>
          </a:prstGeom>
        </p:spPr>
      </p:pic>
      <p:pic>
        <p:nvPicPr>
          <p:cNvPr id="3" name="图片 2">
            <a:extLst>
              <a:ext uri="{FF2B5EF4-FFF2-40B4-BE49-F238E27FC236}">
                <a16:creationId xmlns:a16="http://schemas.microsoft.com/office/drawing/2014/main" id="{44C16313-3866-48D9-B578-7F595E357073}"/>
              </a:ext>
            </a:extLst>
          </p:cNvPr>
          <p:cNvPicPr>
            <a:picLocks noChangeAspect="1"/>
          </p:cNvPicPr>
          <p:nvPr/>
        </p:nvPicPr>
        <p:blipFill>
          <a:blip r:embed="rId5"/>
          <a:stretch>
            <a:fillRect/>
          </a:stretch>
        </p:blipFill>
        <p:spPr>
          <a:xfrm>
            <a:off x="3782693" y="1496496"/>
            <a:ext cx="7453076" cy="4649411"/>
          </a:xfrm>
          <a:prstGeom prst="rect">
            <a:avLst/>
          </a:prstGeom>
        </p:spPr>
      </p:pic>
      <p:grpSp>
        <p:nvGrpSpPr>
          <p:cNvPr id="20" name="组合 19">
            <a:extLst>
              <a:ext uri="{FF2B5EF4-FFF2-40B4-BE49-F238E27FC236}">
                <a16:creationId xmlns:a16="http://schemas.microsoft.com/office/drawing/2014/main" id="{0FCAEADA-842B-442E-8424-6F2B3CE59B78}"/>
              </a:ext>
            </a:extLst>
          </p:cNvPr>
          <p:cNvGrpSpPr/>
          <p:nvPr/>
        </p:nvGrpSpPr>
        <p:grpSpPr>
          <a:xfrm>
            <a:off x="3415682" y="1845618"/>
            <a:ext cx="9209267" cy="5266333"/>
            <a:chOff x="4680995" y="1187804"/>
            <a:chExt cx="6509131" cy="4120715"/>
          </a:xfrm>
        </p:grpSpPr>
        <p:pic>
          <p:nvPicPr>
            <p:cNvPr id="21" name="图片 20">
              <a:extLst>
                <a:ext uri="{FF2B5EF4-FFF2-40B4-BE49-F238E27FC236}">
                  <a16:creationId xmlns:a16="http://schemas.microsoft.com/office/drawing/2014/main" id="{8539378C-FE7D-4F78-A8B4-6E96DF49FC8E}"/>
                </a:ext>
              </a:extLst>
            </p:cNvPr>
            <p:cNvPicPr>
              <a:picLocks noChangeAspect="1"/>
            </p:cNvPicPr>
            <p:nvPr/>
          </p:nvPicPr>
          <p:blipFill>
            <a:blip r:embed="rId6"/>
            <a:stretch>
              <a:fillRect/>
            </a:stretch>
          </p:blipFill>
          <p:spPr>
            <a:xfrm>
              <a:off x="4680995" y="1187804"/>
              <a:ext cx="6509131" cy="3187488"/>
            </a:xfrm>
            <a:prstGeom prst="rect">
              <a:avLst/>
            </a:prstGeom>
            <a:ln>
              <a:noFill/>
            </a:ln>
            <a:effectLst>
              <a:outerShdw blurRad="292100" dist="139700" dir="2700000" algn="tl" rotWithShape="0">
                <a:srgbClr val="333333">
                  <a:alpha val="65000"/>
                </a:srgbClr>
              </a:outerShdw>
            </a:effectLst>
          </p:spPr>
        </p:pic>
        <p:pic>
          <p:nvPicPr>
            <p:cNvPr id="22" name="Picture 1" descr="C:\Users\Huanghj\Desktop\crm4.png">
              <a:extLst>
                <a:ext uri="{FF2B5EF4-FFF2-40B4-BE49-F238E27FC236}">
                  <a16:creationId xmlns:a16="http://schemas.microsoft.com/office/drawing/2014/main" id="{317C0CCE-A909-4C0D-8A9F-0DC5C52E880B}"/>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650674" y="2859318"/>
              <a:ext cx="2551172" cy="2449201"/>
            </a:xfrm>
            <a:prstGeom prst="rect">
              <a:avLst/>
            </a:prstGeom>
            <a:noFill/>
            <a:ln>
              <a:noFill/>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72"/>
          <p:cNvSpPr txBox="1">
            <a:spLocks/>
          </p:cNvSpPr>
          <p:nvPr/>
        </p:nvSpPr>
        <p:spPr>
          <a:xfrm>
            <a:off x="22976" y="143646"/>
            <a:ext cx="10514231" cy="704378"/>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0"/>
              </a:spcAft>
              <a:buClrTx/>
              <a:buSzTx/>
              <a:tabLst/>
              <a:defRPr/>
            </a:pPr>
            <a:r>
              <a:rPr lang="zh-CN" altLang="en-US" sz="3200" dirty="0">
                <a:solidFill>
                  <a:srgbClr val="FFB200"/>
                </a:solidFill>
                <a:cs typeface="+mn-ea"/>
                <a:sym typeface="+mn-lt"/>
              </a:rPr>
              <a:t>基于业务达成的销售行为管控</a:t>
            </a:r>
          </a:p>
        </p:txBody>
      </p:sp>
      <p:grpSp>
        <p:nvGrpSpPr>
          <p:cNvPr id="10" name="组合 9">
            <a:extLst>
              <a:ext uri="{FF2B5EF4-FFF2-40B4-BE49-F238E27FC236}">
                <a16:creationId xmlns:a16="http://schemas.microsoft.com/office/drawing/2014/main" id="{4CF07925-7F76-4822-B800-7CAC7E8315D2}"/>
              </a:ext>
            </a:extLst>
          </p:cNvPr>
          <p:cNvGrpSpPr/>
          <p:nvPr/>
        </p:nvGrpSpPr>
        <p:grpSpPr>
          <a:xfrm>
            <a:off x="6810650" y="986401"/>
            <a:ext cx="5338477" cy="5578766"/>
            <a:chOff x="6810650" y="986401"/>
            <a:chExt cx="5338477" cy="5578766"/>
          </a:xfrm>
        </p:grpSpPr>
        <p:pic>
          <p:nvPicPr>
            <p:cNvPr id="3" name="图片 2"/>
            <p:cNvPicPr>
              <a:picLocks noChangeAspect="1"/>
            </p:cNvPicPr>
            <p:nvPr/>
          </p:nvPicPr>
          <p:blipFill>
            <a:blip r:embed="rId3"/>
            <a:srcRect/>
            <a:stretch>
              <a:fillRect/>
            </a:stretch>
          </p:blipFill>
          <p:spPr bwMode="auto">
            <a:xfrm>
              <a:off x="6810650" y="1695939"/>
              <a:ext cx="5338477" cy="4869228"/>
            </a:xfrm>
            <a:prstGeom prst="rect">
              <a:avLst/>
            </a:prstGeom>
          </p:spPr>
        </p:pic>
        <p:sp>
          <p:nvSpPr>
            <p:cNvPr id="9" name="文本框 8">
              <a:extLst>
                <a:ext uri="{FF2B5EF4-FFF2-40B4-BE49-F238E27FC236}">
                  <a16:creationId xmlns:a16="http://schemas.microsoft.com/office/drawing/2014/main" id="{EF520096-0512-4467-BC3E-4CD45BCAE5E0}"/>
                </a:ext>
              </a:extLst>
            </p:cNvPr>
            <p:cNvSpPr txBox="1"/>
            <p:nvPr/>
          </p:nvSpPr>
          <p:spPr>
            <a:xfrm>
              <a:off x="8615486" y="986401"/>
              <a:ext cx="1723549" cy="461665"/>
            </a:xfrm>
            <a:prstGeom prst="rect">
              <a:avLst/>
            </a:prstGeom>
            <a:noFill/>
          </p:spPr>
          <p:txBody>
            <a:bodyPr wrap="none" rtlCol="0">
              <a:spAutoFit/>
            </a:bodyPr>
            <a:lstStyle/>
            <a:p>
              <a:r>
                <a:rPr lang="zh-CN" altLang="en-US" dirty="0"/>
                <a:t>检查与处理</a:t>
              </a:r>
            </a:p>
          </p:txBody>
        </p:sp>
      </p:grpSp>
      <p:grpSp>
        <p:nvGrpSpPr>
          <p:cNvPr id="4" name="组合 3">
            <a:extLst>
              <a:ext uri="{FF2B5EF4-FFF2-40B4-BE49-F238E27FC236}">
                <a16:creationId xmlns:a16="http://schemas.microsoft.com/office/drawing/2014/main" id="{2D2CD92E-E081-4554-A897-A53745D94546}"/>
              </a:ext>
            </a:extLst>
          </p:cNvPr>
          <p:cNvGrpSpPr/>
          <p:nvPr/>
        </p:nvGrpSpPr>
        <p:grpSpPr>
          <a:xfrm>
            <a:off x="982638" y="986401"/>
            <a:ext cx="2794806" cy="3018099"/>
            <a:chOff x="982638" y="986401"/>
            <a:chExt cx="2794806" cy="3018099"/>
          </a:xfrm>
        </p:grpSpPr>
        <p:sp>
          <p:nvSpPr>
            <p:cNvPr id="7" name="文本框 6">
              <a:extLst>
                <a:ext uri="{FF2B5EF4-FFF2-40B4-BE49-F238E27FC236}">
                  <a16:creationId xmlns:a16="http://schemas.microsoft.com/office/drawing/2014/main" id="{22475E97-9288-43D2-A39B-4982E3599741}"/>
                </a:ext>
              </a:extLst>
            </p:cNvPr>
            <p:cNvSpPr txBox="1"/>
            <p:nvPr/>
          </p:nvSpPr>
          <p:spPr>
            <a:xfrm>
              <a:off x="982638" y="986401"/>
              <a:ext cx="1415772" cy="461665"/>
            </a:xfrm>
            <a:prstGeom prst="rect">
              <a:avLst/>
            </a:prstGeom>
            <a:noFill/>
          </p:spPr>
          <p:txBody>
            <a:bodyPr wrap="none" rtlCol="0">
              <a:spAutoFit/>
            </a:bodyPr>
            <a:lstStyle/>
            <a:p>
              <a:r>
                <a:rPr lang="zh-CN" altLang="en-US" dirty="0"/>
                <a:t>拜访计划</a:t>
              </a:r>
            </a:p>
          </p:txBody>
        </p:sp>
        <p:sp>
          <p:nvSpPr>
            <p:cNvPr id="14" name="箭头: 右 13">
              <a:extLst>
                <a:ext uri="{FF2B5EF4-FFF2-40B4-BE49-F238E27FC236}">
                  <a16:creationId xmlns:a16="http://schemas.microsoft.com/office/drawing/2014/main" id="{6EA95A27-8150-4370-99F1-2256F796DA42}"/>
                </a:ext>
              </a:extLst>
            </p:cNvPr>
            <p:cNvSpPr/>
            <p:nvPr/>
          </p:nvSpPr>
          <p:spPr bwMode="ltGray">
            <a:xfrm>
              <a:off x="3345396" y="3300122"/>
              <a:ext cx="432048" cy="704378"/>
            </a:xfrm>
            <a:prstGeom prst="rightArrow">
              <a:avLst/>
            </a:prstGeom>
            <a:solidFill>
              <a:schemeClr val="tx2"/>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685800" fontAlgn="base">
                <a:spcBef>
                  <a:spcPct val="0"/>
                </a:spcBef>
                <a:spcAft>
                  <a:spcPct val="0"/>
                </a:spcAft>
              </a:pPr>
              <a:endParaRPr lang="zh-CN" altLang="en-US" sz="1350" dirty="0">
                <a:latin typeface="微软雅黑" panose="020B0503020204020204" charset="-122"/>
                <a:ea typeface="微软雅黑" panose="020B0503020204020204" charset="-122"/>
              </a:endParaRPr>
            </a:p>
          </p:txBody>
        </p:sp>
      </p:grpSp>
      <p:pic>
        <p:nvPicPr>
          <p:cNvPr id="11" name="图片 10">
            <a:extLst>
              <a:ext uri="{FF2B5EF4-FFF2-40B4-BE49-F238E27FC236}">
                <a16:creationId xmlns:a16="http://schemas.microsoft.com/office/drawing/2014/main" id="{E20707D0-F058-414B-97E5-4CB532E881DB}"/>
              </a:ext>
            </a:extLst>
          </p:cNvPr>
          <p:cNvPicPr>
            <a:picLocks noChangeAspect="1"/>
          </p:cNvPicPr>
          <p:nvPr/>
        </p:nvPicPr>
        <p:blipFill>
          <a:blip r:embed="rId4"/>
          <a:stretch>
            <a:fillRect/>
          </a:stretch>
        </p:blipFill>
        <p:spPr>
          <a:xfrm>
            <a:off x="459532" y="1691064"/>
            <a:ext cx="2800350" cy="4869229"/>
          </a:xfrm>
          <a:prstGeom prst="rect">
            <a:avLst/>
          </a:prstGeom>
        </p:spPr>
      </p:pic>
      <p:grpSp>
        <p:nvGrpSpPr>
          <p:cNvPr id="18" name="组合 17">
            <a:extLst>
              <a:ext uri="{FF2B5EF4-FFF2-40B4-BE49-F238E27FC236}">
                <a16:creationId xmlns:a16="http://schemas.microsoft.com/office/drawing/2014/main" id="{975785FE-BA23-4BE5-9389-55FB84E5811F}"/>
              </a:ext>
            </a:extLst>
          </p:cNvPr>
          <p:cNvGrpSpPr/>
          <p:nvPr/>
        </p:nvGrpSpPr>
        <p:grpSpPr>
          <a:xfrm>
            <a:off x="3752548" y="986401"/>
            <a:ext cx="3104159" cy="5573892"/>
            <a:chOff x="3752548" y="986401"/>
            <a:chExt cx="3104159" cy="5573892"/>
          </a:xfrm>
        </p:grpSpPr>
        <p:grpSp>
          <p:nvGrpSpPr>
            <p:cNvPr id="6" name="组合 5">
              <a:extLst>
                <a:ext uri="{FF2B5EF4-FFF2-40B4-BE49-F238E27FC236}">
                  <a16:creationId xmlns:a16="http://schemas.microsoft.com/office/drawing/2014/main" id="{CD71ED7C-C450-40D1-A156-7D2D2A21B91D}"/>
                </a:ext>
              </a:extLst>
            </p:cNvPr>
            <p:cNvGrpSpPr/>
            <p:nvPr/>
          </p:nvGrpSpPr>
          <p:grpSpPr>
            <a:xfrm>
              <a:off x="4348748" y="986401"/>
              <a:ext cx="2507959" cy="3012362"/>
              <a:chOff x="4348748" y="986401"/>
              <a:chExt cx="2507959" cy="3012362"/>
            </a:xfrm>
          </p:grpSpPr>
          <p:sp>
            <p:nvSpPr>
              <p:cNvPr id="8" name="文本框 7">
                <a:extLst>
                  <a:ext uri="{FF2B5EF4-FFF2-40B4-BE49-F238E27FC236}">
                    <a16:creationId xmlns:a16="http://schemas.microsoft.com/office/drawing/2014/main" id="{0C077B01-8664-4C88-BB63-531DC88400DC}"/>
                  </a:ext>
                </a:extLst>
              </p:cNvPr>
              <p:cNvSpPr txBox="1"/>
              <p:nvPr/>
            </p:nvSpPr>
            <p:spPr>
              <a:xfrm>
                <a:off x="4348748" y="986401"/>
                <a:ext cx="1415772" cy="461665"/>
              </a:xfrm>
              <a:prstGeom prst="rect">
                <a:avLst/>
              </a:prstGeom>
              <a:noFill/>
            </p:spPr>
            <p:txBody>
              <a:bodyPr wrap="none" rtlCol="0">
                <a:spAutoFit/>
              </a:bodyPr>
              <a:lstStyle/>
              <a:p>
                <a:r>
                  <a:rPr lang="zh-CN" altLang="en-US" dirty="0"/>
                  <a:t>计划执行</a:t>
                </a:r>
              </a:p>
            </p:txBody>
          </p:sp>
          <p:sp>
            <p:nvSpPr>
              <p:cNvPr id="15" name="箭头: 右 14">
                <a:extLst>
                  <a:ext uri="{FF2B5EF4-FFF2-40B4-BE49-F238E27FC236}">
                    <a16:creationId xmlns:a16="http://schemas.microsoft.com/office/drawing/2014/main" id="{3543AF26-E815-4AC5-8AF6-331F89C4CF15}"/>
                  </a:ext>
                </a:extLst>
              </p:cNvPr>
              <p:cNvSpPr/>
              <p:nvPr/>
            </p:nvSpPr>
            <p:spPr bwMode="ltGray">
              <a:xfrm>
                <a:off x="6424659" y="3294385"/>
                <a:ext cx="432048" cy="704378"/>
              </a:xfrm>
              <a:prstGeom prst="rightArrow">
                <a:avLst/>
              </a:prstGeom>
              <a:solidFill>
                <a:schemeClr val="tx2"/>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685800" fontAlgn="base">
                  <a:spcBef>
                    <a:spcPct val="0"/>
                  </a:spcBef>
                  <a:spcAft>
                    <a:spcPct val="0"/>
                  </a:spcAft>
                </a:pPr>
                <a:endParaRPr lang="zh-CN" altLang="en-US" sz="1350" dirty="0">
                  <a:latin typeface="微软雅黑" panose="020B0503020204020204" charset="-122"/>
                  <a:ea typeface="微软雅黑" panose="020B0503020204020204" charset="-122"/>
                </a:endParaRPr>
              </a:p>
            </p:txBody>
          </p:sp>
        </p:grpSp>
        <p:pic>
          <p:nvPicPr>
            <p:cNvPr id="16" name="图片 15">
              <a:extLst>
                <a:ext uri="{FF2B5EF4-FFF2-40B4-BE49-F238E27FC236}">
                  <a16:creationId xmlns:a16="http://schemas.microsoft.com/office/drawing/2014/main" id="{4C049803-96DB-4EE6-B136-021705FE81AE}"/>
                </a:ext>
              </a:extLst>
            </p:cNvPr>
            <p:cNvPicPr>
              <a:picLocks noChangeAspect="1"/>
            </p:cNvPicPr>
            <p:nvPr/>
          </p:nvPicPr>
          <p:blipFill>
            <a:blip r:embed="rId5"/>
            <a:stretch>
              <a:fillRect/>
            </a:stretch>
          </p:blipFill>
          <p:spPr>
            <a:xfrm>
              <a:off x="3752548" y="1691064"/>
              <a:ext cx="2800800" cy="486922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92FFA34B-156C-4E05-BBD0-38E6D8C6E090}"/>
              </a:ext>
            </a:extLst>
          </p:cNvPr>
          <p:cNvSpPr/>
          <p:nvPr/>
        </p:nvSpPr>
        <p:spPr>
          <a:xfrm>
            <a:off x="360999" y="1128113"/>
            <a:ext cx="6231799" cy="787420"/>
          </a:xfrm>
          <a:prstGeom prst="rect">
            <a:avLst/>
          </a:prstGeom>
        </p:spPr>
        <p:txBody>
          <a:bodyPr wrap="square">
            <a:spAutoFit/>
          </a:bodyPr>
          <a:lstStyle/>
          <a:p>
            <a:pPr>
              <a:lnSpc>
                <a:spcPct val="150000"/>
              </a:lnSpc>
            </a:pPr>
            <a:r>
              <a:rPr lang="zh-CN" altLang="en-US" sz="1600" dirty="0">
                <a:cs typeface="+mn-ea"/>
                <a:sym typeface="+mn-lt"/>
              </a:rPr>
              <a:t>能落地的规则才有价值，通过积分体系，培养员工的行为习惯</a:t>
            </a:r>
            <a:r>
              <a:rPr lang="en-US" altLang="zh-CN" sz="1600" dirty="0">
                <a:cs typeface="+mn-ea"/>
                <a:sym typeface="+mn-lt"/>
              </a:rPr>
              <a:t>(</a:t>
            </a:r>
            <a:r>
              <a:rPr lang="zh-CN" altLang="en-US" sz="1600" dirty="0">
                <a:cs typeface="+mn-ea"/>
                <a:sym typeface="+mn-lt"/>
              </a:rPr>
              <a:t>需与绩效关联</a:t>
            </a:r>
            <a:r>
              <a:rPr lang="en-US" altLang="zh-CN" sz="1600" dirty="0">
                <a:cs typeface="+mn-ea"/>
                <a:sym typeface="+mn-lt"/>
              </a:rPr>
              <a:t>)</a:t>
            </a:r>
            <a:endParaRPr lang="zh-CN" altLang="en-US" sz="1600" dirty="0">
              <a:cs typeface="+mn-ea"/>
              <a:sym typeface="+mn-lt"/>
            </a:endParaRPr>
          </a:p>
        </p:txBody>
      </p:sp>
      <p:grpSp>
        <p:nvGrpSpPr>
          <p:cNvPr id="27" name="组合 26">
            <a:extLst>
              <a:ext uri="{FF2B5EF4-FFF2-40B4-BE49-F238E27FC236}">
                <a16:creationId xmlns:a16="http://schemas.microsoft.com/office/drawing/2014/main" id="{28A2771C-BBE4-4C7F-BBBF-52549B3A110D}"/>
              </a:ext>
            </a:extLst>
          </p:cNvPr>
          <p:cNvGrpSpPr/>
          <p:nvPr/>
        </p:nvGrpSpPr>
        <p:grpSpPr>
          <a:xfrm>
            <a:off x="307000" y="3525751"/>
            <a:ext cx="6075435" cy="2965565"/>
            <a:chOff x="1314352" y="1208253"/>
            <a:chExt cx="6408520" cy="3128151"/>
          </a:xfrm>
        </p:grpSpPr>
        <p:sp>
          <p:nvSpPr>
            <p:cNvPr id="28" name="矩形 27">
              <a:extLst>
                <a:ext uri="{FF2B5EF4-FFF2-40B4-BE49-F238E27FC236}">
                  <a16:creationId xmlns:a16="http://schemas.microsoft.com/office/drawing/2014/main" id="{B3A7DDD9-AB69-4C5D-AEC7-2BD267C92C32}"/>
                </a:ext>
              </a:extLst>
            </p:cNvPr>
            <p:cNvSpPr/>
            <p:nvPr/>
          </p:nvSpPr>
          <p:spPr>
            <a:xfrm>
              <a:off x="1314352" y="2194131"/>
              <a:ext cx="1368152" cy="648072"/>
            </a:xfrm>
            <a:prstGeom prst="rect">
              <a:avLst/>
            </a:prstGeom>
            <a:solidFill>
              <a:srgbClr val="4CA4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dirty="0">
                  <a:solidFill>
                    <a:schemeClr val="tx1"/>
                  </a:solidFill>
                  <a:cs typeface="+mn-ea"/>
                  <a:sym typeface="+mn-lt"/>
                </a:rPr>
                <a:t>业务行为</a:t>
              </a:r>
              <a:r>
                <a:rPr lang="en-US" altLang="zh-CN" sz="1707" dirty="0">
                  <a:solidFill>
                    <a:schemeClr val="tx1"/>
                  </a:solidFill>
                  <a:cs typeface="+mn-ea"/>
                  <a:sym typeface="+mn-lt"/>
                </a:rPr>
                <a:t>1</a:t>
              </a:r>
              <a:endParaRPr lang="zh-CN" altLang="en-US" sz="1707" dirty="0">
                <a:solidFill>
                  <a:schemeClr val="tx1"/>
                </a:solidFill>
                <a:cs typeface="+mn-ea"/>
                <a:sym typeface="+mn-lt"/>
              </a:endParaRPr>
            </a:p>
          </p:txBody>
        </p:sp>
        <p:sp>
          <p:nvSpPr>
            <p:cNvPr id="29" name="矩形 28">
              <a:extLst>
                <a:ext uri="{FF2B5EF4-FFF2-40B4-BE49-F238E27FC236}">
                  <a16:creationId xmlns:a16="http://schemas.microsoft.com/office/drawing/2014/main" id="{EE200AD6-292C-445D-AA5C-0585602D4785}"/>
                </a:ext>
              </a:extLst>
            </p:cNvPr>
            <p:cNvSpPr/>
            <p:nvPr/>
          </p:nvSpPr>
          <p:spPr>
            <a:xfrm>
              <a:off x="1314352" y="3140032"/>
              <a:ext cx="1368152" cy="648072"/>
            </a:xfrm>
            <a:prstGeom prst="rect">
              <a:avLst/>
            </a:prstGeom>
            <a:solidFill>
              <a:srgbClr val="4CA4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dirty="0">
                  <a:solidFill>
                    <a:schemeClr val="tx1"/>
                  </a:solidFill>
                  <a:cs typeface="+mn-ea"/>
                  <a:sym typeface="+mn-lt"/>
                </a:rPr>
                <a:t>业务行为</a:t>
              </a:r>
              <a:r>
                <a:rPr lang="en-US" altLang="zh-CN" sz="1707" dirty="0">
                  <a:solidFill>
                    <a:schemeClr val="tx1"/>
                  </a:solidFill>
                  <a:cs typeface="+mn-ea"/>
                  <a:sym typeface="+mn-lt"/>
                </a:rPr>
                <a:t>2</a:t>
              </a:r>
              <a:endParaRPr lang="zh-CN" altLang="en-US" sz="1707" dirty="0">
                <a:solidFill>
                  <a:schemeClr val="tx1"/>
                </a:solidFill>
                <a:cs typeface="+mn-ea"/>
                <a:sym typeface="+mn-lt"/>
              </a:endParaRPr>
            </a:p>
          </p:txBody>
        </p:sp>
        <p:sp>
          <p:nvSpPr>
            <p:cNvPr id="31" name="矩形 30">
              <a:extLst>
                <a:ext uri="{FF2B5EF4-FFF2-40B4-BE49-F238E27FC236}">
                  <a16:creationId xmlns:a16="http://schemas.microsoft.com/office/drawing/2014/main" id="{F0A17732-9751-4C00-B5C7-7501B614CD62}"/>
                </a:ext>
              </a:extLst>
            </p:cNvPr>
            <p:cNvSpPr/>
            <p:nvPr/>
          </p:nvSpPr>
          <p:spPr>
            <a:xfrm>
              <a:off x="3358803" y="1700569"/>
              <a:ext cx="910317" cy="2635835"/>
            </a:xfrm>
            <a:prstGeom prst="rect">
              <a:avLst/>
            </a:prstGeom>
            <a:solidFill>
              <a:srgbClr val="FAB4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dirty="0">
                  <a:solidFill>
                    <a:schemeClr val="tx1"/>
                  </a:solidFill>
                  <a:cs typeface="+mn-ea"/>
                  <a:sym typeface="+mn-lt"/>
                </a:rPr>
                <a:t>系统积分判定</a:t>
              </a:r>
            </a:p>
          </p:txBody>
        </p:sp>
        <p:sp>
          <p:nvSpPr>
            <p:cNvPr id="32" name="矩形 31">
              <a:extLst>
                <a:ext uri="{FF2B5EF4-FFF2-40B4-BE49-F238E27FC236}">
                  <a16:creationId xmlns:a16="http://schemas.microsoft.com/office/drawing/2014/main" id="{BC4FC050-F7A6-40B7-9695-2E9B97771E9A}"/>
                </a:ext>
              </a:extLst>
            </p:cNvPr>
            <p:cNvSpPr/>
            <p:nvPr/>
          </p:nvSpPr>
          <p:spPr>
            <a:xfrm>
              <a:off x="4534072" y="1703986"/>
              <a:ext cx="910317" cy="1264267"/>
            </a:xfrm>
            <a:prstGeom prst="rect">
              <a:avLst/>
            </a:prstGeom>
            <a:solidFill>
              <a:srgbClr val="FAB4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dirty="0">
                  <a:solidFill>
                    <a:schemeClr val="tx1"/>
                  </a:solidFill>
                  <a:cs typeface="+mn-ea"/>
                  <a:sym typeface="+mn-lt"/>
                </a:rPr>
                <a:t>积分获取</a:t>
              </a:r>
            </a:p>
          </p:txBody>
        </p:sp>
        <p:sp>
          <p:nvSpPr>
            <p:cNvPr id="33" name="矩形 32">
              <a:extLst>
                <a:ext uri="{FF2B5EF4-FFF2-40B4-BE49-F238E27FC236}">
                  <a16:creationId xmlns:a16="http://schemas.microsoft.com/office/drawing/2014/main" id="{0CD2D24C-A04E-48B9-810B-92868DF47FAB}"/>
                </a:ext>
              </a:extLst>
            </p:cNvPr>
            <p:cNvSpPr/>
            <p:nvPr/>
          </p:nvSpPr>
          <p:spPr>
            <a:xfrm>
              <a:off x="4534071" y="3072137"/>
              <a:ext cx="910317" cy="1264267"/>
            </a:xfrm>
            <a:prstGeom prst="rect">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dirty="0">
                  <a:solidFill>
                    <a:schemeClr val="tx1"/>
                  </a:solidFill>
                  <a:cs typeface="+mn-ea"/>
                  <a:sym typeface="+mn-lt"/>
                </a:rPr>
                <a:t>特殊调整</a:t>
              </a:r>
            </a:p>
          </p:txBody>
        </p:sp>
        <p:sp>
          <p:nvSpPr>
            <p:cNvPr id="34" name="文本框 33">
              <a:extLst>
                <a:ext uri="{FF2B5EF4-FFF2-40B4-BE49-F238E27FC236}">
                  <a16:creationId xmlns:a16="http://schemas.microsoft.com/office/drawing/2014/main" id="{B06A0F9D-A193-4F73-B478-24A54EA524FD}"/>
                </a:ext>
              </a:extLst>
            </p:cNvPr>
            <p:cNvSpPr txBox="1"/>
            <p:nvPr/>
          </p:nvSpPr>
          <p:spPr>
            <a:xfrm>
              <a:off x="3413063" y="1208253"/>
              <a:ext cx="2047736" cy="374450"/>
            </a:xfrm>
            <a:prstGeom prst="rect">
              <a:avLst/>
            </a:prstGeom>
            <a:noFill/>
          </p:spPr>
          <p:txBody>
            <a:bodyPr wrap="none" rtlCol="0">
              <a:spAutoFit/>
            </a:bodyPr>
            <a:lstStyle/>
            <a:p>
              <a:r>
                <a:rPr lang="zh-CN" altLang="en-US" sz="1707" dirty="0">
                  <a:cs typeface="+mn-ea"/>
                  <a:sym typeface="+mn-lt"/>
                </a:rPr>
                <a:t>业务操作及时评分</a:t>
              </a:r>
            </a:p>
          </p:txBody>
        </p:sp>
        <p:sp>
          <p:nvSpPr>
            <p:cNvPr id="35" name="矩形 34">
              <a:extLst>
                <a:ext uri="{FF2B5EF4-FFF2-40B4-BE49-F238E27FC236}">
                  <a16:creationId xmlns:a16="http://schemas.microsoft.com/office/drawing/2014/main" id="{0F8102B1-38AF-494D-A52C-A52D456C7B49}"/>
                </a:ext>
              </a:extLst>
            </p:cNvPr>
            <p:cNvSpPr/>
            <p:nvPr/>
          </p:nvSpPr>
          <p:spPr>
            <a:xfrm>
              <a:off x="5702599" y="1700568"/>
              <a:ext cx="910317" cy="2635835"/>
            </a:xfrm>
            <a:prstGeom prst="rect">
              <a:avLst/>
            </a:prstGeom>
            <a:solidFill>
              <a:srgbClr val="FAB4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dirty="0">
                  <a:solidFill>
                    <a:schemeClr val="tx1"/>
                  </a:solidFill>
                  <a:cs typeface="+mn-ea"/>
                  <a:sym typeface="+mn-lt"/>
                </a:rPr>
                <a:t>积分累计</a:t>
              </a:r>
            </a:p>
          </p:txBody>
        </p:sp>
        <p:sp>
          <p:nvSpPr>
            <p:cNvPr id="36" name="矩形 35">
              <a:extLst>
                <a:ext uri="{FF2B5EF4-FFF2-40B4-BE49-F238E27FC236}">
                  <a16:creationId xmlns:a16="http://schemas.microsoft.com/office/drawing/2014/main" id="{7AC2A215-CE27-4648-A598-244F1A75BFCE}"/>
                </a:ext>
              </a:extLst>
            </p:cNvPr>
            <p:cNvSpPr/>
            <p:nvPr/>
          </p:nvSpPr>
          <p:spPr>
            <a:xfrm>
              <a:off x="6812555" y="1697200"/>
              <a:ext cx="910317" cy="263583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dirty="0">
                  <a:solidFill>
                    <a:schemeClr val="tx1"/>
                  </a:solidFill>
                  <a:cs typeface="+mn-ea"/>
                  <a:sym typeface="+mn-lt"/>
                </a:rPr>
                <a:t>积分消费</a:t>
              </a:r>
            </a:p>
          </p:txBody>
        </p:sp>
      </p:grpSp>
      <p:cxnSp>
        <p:nvCxnSpPr>
          <p:cNvPr id="37" name="连接符: 肘形 36">
            <a:extLst>
              <a:ext uri="{FF2B5EF4-FFF2-40B4-BE49-F238E27FC236}">
                <a16:creationId xmlns:a16="http://schemas.microsoft.com/office/drawing/2014/main" id="{F8BC635E-BAA3-4917-B28F-9075B95BA64C}"/>
              </a:ext>
            </a:extLst>
          </p:cNvPr>
          <p:cNvCxnSpPr>
            <a:stCxn id="28" idx="3"/>
            <a:endCxn id="31" idx="1"/>
          </p:cNvCxnSpPr>
          <p:nvPr/>
        </p:nvCxnSpPr>
        <p:spPr>
          <a:xfrm>
            <a:off x="1604042" y="4767582"/>
            <a:ext cx="641149" cy="4743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5DE7001E-1527-41F4-8AB0-6CC3DFBA3FD1}"/>
              </a:ext>
            </a:extLst>
          </p:cNvPr>
          <p:cNvCxnSpPr>
            <a:stCxn id="29" idx="3"/>
            <a:endCxn id="31" idx="1"/>
          </p:cNvCxnSpPr>
          <p:nvPr/>
        </p:nvCxnSpPr>
        <p:spPr>
          <a:xfrm flipV="1">
            <a:off x="1604042" y="5241898"/>
            <a:ext cx="641149" cy="4224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B69E97FC-BDA0-48D2-B3CD-FD6024143A9D}"/>
              </a:ext>
            </a:extLst>
          </p:cNvPr>
          <p:cNvCxnSpPr>
            <a:stCxn id="31" idx="3"/>
            <a:endCxn id="32" idx="1"/>
          </p:cNvCxnSpPr>
          <p:nvPr/>
        </p:nvCxnSpPr>
        <p:spPr>
          <a:xfrm flipV="1">
            <a:off x="3108193" y="4594997"/>
            <a:ext cx="251181" cy="6469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73B61AA1-2072-4841-8CC9-B16485EAB716}"/>
              </a:ext>
            </a:extLst>
          </p:cNvPr>
          <p:cNvCxnSpPr>
            <a:stCxn id="32" idx="3"/>
            <a:endCxn id="35" idx="1"/>
          </p:cNvCxnSpPr>
          <p:nvPr/>
        </p:nvCxnSpPr>
        <p:spPr>
          <a:xfrm>
            <a:off x="4222378" y="4594996"/>
            <a:ext cx="244789" cy="646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8C229BB5-95E0-4BD6-A12A-CFFEC4F58860}"/>
              </a:ext>
            </a:extLst>
          </p:cNvPr>
          <p:cNvCxnSpPr>
            <a:stCxn id="33" idx="3"/>
            <a:endCxn id="35" idx="1"/>
          </p:cNvCxnSpPr>
          <p:nvPr/>
        </p:nvCxnSpPr>
        <p:spPr>
          <a:xfrm flipV="1">
            <a:off x="4222376" y="5241897"/>
            <a:ext cx="244790" cy="650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C7A4501F-8C4F-45CB-9B92-1030940D27BD}"/>
              </a:ext>
            </a:extLst>
          </p:cNvPr>
          <p:cNvCxnSpPr>
            <a:stCxn id="35" idx="3"/>
            <a:endCxn id="36" idx="1"/>
          </p:cNvCxnSpPr>
          <p:nvPr/>
        </p:nvCxnSpPr>
        <p:spPr>
          <a:xfrm flipV="1">
            <a:off x="5330171" y="5238703"/>
            <a:ext cx="189262" cy="3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43EF1DA3-2616-4F60-94E8-08772EC2683A}"/>
              </a:ext>
            </a:extLst>
          </p:cNvPr>
          <p:cNvSpPr/>
          <p:nvPr/>
        </p:nvSpPr>
        <p:spPr>
          <a:xfrm>
            <a:off x="555644" y="2044225"/>
            <a:ext cx="5356278" cy="738568"/>
          </a:xfrm>
          <a:prstGeom prst="rect">
            <a:avLst/>
          </a:prstGeom>
        </p:spPr>
        <p:txBody>
          <a:bodyPr wrap="square">
            <a:spAutoFit/>
          </a:bodyPr>
          <a:lstStyle/>
          <a:p>
            <a:pPr marL="342866" indent="-342866">
              <a:buAutoNum type="arabicPeriod"/>
            </a:pPr>
            <a:r>
              <a:rPr lang="zh-CN" altLang="en-US" sz="1400" dirty="0">
                <a:cs typeface="+mn-ea"/>
                <a:sym typeface="+mn-lt"/>
              </a:rPr>
              <a:t>销售人员执行了行为则可获取积分</a:t>
            </a:r>
            <a:endParaRPr lang="en-US" altLang="zh-CN" sz="1400" dirty="0">
              <a:cs typeface="+mn-ea"/>
              <a:sym typeface="+mn-lt"/>
            </a:endParaRPr>
          </a:p>
          <a:p>
            <a:pPr marL="342866" indent="-342866">
              <a:buFontTx/>
              <a:buAutoNum type="arabicPeriod"/>
            </a:pPr>
            <a:r>
              <a:rPr lang="zh-CN" altLang="en-US" sz="1400" dirty="0">
                <a:cs typeface="+mn-ea"/>
                <a:sym typeface="+mn-lt"/>
              </a:rPr>
              <a:t>通过积分可结合激励，促进销售人员进行动作执行</a:t>
            </a:r>
            <a:endParaRPr lang="en-US" altLang="zh-CN" sz="1400" dirty="0">
              <a:cs typeface="+mn-ea"/>
              <a:sym typeface="+mn-lt"/>
            </a:endParaRPr>
          </a:p>
          <a:p>
            <a:pPr marL="342866" indent="-342866">
              <a:buFontTx/>
              <a:buAutoNum type="arabicPeriod"/>
            </a:pPr>
            <a:r>
              <a:rPr lang="zh-CN" altLang="en-US" sz="1400" dirty="0">
                <a:cs typeface="+mn-ea"/>
                <a:sym typeface="+mn-lt"/>
              </a:rPr>
              <a:t>提供排名，以便激发员工间的评比</a:t>
            </a:r>
          </a:p>
        </p:txBody>
      </p:sp>
      <p:pic>
        <p:nvPicPr>
          <p:cNvPr id="26" name="图片 25">
            <a:extLst>
              <a:ext uri="{FF2B5EF4-FFF2-40B4-BE49-F238E27FC236}">
                <a16:creationId xmlns:a16="http://schemas.microsoft.com/office/drawing/2014/main" id="{E5F0D66C-E9DC-4509-9D3A-A9EF35F61E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5334" y="1595428"/>
            <a:ext cx="2489130" cy="5171858"/>
          </a:xfrm>
          <a:prstGeom prst="rect">
            <a:avLst/>
          </a:prstGeom>
          <a:ln>
            <a:solidFill>
              <a:schemeClr val="bg1">
                <a:lumMod val="75000"/>
              </a:schemeClr>
            </a:solidFill>
          </a:ln>
        </p:spPr>
      </p:pic>
      <p:pic>
        <p:nvPicPr>
          <p:cNvPr id="44" name="图片 43">
            <a:extLst>
              <a:ext uri="{FF2B5EF4-FFF2-40B4-BE49-F238E27FC236}">
                <a16:creationId xmlns:a16="http://schemas.microsoft.com/office/drawing/2014/main" id="{88F19E1E-ECF9-4C35-BDD0-7DCF289025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2798" y="1595428"/>
            <a:ext cx="2489130" cy="5171858"/>
          </a:xfrm>
          <a:prstGeom prst="rect">
            <a:avLst/>
          </a:prstGeom>
          <a:ln>
            <a:solidFill>
              <a:schemeClr val="bg1">
                <a:lumMod val="75000"/>
              </a:schemeClr>
            </a:solidFill>
          </a:ln>
        </p:spPr>
      </p:pic>
      <p:sp>
        <p:nvSpPr>
          <p:cNvPr id="2" name="矩形 1">
            <a:extLst>
              <a:ext uri="{FF2B5EF4-FFF2-40B4-BE49-F238E27FC236}">
                <a16:creationId xmlns:a16="http://schemas.microsoft.com/office/drawing/2014/main" id="{06214E13-2560-4503-8FEE-363E2B8C9082}"/>
              </a:ext>
            </a:extLst>
          </p:cNvPr>
          <p:cNvSpPr/>
          <p:nvPr/>
        </p:nvSpPr>
        <p:spPr bwMode="auto">
          <a:xfrm>
            <a:off x="0" y="201861"/>
            <a:ext cx="9861111" cy="553393"/>
          </a:xfrm>
          <a:prstGeom prst="rect">
            <a:avLst/>
          </a:prstGeom>
        </p:spPr>
        <p:txBody>
          <a:bodyPr wrap="square" lIns="91343" tIns="45672" rIns="91343" bIns="45672" rtlCol="0" anchor="t">
            <a:spAutoFit/>
          </a:bodyPr>
          <a:lstStyle/>
          <a:p>
            <a:pPr marL="6766" indent="-6766" defTabSz="101488">
              <a:defRPr/>
            </a:pPr>
            <a:r>
              <a:rPr lang="zh-CN" altLang="en-US" sz="2997" dirty="0">
                <a:solidFill>
                  <a:srgbClr val="FD9B08"/>
                </a:solidFill>
                <a:cs typeface="+mn-ea"/>
                <a:sym typeface="+mn-lt"/>
              </a:rPr>
              <a:t>销售过程管理</a:t>
            </a:r>
            <a:r>
              <a:rPr lang="en-US" altLang="zh-CN" sz="2997" dirty="0">
                <a:solidFill>
                  <a:srgbClr val="FD9B08"/>
                </a:solidFill>
                <a:cs typeface="+mn-ea"/>
                <a:sym typeface="+mn-lt"/>
              </a:rPr>
              <a:t>-</a:t>
            </a:r>
            <a:r>
              <a:rPr lang="zh-CN" altLang="en-US" sz="2997" dirty="0">
                <a:solidFill>
                  <a:srgbClr val="FD9B08"/>
                </a:solidFill>
                <a:cs typeface="+mn-ea"/>
                <a:sym typeface="+mn-lt"/>
              </a:rPr>
              <a:t>行为过程的量化实践</a:t>
            </a:r>
          </a:p>
        </p:txBody>
      </p:sp>
    </p:spTree>
    <p:extLst>
      <p:ext uri="{BB962C8B-B14F-4D97-AF65-F5344CB8AC3E}">
        <p14:creationId xmlns:p14="http://schemas.microsoft.com/office/powerpoint/2010/main" val="2590437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201861"/>
            <a:ext cx="9861111" cy="553393"/>
          </a:xfrm>
          <a:prstGeom prst="rect">
            <a:avLst/>
          </a:prstGeom>
        </p:spPr>
        <p:txBody>
          <a:bodyPr wrap="square" lIns="91343" tIns="45672" rIns="91343" bIns="45672" rtlCol="0" anchor="t">
            <a:spAutoFit/>
          </a:bodyPr>
          <a:lstStyle/>
          <a:p>
            <a:pPr marL="6766" indent="-6766" defTabSz="101488">
              <a:defRPr/>
            </a:pPr>
            <a:r>
              <a:rPr lang="zh-CN" altLang="en-US" sz="2997" dirty="0">
                <a:solidFill>
                  <a:srgbClr val="FD9B08"/>
                </a:solidFill>
                <a:cs typeface="+mn-ea"/>
                <a:sym typeface="+mn-lt"/>
              </a:rPr>
              <a:t>销售过程管理</a:t>
            </a:r>
            <a:r>
              <a:rPr lang="en-US" altLang="zh-CN" sz="2997" dirty="0">
                <a:solidFill>
                  <a:srgbClr val="FD9B08"/>
                </a:solidFill>
                <a:cs typeface="+mn-ea"/>
                <a:sym typeface="+mn-lt"/>
              </a:rPr>
              <a:t>-</a:t>
            </a:r>
            <a:r>
              <a:rPr lang="zh-CN" altLang="en-US" sz="2997" dirty="0">
                <a:solidFill>
                  <a:srgbClr val="FD9B08"/>
                </a:solidFill>
                <a:cs typeface="+mn-ea"/>
                <a:sym typeface="+mn-lt"/>
              </a:rPr>
              <a:t>行为过程的量化实践</a:t>
            </a:r>
          </a:p>
        </p:txBody>
      </p:sp>
      <p:grpSp>
        <p:nvGrpSpPr>
          <p:cNvPr id="3" name="组合 2"/>
          <p:cNvGrpSpPr/>
          <p:nvPr/>
        </p:nvGrpSpPr>
        <p:grpSpPr>
          <a:xfrm>
            <a:off x="649483" y="1128226"/>
            <a:ext cx="10891446" cy="4758743"/>
            <a:chOff x="1145" y="2927"/>
            <a:chExt cx="25755" cy="11253"/>
          </a:xfrm>
        </p:grpSpPr>
        <p:sp>
          <p:nvSpPr>
            <p:cNvPr id="4" name="矩形"/>
            <p:cNvSpPr/>
            <p:nvPr/>
          </p:nvSpPr>
          <p:spPr>
            <a:xfrm>
              <a:off x="6614" y="4028"/>
              <a:ext cx="11140" cy="10152"/>
            </a:xfrm>
            <a:prstGeom prst="rect">
              <a:avLst/>
            </a:prstGeom>
            <a:solidFill>
              <a:srgbClr val="FFFFFF"/>
            </a:solidFill>
            <a:ln w="3175">
              <a:solidFill>
                <a:schemeClr val="accent4">
                  <a:hueOff val="-461056"/>
                  <a:satOff val="4338"/>
                  <a:lumOff val="-10201"/>
                </a:schemeClr>
              </a:solidFill>
              <a:miter lim="400000"/>
            </a:ln>
          </p:spPr>
          <p:txBody>
            <a:bodyPr lIns="35681" tIns="35681" rIns="35681" bIns="35681" anchor="ct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defRPr sz="1100" b="0">
                  <a:solidFill>
                    <a:srgbClr val="FFFFFF"/>
                  </a:solidFill>
                  <a:latin typeface="+mn-lt"/>
                  <a:ea typeface="+mn-ea"/>
                  <a:cs typeface="+mn-cs"/>
                  <a:sym typeface="Helvetica Neue Medium"/>
                </a:defRPr>
              </a:pPr>
              <a:endParaRPr sz="733">
                <a:cs typeface="+mn-ea"/>
                <a:sym typeface="+mn-lt"/>
              </a:endParaRPr>
            </a:p>
          </p:txBody>
        </p:sp>
        <p:sp>
          <p:nvSpPr>
            <p:cNvPr id="6" name="日薪"/>
            <p:cNvSpPr txBox="1"/>
            <p:nvPr/>
          </p:nvSpPr>
          <p:spPr>
            <a:xfrm>
              <a:off x="10514" y="2927"/>
              <a:ext cx="3445" cy="825"/>
            </a:xfrm>
            <a:prstGeom prst="rect">
              <a:avLst/>
            </a:prstGeom>
            <a:ln w="3175">
              <a:miter lim="400000"/>
            </a:ln>
          </p:spPr>
          <p:txBody>
            <a:bodyPr wrap="none" lIns="35681" tIns="35681" rIns="35681" bIns="35681">
              <a:spAutoFit/>
            </a:bodyPr>
            <a:lstStyle>
              <a:lvl1pPr algn="l"/>
            </a:lstStyle>
            <a:p>
              <a:pPr defTabSz="608929"/>
              <a:r>
                <a:rPr lang="zh-CN" altLang="en-US" sz="1798" dirty="0">
                  <a:cs typeface="+mn-ea"/>
                  <a:sym typeface="+mn-lt"/>
                </a:rPr>
                <a:t>系统薪资统计</a:t>
              </a:r>
            </a:p>
          </p:txBody>
        </p:sp>
        <p:sp>
          <p:nvSpPr>
            <p:cNvPr id="7" name="矩形"/>
            <p:cNvSpPr/>
            <p:nvPr/>
          </p:nvSpPr>
          <p:spPr>
            <a:xfrm>
              <a:off x="6832" y="5558"/>
              <a:ext cx="4090" cy="6972"/>
            </a:xfrm>
            <a:prstGeom prst="rect">
              <a:avLst/>
            </a:prstGeom>
            <a:solidFill>
              <a:srgbClr val="ECECEC"/>
            </a:solidFill>
            <a:ln w="3175">
              <a:solidFill>
                <a:srgbClr val="D6D5D5"/>
              </a:solidFill>
              <a:miter lim="400000"/>
            </a:ln>
          </p:spPr>
          <p:txBody>
            <a:bodyPr lIns="35681" tIns="35681" rIns="35681" bIns="35681" anchor="ct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defRPr sz="1100" b="0">
                  <a:solidFill>
                    <a:srgbClr val="FFFFFF"/>
                  </a:solidFill>
                  <a:latin typeface="+mn-lt"/>
                  <a:ea typeface="+mn-ea"/>
                  <a:cs typeface="+mn-cs"/>
                  <a:sym typeface="Helvetica Neue Medium"/>
                </a:defRPr>
              </a:pPr>
              <a:endParaRPr sz="733">
                <a:cs typeface="+mn-ea"/>
                <a:sym typeface="+mn-lt"/>
              </a:endParaRPr>
            </a:p>
          </p:txBody>
        </p:sp>
        <p:sp>
          <p:nvSpPr>
            <p:cNvPr id="8" name="矩形"/>
            <p:cNvSpPr/>
            <p:nvPr/>
          </p:nvSpPr>
          <p:spPr>
            <a:xfrm>
              <a:off x="13384" y="5512"/>
              <a:ext cx="4085" cy="7017"/>
            </a:xfrm>
            <a:prstGeom prst="rect">
              <a:avLst/>
            </a:prstGeom>
            <a:solidFill>
              <a:srgbClr val="ECECEC"/>
            </a:solidFill>
            <a:ln w="3175">
              <a:solidFill>
                <a:srgbClr val="D6D5D5"/>
              </a:solidFill>
              <a:miter lim="400000"/>
            </a:ln>
          </p:spPr>
          <p:txBody>
            <a:bodyPr lIns="35681" tIns="35681" rIns="35681" bIns="35681" anchor="ct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defRPr sz="1100" b="0">
                  <a:solidFill>
                    <a:srgbClr val="FFFFFF"/>
                  </a:solidFill>
                  <a:latin typeface="+mn-lt"/>
                  <a:ea typeface="+mn-ea"/>
                  <a:cs typeface="+mn-cs"/>
                  <a:sym typeface="Helvetica Neue Medium"/>
                </a:defRPr>
              </a:pPr>
              <a:endParaRPr sz="733" dirty="0">
                <a:cs typeface="+mn-ea"/>
                <a:sym typeface="+mn-lt"/>
              </a:endParaRPr>
            </a:p>
          </p:txBody>
        </p:sp>
        <p:sp>
          <p:nvSpPr>
            <p:cNvPr id="9" name="矩形"/>
            <p:cNvSpPr/>
            <p:nvPr/>
          </p:nvSpPr>
          <p:spPr>
            <a:xfrm>
              <a:off x="21243" y="4028"/>
              <a:ext cx="5657" cy="10006"/>
            </a:xfrm>
            <a:prstGeom prst="rect">
              <a:avLst/>
            </a:prstGeom>
            <a:solidFill>
              <a:srgbClr val="ECECEC"/>
            </a:solidFill>
            <a:ln w="3175">
              <a:solidFill>
                <a:srgbClr val="D6D5D5"/>
              </a:solidFill>
              <a:miter lim="400000"/>
            </a:ln>
          </p:spPr>
          <p:txBody>
            <a:bodyPr lIns="35681" tIns="35681" rIns="35681" bIns="35681" anchor="ct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defRPr sz="1100" b="0">
                  <a:solidFill>
                    <a:srgbClr val="FFFFFF"/>
                  </a:solidFill>
                  <a:latin typeface="+mn-lt"/>
                  <a:ea typeface="+mn-ea"/>
                  <a:cs typeface="+mn-cs"/>
                  <a:sym typeface="Helvetica Neue Medium"/>
                </a:defRPr>
              </a:pPr>
              <a:endParaRPr sz="733">
                <a:cs typeface="+mn-ea"/>
                <a:sym typeface="+mn-lt"/>
              </a:endParaRPr>
            </a:p>
          </p:txBody>
        </p:sp>
        <p:sp>
          <p:nvSpPr>
            <p:cNvPr id="10" name="积分系统"/>
            <p:cNvSpPr txBox="1"/>
            <p:nvPr/>
          </p:nvSpPr>
          <p:spPr>
            <a:xfrm>
              <a:off x="7001" y="5858"/>
              <a:ext cx="3566" cy="679"/>
            </a:xfrm>
            <a:prstGeom prst="rect">
              <a:avLst/>
            </a:prstGeom>
            <a:ln w="3175">
              <a:miter lim="400000"/>
            </a:ln>
          </p:spPr>
          <p:txBody>
            <a:bodyPr wrap="none" lIns="35681" tIns="35681" rIns="35681" bIns="35681">
              <a:spAutoFit/>
            </a:bodyPr>
            <a:lstStyle>
              <a:lvl1pPr algn="l">
                <a:defRPr sz="800"/>
              </a:lvl1pPr>
            </a:lstStyle>
            <a:p>
              <a:pPr defTabSz="608929"/>
              <a:r>
                <a:rPr lang="zh-CN" altLang="en-US" sz="1399" dirty="0">
                  <a:cs typeface="+mn-ea"/>
                  <a:sym typeface="+mn-lt"/>
                </a:rPr>
                <a:t>市场作业积分组成</a:t>
              </a:r>
            </a:p>
          </p:txBody>
        </p:sp>
        <p:sp>
          <p:nvSpPr>
            <p:cNvPr id="11" name="1. 基本工资"/>
            <p:cNvSpPr/>
            <p:nvPr/>
          </p:nvSpPr>
          <p:spPr>
            <a:xfrm>
              <a:off x="7052" y="7089"/>
              <a:ext cx="3432" cy="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lang="zh-CN" altLang="en-US" sz="1332" dirty="0">
                  <a:solidFill>
                    <a:schemeClr val="tx1"/>
                  </a:solidFill>
                  <a:cs typeface="+mn-ea"/>
                  <a:sym typeface="+mn-lt"/>
                </a:rPr>
                <a:t>销售创建客户</a:t>
              </a:r>
            </a:p>
          </p:txBody>
        </p:sp>
        <p:sp>
          <p:nvSpPr>
            <p:cNvPr id="12" name="2. 提成"/>
            <p:cNvSpPr/>
            <p:nvPr/>
          </p:nvSpPr>
          <p:spPr>
            <a:xfrm>
              <a:off x="7052" y="8002"/>
              <a:ext cx="3432" cy="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lang="zh-CN" altLang="en-US" sz="1332" dirty="0">
                  <a:solidFill>
                    <a:schemeClr val="tx1"/>
                  </a:solidFill>
                  <a:cs typeface="+mn-ea"/>
                  <a:sym typeface="+mn-lt"/>
                </a:rPr>
                <a:t>销售拜访客户</a:t>
              </a:r>
            </a:p>
          </p:txBody>
        </p:sp>
        <p:sp>
          <p:nvSpPr>
            <p:cNvPr id="13" name="4. 市场作业得分"/>
            <p:cNvSpPr/>
            <p:nvPr/>
          </p:nvSpPr>
          <p:spPr>
            <a:xfrm>
              <a:off x="7049" y="9926"/>
              <a:ext cx="3432" cy="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lang="zh-CN" altLang="en-US" sz="1332" dirty="0">
                  <a:solidFill>
                    <a:schemeClr val="tx1"/>
                  </a:solidFill>
                  <a:cs typeface="+mn-ea"/>
                  <a:sym typeface="+mn-lt"/>
                </a:rPr>
                <a:t>商机阶段推进</a:t>
              </a:r>
            </a:p>
          </p:txBody>
        </p:sp>
        <p:sp>
          <p:nvSpPr>
            <p:cNvPr id="14" name="箭头"/>
            <p:cNvSpPr/>
            <p:nvPr/>
          </p:nvSpPr>
          <p:spPr>
            <a:xfrm rot="10745277">
              <a:off x="17615" y="9844"/>
              <a:ext cx="3913" cy="830"/>
            </a:xfrm>
            <a:prstGeom prst="rightArrow">
              <a:avLst>
                <a:gd name="adj1" fmla="val 29172"/>
                <a:gd name="adj2" fmla="val 60779"/>
              </a:avLst>
            </a:prstGeom>
            <a:solidFill>
              <a:srgbClr val="D6D5D5"/>
            </a:solidFill>
            <a:ln w="3175">
              <a:miter lim="400000"/>
            </a:ln>
          </p:spPr>
          <p:txBody>
            <a:bodyPr lIns="35681" tIns="35681" rIns="35681" bIns="35681" anchor="ct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defRPr sz="1100" b="0">
                  <a:solidFill>
                    <a:srgbClr val="FFFFFF"/>
                  </a:solidFill>
                  <a:latin typeface="+mn-lt"/>
                  <a:ea typeface="+mn-ea"/>
                  <a:cs typeface="+mn-cs"/>
                  <a:sym typeface="Helvetica Neue Medium"/>
                </a:defRPr>
              </a:pPr>
              <a:endParaRPr sz="733">
                <a:cs typeface="+mn-ea"/>
                <a:sym typeface="+mn-lt"/>
              </a:endParaRPr>
            </a:p>
          </p:txBody>
        </p:sp>
        <p:sp>
          <p:nvSpPr>
            <p:cNvPr id="15" name="转换规则"/>
            <p:cNvSpPr txBox="1"/>
            <p:nvPr/>
          </p:nvSpPr>
          <p:spPr>
            <a:xfrm>
              <a:off x="11188" y="6764"/>
              <a:ext cx="1868" cy="679"/>
            </a:xfrm>
            <a:prstGeom prst="rect">
              <a:avLst/>
            </a:prstGeom>
            <a:ln w="3175">
              <a:miter lim="400000"/>
            </a:ln>
          </p:spPr>
          <p:txBody>
            <a:bodyPr wrap="none" lIns="35681" tIns="35681" rIns="35681" bIns="35681">
              <a:spAutoFit/>
            </a:bodyPr>
            <a:lstStyle>
              <a:lvl1pPr algn="l">
                <a:defRPr sz="800">
                  <a:solidFill>
                    <a:srgbClr val="D6D5D5"/>
                  </a:solidFill>
                </a:defRPr>
              </a:lvl1pPr>
            </a:lstStyle>
            <a:p>
              <a:pPr defTabSz="608929"/>
              <a:r>
                <a:rPr sz="1399" dirty="0" err="1">
                  <a:solidFill>
                    <a:schemeClr val="tx1"/>
                  </a:solidFill>
                  <a:cs typeface="+mn-ea"/>
                  <a:sym typeface="+mn-lt"/>
                </a:rPr>
                <a:t>规则</a:t>
              </a:r>
              <a:r>
                <a:rPr lang="zh-CN" altLang="en-US" sz="1399" dirty="0">
                  <a:solidFill>
                    <a:schemeClr val="tx1"/>
                  </a:solidFill>
                  <a:cs typeface="+mn-ea"/>
                  <a:sym typeface="+mn-lt"/>
                </a:rPr>
                <a:t>转换</a:t>
              </a:r>
              <a:endParaRPr sz="1399" dirty="0">
                <a:solidFill>
                  <a:schemeClr val="tx1"/>
                </a:solidFill>
                <a:cs typeface="+mn-ea"/>
                <a:sym typeface="+mn-lt"/>
              </a:endParaRPr>
            </a:p>
          </p:txBody>
        </p:sp>
        <p:sp>
          <p:nvSpPr>
            <p:cNvPr id="16" name="箭头"/>
            <p:cNvSpPr/>
            <p:nvPr/>
          </p:nvSpPr>
          <p:spPr>
            <a:xfrm>
              <a:off x="10380" y="7184"/>
              <a:ext cx="3240" cy="675"/>
            </a:xfrm>
            <a:prstGeom prst="rightArrow">
              <a:avLst>
                <a:gd name="adj1" fmla="val 40532"/>
                <a:gd name="adj2" fmla="val 93781"/>
              </a:avLst>
            </a:prstGeom>
            <a:solidFill>
              <a:srgbClr val="D6D5D5"/>
            </a:solidFill>
            <a:ln w="3175">
              <a:miter lim="400000"/>
            </a:ln>
          </p:spPr>
          <p:txBody>
            <a:bodyPr lIns="35681" tIns="35681" rIns="35681" bIns="35681" anchor="ct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defRPr sz="1100" b="0">
                  <a:solidFill>
                    <a:srgbClr val="FFFFFF"/>
                  </a:solidFill>
                  <a:latin typeface="+mn-lt"/>
                  <a:ea typeface="+mn-ea"/>
                  <a:cs typeface="+mn-cs"/>
                  <a:sym typeface="Helvetica Neue Medium"/>
                </a:defRPr>
              </a:pPr>
              <a:endParaRPr sz="733">
                <a:cs typeface="+mn-ea"/>
                <a:sym typeface="+mn-lt"/>
              </a:endParaRPr>
            </a:p>
          </p:txBody>
        </p:sp>
        <p:sp>
          <p:nvSpPr>
            <p:cNvPr id="17" name="箭头"/>
            <p:cNvSpPr/>
            <p:nvPr/>
          </p:nvSpPr>
          <p:spPr>
            <a:xfrm>
              <a:off x="10379" y="8032"/>
              <a:ext cx="3226" cy="675"/>
            </a:xfrm>
            <a:prstGeom prst="rightArrow">
              <a:avLst>
                <a:gd name="adj1" fmla="val 40532"/>
                <a:gd name="adj2" fmla="val 93781"/>
              </a:avLst>
            </a:prstGeom>
            <a:solidFill>
              <a:srgbClr val="D6D5D5"/>
            </a:solidFill>
            <a:ln w="3175">
              <a:miter lim="400000"/>
            </a:ln>
          </p:spPr>
          <p:txBody>
            <a:bodyPr lIns="35681" tIns="35681" rIns="35681" bIns="35681" anchor="ct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defRPr sz="1100" b="0">
                  <a:solidFill>
                    <a:srgbClr val="FFFFFF"/>
                  </a:solidFill>
                  <a:latin typeface="+mn-lt"/>
                  <a:ea typeface="+mn-ea"/>
                  <a:cs typeface="+mn-cs"/>
                  <a:sym typeface="Helvetica Neue Medium"/>
                </a:defRPr>
              </a:pPr>
              <a:endParaRPr sz="733">
                <a:cs typeface="+mn-ea"/>
                <a:sym typeface="+mn-lt"/>
              </a:endParaRPr>
            </a:p>
          </p:txBody>
        </p:sp>
        <p:sp>
          <p:nvSpPr>
            <p:cNvPr id="18" name="转换规则"/>
            <p:cNvSpPr txBox="1"/>
            <p:nvPr/>
          </p:nvSpPr>
          <p:spPr>
            <a:xfrm>
              <a:off x="11209" y="7683"/>
              <a:ext cx="1868" cy="679"/>
            </a:xfrm>
            <a:prstGeom prst="rect">
              <a:avLst/>
            </a:prstGeom>
            <a:ln w="3175">
              <a:miter lim="400000"/>
            </a:ln>
          </p:spPr>
          <p:txBody>
            <a:bodyPr wrap="none" lIns="35681" tIns="35681" rIns="35681" bIns="35681">
              <a:spAutoFit/>
            </a:bodyPr>
            <a:lstStyle>
              <a:lvl1pPr algn="l">
                <a:defRPr sz="800">
                  <a:solidFill>
                    <a:srgbClr val="D6D5D5"/>
                  </a:solidFill>
                </a:defRPr>
              </a:lvl1pPr>
            </a:lstStyle>
            <a:p>
              <a:pPr defTabSz="608929"/>
              <a:r>
                <a:rPr lang="zh-CN" altLang="en-US" sz="1399" dirty="0">
                  <a:solidFill>
                    <a:schemeClr val="tx1"/>
                  </a:solidFill>
                  <a:cs typeface="+mn-ea"/>
                  <a:sym typeface="+mn-lt"/>
                </a:rPr>
                <a:t>规则转换</a:t>
              </a:r>
            </a:p>
          </p:txBody>
        </p:sp>
        <p:sp>
          <p:nvSpPr>
            <p:cNvPr id="19" name="转换规则"/>
            <p:cNvSpPr txBox="1"/>
            <p:nvPr/>
          </p:nvSpPr>
          <p:spPr>
            <a:xfrm>
              <a:off x="11143" y="10675"/>
              <a:ext cx="1868" cy="679"/>
            </a:xfrm>
            <a:prstGeom prst="rect">
              <a:avLst/>
            </a:prstGeom>
            <a:ln w="3175">
              <a:miter lim="400000"/>
            </a:ln>
          </p:spPr>
          <p:txBody>
            <a:bodyPr wrap="none" lIns="35681" tIns="35681" rIns="35681" bIns="35681">
              <a:spAutoFit/>
            </a:bodyPr>
            <a:lstStyle>
              <a:lvl1pPr algn="l">
                <a:defRPr sz="800">
                  <a:solidFill>
                    <a:srgbClr val="D6D5D5"/>
                  </a:solidFill>
                </a:defRPr>
              </a:lvl1pPr>
            </a:lstStyle>
            <a:p>
              <a:pPr defTabSz="608929"/>
              <a:r>
                <a:rPr lang="zh-CN" altLang="en-US" sz="1399" dirty="0">
                  <a:solidFill>
                    <a:schemeClr val="tx1"/>
                  </a:solidFill>
                  <a:cs typeface="+mn-ea"/>
                  <a:sym typeface="+mn-lt"/>
                </a:rPr>
                <a:t>规则转换</a:t>
              </a:r>
            </a:p>
          </p:txBody>
        </p:sp>
        <p:sp>
          <p:nvSpPr>
            <p:cNvPr id="20" name="3. 经销商激励"/>
            <p:cNvSpPr/>
            <p:nvPr/>
          </p:nvSpPr>
          <p:spPr>
            <a:xfrm>
              <a:off x="13828" y="8890"/>
              <a:ext cx="3131" cy="844"/>
            </a:xfrm>
            <a:prstGeom prst="rect">
              <a:avLst/>
            </a:prstGeom>
          </p:spPr>
          <p:style>
            <a:lnRef idx="0">
              <a:schemeClr val="accent1"/>
            </a:lnRef>
            <a:fillRef idx="3">
              <a:schemeClr val="accent1"/>
            </a:fillRef>
            <a:effectRef idx="3">
              <a:schemeClr val="accent1"/>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lang="zh-CN" altLang="en-US" sz="1332" dirty="0">
                  <a:solidFill>
                    <a:schemeClr val="tx1"/>
                  </a:solidFill>
                  <a:cs typeface="+mn-ea"/>
                  <a:sym typeface="+mn-lt"/>
                </a:rPr>
                <a:t>销售记录数量</a:t>
              </a:r>
            </a:p>
          </p:txBody>
        </p:sp>
        <p:sp>
          <p:nvSpPr>
            <p:cNvPr id="21" name="1. 基本工资今币"/>
            <p:cNvSpPr/>
            <p:nvPr/>
          </p:nvSpPr>
          <p:spPr>
            <a:xfrm>
              <a:off x="13852" y="6983"/>
              <a:ext cx="3131" cy="844"/>
            </a:xfrm>
            <a:prstGeom prst="rect">
              <a:avLst/>
            </a:prstGeom>
          </p:spPr>
          <p:style>
            <a:lnRef idx="0">
              <a:schemeClr val="accent1"/>
            </a:lnRef>
            <a:fillRef idx="3">
              <a:schemeClr val="accent1"/>
            </a:fillRef>
            <a:effectRef idx="3">
              <a:schemeClr val="accent1"/>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lang="zh-CN" altLang="en-US" sz="1332" dirty="0">
                  <a:solidFill>
                    <a:schemeClr val="tx1"/>
                  </a:solidFill>
                  <a:cs typeface="+mn-ea"/>
                  <a:sym typeface="+mn-lt"/>
                </a:rPr>
                <a:t>客户数量</a:t>
              </a:r>
            </a:p>
          </p:txBody>
        </p:sp>
        <p:sp>
          <p:nvSpPr>
            <p:cNvPr id="22" name="2. 提成今币"/>
            <p:cNvSpPr/>
            <p:nvPr/>
          </p:nvSpPr>
          <p:spPr>
            <a:xfrm>
              <a:off x="13852" y="7960"/>
              <a:ext cx="3131" cy="844"/>
            </a:xfrm>
            <a:prstGeom prst="rect">
              <a:avLst/>
            </a:prstGeom>
          </p:spPr>
          <p:style>
            <a:lnRef idx="0">
              <a:schemeClr val="accent1"/>
            </a:lnRef>
            <a:fillRef idx="3">
              <a:schemeClr val="accent1"/>
            </a:fillRef>
            <a:effectRef idx="3">
              <a:schemeClr val="accent1"/>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lang="zh-CN" altLang="en-US" sz="1332" dirty="0">
                  <a:solidFill>
                    <a:schemeClr val="tx1"/>
                  </a:solidFill>
                  <a:cs typeface="+mn-ea"/>
                  <a:sym typeface="+mn-lt"/>
                </a:rPr>
                <a:t>外勤次数</a:t>
              </a:r>
            </a:p>
          </p:txBody>
        </p:sp>
        <p:sp>
          <p:nvSpPr>
            <p:cNvPr id="23" name="箭头"/>
            <p:cNvSpPr/>
            <p:nvPr/>
          </p:nvSpPr>
          <p:spPr>
            <a:xfrm rot="21561760">
              <a:off x="17744" y="7674"/>
              <a:ext cx="3498" cy="966"/>
            </a:xfrm>
            <a:prstGeom prst="rightArrow">
              <a:avLst>
                <a:gd name="adj1" fmla="val 24078"/>
                <a:gd name="adj2" fmla="val 39985"/>
              </a:avLst>
            </a:prstGeom>
            <a:solidFill>
              <a:srgbClr val="D6D5D5"/>
            </a:solidFill>
            <a:ln w="3175">
              <a:miter lim="400000"/>
            </a:ln>
          </p:spPr>
          <p:txBody>
            <a:bodyPr lIns="35681" tIns="35681" rIns="35681" bIns="35681" anchor="ct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defRPr sz="1100" b="0">
                  <a:solidFill>
                    <a:srgbClr val="FFFFFF"/>
                  </a:solidFill>
                  <a:latin typeface="+mn-lt"/>
                  <a:ea typeface="+mn-ea"/>
                  <a:cs typeface="+mn-cs"/>
                  <a:sym typeface="Helvetica Neue Medium"/>
                </a:defRPr>
              </a:pPr>
              <a:endParaRPr sz="733">
                <a:cs typeface="+mn-ea"/>
                <a:sym typeface="+mn-lt"/>
              </a:endParaRPr>
            </a:p>
          </p:txBody>
        </p:sp>
        <p:sp>
          <p:nvSpPr>
            <p:cNvPr id="24" name="3. 经销商激励"/>
            <p:cNvSpPr/>
            <p:nvPr/>
          </p:nvSpPr>
          <p:spPr>
            <a:xfrm>
              <a:off x="1319" y="9391"/>
              <a:ext cx="4416" cy="844"/>
            </a:xfrm>
            <a:prstGeom prst="rect">
              <a:avLst/>
            </a:prstGeom>
            <a:solidFill>
              <a:srgbClr val="2F2C57"/>
            </a:solidFill>
          </p:spPr>
          <p:style>
            <a:lnRef idx="0">
              <a:schemeClr val="accent6"/>
            </a:lnRef>
            <a:fillRef idx="3">
              <a:schemeClr val="accent6"/>
            </a:fillRef>
            <a:effectRef idx="3">
              <a:schemeClr val="accent6"/>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sz="1598" dirty="0">
                  <a:solidFill>
                    <a:schemeClr val="bg1"/>
                  </a:solidFill>
                  <a:cs typeface="+mn-ea"/>
                  <a:sym typeface="+mn-lt"/>
                </a:rPr>
                <a:t>3. 激励</a:t>
              </a:r>
              <a:r>
                <a:rPr lang="zh-CN" altLang="en-US" sz="1598" dirty="0">
                  <a:solidFill>
                    <a:schemeClr val="bg1"/>
                  </a:solidFill>
                  <a:cs typeface="+mn-ea"/>
                  <a:sym typeface="+mn-lt"/>
                </a:rPr>
                <a:t>项</a:t>
              </a:r>
            </a:p>
          </p:txBody>
        </p:sp>
        <p:sp>
          <p:nvSpPr>
            <p:cNvPr id="25" name="1. 基本工资"/>
            <p:cNvSpPr/>
            <p:nvPr/>
          </p:nvSpPr>
          <p:spPr>
            <a:xfrm>
              <a:off x="1319" y="7456"/>
              <a:ext cx="4416" cy="844"/>
            </a:xfrm>
            <a:prstGeom prst="rect">
              <a:avLst/>
            </a:prstGeom>
            <a:solidFill>
              <a:srgbClr val="2F2C57"/>
            </a:solidFill>
          </p:spPr>
          <p:style>
            <a:lnRef idx="0">
              <a:schemeClr val="accent6"/>
            </a:lnRef>
            <a:fillRef idx="3">
              <a:schemeClr val="accent6"/>
            </a:fillRef>
            <a:effectRef idx="3">
              <a:schemeClr val="accent6"/>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sz="1598" dirty="0">
                  <a:solidFill>
                    <a:schemeClr val="bg1"/>
                  </a:solidFill>
                  <a:cs typeface="+mn-ea"/>
                  <a:sym typeface="+mn-lt"/>
                </a:rPr>
                <a:t>1. </a:t>
              </a:r>
              <a:r>
                <a:rPr sz="1598" dirty="0" err="1">
                  <a:solidFill>
                    <a:schemeClr val="bg1"/>
                  </a:solidFill>
                  <a:cs typeface="+mn-ea"/>
                  <a:sym typeface="+mn-lt"/>
                </a:rPr>
                <a:t>基本工资</a:t>
              </a:r>
              <a:endParaRPr sz="1598" dirty="0">
                <a:solidFill>
                  <a:schemeClr val="bg1"/>
                </a:solidFill>
                <a:cs typeface="+mn-ea"/>
                <a:sym typeface="+mn-lt"/>
              </a:endParaRPr>
            </a:p>
          </p:txBody>
        </p:sp>
        <p:sp>
          <p:nvSpPr>
            <p:cNvPr id="26" name="2. 订单/销量提成"/>
            <p:cNvSpPr/>
            <p:nvPr/>
          </p:nvSpPr>
          <p:spPr>
            <a:xfrm>
              <a:off x="1319" y="8418"/>
              <a:ext cx="4416" cy="844"/>
            </a:xfrm>
            <a:prstGeom prst="rect">
              <a:avLst/>
            </a:prstGeom>
            <a:solidFill>
              <a:srgbClr val="2F2C57"/>
            </a:solidFill>
          </p:spPr>
          <p:style>
            <a:lnRef idx="0">
              <a:schemeClr val="accent6"/>
            </a:lnRef>
            <a:fillRef idx="3">
              <a:schemeClr val="accent6"/>
            </a:fillRef>
            <a:effectRef idx="3">
              <a:schemeClr val="accent6"/>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sz="1598" dirty="0">
                  <a:solidFill>
                    <a:schemeClr val="bg1"/>
                  </a:solidFill>
                  <a:cs typeface="+mn-ea"/>
                  <a:sym typeface="+mn-lt"/>
                </a:rPr>
                <a:t>2. </a:t>
              </a:r>
              <a:r>
                <a:rPr sz="1598" dirty="0" err="1">
                  <a:solidFill>
                    <a:schemeClr val="bg1"/>
                  </a:solidFill>
                  <a:cs typeface="+mn-ea"/>
                  <a:sym typeface="+mn-lt"/>
                </a:rPr>
                <a:t>订单</a:t>
              </a:r>
              <a:r>
                <a:rPr sz="1598" dirty="0">
                  <a:solidFill>
                    <a:schemeClr val="bg1"/>
                  </a:solidFill>
                  <a:cs typeface="+mn-ea"/>
                  <a:sym typeface="+mn-lt"/>
                </a:rPr>
                <a:t>/</a:t>
              </a:r>
              <a:r>
                <a:rPr sz="1598" dirty="0" err="1">
                  <a:solidFill>
                    <a:schemeClr val="bg1"/>
                  </a:solidFill>
                  <a:cs typeface="+mn-ea"/>
                  <a:sym typeface="+mn-lt"/>
                </a:rPr>
                <a:t>销量提成</a:t>
              </a:r>
              <a:endParaRPr sz="1598" dirty="0">
                <a:solidFill>
                  <a:schemeClr val="bg1"/>
                </a:solidFill>
                <a:cs typeface="+mn-ea"/>
                <a:sym typeface="+mn-lt"/>
              </a:endParaRPr>
            </a:p>
          </p:txBody>
        </p:sp>
        <p:sp>
          <p:nvSpPr>
            <p:cNvPr id="27" name="5. 公司激励"/>
            <p:cNvSpPr/>
            <p:nvPr/>
          </p:nvSpPr>
          <p:spPr>
            <a:xfrm>
              <a:off x="1319" y="11319"/>
              <a:ext cx="4416" cy="844"/>
            </a:xfrm>
            <a:prstGeom prst="rect">
              <a:avLst/>
            </a:prstGeom>
            <a:solidFill>
              <a:srgbClr val="2F2C57"/>
            </a:solidFill>
          </p:spPr>
          <p:style>
            <a:lnRef idx="0">
              <a:schemeClr val="accent6"/>
            </a:lnRef>
            <a:fillRef idx="3">
              <a:schemeClr val="accent6"/>
            </a:fillRef>
            <a:effectRef idx="3">
              <a:schemeClr val="accent6"/>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sz="1598" dirty="0">
                  <a:solidFill>
                    <a:schemeClr val="bg1"/>
                  </a:solidFill>
                  <a:cs typeface="+mn-ea"/>
                  <a:sym typeface="+mn-lt"/>
                </a:rPr>
                <a:t>5. </a:t>
              </a:r>
              <a:r>
                <a:rPr lang="zh-CN" altLang="en-US" sz="1598" dirty="0">
                  <a:solidFill>
                    <a:schemeClr val="bg1"/>
                  </a:solidFill>
                  <a:cs typeface="+mn-ea"/>
                  <a:sym typeface="+mn-lt"/>
                </a:rPr>
                <a:t>其他激励</a:t>
              </a:r>
              <a:endParaRPr sz="1598" dirty="0">
                <a:solidFill>
                  <a:schemeClr val="bg1"/>
                </a:solidFill>
                <a:cs typeface="+mn-ea"/>
                <a:sym typeface="+mn-lt"/>
              </a:endParaRPr>
            </a:p>
          </p:txBody>
        </p:sp>
        <p:sp>
          <p:nvSpPr>
            <p:cNvPr id="28" name="4. 市场作业积分"/>
            <p:cNvSpPr/>
            <p:nvPr/>
          </p:nvSpPr>
          <p:spPr>
            <a:xfrm>
              <a:off x="1319" y="10365"/>
              <a:ext cx="4416" cy="844"/>
            </a:xfrm>
            <a:prstGeom prst="rect">
              <a:avLst/>
            </a:prstGeom>
            <a:solidFill>
              <a:srgbClr val="2F2C57"/>
            </a:solidFill>
          </p:spPr>
          <p:style>
            <a:lnRef idx="0">
              <a:schemeClr val="accent6"/>
            </a:lnRef>
            <a:fillRef idx="3">
              <a:schemeClr val="accent6"/>
            </a:fillRef>
            <a:effectRef idx="3">
              <a:schemeClr val="accent6"/>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sz="1598" dirty="0">
                  <a:solidFill>
                    <a:schemeClr val="bg1"/>
                  </a:solidFill>
                  <a:cs typeface="+mn-ea"/>
                  <a:sym typeface="+mn-lt"/>
                </a:rPr>
                <a:t>4. </a:t>
              </a:r>
              <a:r>
                <a:rPr lang="zh-CN" altLang="en-US" sz="1598" dirty="0">
                  <a:solidFill>
                    <a:schemeClr val="bg1"/>
                  </a:solidFill>
                  <a:cs typeface="+mn-ea"/>
                  <a:sym typeface="+mn-lt"/>
                </a:rPr>
                <a:t>销售过程</a:t>
              </a:r>
              <a:r>
                <a:rPr sz="1598" dirty="0" err="1">
                  <a:solidFill>
                    <a:schemeClr val="bg1"/>
                  </a:solidFill>
                  <a:cs typeface="+mn-ea"/>
                  <a:sym typeface="+mn-lt"/>
                </a:rPr>
                <a:t>积分</a:t>
              </a:r>
              <a:endParaRPr sz="1598" dirty="0">
                <a:solidFill>
                  <a:schemeClr val="bg1"/>
                </a:solidFill>
                <a:cs typeface="+mn-ea"/>
                <a:sym typeface="+mn-lt"/>
              </a:endParaRPr>
            </a:p>
          </p:txBody>
        </p:sp>
        <p:sp>
          <p:nvSpPr>
            <p:cNvPr id="29" name="文本框 43"/>
            <p:cNvSpPr txBox="1"/>
            <p:nvPr/>
          </p:nvSpPr>
          <p:spPr>
            <a:xfrm>
              <a:off x="1145" y="5952"/>
              <a:ext cx="4954" cy="897"/>
            </a:xfrm>
            <a:prstGeom prst="rect">
              <a:avLst/>
            </a:prstGeom>
            <a:noFill/>
          </p:spPr>
          <p:txBody>
            <a:bodyPr wrap="none" rtlCol="0">
              <a:spAutoFit/>
            </a:bodyP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r>
                <a:rPr lang="zh-CN" altLang="en-US" sz="1865" dirty="0">
                  <a:cs typeface="+mn-ea"/>
                  <a:sym typeface="+mn-lt"/>
                </a:rPr>
                <a:t>销售管理业务激励</a:t>
              </a:r>
            </a:p>
          </p:txBody>
        </p:sp>
        <p:sp>
          <p:nvSpPr>
            <p:cNvPr id="30" name="文本框 46"/>
            <p:cNvSpPr txBox="1"/>
            <p:nvPr/>
          </p:nvSpPr>
          <p:spPr>
            <a:xfrm>
              <a:off x="18574" y="7362"/>
              <a:ext cx="2059" cy="703"/>
            </a:xfrm>
            <a:prstGeom prst="rect">
              <a:avLst/>
            </a:prstGeom>
            <a:noFill/>
          </p:spPr>
          <p:txBody>
            <a:bodyPr wrap="none" rtlCol="0">
              <a:spAutoFit/>
            </a:bodyP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r>
                <a:rPr lang="zh-CN" altLang="en-US" sz="1332" dirty="0">
                  <a:cs typeface="+mn-ea"/>
                  <a:sym typeface="+mn-lt"/>
                </a:rPr>
                <a:t>绩效统计</a:t>
              </a:r>
            </a:p>
          </p:txBody>
        </p:sp>
        <p:sp>
          <p:nvSpPr>
            <p:cNvPr id="31" name="文本框 49"/>
            <p:cNvSpPr txBox="1"/>
            <p:nvPr/>
          </p:nvSpPr>
          <p:spPr>
            <a:xfrm>
              <a:off x="18655" y="9519"/>
              <a:ext cx="2059" cy="703"/>
            </a:xfrm>
            <a:prstGeom prst="rect">
              <a:avLst/>
            </a:prstGeom>
            <a:noFill/>
          </p:spPr>
          <p:txBody>
            <a:bodyPr wrap="none" rtlCol="0">
              <a:spAutoFit/>
            </a:bodyP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r>
                <a:rPr lang="zh-CN" altLang="en-US" sz="1332" dirty="0">
                  <a:cs typeface="+mn-ea"/>
                  <a:sym typeface="+mn-lt"/>
                </a:rPr>
                <a:t>绩效兑付</a:t>
              </a:r>
            </a:p>
          </p:txBody>
        </p:sp>
        <p:sp>
          <p:nvSpPr>
            <p:cNvPr id="32" name="文本框 50"/>
            <p:cNvSpPr txBox="1"/>
            <p:nvPr/>
          </p:nvSpPr>
          <p:spPr>
            <a:xfrm>
              <a:off x="13344" y="4396"/>
              <a:ext cx="3833" cy="800"/>
            </a:xfrm>
            <a:prstGeom prst="rect">
              <a:avLst/>
            </a:prstGeom>
            <a:noFill/>
          </p:spPr>
          <p:txBody>
            <a:bodyPr wrap="none" rtlCol="0">
              <a:spAutoFit/>
            </a:bodyP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r>
                <a:rPr lang="zh-CN" altLang="en-US" sz="1598" dirty="0">
                  <a:cs typeface="+mn-ea"/>
                  <a:sym typeface="+mn-lt"/>
                </a:rPr>
                <a:t>按作业获得积分</a:t>
              </a:r>
            </a:p>
          </p:txBody>
        </p:sp>
        <p:sp>
          <p:nvSpPr>
            <p:cNvPr id="33" name="文本框 51"/>
            <p:cNvSpPr txBox="1"/>
            <p:nvPr/>
          </p:nvSpPr>
          <p:spPr>
            <a:xfrm>
              <a:off x="14509" y="5857"/>
              <a:ext cx="1710" cy="727"/>
            </a:xfrm>
            <a:prstGeom prst="rect">
              <a:avLst/>
            </a:prstGeom>
            <a:noFill/>
          </p:spPr>
          <p:txBody>
            <a:bodyPr wrap="none" rtlCol="0">
              <a:spAutoFit/>
            </a:bodyP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r>
                <a:rPr lang="zh-CN" altLang="en-US" sz="1399" dirty="0">
                  <a:cs typeface="+mn-ea"/>
                  <a:sym typeface="+mn-lt"/>
                </a:rPr>
                <a:t>考核点</a:t>
              </a:r>
            </a:p>
          </p:txBody>
        </p:sp>
        <p:sp>
          <p:nvSpPr>
            <p:cNvPr id="34" name="文本框 52"/>
            <p:cNvSpPr txBox="1"/>
            <p:nvPr/>
          </p:nvSpPr>
          <p:spPr>
            <a:xfrm>
              <a:off x="22726" y="4336"/>
              <a:ext cx="2377" cy="800"/>
            </a:xfrm>
            <a:prstGeom prst="rect">
              <a:avLst/>
            </a:prstGeom>
            <a:noFill/>
          </p:spPr>
          <p:txBody>
            <a:bodyPr wrap="none" rtlCol="0">
              <a:spAutoFit/>
            </a:bodyP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r>
                <a:rPr lang="zh-CN" altLang="en-US" sz="1598" dirty="0">
                  <a:cs typeface="+mn-ea"/>
                  <a:sym typeface="+mn-lt"/>
                </a:rPr>
                <a:t>积分账户</a:t>
              </a:r>
            </a:p>
          </p:txBody>
        </p:sp>
        <p:sp>
          <p:nvSpPr>
            <p:cNvPr id="35" name="4. 市场作业得分"/>
            <p:cNvSpPr/>
            <p:nvPr/>
          </p:nvSpPr>
          <p:spPr>
            <a:xfrm>
              <a:off x="7052" y="8967"/>
              <a:ext cx="3432" cy="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lang="zh-CN" altLang="en-US" sz="1332" dirty="0">
                  <a:solidFill>
                    <a:schemeClr val="tx1"/>
                  </a:solidFill>
                  <a:cs typeface="+mn-ea"/>
                  <a:sym typeface="+mn-lt"/>
                </a:rPr>
                <a:t>销售拜访记录</a:t>
              </a:r>
            </a:p>
          </p:txBody>
        </p:sp>
        <p:sp>
          <p:nvSpPr>
            <p:cNvPr id="36" name="4. 市场作业得分"/>
            <p:cNvSpPr/>
            <p:nvPr/>
          </p:nvSpPr>
          <p:spPr>
            <a:xfrm>
              <a:off x="7051" y="10986"/>
              <a:ext cx="3432" cy="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lang="zh-CN" altLang="en-US" sz="1332" dirty="0">
                  <a:solidFill>
                    <a:schemeClr val="tx1"/>
                  </a:solidFill>
                  <a:cs typeface="+mn-ea"/>
                  <a:sym typeface="+mn-lt"/>
                </a:rPr>
                <a:t>商机阶段效率</a:t>
              </a:r>
            </a:p>
          </p:txBody>
        </p:sp>
        <p:sp>
          <p:nvSpPr>
            <p:cNvPr id="37" name="转换规则"/>
            <p:cNvSpPr txBox="1"/>
            <p:nvPr/>
          </p:nvSpPr>
          <p:spPr>
            <a:xfrm>
              <a:off x="11161" y="8638"/>
              <a:ext cx="1868" cy="679"/>
            </a:xfrm>
            <a:prstGeom prst="rect">
              <a:avLst/>
            </a:prstGeom>
            <a:ln w="3175">
              <a:miter lim="400000"/>
            </a:ln>
          </p:spPr>
          <p:txBody>
            <a:bodyPr wrap="none" lIns="35681" tIns="35681" rIns="35681" bIns="35681">
              <a:spAutoFit/>
            </a:bodyPr>
            <a:lstStyle>
              <a:lvl1pPr algn="l">
                <a:defRPr sz="800">
                  <a:solidFill>
                    <a:srgbClr val="D6D5D5"/>
                  </a:solidFill>
                </a:defRPr>
              </a:lvl1pPr>
            </a:lstStyle>
            <a:p>
              <a:pPr defTabSz="608929"/>
              <a:r>
                <a:rPr sz="1399" dirty="0" err="1">
                  <a:solidFill>
                    <a:schemeClr val="tx1"/>
                  </a:solidFill>
                  <a:cs typeface="+mn-ea"/>
                  <a:sym typeface="+mn-lt"/>
                </a:rPr>
                <a:t>规则</a:t>
              </a:r>
              <a:r>
                <a:rPr lang="zh-CN" altLang="en-US" sz="1399" dirty="0">
                  <a:solidFill>
                    <a:schemeClr val="tx1"/>
                  </a:solidFill>
                  <a:cs typeface="+mn-ea"/>
                  <a:sym typeface="+mn-lt"/>
                </a:rPr>
                <a:t>转换</a:t>
              </a:r>
              <a:endParaRPr sz="1399" dirty="0">
                <a:solidFill>
                  <a:schemeClr val="tx1"/>
                </a:solidFill>
                <a:cs typeface="+mn-ea"/>
                <a:sym typeface="+mn-lt"/>
              </a:endParaRPr>
            </a:p>
          </p:txBody>
        </p:sp>
        <p:sp>
          <p:nvSpPr>
            <p:cNvPr id="38" name="箭头"/>
            <p:cNvSpPr/>
            <p:nvPr/>
          </p:nvSpPr>
          <p:spPr>
            <a:xfrm>
              <a:off x="10353" y="9058"/>
              <a:ext cx="3240" cy="675"/>
            </a:xfrm>
            <a:prstGeom prst="rightArrow">
              <a:avLst>
                <a:gd name="adj1" fmla="val 40532"/>
                <a:gd name="adj2" fmla="val 93781"/>
              </a:avLst>
            </a:prstGeom>
            <a:solidFill>
              <a:srgbClr val="D6D5D5"/>
            </a:solidFill>
            <a:ln w="3175">
              <a:miter lim="400000"/>
            </a:ln>
          </p:spPr>
          <p:txBody>
            <a:bodyPr lIns="35681" tIns="35681" rIns="35681" bIns="35681" anchor="ct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defRPr sz="1100" b="0">
                  <a:solidFill>
                    <a:srgbClr val="FFFFFF"/>
                  </a:solidFill>
                  <a:latin typeface="+mn-lt"/>
                  <a:ea typeface="+mn-ea"/>
                  <a:cs typeface="+mn-cs"/>
                  <a:sym typeface="Helvetica Neue Medium"/>
                </a:defRPr>
              </a:pPr>
              <a:endParaRPr sz="733">
                <a:cs typeface="+mn-ea"/>
                <a:sym typeface="+mn-lt"/>
              </a:endParaRPr>
            </a:p>
          </p:txBody>
        </p:sp>
        <p:sp>
          <p:nvSpPr>
            <p:cNvPr id="39" name="箭头"/>
            <p:cNvSpPr/>
            <p:nvPr/>
          </p:nvSpPr>
          <p:spPr>
            <a:xfrm>
              <a:off x="10352" y="10003"/>
              <a:ext cx="3226" cy="675"/>
            </a:xfrm>
            <a:prstGeom prst="rightArrow">
              <a:avLst>
                <a:gd name="adj1" fmla="val 40532"/>
                <a:gd name="adj2" fmla="val 93781"/>
              </a:avLst>
            </a:prstGeom>
            <a:solidFill>
              <a:srgbClr val="D6D5D5"/>
            </a:solidFill>
            <a:ln w="3175">
              <a:miter lim="400000"/>
            </a:ln>
          </p:spPr>
          <p:txBody>
            <a:bodyPr lIns="35681" tIns="35681" rIns="35681" bIns="35681" anchor="ct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defRPr sz="1100" b="0">
                  <a:solidFill>
                    <a:srgbClr val="FFFFFF"/>
                  </a:solidFill>
                  <a:latin typeface="+mn-lt"/>
                  <a:ea typeface="+mn-ea"/>
                  <a:cs typeface="+mn-cs"/>
                  <a:sym typeface="Helvetica Neue Medium"/>
                </a:defRPr>
              </a:pPr>
              <a:endParaRPr sz="733">
                <a:cs typeface="+mn-ea"/>
                <a:sym typeface="+mn-lt"/>
              </a:endParaRPr>
            </a:p>
          </p:txBody>
        </p:sp>
        <p:sp>
          <p:nvSpPr>
            <p:cNvPr id="40" name="转换规则"/>
            <p:cNvSpPr txBox="1"/>
            <p:nvPr/>
          </p:nvSpPr>
          <p:spPr>
            <a:xfrm>
              <a:off x="11182" y="9654"/>
              <a:ext cx="1868" cy="679"/>
            </a:xfrm>
            <a:prstGeom prst="rect">
              <a:avLst/>
            </a:prstGeom>
            <a:ln w="3175">
              <a:miter lim="400000"/>
            </a:ln>
          </p:spPr>
          <p:txBody>
            <a:bodyPr wrap="none" lIns="35681" tIns="35681" rIns="35681" bIns="35681">
              <a:spAutoFit/>
            </a:bodyPr>
            <a:lstStyle>
              <a:lvl1pPr algn="l">
                <a:defRPr sz="800">
                  <a:solidFill>
                    <a:srgbClr val="D6D5D5"/>
                  </a:solidFill>
                </a:defRPr>
              </a:lvl1pPr>
            </a:lstStyle>
            <a:p>
              <a:pPr defTabSz="608929"/>
              <a:r>
                <a:rPr lang="zh-CN" altLang="en-US" sz="1399" dirty="0">
                  <a:solidFill>
                    <a:schemeClr val="tx1"/>
                  </a:solidFill>
                  <a:cs typeface="+mn-ea"/>
                  <a:sym typeface="+mn-lt"/>
                </a:rPr>
                <a:t>规则转换</a:t>
              </a:r>
            </a:p>
          </p:txBody>
        </p:sp>
        <p:sp>
          <p:nvSpPr>
            <p:cNvPr id="41" name="箭头"/>
            <p:cNvSpPr/>
            <p:nvPr/>
          </p:nvSpPr>
          <p:spPr>
            <a:xfrm>
              <a:off x="10412" y="11069"/>
              <a:ext cx="3114" cy="675"/>
            </a:xfrm>
            <a:prstGeom prst="rightArrow">
              <a:avLst>
                <a:gd name="adj1" fmla="val 40532"/>
                <a:gd name="adj2" fmla="val 93781"/>
              </a:avLst>
            </a:prstGeom>
            <a:solidFill>
              <a:srgbClr val="D6D5D5"/>
            </a:solidFill>
            <a:ln w="3175">
              <a:miter lim="400000"/>
            </a:ln>
          </p:spPr>
          <p:txBody>
            <a:bodyPr lIns="35681" tIns="35681" rIns="35681" bIns="35681" anchor="ctr"/>
            <a:lstStyle>
              <a:defPPr>
                <a:defRPr lang="zh-CN"/>
              </a:defPPr>
              <a:lvl1pPr marL="0" algn="l" defTabSz="1372870" rtl="0" eaLnBrk="1" latinLnBrk="0" hangingPunct="1">
                <a:defRPr sz="2700" kern="1200">
                  <a:solidFill>
                    <a:schemeClr val="tx1"/>
                  </a:solidFill>
                  <a:latin typeface="+mn-lt"/>
                  <a:ea typeface="+mn-ea"/>
                  <a:cs typeface="+mn-cs"/>
                </a:defRPr>
              </a:lvl1pPr>
              <a:lvl2pPr marL="686435" algn="l" defTabSz="1372870" rtl="0" eaLnBrk="1" latinLnBrk="0" hangingPunct="1">
                <a:defRPr sz="2700" kern="1200">
                  <a:solidFill>
                    <a:schemeClr val="tx1"/>
                  </a:solidFill>
                  <a:latin typeface="+mn-lt"/>
                  <a:ea typeface="+mn-ea"/>
                  <a:cs typeface="+mn-cs"/>
                </a:defRPr>
              </a:lvl2pPr>
              <a:lvl3pPr marL="1372870" algn="l" defTabSz="1372870" rtl="0" eaLnBrk="1" latinLnBrk="0" hangingPunct="1">
                <a:defRPr sz="2700" kern="1200">
                  <a:solidFill>
                    <a:schemeClr val="tx1"/>
                  </a:solidFill>
                  <a:latin typeface="+mn-lt"/>
                  <a:ea typeface="+mn-ea"/>
                  <a:cs typeface="+mn-cs"/>
                </a:defRPr>
              </a:lvl3pPr>
              <a:lvl4pPr marL="2059305" algn="l" defTabSz="1372870" rtl="0" eaLnBrk="1" latinLnBrk="0" hangingPunct="1">
                <a:defRPr sz="2700" kern="1200">
                  <a:solidFill>
                    <a:schemeClr val="tx1"/>
                  </a:solidFill>
                  <a:latin typeface="+mn-lt"/>
                  <a:ea typeface="+mn-ea"/>
                  <a:cs typeface="+mn-cs"/>
                </a:defRPr>
              </a:lvl4pPr>
              <a:lvl5pPr marL="2745740" algn="l" defTabSz="1372870" rtl="0" eaLnBrk="1" latinLnBrk="0" hangingPunct="1">
                <a:defRPr sz="2700" kern="1200">
                  <a:solidFill>
                    <a:schemeClr val="tx1"/>
                  </a:solidFill>
                  <a:latin typeface="+mn-lt"/>
                  <a:ea typeface="+mn-ea"/>
                  <a:cs typeface="+mn-cs"/>
                </a:defRPr>
              </a:lvl5pPr>
              <a:lvl6pPr marL="3432175" algn="l" defTabSz="1372870" rtl="0" eaLnBrk="1" latinLnBrk="0" hangingPunct="1">
                <a:defRPr sz="2700" kern="1200">
                  <a:solidFill>
                    <a:schemeClr val="tx1"/>
                  </a:solidFill>
                  <a:latin typeface="+mn-lt"/>
                  <a:ea typeface="+mn-ea"/>
                  <a:cs typeface="+mn-cs"/>
                </a:defRPr>
              </a:lvl6pPr>
              <a:lvl7pPr marL="4118610" algn="l" defTabSz="1372870" rtl="0" eaLnBrk="1" latinLnBrk="0" hangingPunct="1">
                <a:defRPr sz="2700" kern="1200">
                  <a:solidFill>
                    <a:schemeClr val="tx1"/>
                  </a:solidFill>
                  <a:latin typeface="+mn-lt"/>
                  <a:ea typeface="+mn-ea"/>
                  <a:cs typeface="+mn-cs"/>
                </a:defRPr>
              </a:lvl7pPr>
              <a:lvl8pPr marL="4805045" algn="l" defTabSz="1372870" rtl="0" eaLnBrk="1" latinLnBrk="0" hangingPunct="1">
                <a:defRPr sz="2700" kern="1200">
                  <a:solidFill>
                    <a:schemeClr val="tx1"/>
                  </a:solidFill>
                  <a:latin typeface="+mn-lt"/>
                  <a:ea typeface="+mn-ea"/>
                  <a:cs typeface="+mn-cs"/>
                </a:defRPr>
              </a:lvl8pPr>
              <a:lvl9pPr marL="5491480" algn="l" defTabSz="1372870" rtl="0" eaLnBrk="1" latinLnBrk="0" hangingPunct="1">
                <a:defRPr sz="2700" kern="1200">
                  <a:solidFill>
                    <a:schemeClr val="tx1"/>
                  </a:solidFill>
                  <a:latin typeface="+mn-lt"/>
                  <a:ea typeface="+mn-ea"/>
                  <a:cs typeface="+mn-cs"/>
                </a:defRPr>
              </a:lvl9pPr>
            </a:lstStyle>
            <a:p>
              <a:pPr defTabSz="914240">
                <a:defRPr sz="1100" b="0">
                  <a:solidFill>
                    <a:srgbClr val="FFFFFF"/>
                  </a:solidFill>
                  <a:latin typeface="+mn-lt"/>
                  <a:ea typeface="+mn-ea"/>
                  <a:cs typeface="+mn-cs"/>
                  <a:sym typeface="Helvetica Neue Medium"/>
                </a:defRPr>
              </a:pPr>
              <a:endParaRPr sz="733">
                <a:cs typeface="+mn-ea"/>
                <a:sym typeface="+mn-lt"/>
              </a:endParaRPr>
            </a:p>
          </p:txBody>
        </p:sp>
        <p:sp>
          <p:nvSpPr>
            <p:cNvPr id="42" name="3. 经销商激励"/>
            <p:cNvSpPr/>
            <p:nvPr/>
          </p:nvSpPr>
          <p:spPr>
            <a:xfrm>
              <a:off x="13828" y="9958"/>
              <a:ext cx="3131" cy="844"/>
            </a:xfrm>
            <a:prstGeom prst="rect">
              <a:avLst/>
            </a:prstGeom>
          </p:spPr>
          <p:style>
            <a:lnRef idx="0">
              <a:schemeClr val="accent1"/>
            </a:lnRef>
            <a:fillRef idx="3">
              <a:schemeClr val="accent1"/>
            </a:fillRef>
            <a:effectRef idx="3">
              <a:schemeClr val="accent1"/>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lang="zh-CN" altLang="en-US" sz="1332" dirty="0">
                  <a:solidFill>
                    <a:schemeClr val="tx1"/>
                  </a:solidFill>
                  <a:cs typeface="+mn-ea"/>
                  <a:sym typeface="+mn-lt"/>
                </a:rPr>
                <a:t>阶段变化数量</a:t>
              </a:r>
            </a:p>
          </p:txBody>
        </p:sp>
        <p:sp>
          <p:nvSpPr>
            <p:cNvPr id="43" name="3. 经销商激励"/>
            <p:cNvSpPr/>
            <p:nvPr/>
          </p:nvSpPr>
          <p:spPr>
            <a:xfrm>
              <a:off x="13835" y="11053"/>
              <a:ext cx="3131" cy="844"/>
            </a:xfrm>
            <a:prstGeom prst="rect">
              <a:avLst/>
            </a:prstGeom>
          </p:spPr>
          <p:style>
            <a:lnRef idx="0">
              <a:schemeClr val="accent1"/>
            </a:lnRef>
            <a:fillRef idx="3">
              <a:schemeClr val="accent1"/>
            </a:fillRef>
            <a:effectRef idx="3">
              <a:schemeClr val="accent1"/>
            </a:effectRef>
            <a:fontRef idx="minor">
              <a:schemeClr val="lt1"/>
            </a:fontRef>
          </p:style>
          <p:txBody>
            <a:bodyPr lIns="35681" tIns="35681" rIns="35681" bIns="35681" anchor="ctr"/>
            <a:lstStyle>
              <a:lvl1pPr algn="l">
                <a:defRPr sz="800" b="0">
                  <a:solidFill>
                    <a:srgbClr val="FFFFFF"/>
                  </a:solidFill>
                  <a:latin typeface="+mn-lt"/>
                  <a:ea typeface="+mn-ea"/>
                  <a:cs typeface="+mn-cs"/>
                  <a:sym typeface="Helvetica Neue Medium"/>
                </a:defRPr>
              </a:lvl1pPr>
            </a:lstStyle>
            <a:p>
              <a:pPr defTabSz="608929"/>
              <a:r>
                <a:rPr lang="zh-CN" altLang="en-US" sz="1332" dirty="0">
                  <a:solidFill>
                    <a:schemeClr val="tx1"/>
                  </a:solidFill>
                  <a:cs typeface="+mn-ea"/>
                  <a:sym typeface="+mn-lt"/>
                </a:rPr>
                <a:t>阶段停留时长</a:t>
              </a:r>
            </a:p>
          </p:txBody>
        </p:sp>
        <p:sp>
          <p:nvSpPr>
            <p:cNvPr id="44" name="日薪"/>
            <p:cNvSpPr txBox="1"/>
            <p:nvPr/>
          </p:nvSpPr>
          <p:spPr>
            <a:xfrm>
              <a:off x="22059" y="3026"/>
              <a:ext cx="3445" cy="825"/>
            </a:xfrm>
            <a:prstGeom prst="rect">
              <a:avLst/>
            </a:prstGeom>
            <a:ln w="3175">
              <a:miter lim="400000"/>
            </a:ln>
          </p:spPr>
          <p:txBody>
            <a:bodyPr wrap="none" lIns="35681" tIns="35681" rIns="35681" bIns="35681">
              <a:spAutoFit/>
            </a:bodyPr>
            <a:lstStyle>
              <a:lvl1pPr algn="l"/>
            </a:lstStyle>
            <a:p>
              <a:pPr defTabSz="608929"/>
              <a:r>
                <a:rPr lang="zh-CN" altLang="en-US" sz="1798" dirty="0">
                  <a:cs typeface="+mn-ea"/>
                  <a:sym typeface="+mn-lt"/>
                </a:rPr>
                <a:t>积分实时生成</a:t>
              </a:r>
            </a:p>
          </p:txBody>
        </p:sp>
        <p:pic>
          <p:nvPicPr>
            <p:cNvPr id="45" name="图片 44"/>
            <p:cNvPicPr>
              <a:picLocks noChangeAspect="1"/>
            </p:cNvPicPr>
            <p:nvPr/>
          </p:nvPicPr>
          <p:blipFill>
            <a:blip r:embed="rId2"/>
            <a:stretch>
              <a:fillRect/>
            </a:stretch>
          </p:blipFill>
          <p:spPr>
            <a:xfrm>
              <a:off x="21904" y="5517"/>
              <a:ext cx="4454" cy="7789"/>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6">
            <a:extLst>
              <a:ext uri="{FF2B5EF4-FFF2-40B4-BE49-F238E27FC236}">
                <a16:creationId xmlns:a16="http://schemas.microsoft.com/office/drawing/2014/main" id="{F9E539A3-9316-4684-AF2C-EEBF8700C1A9}"/>
              </a:ext>
            </a:extLst>
          </p:cNvPr>
          <p:cNvSpPr>
            <a:spLocks noChangeArrowheads="1"/>
          </p:cNvSpPr>
          <p:nvPr/>
        </p:nvSpPr>
        <p:spPr bwMode="auto">
          <a:xfrm>
            <a:off x="-1" y="4902802"/>
            <a:ext cx="12190413" cy="195554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kumimoji="0" lang="zh-CN" altLang="en-US" sz="1800" dirty="0">
              <a:solidFill>
                <a:srgbClr val="FFFFFF"/>
              </a:solidFill>
              <a:latin typeface="+mn-lt"/>
              <a:ea typeface="+mn-ea"/>
              <a:cs typeface="+mn-ea"/>
              <a:sym typeface="+mn-lt"/>
            </a:endParaRPr>
          </a:p>
        </p:txBody>
      </p:sp>
      <p:pic>
        <p:nvPicPr>
          <p:cNvPr id="8194" name="图片 2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65594" y="427357"/>
            <a:ext cx="7480914" cy="374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文本框 8"/>
          <p:cNvSpPr txBox="1">
            <a:spLocks noChangeArrowheads="1"/>
          </p:cNvSpPr>
          <p:nvPr/>
        </p:nvSpPr>
        <p:spPr bwMode="auto">
          <a:xfrm>
            <a:off x="35124" y="1682235"/>
            <a:ext cx="1495231" cy="53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397" b="1" dirty="0">
                <a:solidFill>
                  <a:srgbClr val="4572C4"/>
                </a:solidFill>
                <a:latin typeface="+mn-lt"/>
                <a:ea typeface="+mn-ea"/>
                <a:cs typeface="+mn-ea"/>
                <a:sym typeface="+mn-lt"/>
              </a:rPr>
              <a:t>2</a:t>
            </a:r>
            <a:endParaRPr lang="zh-CN" altLang="en-US" sz="34397" b="1" dirty="0">
              <a:solidFill>
                <a:srgbClr val="4572C4"/>
              </a:solidFill>
              <a:latin typeface="+mn-lt"/>
              <a:ea typeface="+mn-ea"/>
              <a:cs typeface="+mn-ea"/>
              <a:sym typeface="+mn-lt"/>
            </a:endParaRPr>
          </a:p>
        </p:txBody>
      </p:sp>
      <p:sp>
        <p:nvSpPr>
          <p:cNvPr id="8197" name="文本框 12"/>
          <p:cNvSpPr txBox="1">
            <a:spLocks noChangeArrowheads="1"/>
          </p:cNvSpPr>
          <p:nvPr/>
        </p:nvSpPr>
        <p:spPr bwMode="auto">
          <a:xfrm>
            <a:off x="2477818" y="1780392"/>
            <a:ext cx="9677471" cy="12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7199" b="1" dirty="0">
                <a:solidFill>
                  <a:srgbClr val="4572C4"/>
                </a:solidFill>
                <a:latin typeface="+mn-lt"/>
                <a:ea typeface="+mn-ea"/>
                <a:cs typeface="+mn-ea"/>
                <a:sym typeface="+mn-lt"/>
              </a:rPr>
              <a:t>产品设计理念及特点</a:t>
            </a:r>
            <a:endParaRPr lang="en-US" altLang="zh-CN" sz="7199" b="1" dirty="0">
              <a:solidFill>
                <a:srgbClr val="4572C4"/>
              </a:solidFill>
              <a:latin typeface="+mn-lt"/>
              <a:ea typeface="+mn-ea"/>
              <a:cs typeface="+mn-ea"/>
              <a:sym typeface="+mn-lt"/>
            </a:endParaRPr>
          </a:p>
        </p:txBody>
      </p:sp>
      <p:grpSp>
        <p:nvGrpSpPr>
          <p:cNvPr id="8198" name="组合 13"/>
          <p:cNvGrpSpPr>
            <a:grpSpLocks noChangeAspect="1"/>
          </p:cNvGrpSpPr>
          <p:nvPr/>
        </p:nvGrpSpPr>
        <p:grpSpPr bwMode="auto">
          <a:xfrm>
            <a:off x="6803139" y="3179002"/>
            <a:ext cx="5577748" cy="3480935"/>
            <a:chOff x="0" y="0"/>
            <a:chExt cx="5324473" cy="3322983"/>
          </a:xfrm>
        </p:grpSpPr>
        <p:pic>
          <p:nvPicPr>
            <p:cNvPr id="8201" name="图片 1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图片 1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7894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FF96766-56E6-4315-B03C-71F092F3D444}"/>
              </a:ext>
            </a:extLst>
          </p:cNvPr>
          <p:cNvSpPr txBox="1">
            <a:spLocks/>
          </p:cNvSpPr>
          <p:nvPr/>
        </p:nvSpPr>
        <p:spPr>
          <a:xfrm>
            <a:off x="0" y="150813"/>
            <a:ext cx="9144000" cy="561975"/>
          </a:xfrm>
          <a:prstGeom prst="rect">
            <a:avLst/>
          </a:prstGeom>
        </p:spPr>
        <p:txBody>
          <a:bodyPr vert="horz" lIns="121917" tIns="60958" rIns="121917" bIns="60958" rtlCol="0" anchor="ctr">
            <a:normAutofit fontScale="92500" lnSpcReduction="20000"/>
          </a:bodyPr>
          <a:lstStyle>
            <a:lvl1pPr>
              <a:spcBef>
                <a:spcPct val="0"/>
              </a:spcBef>
              <a:buNone/>
              <a:defRPr sz="3600">
                <a:solidFill>
                  <a:srgbClr val="FFB200"/>
                </a:solidFill>
                <a:cs typeface="+mn-ea"/>
              </a:defRPr>
            </a:lvl1pPr>
          </a:lstStyle>
          <a:p>
            <a:r>
              <a:rPr lang="zh-CN" altLang="en-US" dirty="0">
                <a:sym typeface="+mn-lt"/>
              </a:rPr>
              <a:t>绩效考核管理</a:t>
            </a:r>
          </a:p>
        </p:txBody>
      </p:sp>
      <p:pic>
        <p:nvPicPr>
          <p:cNvPr id="5" name="图片 4">
            <a:extLst>
              <a:ext uri="{FF2B5EF4-FFF2-40B4-BE49-F238E27FC236}">
                <a16:creationId xmlns:a16="http://schemas.microsoft.com/office/drawing/2014/main" id="{DC244DD1-4484-144E-922E-972D3732A37B}"/>
              </a:ext>
            </a:extLst>
          </p:cNvPr>
          <p:cNvPicPr/>
          <p:nvPr/>
        </p:nvPicPr>
        <p:blipFill>
          <a:blip r:embed="rId2"/>
          <a:stretch>
            <a:fillRect/>
          </a:stretch>
        </p:blipFill>
        <p:spPr>
          <a:xfrm>
            <a:off x="588462" y="1114460"/>
            <a:ext cx="5290766" cy="1549198"/>
          </a:xfrm>
          <a:prstGeom prst="rect">
            <a:avLst/>
          </a:prstGeom>
          <a:ln>
            <a:solidFill>
              <a:srgbClr val="FFC000"/>
            </a:solidFill>
          </a:ln>
          <a:effectLst/>
        </p:spPr>
      </p:pic>
      <p:sp>
        <p:nvSpPr>
          <p:cNvPr id="6" name="矩形 5">
            <a:extLst>
              <a:ext uri="{FF2B5EF4-FFF2-40B4-BE49-F238E27FC236}">
                <a16:creationId xmlns:a16="http://schemas.microsoft.com/office/drawing/2014/main" id="{F5541B4D-4260-4364-81BA-E7C31CB63239}"/>
              </a:ext>
            </a:extLst>
          </p:cNvPr>
          <p:cNvSpPr/>
          <p:nvPr/>
        </p:nvSpPr>
        <p:spPr>
          <a:xfrm>
            <a:off x="474071" y="2753626"/>
            <a:ext cx="5405156" cy="700485"/>
          </a:xfrm>
          <a:prstGeom prst="rect">
            <a:avLst/>
          </a:prstGeom>
        </p:spPr>
        <p:txBody>
          <a:bodyPr wrap="square">
            <a:spAutoFit/>
          </a:bodyPr>
          <a:lstStyle/>
          <a:p>
            <a:pPr>
              <a:lnSpc>
                <a:spcPct val="150000"/>
              </a:lnSpc>
            </a:pPr>
            <a:r>
              <a:rPr lang="zh-CN" altLang="zh-CN" sz="1400" dirty="0">
                <a:cs typeface="+mn-ea"/>
                <a:sym typeface="+mn-lt"/>
              </a:rPr>
              <a:t>销售人员可实时查询到自己的业绩情况，目前的各订单所处的状态、及回款情。</a:t>
            </a:r>
            <a:endParaRPr lang="zh-CN" altLang="en-US" sz="1400" dirty="0">
              <a:cs typeface="+mn-ea"/>
              <a:sym typeface="+mn-lt"/>
            </a:endParaRPr>
          </a:p>
        </p:txBody>
      </p:sp>
      <p:pic>
        <p:nvPicPr>
          <p:cNvPr id="7" name="图片 6" descr="C:\Users\大为\AppData\Local\Microsoft\Windows\INetCache\Content.MSO\EECF92A6.tmp">
            <a:extLst>
              <a:ext uri="{FF2B5EF4-FFF2-40B4-BE49-F238E27FC236}">
                <a16:creationId xmlns:a16="http://schemas.microsoft.com/office/drawing/2014/main" id="{1BADE8EC-880A-46FF-8F21-765E6CDB15EF}"/>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6525796" y="1096492"/>
            <a:ext cx="5269814" cy="3314268"/>
          </a:xfrm>
          <a:prstGeom prst="rect">
            <a:avLst/>
          </a:prstGeom>
          <a:noFill/>
          <a:ln>
            <a:solidFill>
              <a:schemeClr val="accent1"/>
            </a:solidFill>
          </a:ln>
        </p:spPr>
      </p:pic>
      <p:pic>
        <p:nvPicPr>
          <p:cNvPr id="8" name="图片 7">
            <a:extLst>
              <a:ext uri="{FF2B5EF4-FFF2-40B4-BE49-F238E27FC236}">
                <a16:creationId xmlns:a16="http://schemas.microsoft.com/office/drawing/2014/main" id="{D6EAD667-EBD8-4864-A12A-B8DEAA00B4C4}"/>
              </a:ext>
            </a:extLst>
          </p:cNvPr>
          <p:cNvPicPr>
            <a:picLocks noChangeAspect="1"/>
          </p:cNvPicPr>
          <p:nvPr/>
        </p:nvPicPr>
        <p:blipFill>
          <a:blip r:embed="rId4"/>
          <a:stretch>
            <a:fillRect/>
          </a:stretch>
        </p:blipFill>
        <p:spPr>
          <a:xfrm>
            <a:off x="609413" y="3728527"/>
            <a:ext cx="5269815" cy="2798059"/>
          </a:xfrm>
          <a:prstGeom prst="rect">
            <a:avLst/>
          </a:prstGeom>
          <a:ln>
            <a:solidFill>
              <a:schemeClr val="accent1"/>
            </a:solidFill>
          </a:ln>
        </p:spPr>
      </p:pic>
      <p:sp>
        <p:nvSpPr>
          <p:cNvPr id="9" name="矩形 8">
            <a:extLst>
              <a:ext uri="{FF2B5EF4-FFF2-40B4-BE49-F238E27FC236}">
                <a16:creationId xmlns:a16="http://schemas.microsoft.com/office/drawing/2014/main" id="{4BED88D2-A1A7-4DAC-82A8-AD0354803A12}"/>
              </a:ext>
            </a:extLst>
          </p:cNvPr>
          <p:cNvSpPr/>
          <p:nvPr/>
        </p:nvSpPr>
        <p:spPr>
          <a:xfrm>
            <a:off x="7322336" y="6162339"/>
            <a:ext cx="3723611" cy="276963"/>
          </a:xfrm>
          <a:prstGeom prst="rect">
            <a:avLst/>
          </a:prstGeom>
        </p:spPr>
        <p:txBody>
          <a:bodyPr wrap="none">
            <a:spAutoFit/>
          </a:bodyPr>
          <a:lstStyle/>
          <a:p>
            <a:r>
              <a:rPr lang="zh-CN" altLang="zh-CN" sz="1200" dirty="0">
                <a:cs typeface="+mn-ea"/>
                <a:sym typeface="+mn-lt"/>
              </a:rPr>
              <a:t>通过系统中的计划任务，定期计算销售人员的业绩。</a:t>
            </a:r>
            <a:endParaRPr lang="zh-CN" altLang="en-US" sz="1200" dirty="0">
              <a:cs typeface="+mn-ea"/>
              <a:sym typeface="+mn-lt"/>
            </a:endParaRPr>
          </a:p>
        </p:txBody>
      </p:sp>
      <p:pic>
        <p:nvPicPr>
          <p:cNvPr id="10" name="图片 9">
            <a:extLst>
              <a:ext uri="{FF2B5EF4-FFF2-40B4-BE49-F238E27FC236}">
                <a16:creationId xmlns:a16="http://schemas.microsoft.com/office/drawing/2014/main" id="{DA1C4FDC-7616-4003-8E3F-1EBEEE95198D}"/>
              </a:ext>
            </a:extLst>
          </p:cNvPr>
          <p:cNvPicPr/>
          <p:nvPr/>
        </p:nvPicPr>
        <p:blipFill>
          <a:blip r:embed="rId5"/>
          <a:stretch>
            <a:fillRect/>
          </a:stretch>
        </p:blipFill>
        <p:spPr>
          <a:xfrm>
            <a:off x="6549235" y="4995996"/>
            <a:ext cx="5269814" cy="1166343"/>
          </a:xfrm>
          <a:prstGeom prst="rect">
            <a:avLst/>
          </a:prstGeom>
          <a:ln>
            <a:solidFill>
              <a:schemeClr val="accent1"/>
            </a:solidFill>
          </a:ln>
        </p:spPr>
      </p:pic>
    </p:spTree>
    <p:extLst>
      <p:ext uri="{BB962C8B-B14F-4D97-AF65-F5344CB8AC3E}">
        <p14:creationId xmlns:p14="http://schemas.microsoft.com/office/powerpoint/2010/main" val="894304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8FC22-7FE9-44A4-9A52-6C29CBD71852}"/>
              </a:ext>
            </a:extLst>
          </p:cNvPr>
          <p:cNvSpPr>
            <a:spLocks noGrp="1"/>
          </p:cNvSpPr>
          <p:nvPr>
            <p:ph type="title" idx="4294967295"/>
          </p:nvPr>
        </p:nvSpPr>
        <p:spPr>
          <a:xfrm>
            <a:off x="0" y="7938"/>
            <a:ext cx="10971213" cy="1143000"/>
          </a:xfrm>
        </p:spPr>
        <p:txBody>
          <a:bodyPr vert="horz" lIns="91440" tIns="45720" rIns="91440" bIns="45720" rtlCol="0" anchor="ctr">
            <a:normAutofit/>
          </a:bodyPr>
          <a:lstStyle/>
          <a:p>
            <a:pPr algn="l">
              <a:lnSpc>
                <a:spcPct val="90000"/>
              </a:lnSpc>
            </a:pPr>
            <a:r>
              <a:rPr lang="zh-CN" altLang="en-US" sz="3200" dirty="0">
                <a:solidFill>
                  <a:srgbClr val="FFB200"/>
                </a:solidFill>
                <a:latin typeface="+mn-lt"/>
                <a:ea typeface="+mn-ea"/>
                <a:cs typeface="+mn-ea"/>
              </a:rPr>
              <a:t>产品配置与报价</a:t>
            </a:r>
          </a:p>
        </p:txBody>
      </p:sp>
      <p:sp>
        <p:nvSpPr>
          <p:cNvPr id="4" name="箭头: 五边形 3">
            <a:extLst>
              <a:ext uri="{FF2B5EF4-FFF2-40B4-BE49-F238E27FC236}">
                <a16:creationId xmlns:a16="http://schemas.microsoft.com/office/drawing/2014/main" id="{3636295F-7F68-4ED5-95B8-F1F72F2A2061}"/>
              </a:ext>
            </a:extLst>
          </p:cNvPr>
          <p:cNvSpPr/>
          <p:nvPr/>
        </p:nvSpPr>
        <p:spPr>
          <a:xfrm>
            <a:off x="2671946" y="2596962"/>
            <a:ext cx="2269268" cy="544832"/>
          </a:xfrm>
          <a:prstGeom prst="homePlat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02">
              <a:defRPr/>
            </a:pPr>
            <a:r>
              <a:rPr lang="zh-CN" altLang="en-US" sz="1333" dirty="0">
                <a:solidFill>
                  <a:schemeClr val="tx1">
                    <a:lumMod val="75000"/>
                    <a:lumOff val="25000"/>
                  </a:schemeClr>
                </a:solidFill>
                <a:latin typeface="+mn-ea"/>
              </a:rPr>
              <a:t>根据市场制定价格</a:t>
            </a:r>
          </a:p>
        </p:txBody>
      </p:sp>
      <p:sp>
        <p:nvSpPr>
          <p:cNvPr id="5" name="箭头: 五边形 4">
            <a:extLst>
              <a:ext uri="{FF2B5EF4-FFF2-40B4-BE49-F238E27FC236}">
                <a16:creationId xmlns:a16="http://schemas.microsoft.com/office/drawing/2014/main" id="{5633162C-A3C4-4E06-9D38-16C95CF7AF83}"/>
              </a:ext>
            </a:extLst>
          </p:cNvPr>
          <p:cNvSpPr/>
          <p:nvPr/>
        </p:nvSpPr>
        <p:spPr>
          <a:xfrm>
            <a:off x="383317" y="2596962"/>
            <a:ext cx="2269268" cy="544832"/>
          </a:xfrm>
          <a:prstGeom prst="homePlat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02">
              <a:defRPr/>
            </a:pPr>
            <a:r>
              <a:rPr lang="zh-CN" altLang="en-US" sz="1333" dirty="0">
                <a:solidFill>
                  <a:schemeClr val="tx1">
                    <a:lumMod val="75000"/>
                    <a:lumOff val="25000"/>
                  </a:schemeClr>
                </a:solidFill>
                <a:latin typeface="+mn-ea"/>
              </a:rPr>
              <a:t>灵活配置产品组合</a:t>
            </a:r>
          </a:p>
        </p:txBody>
      </p:sp>
      <p:sp>
        <p:nvSpPr>
          <p:cNvPr id="6" name="箭头: 五边形 5">
            <a:extLst>
              <a:ext uri="{FF2B5EF4-FFF2-40B4-BE49-F238E27FC236}">
                <a16:creationId xmlns:a16="http://schemas.microsoft.com/office/drawing/2014/main" id="{17A1AD15-0AFB-416F-9D34-B233B3DC8557}"/>
              </a:ext>
            </a:extLst>
          </p:cNvPr>
          <p:cNvSpPr/>
          <p:nvPr/>
        </p:nvSpPr>
        <p:spPr>
          <a:xfrm>
            <a:off x="4960574" y="2596962"/>
            <a:ext cx="2269268" cy="544832"/>
          </a:xfrm>
          <a:prstGeom prst="homePlat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02">
              <a:defRPr/>
            </a:pPr>
            <a:r>
              <a:rPr lang="zh-CN" altLang="en-US" sz="1333" dirty="0">
                <a:solidFill>
                  <a:schemeClr val="tx1">
                    <a:lumMod val="75000"/>
                    <a:lumOff val="25000"/>
                  </a:schemeClr>
                </a:solidFill>
                <a:latin typeface="+mn-ea"/>
              </a:rPr>
              <a:t>按照客户需求选择</a:t>
            </a:r>
          </a:p>
        </p:txBody>
      </p:sp>
      <p:sp>
        <p:nvSpPr>
          <p:cNvPr id="7" name="箭头: 五边形 6">
            <a:extLst>
              <a:ext uri="{FF2B5EF4-FFF2-40B4-BE49-F238E27FC236}">
                <a16:creationId xmlns:a16="http://schemas.microsoft.com/office/drawing/2014/main" id="{A1B720F3-6E03-4588-8239-1272B1120F8C}"/>
              </a:ext>
            </a:extLst>
          </p:cNvPr>
          <p:cNvSpPr/>
          <p:nvPr/>
        </p:nvSpPr>
        <p:spPr>
          <a:xfrm>
            <a:off x="7249204" y="2596962"/>
            <a:ext cx="2269268" cy="544832"/>
          </a:xfrm>
          <a:prstGeom prst="homePlat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02">
              <a:defRPr/>
            </a:pPr>
            <a:r>
              <a:rPr lang="zh-CN" altLang="en-US" sz="1333" dirty="0">
                <a:solidFill>
                  <a:schemeClr val="tx1">
                    <a:lumMod val="75000"/>
                    <a:lumOff val="25000"/>
                  </a:schemeClr>
                </a:solidFill>
                <a:latin typeface="+mn-ea"/>
              </a:rPr>
              <a:t>价格审批与控制</a:t>
            </a:r>
          </a:p>
        </p:txBody>
      </p:sp>
      <p:sp>
        <p:nvSpPr>
          <p:cNvPr id="8" name="箭头: 五边形 7">
            <a:extLst>
              <a:ext uri="{FF2B5EF4-FFF2-40B4-BE49-F238E27FC236}">
                <a16:creationId xmlns:a16="http://schemas.microsoft.com/office/drawing/2014/main" id="{84A594AF-2A35-48CE-AFDF-B0B7E34F05E6}"/>
              </a:ext>
            </a:extLst>
          </p:cNvPr>
          <p:cNvSpPr/>
          <p:nvPr/>
        </p:nvSpPr>
        <p:spPr>
          <a:xfrm>
            <a:off x="9537830" y="2596962"/>
            <a:ext cx="2269268" cy="544832"/>
          </a:xfrm>
          <a:prstGeom prst="homePlat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02">
              <a:defRPr/>
            </a:pPr>
            <a:r>
              <a:rPr lang="zh-CN" altLang="en-US" sz="1333" dirty="0">
                <a:solidFill>
                  <a:schemeClr val="tx1">
                    <a:lumMod val="75000"/>
                    <a:lumOff val="25000"/>
                  </a:schemeClr>
                </a:solidFill>
                <a:latin typeface="+mn-ea"/>
              </a:rPr>
              <a:t>标准化发送与打印</a:t>
            </a:r>
          </a:p>
        </p:txBody>
      </p:sp>
      <p:grpSp>
        <p:nvGrpSpPr>
          <p:cNvPr id="23" name="组合 22">
            <a:extLst>
              <a:ext uri="{FF2B5EF4-FFF2-40B4-BE49-F238E27FC236}">
                <a16:creationId xmlns:a16="http://schemas.microsoft.com/office/drawing/2014/main" id="{4644538B-1DBE-4187-9096-B04B32793B75}"/>
              </a:ext>
            </a:extLst>
          </p:cNvPr>
          <p:cNvGrpSpPr/>
          <p:nvPr/>
        </p:nvGrpSpPr>
        <p:grpSpPr>
          <a:xfrm>
            <a:off x="969930" y="1411066"/>
            <a:ext cx="1096036" cy="1370656"/>
            <a:chOff x="1494518" y="843558"/>
            <a:chExt cx="822134" cy="1028126"/>
          </a:xfrm>
        </p:grpSpPr>
        <p:sp>
          <p:nvSpPr>
            <p:cNvPr id="9" name="ïṩḻîḍê">
              <a:extLst>
                <a:ext uri="{FF2B5EF4-FFF2-40B4-BE49-F238E27FC236}">
                  <a16:creationId xmlns:a16="http://schemas.microsoft.com/office/drawing/2014/main" id="{36AF91C9-DFDE-43DC-AA8A-DEBD8EE7686D}"/>
                </a:ext>
              </a:extLst>
            </p:cNvPr>
            <p:cNvSpPr/>
            <p:nvPr/>
          </p:nvSpPr>
          <p:spPr>
            <a:xfrm>
              <a:off x="1547664" y="843558"/>
              <a:ext cx="722639" cy="722057"/>
            </a:xfrm>
            <a:prstGeom prst="ellipse">
              <a:avLst/>
            </a:prstGeom>
            <a:blipFill>
              <a:blip r:embed="rId3"/>
              <a:stretch>
                <a:fillRect l="-25377" r="-24502"/>
              </a:stretch>
            </a:blipFill>
            <a:ln w="38100">
              <a:noFill/>
              <a:round/>
              <a:headEnd/>
              <a:tailEnd/>
            </a:ln>
            <a:effectLst/>
          </p:spPr>
          <p:txBody>
            <a:bodyPr rot="0" spcFirstLastPara="0" vert="horz" wrap="square" lIns="121904" tIns="60952" rIns="121904" bIns="60952"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24"/>
              <a:endParaRPr lang="en-US" sz="2666" b="1" dirty="0">
                <a:solidFill>
                  <a:schemeClr val="bg1"/>
                </a:solidFill>
                <a:latin typeface="+mn-ea"/>
              </a:endParaRPr>
            </a:p>
          </p:txBody>
        </p:sp>
        <p:sp>
          <p:nvSpPr>
            <p:cNvPr id="18" name="矩形 17">
              <a:extLst>
                <a:ext uri="{FF2B5EF4-FFF2-40B4-BE49-F238E27FC236}">
                  <a16:creationId xmlns:a16="http://schemas.microsoft.com/office/drawing/2014/main" id="{17E6691E-67AA-4640-9F83-673FE445A9DA}"/>
                </a:ext>
              </a:extLst>
            </p:cNvPr>
            <p:cNvSpPr/>
            <p:nvPr/>
          </p:nvSpPr>
          <p:spPr>
            <a:xfrm>
              <a:off x="1494518" y="1617831"/>
              <a:ext cx="822134" cy="253853"/>
            </a:xfrm>
            <a:prstGeom prst="rect">
              <a:avLst/>
            </a:prstGeom>
          </p:spPr>
          <p:txBody>
            <a:bodyPr wrap="square">
              <a:spAutoFit/>
            </a:bodyPr>
            <a:lstStyle/>
            <a:p>
              <a:pPr algn="ctr"/>
              <a:endParaRPr lang="zh-CN" altLang="en-US" sz="1599" dirty="0">
                <a:solidFill>
                  <a:srgbClr val="333333"/>
                </a:solidFill>
                <a:latin typeface="+mn-ea"/>
              </a:endParaRPr>
            </a:p>
          </p:txBody>
        </p:sp>
      </p:grpSp>
      <p:sp>
        <p:nvSpPr>
          <p:cNvPr id="11" name="ïṩḻîḍê">
            <a:extLst>
              <a:ext uri="{FF2B5EF4-FFF2-40B4-BE49-F238E27FC236}">
                <a16:creationId xmlns:a16="http://schemas.microsoft.com/office/drawing/2014/main" id="{78CD4368-9BA9-4CCB-98A3-4BAA4FEF3196}"/>
              </a:ext>
            </a:extLst>
          </p:cNvPr>
          <p:cNvSpPr/>
          <p:nvPr/>
        </p:nvSpPr>
        <p:spPr>
          <a:xfrm>
            <a:off x="5613510" y="1411068"/>
            <a:ext cx="963393" cy="962618"/>
          </a:xfrm>
          <a:prstGeom prst="ellipse">
            <a:avLst/>
          </a:prstGeom>
          <a:blipFill>
            <a:blip r:embed="rId4"/>
            <a:stretch>
              <a:fillRect l="-25377" r="-24502"/>
            </a:stretch>
          </a:blipFill>
          <a:ln w="38100">
            <a:noFill/>
            <a:round/>
            <a:headEnd/>
            <a:tailEnd/>
          </a:ln>
          <a:effectLst/>
        </p:spPr>
        <p:txBody>
          <a:bodyPr rot="0" spcFirstLastPara="0" vert="horz" wrap="square" lIns="121904" tIns="60952" rIns="121904" bIns="60952"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24"/>
            <a:endParaRPr lang="en-US" sz="2666" b="1" dirty="0">
              <a:solidFill>
                <a:schemeClr val="bg1"/>
              </a:solidFill>
              <a:latin typeface="+mn-ea"/>
            </a:endParaRPr>
          </a:p>
        </p:txBody>
      </p:sp>
      <p:sp>
        <p:nvSpPr>
          <p:cNvPr id="10" name="ïṩḻîḍê">
            <a:extLst>
              <a:ext uri="{FF2B5EF4-FFF2-40B4-BE49-F238E27FC236}">
                <a16:creationId xmlns:a16="http://schemas.microsoft.com/office/drawing/2014/main" id="{A6900027-5D31-45AA-A5F7-DD06337DA4CE}"/>
              </a:ext>
            </a:extLst>
          </p:cNvPr>
          <p:cNvSpPr/>
          <p:nvPr/>
        </p:nvSpPr>
        <p:spPr>
          <a:xfrm>
            <a:off x="3324881" y="1411066"/>
            <a:ext cx="963393" cy="962617"/>
          </a:xfrm>
          <a:prstGeom prst="ellipse">
            <a:avLst/>
          </a:prstGeom>
          <a:blipFill>
            <a:blip r:embed="rId5"/>
            <a:stretch>
              <a:fillRect t="-25501" b="-24620"/>
            </a:stretch>
          </a:blipFill>
          <a:ln w="38100">
            <a:noFill/>
            <a:round/>
            <a:headEnd/>
            <a:tailEnd/>
          </a:ln>
          <a:effectLst/>
        </p:spPr>
        <p:txBody>
          <a:bodyPr rot="0" spcFirstLastPara="0" vert="horz" wrap="square" lIns="121904" tIns="60952" rIns="121904" bIns="60952"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24"/>
            <a:endParaRPr lang="en-US" sz="2666" b="1" dirty="0">
              <a:solidFill>
                <a:schemeClr val="bg1"/>
              </a:solidFill>
              <a:latin typeface="+mn-ea"/>
            </a:endParaRPr>
          </a:p>
        </p:txBody>
      </p:sp>
      <p:sp>
        <p:nvSpPr>
          <p:cNvPr id="12" name="ïṩḻîḍê">
            <a:extLst>
              <a:ext uri="{FF2B5EF4-FFF2-40B4-BE49-F238E27FC236}">
                <a16:creationId xmlns:a16="http://schemas.microsoft.com/office/drawing/2014/main" id="{DAC208E7-9B3C-418C-9D89-57EBFDFE1E93}"/>
              </a:ext>
            </a:extLst>
          </p:cNvPr>
          <p:cNvSpPr/>
          <p:nvPr/>
        </p:nvSpPr>
        <p:spPr>
          <a:xfrm>
            <a:off x="7902140" y="1411066"/>
            <a:ext cx="963393" cy="962617"/>
          </a:xfrm>
          <a:prstGeom prst="ellipse">
            <a:avLst/>
          </a:prstGeom>
          <a:blipFill>
            <a:blip r:embed="rId6"/>
            <a:stretch>
              <a:fillRect l="-25377" r="-24502"/>
            </a:stretch>
          </a:blipFill>
          <a:ln w="38100">
            <a:noFill/>
            <a:round/>
            <a:headEnd/>
            <a:tailEnd/>
          </a:ln>
          <a:effectLst/>
        </p:spPr>
        <p:txBody>
          <a:bodyPr rot="0" spcFirstLastPara="0" vert="horz" wrap="square" lIns="121904" tIns="60952" rIns="121904" bIns="60952"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24"/>
            <a:endParaRPr lang="en-US" sz="2666" b="1" dirty="0">
              <a:solidFill>
                <a:schemeClr val="bg1"/>
              </a:solidFill>
              <a:latin typeface="+mn-ea"/>
            </a:endParaRPr>
          </a:p>
        </p:txBody>
      </p:sp>
      <p:sp>
        <p:nvSpPr>
          <p:cNvPr id="13" name="ïṩḻîḍê">
            <a:extLst>
              <a:ext uri="{FF2B5EF4-FFF2-40B4-BE49-F238E27FC236}">
                <a16:creationId xmlns:a16="http://schemas.microsoft.com/office/drawing/2014/main" id="{DB481A1C-C7B7-432F-92D0-B8FB4387342F}"/>
              </a:ext>
            </a:extLst>
          </p:cNvPr>
          <p:cNvSpPr/>
          <p:nvPr/>
        </p:nvSpPr>
        <p:spPr>
          <a:xfrm>
            <a:off x="10190766" y="1411066"/>
            <a:ext cx="963393" cy="962617"/>
          </a:xfrm>
          <a:prstGeom prst="ellipse">
            <a:avLst/>
          </a:prstGeom>
          <a:blipFill>
            <a:blip r:embed="rId4"/>
            <a:stretch>
              <a:fillRect l="-25377" r="-24502"/>
            </a:stretch>
          </a:blipFill>
          <a:ln w="38100">
            <a:noFill/>
            <a:round/>
            <a:headEnd/>
            <a:tailEnd/>
          </a:ln>
          <a:effectLst/>
        </p:spPr>
        <p:txBody>
          <a:bodyPr rot="0" spcFirstLastPara="0" vert="horz" wrap="square" lIns="121904" tIns="60952" rIns="121904" bIns="60952"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24"/>
            <a:endParaRPr lang="en-US" sz="2666" b="1" dirty="0">
              <a:solidFill>
                <a:schemeClr val="bg1"/>
              </a:solidFill>
              <a:latin typeface="+mn-ea"/>
            </a:endParaRPr>
          </a:p>
        </p:txBody>
      </p:sp>
      <p:pic>
        <p:nvPicPr>
          <p:cNvPr id="14" name="图片 13">
            <a:extLst>
              <a:ext uri="{FF2B5EF4-FFF2-40B4-BE49-F238E27FC236}">
                <a16:creationId xmlns:a16="http://schemas.microsoft.com/office/drawing/2014/main" id="{451E4924-6E94-4C30-B9B1-91D18E7C1B48}"/>
              </a:ext>
            </a:extLst>
          </p:cNvPr>
          <p:cNvPicPr>
            <a:picLocks noChangeAspect="1"/>
          </p:cNvPicPr>
          <p:nvPr/>
        </p:nvPicPr>
        <p:blipFill>
          <a:blip r:embed="rId7"/>
          <a:stretch>
            <a:fillRect/>
          </a:stretch>
        </p:blipFill>
        <p:spPr>
          <a:xfrm>
            <a:off x="271072" y="3388905"/>
            <a:ext cx="8205515" cy="3173454"/>
          </a:xfrm>
          <a:prstGeom prst="rect">
            <a:avLst/>
          </a:prstGeom>
          <a:ln>
            <a:solidFill>
              <a:schemeClr val="bg1">
                <a:lumMod val="75000"/>
              </a:schemeClr>
            </a:solidFill>
          </a:ln>
        </p:spPr>
      </p:pic>
      <p:pic>
        <p:nvPicPr>
          <p:cNvPr id="15" name="图片 14">
            <a:extLst>
              <a:ext uri="{FF2B5EF4-FFF2-40B4-BE49-F238E27FC236}">
                <a16:creationId xmlns:a16="http://schemas.microsoft.com/office/drawing/2014/main" id="{5E6710C4-076D-4051-AEDF-58328A43F6F9}"/>
              </a:ext>
            </a:extLst>
          </p:cNvPr>
          <p:cNvPicPr>
            <a:picLocks noChangeAspect="1"/>
          </p:cNvPicPr>
          <p:nvPr/>
        </p:nvPicPr>
        <p:blipFill rotWithShape="1">
          <a:blip r:embed="rId8"/>
          <a:srcRect r="6760"/>
          <a:stretch/>
        </p:blipFill>
        <p:spPr>
          <a:xfrm>
            <a:off x="1967286" y="3388905"/>
            <a:ext cx="9544981" cy="3173454"/>
          </a:xfrm>
          <a:prstGeom prst="rect">
            <a:avLst/>
          </a:prstGeom>
          <a:ln>
            <a:solidFill>
              <a:schemeClr val="bg1">
                <a:lumMod val="75000"/>
              </a:schemeClr>
            </a:solidFill>
          </a:ln>
        </p:spPr>
      </p:pic>
      <p:pic>
        <p:nvPicPr>
          <p:cNvPr id="17" name="图片 16">
            <a:extLst>
              <a:ext uri="{FF2B5EF4-FFF2-40B4-BE49-F238E27FC236}">
                <a16:creationId xmlns:a16="http://schemas.microsoft.com/office/drawing/2014/main" id="{54025F4C-06E9-4749-AF45-78A71DD503E5}"/>
              </a:ext>
            </a:extLst>
          </p:cNvPr>
          <p:cNvPicPr>
            <a:picLocks noChangeAspect="1"/>
          </p:cNvPicPr>
          <p:nvPr/>
        </p:nvPicPr>
        <p:blipFill rotWithShape="1">
          <a:blip r:embed="rId9"/>
          <a:srcRect r="2634"/>
          <a:stretch/>
        </p:blipFill>
        <p:spPr>
          <a:xfrm>
            <a:off x="4031968" y="3388905"/>
            <a:ext cx="7146253" cy="3173454"/>
          </a:xfrm>
          <a:prstGeom prst="rect">
            <a:avLst/>
          </a:prstGeom>
          <a:ln>
            <a:solidFill>
              <a:schemeClr val="bg1">
                <a:lumMod val="75000"/>
              </a:schemeClr>
            </a:solidFill>
          </a:ln>
        </p:spPr>
      </p:pic>
      <p:pic>
        <p:nvPicPr>
          <p:cNvPr id="28" name="图片 27">
            <a:extLst>
              <a:ext uri="{FF2B5EF4-FFF2-40B4-BE49-F238E27FC236}">
                <a16:creationId xmlns:a16="http://schemas.microsoft.com/office/drawing/2014/main" id="{DC359C1D-EC66-40C6-AE06-AEA9005736FD}"/>
              </a:ext>
            </a:extLst>
          </p:cNvPr>
          <p:cNvPicPr>
            <a:picLocks noChangeAspect="1"/>
          </p:cNvPicPr>
          <p:nvPr/>
        </p:nvPicPr>
        <p:blipFill>
          <a:blip r:embed="rId10"/>
          <a:stretch>
            <a:fillRect/>
          </a:stretch>
        </p:blipFill>
        <p:spPr>
          <a:xfrm>
            <a:off x="6236266" y="3388905"/>
            <a:ext cx="4879682" cy="3173454"/>
          </a:xfrm>
          <a:prstGeom prst="rect">
            <a:avLst/>
          </a:prstGeom>
          <a:ln>
            <a:solidFill>
              <a:schemeClr val="bg1">
                <a:lumMod val="75000"/>
              </a:schemeClr>
            </a:solidFill>
          </a:ln>
        </p:spPr>
      </p:pic>
      <p:pic>
        <p:nvPicPr>
          <p:cNvPr id="29" name="图片 28">
            <a:extLst>
              <a:ext uri="{FF2B5EF4-FFF2-40B4-BE49-F238E27FC236}">
                <a16:creationId xmlns:a16="http://schemas.microsoft.com/office/drawing/2014/main" id="{581E7E05-DD5C-405F-A838-3FBB54B7BF19}"/>
              </a:ext>
            </a:extLst>
          </p:cNvPr>
          <p:cNvPicPr>
            <a:picLocks noChangeAspect="1"/>
          </p:cNvPicPr>
          <p:nvPr/>
        </p:nvPicPr>
        <p:blipFill>
          <a:blip r:embed="rId11"/>
          <a:stretch>
            <a:fillRect/>
          </a:stretch>
        </p:blipFill>
        <p:spPr>
          <a:xfrm>
            <a:off x="7531904" y="3388905"/>
            <a:ext cx="5281794" cy="3173454"/>
          </a:xfrm>
          <a:prstGeom prst="rect">
            <a:avLst/>
          </a:prstGeom>
          <a:ln>
            <a:solidFill>
              <a:schemeClr val="bg1">
                <a:lumMod val="75000"/>
              </a:schemeClr>
            </a:solidFill>
          </a:ln>
        </p:spPr>
      </p:pic>
    </p:spTree>
    <p:extLst>
      <p:ext uri="{BB962C8B-B14F-4D97-AF65-F5344CB8AC3E}">
        <p14:creationId xmlns:p14="http://schemas.microsoft.com/office/powerpoint/2010/main" val="278914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1+#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B29F141-04C1-4B28-8F96-BDB2B5A7C6E1}"/>
              </a:ext>
            </a:extLst>
          </p:cNvPr>
          <p:cNvGrpSpPr/>
          <p:nvPr/>
        </p:nvGrpSpPr>
        <p:grpSpPr>
          <a:xfrm>
            <a:off x="3727199" y="1275451"/>
            <a:ext cx="7186423" cy="4571101"/>
            <a:chOff x="3727199" y="1275451"/>
            <a:chExt cx="7186423" cy="4571101"/>
          </a:xfrm>
        </p:grpSpPr>
        <p:pic>
          <p:nvPicPr>
            <p:cNvPr id="3" name="图片 2">
              <a:extLst>
                <a:ext uri="{FF2B5EF4-FFF2-40B4-BE49-F238E27FC236}">
                  <a16:creationId xmlns:a16="http://schemas.microsoft.com/office/drawing/2014/main" id="{F1A52347-9D48-4104-B833-0A6C70977262}"/>
                </a:ext>
              </a:extLst>
            </p:cNvPr>
            <p:cNvPicPr>
              <a:picLocks noChangeAspect="1"/>
            </p:cNvPicPr>
            <p:nvPr/>
          </p:nvPicPr>
          <p:blipFill>
            <a:blip r:embed="rId3"/>
            <a:stretch>
              <a:fillRect/>
            </a:stretch>
          </p:blipFill>
          <p:spPr>
            <a:xfrm>
              <a:off x="3727199" y="1275451"/>
              <a:ext cx="1909963" cy="2507440"/>
            </a:xfrm>
            <a:prstGeom prst="rect">
              <a:avLst/>
            </a:prstGeom>
          </p:spPr>
        </p:pic>
        <p:pic>
          <p:nvPicPr>
            <p:cNvPr id="4" name="图片 3">
              <a:extLst>
                <a:ext uri="{FF2B5EF4-FFF2-40B4-BE49-F238E27FC236}">
                  <a16:creationId xmlns:a16="http://schemas.microsoft.com/office/drawing/2014/main" id="{1DD16672-2407-4044-B72F-072FDA09B39B}"/>
                </a:ext>
              </a:extLst>
            </p:cNvPr>
            <p:cNvPicPr>
              <a:picLocks noChangeAspect="1"/>
            </p:cNvPicPr>
            <p:nvPr/>
          </p:nvPicPr>
          <p:blipFill>
            <a:blip r:embed="rId4"/>
            <a:stretch>
              <a:fillRect/>
            </a:stretch>
          </p:blipFill>
          <p:spPr>
            <a:xfrm>
              <a:off x="6874914" y="1275451"/>
              <a:ext cx="1132567" cy="4541823"/>
            </a:xfrm>
            <a:prstGeom prst="rect">
              <a:avLst/>
            </a:prstGeom>
          </p:spPr>
        </p:pic>
        <p:pic>
          <p:nvPicPr>
            <p:cNvPr id="5" name="图片 4">
              <a:extLst>
                <a:ext uri="{FF2B5EF4-FFF2-40B4-BE49-F238E27FC236}">
                  <a16:creationId xmlns:a16="http://schemas.microsoft.com/office/drawing/2014/main" id="{FCD7B819-246A-484D-AC53-A5489A1AA336}"/>
                </a:ext>
              </a:extLst>
            </p:cNvPr>
            <p:cNvPicPr>
              <a:picLocks noChangeAspect="1"/>
            </p:cNvPicPr>
            <p:nvPr/>
          </p:nvPicPr>
          <p:blipFill>
            <a:blip r:embed="rId5" cstate="print"/>
            <a:stretch>
              <a:fillRect/>
            </a:stretch>
          </p:blipFill>
          <p:spPr>
            <a:xfrm>
              <a:off x="8476027" y="1275451"/>
              <a:ext cx="1097863" cy="4571101"/>
            </a:xfrm>
            <a:prstGeom prst="rect">
              <a:avLst/>
            </a:prstGeom>
          </p:spPr>
        </p:pic>
        <p:pic>
          <p:nvPicPr>
            <p:cNvPr id="6" name="图片 5">
              <a:extLst>
                <a:ext uri="{FF2B5EF4-FFF2-40B4-BE49-F238E27FC236}">
                  <a16:creationId xmlns:a16="http://schemas.microsoft.com/office/drawing/2014/main" id="{8C8518B1-94DF-45EC-BA40-1CD4EBD867BA}"/>
                </a:ext>
              </a:extLst>
            </p:cNvPr>
            <p:cNvPicPr>
              <a:picLocks noChangeAspect="1"/>
            </p:cNvPicPr>
            <p:nvPr/>
          </p:nvPicPr>
          <p:blipFill>
            <a:blip r:embed="rId6"/>
            <a:stretch>
              <a:fillRect/>
            </a:stretch>
          </p:blipFill>
          <p:spPr>
            <a:xfrm>
              <a:off x="9667133" y="1275451"/>
              <a:ext cx="1246489" cy="1715352"/>
            </a:xfrm>
            <a:prstGeom prst="rect">
              <a:avLst/>
            </a:prstGeom>
          </p:spPr>
        </p:pic>
        <p:pic>
          <p:nvPicPr>
            <p:cNvPr id="7" name="图片 6">
              <a:extLst>
                <a:ext uri="{FF2B5EF4-FFF2-40B4-BE49-F238E27FC236}">
                  <a16:creationId xmlns:a16="http://schemas.microsoft.com/office/drawing/2014/main" id="{5796AD69-3DFB-412A-A69D-249FBBDED0AF}"/>
                </a:ext>
              </a:extLst>
            </p:cNvPr>
            <p:cNvPicPr>
              <a:picLocks noChangeAspect="1"/>
            </p:cNvPicPr>
            <p:nvPr/>
          </p:nvPicPr>
          <p:blipFill>
            <a:blip r:embed="rId7" cstate="print"/>
            <a:stretch>
              <a:fillRect/>
            </a:stretch>
          </p:blipFill>
          <p:spPr>
            <a:xfrm>
              <a:off x="5645521" y="1275451"/>
              <a:ext cx="1129827" cy="4397160"/>
            </a:xfrm>
            <a:prstGeom prst="rect">
              <a:avLst/>
            </a:prstGeom>
          </p:spPr>
        </p:pic>
      </p:grpSp>
      <p:sp>
        <p:nvSpPr>
          <p:cNvPr id="8" name="TextBox 2">
            <a:extLst>
              <a:ext uri="{FF2B5EF4-FFF2-40B4-BE49-F238E27FC236}">
                <a16:creationId xmlns:a16="http://schemas.microsoft.com/office/drawing/2014/main" id="{044AD78F-09C5-4E8D-8DCE-3589D94AB271}"/>
              </a:ext>
            </a:extLst>
          </p:cNvPr>
          <p:cNvSpPr txBox="1"/>
          <p:nvPr/>
        </p:nvSpPr>
        <p:spPr>
          <a:xfrm>
            <a:off x="437702" y="1458095"/>
            <a:ext cx="3168352" cy="4031871"/>
          </a:xfrm>
          <a:prstGeom prst="rect">
            <a:avLst/>
          </a:prstGeom>
          <a:ln w="12700">
            <a:miter lim="400000"/>
          </a:ln>
        </p:spPr>
        <p:txBody>
          <a:bodyPr wrap="square" lIns="45719" tIns="45719" rIns="45719" bIns="45719">
            <a:spAutoFit/>
          </a:bodyPr>
          <a:lstStyle/>
          <a:p>
            <a:pPr marL="285744" indent="-285744">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t>项目投标</a:t>
            </a:r>
            <a:r>
              <a:rPr lang="en-US" altLang="zh-CN" sz="1600" dirty="0"/>
              <a:t>360</a:t>
            </a:r>
            <a:r>
              <a:rPr lang="zh-CN" altLang="en-US" sz="1600" dirty="0"/>
              <a:t>度信息评审</a:t>
            </a:r>
          </a:p>
          <a:p>
            <a:pPr marL="285744" indent="-285744">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1600" dirty="0"/>
          </a:p>
          <a:p>
            <a:pPr marL="285744" indent="-285744">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t>项目各维度关键信息精准获取，项目视图更清晰</a:t>
            </a:r>
          </a:p>
          <a:p>
            <a:pPr marL="285744" indent="-285744">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1600" dirty="0"/>
          </a:p>
          <a:p>
            <a:pPr marL="285744" indent="-285744">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1600" dirty="0"/>
          </a:p>
          <a:p>
            <a:pPr marL="285744" indent="-285744">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sym typeface="+mn-ea"/>
              </a:rPr>
              <a:t>系统根据所填内容的各维度信息自动算出对应得分，自动汇总项目投标分数，让决策更高效更</a:t>
            </a:r>
          </a:p>
          <a:p>
            <a:pPr marL="285744" indent="-285744">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1600" dirty="0">
              <a:sym typeface="+mn-ea"/>
            </a:endParaRPr>
          </a:p>
          <a:p>
            <a:pPr marL="285744" indent="-285744">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sym typeface="+mn-ea"/>
              </a:rPr>
              <a:t>投标评审审批流程自动流转，各节点审批意见清晰可见</a:t>
            </a:r>
            <a:endParaRPr lang="zh-CN" altLang="en-US" sz="1600" dirty="0"/>
          </a:p>
          <a:p>
            <a:pPr marL="285744" indent="-285744">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1600" dirty="0"/>
          </a:p>
          <a:p>
            <a:pPr marL="285744" indent="-285744">
              <a:buSzPct val="100000"/>
              <a:buFont typeface="Wingdings" panose="05000000000000000000" pitchFamily="2" charset="2"/>
              <a:buChar char="n"/>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t>公司领导实时掌握一线项目情况，及时作出了对应决策</a:t>
            </a:r>
          </a:p>
        </p:txBody>
      </p:sp>
      <p:sp>
        <p:nvSpPr>
          <p:cNvPr id="9" name="标题 1">
            <a:extLst>
              <a:ext uri="{FF2B5EF4-FFF2-40B4-BE49-F238E27FC236}">
                <a16:creationId xmlns:a16="http://schemas.microsoft.com/office/drawing/2014/main" id="{A591BE30-419B-42AD-BF35-EE19665965CF}"/>
              </a:ext>
            </a:extLst>
          </p:cNvPr>
          <p:cNvSpPr txBox="1">
            <a:spLocks/>
          </p:cNvSpPr>
          <p:nvPr/>
        </p:nvSpPr>
        <p:spPr>
          <a:xfrm>
            <a:off x="0" y="189434"/>
            <a:ext cx="10971213" cy="1143000"/>
          </a:xfrm>
          <a:prstGeom prst="rect">
            <a:avLst/>
          </a:prstGeom>
        </p:spPr>
        <p:txBody>
          <a:bodyP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r>
              <a:rPr lang="zh-CN" altLang="en-US" sz="3200" dirty="0">
                <a:solidFill>
                  <a:srgbClr val="FFB200"/>
                </a:solidFill>
                <a:latin typeface="+mn-lt"/>
                <a:ea typeface="+mn-ea"/>
                <a:cs typeface="+mn-ea"/>
                <a:sym typeface="+mn-lt"/>
              </a:rPr>
              <a:t>招投标管理</a:t>
            </a:r>
          </a:p>
        </p:txBody>
      </p:sp>
      <p:grpSp>
        <p:nvGrpSpPr>
          <p:cNvPr id="11" name="组合 10">
            <a:extLst>
              <a:ext uri="{FF2B5EF4-FFF2-40B4-BE49-F238E27FC236}">
                <a16:creationId xmlns:a16="http://schemas.microsoft.com/office/drawing/2014/main" id="{86B0F601-0B11-40A9-A25B-658FFB9A07A1}"/>
              </a:ext>
            </a:extLst>
          </p:cNvPr>
          <p:cNvGrpSpPr/>
          <p:nvPr/>
        </p:nvGrpSpPr>
        <p:grpSpPr>
          <a:xfrm>
            <a:off x="3729271" y="1677981"/>
            <a:ext cx="7629939" cy="4814875"/>
            <a:chOff x="478582" y="1164696"/>
            <a:chExt cx="7629939" cy="4814875"/>
          </a:xfrm>
        </p:grpSpPr>
        <p:cxnSp>
          <p:nvCxnSpPr>
            <p:cNvPr id="12" name="直接箭头连接符 11">
              <a:extLst>
                <a:ext uri="{FF2B5EF4-FFF2-40B4-BE49-F238E27FC236}">
                  <a16:creationId xmlns:a16="http://schemas.microsoft.com/office/drawing/2014/main" id="{E14DE941-3CEB-48E0-99D6-5A79DC1BBC68}"/>
                </a:ext>
              </a:extLst>
            </p:cNvPr>
            <p:cNvCxnSpPr>
              <a:cxnSpLocks/>
            </p:cNvCxnSpPr>
            <p:nvPr/>
          </p:nvCxnSpPr>
          <p:spPr>
            <a:xfrm flipV="1">
              <a:off x="1865754" y="5979570"/>
              <a:ext cx="7427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C8F4C82-384C-47B6-89D8-8586BFB462C3}"/>
                </a:ext>
              </a:extLst>
            </p:cNvPr>
            <p:cNvGrpSpPr/>
            <p:nvPr/>
          </p:nvGrpSpPr>
          <p:grpSpPr>
            <a:xfrm>
              <a:off x="478582" y="1164696"/>
              <a:ext cx="7629939" cy="4814874"/>
              <a:chOff x="3903629" y="1018112"/>
              <a:chExt cx="7629939" cy="4814874"/>
            </a:xfrm>
          </p:grpSpPr>
          <p:pic>
            <p:nvPicPr>
              <p:cNvPr id="14" name="图片 13">
                <a:extLst>
                  <a:ext uri="{FF2B5EF4-FFF2-40B4-BE49-F238E27FC236}">
                    <a16:creationId xmlns:a16="http://schemas.microsoft.com/office/drawing/2014/main" id="{EC79AE32-C80D-4666-8E6F-C5995C4C8280}"/>
                  </a:ext>
                </a:extLst>
              </p:cNvPr>
              <p:cNvPicPr>
                <a:picLocks noChangeAspect="1"/>
              </p:cNvPicPr>
              <p:nvPr/>
            </p:nvPicPr>
            <p:blipFill>
              <a:blip r:embed="rId8"/>
              <a:stretch>
                <a:fillRect/>
              </a:stretch>
            </p:blipFill>
            <p:spPr>
              <a:xfrm>
                <a:off x="3903629" y="1018112"/>
                <a:ext cx="7629938" cy="3374761"/>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E3252F16-2D0C-4457-9FA5-05BCF2C14749}"/>
                  </a:ext>
                </a:extLst>
              </p:cNvPr>
              <p:cNvPicPr>
                <a:picLocks noChangeAspect="1"/>
              </p:cNvPicPr>
              <p:nvPr/>
            </p:nvPicPr>
            <p:blipFill>
              <a:blip r:embed="rId9"/>
              <a:stretch>
                <a:fillRect/>
              </a:stretch>
            </p:blipFill>
            <p:spPr>
              <a:xfrm>
                <a:off x="5332568" y="2578126"/>
                <a:ext cx="6201000" cy="3254860"/>
              </a:xfrm>
              <a:prstGeom prst="rect">
                <a:avLst/>
              </a:prstGeom>
              <a:ln>
                <a:noFill/>
              </a:ln>
              <a:effectLst>
                <a:outerShdw blurRad="292100" dist="139700" dir="2700000" algn="tl" rotWithShape="0">
                  <a:srgbClr val="333333">
                    <a:alpha val="65000"/>
                  </a:srgbClr>
                </a:outerShdw>
              </a:effectLst>
            </p:spPr>
          </p:pic>
          <p:cxnSp>
            <p:nvCxnSpPr>
              <p:cNvPr id="16" name="直接箭头连接符 15">
                <a:extLst>
                  <a:ext uri="{FF2B5EF4-FFF2-40B4-BE49-F238E27FC236}">
                    <a16:creationId xmlns:a16="http://schemas.microsoft.com/office/drawing/2014/main" id="{92E77840-832B-463A-8B43-0C2F7FC64528}"/>
                  </a:ext>
                </a:extLst>
              </p:cNvPr>
              <p:cNvCxnSpPr>
                <a:cxnSpLocks/>
              </p:cNvCxnSpPr>
              <p:nvPr/>
            </p:nvCxnSpPr>
            <p:spPr>
              <a:xfrm>
                <a:off x="4518399" y="1426219"/>
                <a:ext cx="1086013" cy="130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CD123DC-1255-45BC-95C6-F3D3CB36FD58}"/>
                  </a:ext>
                </a:extLst>
              </p:cNvPr>
              <p:cNvCxnSpPr>
                <a:cxnSpLocks/>
              </p:cNvCxnSpPr>
              <p:nvPr/>
            </p:nvCxnSpPr>
            <p:spPr>
              <a:xfrm>
                <a:off x="4508394" y="1660653"/>
                <a:ext cx="977212" cy="1963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F5EC4C3-8EF5-419B-B22C-A02531938C7A}"/>
                  </a:ext>
                </a:extLst>
              </p:cNvPr>
              <p:cNvCxnSpPr>
                <a:cxnSpLocks/>
              </p:cNvCxnSpPr>
              <p:nvPr/>
            </p:nvCxnSpPr>
            <p:spPr>
              <a:xfrm>
                <a:off x="4550075" y="1888763"/>
                <a:ext cx="935531" cy="322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10" name="图片 9">
            <a:extLst>
              <a:ext uri="{FF2B5EF4-FFF2-40B4-BE49-F238E27FC236}">
                <a16:creationId xmlns:a16="http://schemas.microsoft.com/office/drawing/2014/main" id="{15DB09D3-895D-4806-AA3E-B33787A55122}"/>
              </a:ext>
            </a:extLst>
          </p:cNvPr>
          <p:cNvPicPr>
            <a:picLocks noChangeAspect="1"/>
          </p:cNvPicPr>
          <p:nvPr/>
        </p:nvPicPr>
        <p:blipFill>
          <a:blip r:embed="rId10"/>
          <a:stretch>
            <a:fillRect/>
          </a:stretch>
        </p:blipFill>
        <p:spPr>
          <a:xfrm>
            <a:off x="3606054" y="1083573"/>
            <a:ext cx="8395575" cy="5648325"/>
          </a:xfrm>
          <a:prstGeom prst="rect">
            <a:avLst/>
          </a:prstGeom>
        </p:spPr>
      </p:pic>
    </p:spTree>
    <p:extLst>
      <p:ext uri="{BB962C8B-B14F-4D97-AF65-F5344CB8AC3E}">
        <p14:creationId xmlns:p14="http://schemas.microsoft.com/office/powerpoint/2010/main" val="101493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64171430-54CC-4F58-B428-8C4C8B2CAC1C}"/>
              </a:ext>
            </a:extLst>
          </p:cNvPr>
          <p:cNvSpPr>
            <a:spLocks noGrp="1"/>
          </p:cNvSpPr>
          <p:nvPr>
            <p:ph type="title" idx="4294967295"/>
          </p:nvPr>
        </p:nvSpPr>
        <p:spPr>
          <a:xfrm>
            <a:off x="0" y="187325"/>
            <a:ext cx="7302500" cy="646113"/>
          </a:xfrm>
        </p:spPr>
        <p:txBody>
          <a:bodyPr/>
          <a:lstStyle/>
          <a:p>
            <a:pPr algn="l"/>
            <a:r>
              <a:rPr lang="zh-CN" altLang="en-US" sz="3200" dirty="0">
                <a:solidFill>
                  <a:srgbClr val="FFB200"/>
                </a:solidFill>
                <a:latin typeface="+mn-lt"/>
                <a:ea typeface="+mn-ea"/>
                <a:cs typeface="+mn-ea"/>
              </a:rPr>
              <a:t>交易系统</a:t>
            </a:r>
            <a:r>
              <a:rPr lang="en-US" altLang="zh-CN" sz="3200" dirty="0">
                <a:solidFill>
                  <a:srgbClr val="FFB200"/>
                </a:solidFill>
                <a:latin typeface="+mn-lt"/>
                <a:ea typeface="+mn-ea"/>
                <a:cs typeface="+mn-ea"/>
              </a:rPr>
              <a:t>——</a:t>
            </a:r>
            <a:r>
              <a:rPr lang="zh-CN" altLang="en-US" sz="3200" dirty="0">
                <a:solidFill>
                  <a:srgbClr val="FFB200"/>
                </a:solidFill>
                <a:latin typeface="+mn-lt"/>
                <a:ea typeface="+mn-ea"/>
                <a:cs typeface="+mn-ea"/>
              </a:rPr>
              <a:t>合同及订单闭环管理</a:t>
            </a:r>
          </a:p>
        </p:txBody>
      </p:sp>
      <p:sp>
        <p:nvSpPr>
          <p:cNvPr id="4" name="文本框 3">
            <a:extLst>
              <a:ext uri="{FF2B5EF4-FFF2-40B4-BE49-F238E27FC236}">
                <a16:creationId xmlns:a16="http://schemas.microsoft.com/office/drawing/2014/main" id="{A267A38A-1EB3-4386-A426-A754C0D47391}"/>
              </a:ext>
            </a:extLst>
          </p:cNvPr>
          <p:cNvSpPr txBox="1"/>
          <p:nvPr/>
        </p:nvSpPr>
        <p:spPr>
          <a:xfrm>
            <a:off x="723157" y="1976577"/>
            <a:ext cx="5405011" cy="2243050"/>
          </a:xfrm>
          <a:prstGeom prst="rect">
            <a:avLst/>
          </a:prstGeom>
          <a:noFill/>
        </p:spPr>
        <p:txBody>
          <a:bodyPr wrap="square" rtlCol="0">
            <a:spAutoFit/>
          </a:bodyPr>
          <a:lstStyle/>
          <a:p>
            <a:pPr marL="342866" indent="-342866">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规范订单及合同签订内容</a:t>
            </a:r>
            <a:endParaRPr lang="en-US" altLang="zh-CN" dirty="0">
              <a:latin typeface="微软雅黑" panose="020B0503020204020204" pitchFamily="34" charset="-122"/>
              <a:ea typeface="微软雅黑" panose="020B0503020204020204" pitchFamily="34" charset="-122"/>
            </a:endParaRPr>
          </a:p>
          <a:p>
            <a:pPr marL="342866" indent="-342866">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规范线上审批流程，快速协同审批</a:t>
            </a:r>
            <a:endParaRPr lang="en-US" altLang="zh-CN" dirty="0">
              <a:latin typeface="微软雅黑" panose="020B0503020204020204" pitchFamily="34" charset="-122"/>
              <a:ea typeface="微软雅黑" panose="020B0503020204020204" pitchFamily="34" charset="-122"/>
            </a:endParaRPr>
          </a:p>
          <a:p>
            <a:pPr marL="342866" indent="-342866">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项目进度闭环的合同管理。</a:t>
            </a:r>
            <a:endParaRPr lang="en-US" altLang="zh-CN" dirty="0">
              <a:latin typeface="微软雅黑" panose="020B0503020204020204" pitchFamily="34" charset="-122"/>
              <a:ea typeface="微软雅黑" panose="020B0503020204020204" pitchFamily="34" charset="-122"/>
            </a:endParaRPr>
          </a:p>
          <a:p>
            <a:pPr marL="342866" indent="-342866">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合同行为的数据留存，便于部门管理</a:t>
            </a:r>
            <a:endParaRPr lang="en-US"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FEEA775-662C-4891-AA98-876CF59753A6}"/>
              </a:ext>
            </a:extLst>
          </p:cNvPr>
          <p:cNvSpPr txBox="1"/>
          <p:nvPr/>
        </p:nvSpPr>
        <p:spPr>
          <a:xfrm>
            <a:off x="429567" y="1317514"/>
            <a:ext cx="8315283" cy="461665"/>
          </a:xfrm>
          <a:prstGeom prst="rect">
            <a:avLst/>
          </a:prstGeom>
          <a:noFill/>
        </p:spPr>
        <p:txBody>
          <a:bodyPr wrap="square" rtlCol="0">
            <a:spAutoFit/>
          </a:bodyPr>
          <a:lstStyle/>
          <a:p>
            <a:r>
              <a:rPr kumimoji="1" lang="zh-CN" altLang="en-US" b="1" dirty="0">
                <a:latin typeface="Microsoft YaHei" charset="-122"/>
                <a:ea typeface="Microsoft YaHei" charset="-122"/>
                <a:cs typeface="Microsoft YaHei" charset="-122"/>
              </a:rPr>
              <a:t>管理从订单合同签订到订单执行的全过程</a:t>
            </a:r>
          </a:p>
        </p:txBody>
      </p:sp>
      <p:pic>
        <p:nvPicPr>
          <p:cNvPr id="8" name="图片 7">
            <a:extLst>
              <a:ext uri="{FF2B5EF4-FFF2-40B4-BE49-F238E27FC236}">
                <a16:creationId xmlns:a16="http://schemas.microsoft.com/office/drawing/2014/main" id="{CBCD9A4E-DF6B-4B11-9E20-9EB8CFED4466}"/>
              </a:ext>
            </a:extLst>
          </p:cNvPr>
          <p:cNvPicPr>
            <a:picLocks noChangeAspect="1"/>
          </p:cNvPicPr>
          <p:nvPr/>
        </p:nvPicPr>
        <p:blipFill>
          <a:blip r:embed="rId3"/>
          <a:stretch>
            <a:fillRect/>
          </a:stretch>
        </p:blipFill>
        <p:spPr>
          <a:xfrm>
            <a:off x="6421758" y="1102729"/>
            <a:ext cx="5234011" cy="3518779"/>
          </a:xfrm>
          <a:prstGeom prst="rect">
            <a:avLst/>
          </a:prstGeom>
          <a:ln>
            <a:noFill/>
          </a:ln>
          <a:effectLst>
            <a:outerShdw blurRad="292100" dist="139700" dir="2700000" algn="tl" rotWithShape="0">
              <a:srgbClr val="333333">
                <a:alpha val="65000"/>
              </a:srgbClr>
            </a:outerShdw>
          </a:effectLst>
        </p:spPr>
      </p:pic>
      <p:grpSp>
        <p:nvGrpSpPr>
          <p:cNvPr id="7" name="组合 6">
            <a:extLst>
              <a:ext uri="{FF2B5EF4-FFF2-40B4-BE49-F238E27FC236}">
                <a16:creationId xmlns:a16="http://schemas.microsoft.com/office/drawing/2014/main" id="{27D3EA89-CA6D-4A0D-8495-9E490CBA0BEC}"/>
              </a:ext>
            </a:extLst>
          </p:cNvPr>
          <p:cNvGrpSpPr/>
          <p:nvPr/>
        </p:nvGrpSpPr>
        <p:grpSpPr>
          <a:xfrm>
            <a:off x="-1300220" y="4624574"/>
            <a:ext cx="14740242" cy="1583200"/>
            <a:chOff x="-601538" y="4525528"/>
            <a:chExt cx="11453273" cy="1583200"/>
          </a:xfrm>
        </p:grpSpPr>
        <p:grpSp>
          <p:nvGrpSpPr>
            <p:cNvPr id="2" name="组合 1">
              <a:extLst>
                <a:ext uri="{FF2B5EF4-FFF2-40B4-BE49-F238E27FC236}">
                  <a16:creationId xmlns:a16="http://schemas.microsoft.com/office/drawing/2014/main" id="{C582717C-B09E-4F6A-99D8-3C92291A2348}"/>
                </a:ext>
              </a:extLst>
            </p:cNvPr>
            <p:cNvGrpSpPr/>
            <p:nvPr/>
          </p:nvGrpSpPr>
          <p:grpSpPr>
            <a:xfrm>
              <a:off x="-601538" y="4525528"/>
              <a:ext cx="11453273" cy="1451087"/>
              <a:chOff x="429567" y="4354866"/>
              <a:chExt cx="11453273" cy="1451087"/>
            </a:xfrm>
          </p:grpSpPr>
          <p:sp>
            <p:nvSpPr>
              <p:cNvPr id="6" name="矩形 5">
                <a:extLst>
                  <a:ext uri="{FF2B5EF4-FFF2-40B4-BE49-F238E27FC236}">
                    <a16:creationId xmlns:a16="http://schemas.microsoft.com/office/drawing/2014/main" id="{BA97FD89-3121-4EF7-9AEB-D87968633EE5}"/>
                  </a:ext>
                </a:extLst>
              </p:cNvPr>
              <p:cNvSpPr/>
              <p:nvPr/>
            </p:nvSpPr>
            <p:spPr>
              <a:xfrm>
                <a:off x="429567" y="4354866"/>
                <a:ext cx="11453273" cy="1451087"/>
              </a:xfrm>
              <a:prstGeom prst="rect">
                <a:avLst/>
              </a:prstGeom>
              <a:noFill/>
            </p:spPr>
          </p:sp>
          <p:sp>
            <p:nvSpPr>
              <p:cNvPr id="25" name="任意多边形: 形状 24">
                <a:extLst>
                  <a:ext uri="{FF2B5EF4-FFF2-40B4-BE49-F238E27FC236}">
                    <a16:creationId xmlns:a16="http://schemas.microsoft.com/office/drawing/2014/main" id="{408D1ADD-1739-4F09-9697-7A088DF49F6F}"/>
                  </a:ext>
                </a:extLst>
              </p:cNvPr>
              <p:cNvSpPr/>
              <p:nvPr/>
            </p:nvSpPr>
            <p:spPr>
              <a:xfrm>
                <a:off x="2137631" y="4715084"/>
                <a:ext cx="1217749" cy="730649"/>
              </a:xfrm>
              <a:custGeom>
                <a:avLst/>
                <a:gdLst>
                  <a:gd name="connsiteX0" fmla="*/ 0 w 1217749"/>
                  <a:gd name="connsiteY0" fmla="*/ 73065 h 730649"/>
                  <a:gd name="connsiteX1" fmla="*/ 73065 w 1217749"/>
                  <a:gd name="connsiteY1" fmla="*/ 0 h 730649"/>
                  <a:gd name="connsiteX2" fmla="*/ 1144684 w 1217749"/>
                  <a:gd name="connsiteY2" fmla="*/ 0 h 730649"/>
                  <a:gd name="connsiteX3" fmla="*/ 1217749 w 1217749"/>
                  <a:gd name="connsiteY3" fmla="*/ 73065 h 730649"/>
                  <a:gd name="connsiteX4" fmla="*/ 1217749 w 1217749"/>
                  <a:gd name="connsiteY4" fmla="*/ 657584 h 730649"/>
                  <a:gd name="connsiteX5" fmla="*/ 1144684 w 1217749"/>
                  <a:gd name="connsiteY5" fmla="*/ 730649 h 730649"/>
                  <a:gd name="connsiteX6" fmla="*/ 73065 w 1217749"/>
                  <a:gd name="connsiteY6" fmla="*/ 730649 h 730649"/>
                  <a:gd name="connsiteX7" fmla="*/ 0 w 1217749"/>
                  <a:gd name="connsiteY7" fmla="*/ 657584 h 730649"/>
                  <a:gd name="connsiteX8" fmla="*/ 0 w 1217749"/>
                  <a:gd name="connsiteY8" fmla="*/ 73065 h 73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749" h="730649">
                    <a:moveTo>
                      <a:pt x="0" y="73065"/>
                    </a:moveTo>
                    <a:cubicBezTo>
                      <a:pt x="0" y="32712"/>
                      <a:pt x="32712" y="0"/>
                      <a:pt x="73065" y="0"/>
                    </a:cubicBezTo>
                    <a:lnTo>
                      <a:pt x="1144684" y="0"/>
                    </a:lnTo>
                    <a:cubicBezTo>
                      <a:pt x="1185037" y="0"/>
                      <a:pt x="1217749" y="32712"/>
                      <a:pt x="1217749" y="73065"/>
                    </a:cubicBezTo>
                    <a:lnTo>
                      <a:pt x="1217749" y="657584"/>
                    </a:lnTo>
                    <a:cubicBezTo>
                      <a:pt x="1217749" y="697937"/>
                      <a:pt x="1185037" y="730649"/>
                      <a:pt x="1144684" y="730649"/>
                    </a:cubicBezTo>
                    <a:lnTo>
                      <a:pt x="73065" y="730649"/>
                    </a:lnTo>
                    <a:cubicBezTo>
                      <a:pt x="32712" y="730649"/>
                      <a:pt x="0" y="697937"/>
                      <a:pt x="0" y="657584"/>
                    </a:cubicBezTo>
                    <a:lnTo>
                      <a:pt x="0" y="73065"/>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360" tIns="82360" rIns="82360" bIns="823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合同评审</a:t>
                </a:r>
              </a:p>
            </p:txBody>
          </p:sp>
          <p:sp>
            <p:nvSpPr>
              <p:cNvPr id="26" name="任意多边形: 形状 25">
                <a:extLst>
                  <a:ext uri="{FF2B5EF4-FFF2-40B4-BE49-F238E27FC236}">
                    <a16:creationId xmlns:a16="http://schemas.microsoft.com/office/drawing/2014/main" id="{3C33457E-A550-4600-BE14-8A363FCAF341}"/>
                  </a:ext>
                </a:extLst>
              </p:cNvPr>
              <p:cNvSpPr/>
              <p:nvPr/>
            </p:nvSpPr>
            <p:spPr>
              <a:xfrm>
                <a:off x="3462542" y="4929408"/>
                <a:ext cx="258162" cy="302001"/>
              </a:xfrm>
              <a:custGeom>
                <a:avLst/>
                <a:gdLst>
                  <a:gd name="connsiteX0" fmla="*/ 0 w 258162"/>
                  <a:gd name="connsiteY0" fmla="*/ 60400 h 302001"/>
                  <a:gd name="connsiteX1" fmla="*/ 129081 w 258162"/>
                  <a:gd name="connsiteY1" fmla="*/ 60400 h 302001"/>
                  <a:gd name="connsiteX2" fmla="*/ 129081 w 258162"/>
                  <a:gd name="connsiteY2" fmla="*/ 0 h 302001"/>
                  <a:gd name="connsiteX3" fmla="*/ 258162 w 258162"/>
                  <a:gd name="connsiteY3" fmla="*/ 151001 h 302001"/>
                  <a:gd name="connsiteX4" fmla="*/ 129081 w 258162"/>
                  <a:gd name="connsiteY4" fmla="*/ 302001 h 302001"/>
                  <a:gd name="connsiteX5" fmla="*/ 129081 w 258162"/>
                  <a:gd name="connsiteY5" fmla="*/ 241601 h 302001"/>
                  <a:gd name="connsiteX6" fmla="*/ 0 w 258162"/>
                  <a:gd name="connsiteY6" fmla="*/ 241601 h 302001"/>
                  <a:gd name="connsiteX7" fmla="*/ 0 w 258162"/>
                  <a:gd name="connsiteY7" fmla="*/ 60400 h 30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162" h="302001">
                    <a:moveTo>
                      <a:pt x="0" y="60400"/>
                    </a:moveTo>
                    <a:lnTo>
                      <a:pt x="129081" y="60400"/>
                    </a:lnTo>
                    <a:lnTo>
                      <a:pt x="129081" y="0"/>
                    </a:lnTo>
                    <a:lnTo>
                      <a:pt x="258162" y="151001"/>
                    </a:lnTo>
                    <a:lnTo>
                      <a:pt x="129081" y="302001"/>
                    </a:lnTo>
                    <a:lnTo>
                      <a:pt x="129081" y="241601"/>
                    </a:lnTo>
                    <a:lnTo>
                      <a:pt x="0" y="241601"/>
                    </a:lnTo>
                    <a:lnTo>
                      <a:pt x="0" y="60400"/>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60400" rIns="77449" bIns="60400"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微软雅黑" panose="020B0503020204020204" pitchFamily="34" charset="-122"/>
                  <a:ea typeface="微软雅黑" panose="020B0503020204020204" pitchFamily="34" charset="-122"/>
                </a:endParaRPr>
              </a:p>
            </p:txBody>
          </p:sp>
          <p:sp>
            <p:nvSpPr>
              <p:cNvPr id="27" name="任意多边形: 形状 26">
                <a:extLst>
                  <a:ext uri="{FF2B5EF4-FFF2-40B4-BE49-F238E27FC236}">
                    <a16:creationId xmlns:a16="http://schemas.microsoft.com/office/drawing/2014/main" id="{94C2F3E7-2D4E-45C0-AAFD-EAD066CC63D7}"/>
                  </a:ext>
                </a:extLst>
              </p:cNvPr>
              <p:cNvSpPr/>
              <p:nvPr/>
            </p:nvSpPr>
            <p:spPr>
              <a:xfrm>
                <a:off x="3842480" y="4715084"/>
                <a:ext cx="1217749" cy="730649"/>
              </a:xfrm>
              <a:custGeom>
                <a:avLst/>
                <a:gdLst>
                  <a:gd name="connsiteX0" fmla="*/ 0 w 1217749"/>
                  <a:gd name="connsiteY0" fmla="*/ 73065 h 730649"/>
                  <a:gd name="connsiteX1" fmla="*/ 73065 w 1217749"/>
                  <a:gd name="connsiteY1" fmla="*/ 0 h 730649"/>
                  <a:gd name="connsiteX2" fmla="*/ 1144684 w 1217749"/>
                  <a:gd name="connsiteY2" fmla="*/ 0 h 730649"/>
                  <a:gd name="connsiteX3" fmla="*/ 1217749 w 1217749"/>
                  <a:gd name="connsiteY3" fmla="*/ 73065 h 730649"/>
                  <a:gd name="connsiteX4" fmla="*/ 1217749 w 1217749"/>
                  <a:gd name="connsiteY4" fmla="*/ 657584 h 730649"/>
                  <a:gd name="connsiteX5" fmla="*/ 1144684 w 1217749"/>
                  <a:gd name="connsiteY5" fmla="*/ 730649 h 730649"/>
                  <a:gd name="connsiteX6" fmla="*/ 73065 w 1217749"/>
                  <a:gd name="connsiteY6" fmla="*/ 730649 h 730649"/>
                  <a:gd name="connsiteX7" fmla="*/ 0 w 1217749"/>
                  <a:gd name="connsiteY7" fmla="*/ 657584 h 730649"/>
                  <a:gd name="connsiteX8" fmla="*/ 0 w 1217749"/>
                  <a:gd name="connsiteY8" fmla="*/ 73065 h 73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749" h="730649">
                    <a:moveTo>
                      <a:pt x="0" y="73065"/>
                    </a:moveTo>
                    <a:cubicBezTo>
                      <a:pt x="0" y="32712"/>
                      <a:pt x="32712" y="0"/>
                      <a:pt x="73065" y="0"/>
                    </a:cubicBezTo>
                    <a:lnTo>
                      <a:pt x="1144684" y="0"/>
                    </a:lnTo>
                    <a:cubicBezTo>
                      <a:pt x="1185037" y="0"/>
                      <a:pt x="1217749" y="32712"/>
                      <a:pt x="1217749" y="73065"/>
                    </a:cubicBezTo>
                    <a:lnTo>
                      <a:pt x="1217749" y="657584"/>
                    </a:lnTo>
                    <a:cubicBezTo>
                      <a:pt x="1217749" y="697937"/>
                      <a:pt x="1185037" y="730649"/>
                      <a:pt x="1144684" y="730649"/>
                    </a:cubicBezTo>
                    <a:lnTo>
                      <a:pt x="73065" y="730649"/>
                    </a:lnTo>
                    <a:cubicBezTo>
                      <a:pt x="32712" y="730649"/>
                      <a:pt x="0" y="697937"/>
                      <a:pt x="0" y="657584"/>
                    </a:cubicBezTo>
                    <a:lnTo>
                      <a:pt x="0" y="73065"/>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82360" tIns="82360" rIns="82360" bIns="823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合同管理</a:t>
                </a:r>
              </a:p>
            </p:txBody>
          </p:sp>
          <p:sp>
            <p:nvSpPr>
              <p:cNvPr id="28" name="任意多边形: 形状 27">
                <a:extLst>
                  <a:ext uri="{FF2B5EF4-FFF2-40B4-BE49-F238E27FC236}">
                    <a16:creationId xmlns:a16="http://schemas.microsoft.com/office/drawing/2014/main" id="{FF14A87A-1D04-4212-8B18-B68B707B29D3}"/>
                  </a:ext>
                </a:extLst>
              </p:cNvPr>
              <p:cNvSpPr/>
              <p:nvPr/>
            </p:nvSpPr>
            <p:spPr>
              <a:xfrm>
                <a:off x="5167391" y="4929408"/>
                <a:ext cx="258162" cy="302001"/>
              </a:xfrm>
              <a:custGeom>
                <a:avLst/>
                <a:gdLst>
                  <a:gd name="connsiteX0" fmla="*/ 0 w 258162"/>
                  <a:gd name="connsiteY0" fmla="*/ 60400 h 302001"/>
                  <a:gd name="connsiteX1" fmla="*/ 129081 w 258162"/>
                  <a:gd name="connsiteY1" fmla="*/ 60400 h 302001"/>
                  <a:gd name="connsiteX2" fmla="*/ 129081 w 258162"/>
                  <a:gd name="connsiteY2" fmla="*/ 0 h 302001"/>
                  <a:gd name="connsiteX3" fmla="*/ 258162 w 258162"/>
                  <a:gd name="connsiteY3" fmla="*/ 151001 h 302001"/>
                  <a:gd name="connsiteX4" fmla="*/ 129081 w 258162"/>
                  <a:gd name="connsiteY4" fmla="*/ 302001 h 302001"/>
                  <a:gd name="connsiteX5" fmla="*/ 129081 w 258162"/>
                  <a:gd name="connsiteY5" fmla="*/ 241601 h 302001"/>
                  <a:gd name="connsiteX6" fmla="*/ 0 w 258162"/>
                  <a:gd name="connsiteY6" fmla="*/ 241601 h 302001"/>
                  <a:gd name="connsiteX7" fmla="*/ 0 w 258162"/>
                  <a:gd name="connsiteY7" fmla="*/ 60400 h 30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162" h="302001">
                    <a:moveTo>
                      <a:pt x="0" y="60400"/>
                    </a:moveTo>
                    <a:lnTo>
                      <a:pt x="129081" y="60400"/>
                    </a:lnTo>
                    <a:lnTo>
                      <a:pt x="129081" y="0"/>
                    </a:lnTo>
                    <a:lnTo>
                      <a:pt x="258162" y="151001"/>
                    </a:lnTo>
                    <a:lnTo>
                      <a:pt x="129081" y="302001"/>
                    </a:lnTo>
                    <a:lnTo>
                      <a:pt x="129081" y="241601"/>
                    </a:lnTo>
                    <a:lnTo>
                      <a:pt x="0" y="241601"/>
                    </a:lnTo>
                    <a:lnTo>
                      <a:pt x="0" y="60400"/>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60400" rIns="77449" bIns="60400"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微软雅黑" panose="020B0503020204020204" pitchFamily="34" charset="-122"/>
                  <a:ea typeface="微软雅黑" panose="020B0503020204020204" pitchFamily="34" charset="-122"/>
                </a:endParaRPr>
              </a:p>
            </p:txBody>
          </p:sp>
          <p:sp>
            <p:nvSpPr>
              <p:cNvPr id="29" name="任意多边形: 形状 28">
                <a:extLst>
                  <a:ext uri="{FF2B5EF4-FFF2-40B4-BE49-F238E27FC236}">
                    <a16:creationId xmlns:a16="http://schemas.microsoft.com/office/drawing/2014/main" id="{614E5041-71B1-4D30-88F5-3ABEC80EF83A}"/>
                  </a:ext>
                </a:extLst>
              </p:cNvPr>
              <p:cNvSpPr/>
              <p:nvPr/>
            </p:nvSpPr>
            <p:spPr>
              <a:xfrm>
                <a:off x="5547328" y="4715084"/>
                <a:ext cx="1217749" cy="730649"/>
              </a:xfrm>
              <a:custGeom>
                <a:avLst/>
                <a:gdLst>
                  <a:gd name="connsiteX0" fmla="*/ 0 w 1217749"/>
                  <a:gd name="connsiteY0" fmla="*/ 73065 h 730649"/>
                  <a:gd name="connsiteX1" fmla="*/ 73065 w 1217749"/>
                  <a:gd name="connsiteY1" fmla="*/ 0 h 730649"/>
                  <a:gd name="connsiteX2" fmla="*/ 1144684 w 1217749"/>
                  <a:gd name="connsiteY2" fmla="*/ 0 h 730649"/>
                  <a:gd name="connsiteX3" fmla="*/ 1217749 w 1217749"/>
                  <a:gd name="connsiteY3" fmla="*/ 73065 h 730649"/>
                  <a:gd name="connsiteX4" fmla="*/ 1217749 w 1217749"/>
                  <a:gd name="connsiteY4" fmla="*/ 657584 h 730649"/>
                  <a:gd name="connsiteX5" fmla="*/ 1144684 w 1217749"/>
                  <a:gd name="connsiteY5" fmla="*/ 730649 h 730649"/>
                  <a:gd name="connsiteX6" fmla="*/ 73065 w 1217749"/>
                  <a:gd name="connsiteY6" fmla="*/ 730649 h 730649"/>
                  <a:gd name="connsiteX7" fmla="*/ 0 w 1217749"/>
                  <a:gd name="connsiteY7" fmla="*/ 657584 h 730649"/>
                  <a:gd name="connsiteX8" fmla="*/ 0 w 1217749"/>
                  <a:gd name="connsiteY8" fmla="*/ 73065 h 73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749" h="730649">
                    <a:moveTo>
                      <a:pt x="0" y="73065"/>
                    </a:moveTo>
                    <a:cubicBezTo>
                      <a:pt x="0" y="32712"/>
                      <a:pt x="32712" y="0"/>
                      <a:pt x="73065" y="0"/>
                    </a:cubicBezTo>
                    <a:lnTo>
                      <a:pt x="1144684" y="0"/>
                    </a:lnTo>
                    <a:cubicBezTo>
                      <a:pt x="1185037" y="0"/>
                      <a:pt x="1217749" y="32712"/>
                      <a:pt x="1217749" y="73065"/>
                    </a:cubicBezTo>
                    <a:lnTo>
                      <a:pt x="1217749" y="657584"/>
                    </a:lnTo>
                    <a:cubicBezTo>
                      <a:pt x="1217749" y="697937"/>
                      <a:pt x="1185037" y="730649"/>
                      <a:pt x="1144684" y="730649"/>
                    </a:cubicBezTo>
                    <a:lnTo>
                      <a:pt x="73065" y="730649"/>
                    </a:lnTo>
                    <a:cubicBezTo>
                      <a:pt x="32712" y="730649"/>
                      <a:pt x="0" y="697937"/>
                      <a:pt x="0" y="657584"/>
                    </a:cubicBezTo>
                    <a:lnTo>
                      <a:pt x="0" y="73065"/>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82360" tIns="82360" rIns="82360" bIns="823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回款管理</a:t>
                </a:r>
              </a:p>
            </p:txBody>
          </p:sp>
          <p:sp>
            <p:nvSpPr>
              <p:cNvPr id="30" name="任意多边形: 形状 29">
                <a:extLst>
                  <a:ext uri="{FF2B5EF4-FFF2-40B4-BE49-F238E27FC236}">
                    <a16:creationId xmlns:a16="http://schemas.microsoft.com/office/drawing/2014/main" id="{00903EB9-8296-420A-941D-14EAA1605050}"/>
                  </a:ext>
                </a:extLst>
              </p:cNvPr>
              <p:cNvSpPr/>
              <p:nvPr/>
            </p:nvSpPr>
            <p:spPr>
              <a:xfrm>
                <a:off x="6872239" y="4929408"/>
                <a:ext cx="258162" cy="302001"/>
              </a:xfrm>
              <a:custGeom>
                <a:avLst/>
                <a:gdLst>
                  <a:gd name="connsiteX0" fmla="*/ 0 w 258162"/>
                  <a:gd name="connsiteY0" fmla="*/ 60400 h 302001"/>
                  <a:gd name="connsiteX1" fmla="*/ 129081 w 258162"/>
                  <a:gd name="connsiteY1" fmla="*/ 60400 h 302001"/>
                  <a:gd name="connsiteX2" fmla="*/ 129081 w 258162"/>
                  <a:gd name="connsiteY2" fmla="*/ 0 h 302001"/>
                  <a:gd name="connsiteX3" fmla="*/ 258162 w 258162"/>
                  <a:gd name="connsiteY3" fmla="*/ 151001 h 302001"/>
                  <a:gd name="connsiteX4" fmla="*/ 129081 w 258162"/>
                  <a:gd name="connsiteY4" fmla="*/ 302001 h 302001"/>
                  <a:gd name="connsiteX5" fmla="*/ 129081 w 258162"/>
                  <a:gd name="connsiteY5" fmla="*/ 241601 h 302001"/>
                  <a:gd name="connsiteX6" fmla="*/ 0 w 258162"/>
                  <a:gd name="connsiteY6" fmla="*/ 241601 h 302001"/>
                  <a:gd name="connsiteX7" fmla="*/ 0 w 258162"/>
                  <a:gd name="connsiteY7" fmla="*/ 60400 h 30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162" h="302001">
                    <a:moveTo>
                      <a:pt x="0" y="60400"/>
                    </a:moveTo>
                    <a:lnTo>
                      <a:pt x="129081" y="60400"/>
                    </a:lnTo>
                    <a:lnTo>
                      <a:pt x="129081" y="0"/>
                    </a:lnTo>
                    <a:lnTo>
                      <a:pt x="258162" y="151001"/>
                    </a:lnTo>
                    <a:lnTo>
                      <a:pt x="129081" y="302001"/>
                    </a:lnTo>
                    <a:lnTo>
                      <a:pt x="129081" y="241601"/>
                    </a:lnTo>
                    <a:lnTo>
                      <a:pt x="0" y="241601"/>
                    </a:lnTo>
                    <a:lnTo>
                      <a:pt x="0" y="60400"/>
                    </a:lnTo>
                    <a:close/>
                  </a:path>
                </a:pathLst>
              </a:cu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0" tIns="60400" rIns="77449" bIns="60400" numCol="1" spcCol="1270" anchor="ctr" anchorCtr="0">
                <a:noAutofit/>
              </a:bodyPr>
              <a:lstStyle/>
              <a:p>
                <a:pPr marL="0" lvl="0" indent="0" algn="ctr" defTabSz="577850">
                  <a:lnSpc>
                    <a:spcPct val="90000"/>
                  </a:lnSpc>
                  <a:spcBef>
                    <a:spcPct val="0"/>
                  </a:spcBef>
                  <a:spcAft>
                    <a:spcPct val="35000"/>
                  </a:spcAft>
                  <a:buNone/>
                </a:pPr>
                <a:endParaRPr lang="zh-CN" altLang="en-US" sz="1300" kern="1200"/>
              </a:p>
            </p:txBody>
          </p:sp>
          <p:sp>
            <p:nvSpPr>
              <p:cNvPr id="31" name="任意多边形: 形状 30">
                <a:extLst>
                  <a:ext uri="{FF2B5EF4-FFF2-40B4-BE49-F238E27FC236}">
                    <a16:creationId xmlns:a16="http://schemas.microsoft.com/office/drawing/2014/main" id="{FF086E0E-B900-4514-907A-970EEE50CE44}"/>
                  </a:ext>
                </a:extLst>
              </p:cNvPr>
              <p:cNvSpPr/>
              <p:nvPr/>
            </p:nvSpPr>
            <p:spPr>
              <a:xfrm>
                <a:off x="7252177" y="4715084"/>
                <a:ext cx="1217749" cy="730649"/>
              </a:xfrm>
              <a:custGeom>
                <a:avLst/>
                <a:gdLst>
                  <a:gd name="connsiteX0" fmla="*/ 0 w 1217749"/>
                  <a:gd name="connsiteY0" fmla="*/ 73065 h 730649"/>
                  <a:gd name="connsiteX1" fmla="*/ 73065 w 1217749"/>
                  <a:gd name="connsiteY1" fmla="*/ 0 h 730649"/>
                  <a:gd name="connsiteX2" fmla="*/ 1144684 w 1217749"/>
                  <a:gd name="connsiteY2" fmla="*/ 0 h 730649"/>
                  <a:gd name="connsiteX3" fmla="*/ 1217749 w 1217749"/>
                  <a:gd name="connsiteY3" fmla="*/ 73065 h 730649"/>
                  <a:gd name="connsiteX4" fmla="*/ 1217749 w 1217749"/>
                  <a:gd name="connsiteY4" fmla="*/ 657584 h 730649"/>
                  <a:gd name="connsiteX5" fmla="*/ 1144684 w 1217749"/>
                  <a:gd name="connsiteY5" fmla="*/ 730649 h 730649"/>
                  <a:gd name="connsiteX6" fmla="*/ 73065 w 1217749"/>
                  <a:gd name="connsiteY6" fmla="*/ 730649 h 730649"/>
                  <a:gd name="connsiteX7" fmla="*/ 0 w 1217749"/>
                  <a:gd name="connsiteY7" fmla="*/ 657584 h 730649"/>
                  <a:gd name="connsiteX8" fmla="*/ 0 w 1217749"/>
                  <a:gd name="connsiteY8" fmla="*/ 73065 h 73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749" h="730649">
                    <a:moveTo>
                      <a:pt x="0" y="73065"/>
                    </a:moveTo>
                    <a:cubicBezTo>
                      <a:pt x="0" y="32712"/>
                      <a:pt x="32712" y="0"/>
                      <a:pt x="73065" y="0"/>
                    </a:cubicBezTo>
                    <a:lnTo>
                      <a:pt x="1144684" y="0"/>
                    </a:lnTo>
                    <a:cubicBezTo>
                      <a:pt x="1185037" y="0"/>
                      <a:pt x="1217749" y="32712"/>
                      <a:pt x="1217749" y="73065"/>
                    </a:cubicBezTo>
                    <a:lnTo>
                      <a:pt x="1217749" y="657584"/>
                    </a:lnTo>
                    <a:cubicBezTo>
                      <a:pt x="1217749" y="697937"/>
                      <a:pt x="1185037" y="730649"/>
                      <a:pt x="1144684" y="730649"/>
                    </a:cubicBezTo>
                    <a:lnTo>
                      <a:pt x="73065" y="730649"/>
                    </a:lnTo>
                    <a:cubicBezTo>
                      <a:pt x="32712" y="730649"/>
                      <a:pt x="0" y="697937"/>
                      <a:pt x="0" y="657584"/>
                    </a:cubicBezTo>
                    <a:lnTo>
                      <a:pt x="0" y="73065"/>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82360" tIns="82360" rIns="82360" bIns="823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项目执行</a:t>
                </a:r>
              </a:p>
            </p:txBody>
          </p:sp>
          <p:sp>
            <p:nvSpPr>
              <p:cNvPr id="32" name="任意多边形: 形状 31">
                <a:extLst>
                  <a:ext uri="{FF2B5EF4-FFF2-40B4-BE49-F238E27FC236}">
                    <a16:creationId xmlns:a16="http://schemas.microsoft.com/office/drawing/2014/main" id="{61EC23CB-8DFA-44EE-8A20-2409024E5FCF}"/>
                  </a:ext>
                </a:extLst>
              </p:cNvPr>
              <p:cNvSpPr/>
              <p:nvPr/>
            </p:nvSpPr>
            <p:spPr>
              <a:xfrm>
                <a:off x="8577088" y="4929408"/>
                <a:ext cx="258162" cy="302001"/>
              </a:xfrm>
              <a:custGeom>
                <a:avLst/>
                <a:gdLst>
                  <a:gd name="connsiteX0" fmla="*/ 0 w 258162"/>
                  <a:gd name="connsiteY0" fmla="*/ 60400 h 302001"/>
                  <a:gd name="connsiteX1" fmla="*/ 129081 w 258162"/>
                  <a:gd name="connsiteY1" fmla="*/ 60400 h 302001"/>
                  <a:gd name="connsiteX2" fmla="*/ 129081 w 258162"/>
                  <a:gd name="connsiteY2" fmla="*/ 0 h 302001"/>
                  <a:gd name="connsiteX3" fmla="*/ 258162 w 258162"/>
                  <a:gd name="connsiteY3" fmla="*/ 151001 h 302001"/>
                  <a:gd name="connsiteX4" fmla="*/ 129081 w 258162"/>
                  <a:gd name="connsiteY4" fmla="*/ 302001 h 302001"/>
                  <a:gd name="connsiteX5" fmla="*/ 129081 w 258162"/>
                  <a:gd name="connsiteY5" fmla="*/ 241601 h 302001"/>
                  <a:gd name="connsiteX6" fmla="*/ 0 w 258162"/>
                  <a:gd name="connsiteY6" fmla="*/ 241601 h 302001"/>
                  <a:gd name="connsiteX7" fmla="*/ 0 w 258162"/>
                  <a:gd name="connsiteY7" fmla="*/ 60400 h 30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162" h="302001">
                    <a:moveTo>
                      <a:pt x="0" y="60400"/>
                    </a:moveTo>
                    <a:lnTo>
                      <a:pt x="129081" y="60400"/>
                    </a:lnTo>
                    <a:lnTo>
                      <a:pt x="129081" y="0"/>
                    </a:lnTo>
                    <a:lnTo>
                      <a:pt x="258162" y="151001"/>
                    </a:lnTo>
                    <a:lnTo>
                      <a:pt x="129081" y="302001"/>
                    </a:lnTo>
                    <a:lnTo>
                      <a:pt x="129081" y="241601"/>
                    </a:lnTo>
                    <a:lnTo>
                      <a:pt x="0" y="241601"/>
                    </a:lnTo>
                    <a:lnTo>
                      <a:pt x="0" y="60400"/>
                    </a:lnTo>
                    <a:close/>
                  </a:path>
                </a:pathLst>
              </a:custGeom>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60400" rIns="77449" bIns="60400"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微软雅黑" panose="020B0503020204020204" pitchFamily="34" charset="-122"/>
                  <a:ea typeface="微软雅黑" panose="020B0503020204020204" pitchFamily="34" charset="-122"/>
                </a:endParaRPr>
              </a:p>
            </p:txBody>
          </p:sp>
          <p:sp>
            <p:nvSpPr>
              <p:cNvPr id="33" name="任意多边形: 形状 32">
                <a:extLst>
                  <a:ext uri="{FF2B5EF4-FFF2-40B4-BE49-F238E27FC236}">
                    <a16:creationId xmlns:a16="http://schemas.microsoft.com/office/drawing/2014/main" id="{33462A85-BA34-442A-B14D-16F115AEE161}"/>
                  </a:ext>
                </a:extLst>
              </p:cNvPr>
              <p:cNvSpPr/>
              <p:nvPr/>
            </p:nvSpPr>
            <p:spPr>
              <a:xfrm>
                <a:off x="8957026" y="4715084"/>
                <a:ext cx="1217749" cy="730649"/>
              </a:xfrm>
              <a:custGeom>
                <a:avLst/>
                <a:gdLst>
                  <a:gd name="connsiteX0" fmla="*/ 0 w 1217749"/>
                  <a:gd name="connsiteY0" fmla="*/ 73065 h 730649"/>
                  <a:gd name="connsiteX1" fmla="*/ 73065 w 1217749"/>
                  <a:gd name="connsiteY1" fmla="*/ 0 h 730649"/>
                  <a:gd name="connsiteX2" fmla="*/ 1144684 w 1217749"/>
                  <a:gd name="connsiteY2" fmla="*/ 0 h 730649"/>
                  <a:gd name="connsiteX3" fmla="*/ 1217749 w 1217749"/>
                  <a:gd name="connsiteY3" fmla="*/ 73065 h 730649"/>
                  <a:gd name="connsiteX4" fmla="*/ 1217749 w 1217749"/>
                  <a:gd name="connsiteY4" fmla="*/ 657584 h 730649"/>
                  <a:gd name="connsiteX5" fmla="*/ 1144684 w 1217749"/>
                  <a:gd name="connsiteY5" fmla="*/ 730649 h 730649"/>
                  <a:gd name="connsiteX6" fmla="*/ 73065 w 1217749"/>
                  <a:gd name="connsiteY6" fmla="*/ 730649 h 730649"/>
                  <a:gd name="connsiteX7" fmla="*/ 0 w 1217749"/>
                  <a:gd name="connsiteY7" fmla="*/ 657584 h 730649"/>
                  <a:gd name="connsiteX8" fmla="*/ 0 w 1217749"/>
                  <a:gd name="connsiteY8" fmla="*/ 73065 h 73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749" h="730649">
                    <a:moveTo>
                      <a:pt x="0" y="73065"/>
                    </a:moveTo>
                    <a:cubicBezTo>
                      <a:pt x="0" y="32712"/>
                      <a:pt x="32712" y="0"/>
                      <a:pt x="73065" y="0"/>
                    </a:cubicBezTo>
                    <a:lnTo>
                      <a:pt x="1144684" y="0"/>
                    </a:lnTo>
                    <a:cubicBezTo>
                      <a:pt x="1185037" y="0"/>
                      <a:pt x="1217749" y="32712"/>
                      <a:pt x="1217749" y="73065"/>
                    </a:cubicBezTo>
                    <a:lnTo>
                      <a:pt x="1217749" y="657584"/>
                    </a:lnTo>
                    <a:cubicBezTo>
                      <a:pt x="1217749" y="697937"/>
                      <a:pt x="1185037" y="730649"/>
                      <a:pt x="1144684" y="730649"/>
                    </a:cubicBezTo>
                    <a:lnTo>
                      <a:pt x="73065" y="730649"/>
                    </a:lnTo>
                    <a:cubicBezTo>
                      <a:pt x="32712" y="730649"/>
                      <a:pt x="0" y="697937"/>
                      <a:pt x="0" y="657584"/>
                    </a:cubicBezTo>
                    <a:lnTo>
                      <a:pt x="0" y="7306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2360" tIns="82360" rIns="82360" bIns="823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项目结项</a:t>
                </a:r>
              </a:p>
            </p:txBody>
          </p:sp>
        </p:grpSp>
        <p:sp>
          <p:nvSpPr>
            <p:cNvPr id="10" name="矩形: 圆角 9">
              <a:extLst>
                <a:ext uri="{FF2B5EF4-FFF2-40B4-BE49-F238E27FC236}">
                  <a16:creationId xmlns:a16="http://schemas.microsoft.com/office/drawing/2014/main" id="{108F6944-3A53-4139-A9D8-4D5855E6B3DE}"/>
                </a:ext>
              </a:extLst>
            </p:cNvPr>
            <p:cNvSpPr/>
            <p:nvPr/>
          </p:nvSpPr>
          <p:spPr>
            <a:xfrm>
              <a:off x="1351508" y="5521522"/>
              <a:ext cx="1126938" cy="587206"/>
            </a:xfrm>
            <a:prstGeom prst="roundRect">
              <a:avLst/>
            </a:prstGeom>
            <a:solidFill>
              <a:schemeClr val="bg1">
                <a:alpha val="56000"/>
              </a:schemeClr>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8A079117-4CA7-4FA1-91B2-D738E016CEED}"/>
                </a:ext>
              </a:extLst>
            </p:cNvPr>
            <p:cNvSpPr/>
            <p:nvPr/>
          </p:nvSpPr>
          <p:spPr>
            <a:xfrm>
              <a:off x="3058166" y="5521522"/>
              <a:ext cx="1126938" cy="587206"/>
            </a:xfrm>
            <a:prstGeom prst="roundRect">
              <a:avLst/>
            </a:prstGeom>
            <a:solidFill>
              <a:schemeClr val="bg1">
                <a:alpha val="56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D6A1702E-E925-4CED-8351-E47378ACCBB2}"/>
                </a:ext>
              </a:extLst>
            </p:cNvPr>
            <p:cNvSpPr/>
            <p:nvPr/>
          </p:nvSpPr>
          <p:spPr>
            <a:xfrm>
              <a:off x="4764824" y="5521522"/>
              <a:ext cx="1126938" cy="587206"/>
            </a:xfrm>
            <a:prstGeom prst="roundRect">
              <a:avLst/>
            </a:prstGeom>
            <a:solidFill>
              <a:schemeClr val="bg1">
                <a:alpha val="56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AE93F376-4ED6-4589-977B-D7A871B2684B}"/>
                </a:ext>
              </a:extLst>
            </p:cNvPr>
            <p:cNvSpPr/>
            <p:nvPr/>
          </p:nvSpPr>
          <p:spPr>
            <a:xfrm>
              <a:off x="6471481" y="5516796"/>
              <a:ext cx="1126938" cy="587206"/>
            </a:xfrm>
            <a:prstGeom prst="roundRect">
              <a:avLst/>
            </a:prstGeom>
            <a:solidFill>
              <a:schemeClr val="bg1">
                <a:alpha val="56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1CDA035B-CF0C-4D04-9D2F-435510C6D156}"/>
                </a:ext>
              </a:extLst>
            </p:cNvPr>
            <p:cNvSpPr/>
            <p:nvPr/>
          </p:nvSpPr>
          <p:spPr>
            <a:xfrm>
              <a:off x="8178139" y="5521522"/>
              <a:ext cx="1126938" cy="587206"/>
            </a:xfrm>
            <a:prstGeom prst="roundRect">
              <a:avLst/>
            </a:prstGeom>
            <a:solidFill>
              <a:schemeClr val="bg1">
                <a:alpha val="56000"/>
              </a:schemeClr>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881F5A9-F717-43D1-923E-9F995EF293EC}"/>
                </a:ext>
              </a:extLst>
            </p:cNvPr>
            <p:cNvSpPr txBox="1"/>
            <p:nvPr/>
          </p:nvSpPr>
          <p:spPr>
            <a:xfrm>
              <a:off x="1284116" y="5655041"/>
              <a:ext cx="1261720" cy="30773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可自定义流程</a:t>
              </a:r>
            </a:p>
          </p:txBody>
        </p:sp>
        <p:sp>
          <p:nvSpPr>
            <p:cNvPr id="18" name="文本框 17">
              <a:extLst>
                <a:ext uri="{FF2B5EF4-FFF2-40B4-BE49-F238E27FC236}">
                  <a16:creationId xmlns:a16="http://schemas.microsoft.com/office/drawing/2014/main" id="{BBB37771-CC2C-4F50-AE33-E8D889C7297B}"/>
                </a:ext>
              </a:extLst>
            </p:cNvPr>
            <p:cNvSpPr txBox="1"/>
            <p:nvPr/>
          </p:nvSpPr>
          <p:spPr>
            <a:xfrm>
              <a:off x="3091468" y="5567661"/>
              <a:ext cx="1082207" cy="523152"/>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内容自定义</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可线上打印</a:t>
              </a:r>
            </a:p>
          </p:txBody>
        </p:sp>
        <p:sp>
          <p:nvSpPr>
            <p:cNvPr id="19" name="文本框 18">
              <a:extLst>
                <a:ext uri="{FF2B5EF4-FFF2-40B4-BE49-F238E27FC236}">
                  <a16:creationId xmlns:a16="http://schemas.microsoft.com/office/drawing/2014/main" id="{F8927847-41FE-4605-9A8D-64F15D0ADDD6}"/>
                </a:ext>
              </a:extLst>
            </p:cNvPr>
            <p:cNvSpPr txBox="1"/>
            <p:nvPr/>
          </p:nvSpPr>
          <p:spPr>
            <a:xfrm>
              <a:off x="4697432" y="5684405"/>
              <a:ext cx="1261720" cy="30773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可分批次回款</a:t>
              </a:r>
            </a:p>
          </p:txBody>
        </p:sp>
        <p:sp>
          <p:nvSpPr>
            <p:cNvPr id="20" name="文本框 19">
              <a:extLst>
                <a:ext uri="{FF2B5EF4-FFF2-40B4-BE49-F238E27FC236}">
                  <a16:creationId xmlns:a16="http://schemas.microsoft.com/office/drawing/2014/main" id="{2A5697FF-2717-4FF1-B97D-5F11B84A01A8}"/>
                </a:ext>
              </a:extLst>
            </p:cNvPr>
            <p:cNvSpPr txBox="1"/>
            <p:nvPr/>
          </p:nvSpPr>
          <p:spPr>
            <a:xfrm>
              <a:off x="6505176" y="5574689"/>
              <a:ext cx="1194329" cy="523152"/>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线下执行线上确认结果</a:t>
              </a:r>
            </a:p>
          </p:txBody>
        </p:sp>
        <p:sp>
          <p:nvSpPr>
            <p:cNvPr id="21" name="文本框 20">
              <a:extLst>
                <a:ext uri="{FF2B5EF4-FFF2-40B4-BE49-F238E27FC236}">
                  <a16:creationId xmlns:a16="http://schemas.microsoft.com/office/drawing/2014/main" id="{F9296BB8-6454-4ED6-B440-E50C1FD4DB45}"/>
                </a:ext>
              </a:extLst>
            </p:cNvPr>
            <p:cNvSpPr txBox="1"/>
            <p:nvPr/>
          </p:nvSpPr>
          <p:spPr>
            <a:xfrm>
              <a:off x="8204806" y="5567661"/>
              <a:ext cx="1194329" cy="523152"/>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线下执行线上确认结果</a:t>
              </a:r>
            </a:p>
          </p:txBody>
        </p:sp>
      </p:grpSp>
    </p:spTree>
    <p:extLst>
      <p:ext uri="{BB962C8B-B14F-4D97-AF65-F5344CB8AC3E}">
        <p14:creationId xmlns:p14="http://schemas.microsoft.com/office/powerpoint/2010/main" val="1653250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3357AD-74F8-4D28-9319-9EA0B8880E4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515" y="2147249"/>
            <a:ext cx="7019193" cy="3826617"/>
          </a:xfrm>
          <a:prstGeom prst="rect">
            <a:avLst/>
          </a:prstGeom>
          <a:ln>
            <a:noFill/>
          </a:ln>
          <a:effectLst>
            <a:outerShdw blurRad="292100" dist="139700" dir="2700000" algn="tl" rotWithShape="0">
              <a:srgbClr val="333333">
                <a:alpha val="65000"/>
              </a:srgbClr>
            </a:outerShdw>
          </a:effectLst>
        </p:spPr>
      </p:pic>
      <p:pic>
        <p:nvPicPr>
          <p:cNvPr id="4" name="图片 3">
            <a:extLst>
              <a:ext uri="{FF2B5EF4-FFF2-40B4-BE49-F238E27FC236}">
                <a16:creationId xmlns:a16="http://schemas.microsoft.com/office/drawing/2014/main" id="{C0E4324A-F64E-4AA5-8E70-66442D286A30}"/>
              </a:ext>
            </a:extLst>
          </p:cNvPr>
          <p:cNvPicPr/>
          <p:nvPr/>
        </p:nvPicPr>
        <p:blipFill rotWithShape="1">
          <a:blip r:embed="rId4" cstate="print">
            <a:extLst>
              <a:ext uri="{28A0092B-C50C-407E-A947-70E740481C1C}">
                <a14:useLocalDpi xmlns:a14="http://schemas.microsoft.com/office/drawing/2010/main" val="0"/>
              </a:ext>
            </a:extLst>
          </a:blip>
          <a:srcRect l="35527"/>
          <a:stretch/>
        </p:blipFill>
        <p:spPr>
          <a:xfrm>
            <a:off x="4490996" y="3265341"/>
            <a:ext cx="4525465" cy="346437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07A1471F-F835-4028-87B5-68B2752C8F62}"/>
              </a:ext>
            </a:extLst>
          </p:cNvPr>
          <p:cNvSpPr/>
          <p:nvPr/>
        </p:nvSpPr>
        <p:spPr>
          <a:xfrm>
            <a:off x="29860" y="943581"/>
            <a:ext cx="11934074" cy="1200329"/>
          </a:xfrm>
          <a:prstGeom prst="rect">
            <a:avLst/>
          </a:prstGeom>
        </p:spPr>
        <p:txBody>
          <a:bodyPr wrap="square">
            <a:spAutoFit/>
          </a:bodyPr>
          <a:lstStyle/>
          <a:p>
            <a:pPr>
              <a:lnSpc>
                <a:spcPct val="150000"/>
              </a:lnSpc>
            </a:pPr>
            <a:r>
              <a:rPr lang="zh-CN" altLang="zh-CN" sz="1600" dirty="0">
                <a:cs typeface="+mn-ea"/>
                <a:sym typeface="+mn-lt"/>
              </a:rPr>
              <a:t>纷享销客平台提供了记录销售过程中产生的合同的能力。可以提供结构化的数据，记录合同重要内容，方便客户查阅和供后续分析。同时合同与客户，销售订单之间建立了关联关系，方便数据在各个业务阶段进行流转，将客户的实际销售过程管理贯穿一体，统一管理。</a:t>
            </a:r>
            <a:endParaRPr lang="zh-CN" altLang="en-US" sz="1200" dirty="0">
              <a:cs typeface="+mn-ea"/>
              <a:sym typeface="+mn-lt"/>
            </a:endParaRPr>
          </a:p>
        </p:txBody>
      </p:sp>
      <p:sp>
        <p:nvSpPr>
          <p:cNvPr id="8" name="标题 72"/>
          <p:cNvSpPr txBox="1">
            <a:spLocks/>
          </p:cNvSpPr>
          <p:nvPr/>
        </p:nvSpPr>
        <p:spPr>
          <a:xfrm>
            <a:off x="14593" y="145766"/>
            <a:ext cx="10514231" cy="704378"/>
          </a:xfrm>
          <a:prstGeom prst="rect">
            <a:avLst/>
          </a:prstGeom>
        </p:spPr>
        <p:txBody>
          <a:bodyPr vert="horz" lIns="121917" tIns="60958" rIns="121917" bIns="60958" rtlCol="0" anchor="ctr">
            <a:noAutofit/>
          </a:bodyPr>
          <a:lstStyle>
            <a:lvl1pPr>
              <a:spcBef>
                <a:spcPct val="0"/>
              </a:spcBef>
              <a:buNone/>
              <a:defRPr sz="3000">
                <a:cs typeface="+mn-ea"/>
              </a:defRPr>
            </a:lvl1pPr>
          </a:lstStyle>
          <a:p>
            <a:r>
              <a:rPr lang="zh-CN" altLang="en-US" sz="3200" dirty="0">
                <a:solidFill>
                  <a:srgbClr val="FFB200"/>
                </a:solidFill>
                <a:sym typeface="+mn-lt"/>
              </a:rPr>
              <a:t>交易系统</a:t>
            </a:r>
            <a:r>
              <a:rPr lang="en-US" altLang="zh-CN" sz="3200" dirty="0">
                <a:solidFill>
                  <a:srgbClr val="FFB200"/>
                </a:solidFill>
                <a:sym typeface="+mn-lt"/>
              </a:rPr>
              <a:t>——</a:t>
            </a:r>
            <a:r>
              <a:rPr lang="zh-CN" altLang="en-US" sz="3200" dirty="0">
                <a:solidFill>
                  <a:srgbClr val="FFB200"/>
                </a:solidFill>
                <a:sym typeface="+mn-lt"/>
              </a:rPr>
              <a:t>合同及订单管理</a:t>
            </a:r>
          </a:p>
        </p:txBody>
      </p:sp>
      <p:pic>
        <p:nvPicPr>
          <p:cNvPr id="9" name="图片 8"/>
          <p:cNvPicPr>
            <a:picLocks noChangeAspect="1"/>
          </p:cNvPicPr>
          <p:nvPr/>
        </p:nvPicPr>
        <p:blipFill>
          <a:blip r:embed="rId5" cstate="print"/>
          <a:stretch>
            <a:fillRect/>
          </a:stretch>
        </p:blipFill>
        <p:spPr>
          <a:xfrm>
            <a:off x="187164" y="2718204"/>
            <a:ext cx="8929750" cy="4011507"/>
          </a:xfrm>
          <a:prstGeom prst="rect">
            <a:avLst/>
          </a:prstGeom>
        </p:spPr>
      </p:pic>
      <p:pic>
        <p:nvPicPr>
          <p:cNvPr id="10" name="图片 9"/>
          <p:cNvPicPr>
            <a:picLocks noChangeAspect="1"/>
          </p:cNvPicPr>
          <p:nvPr/>
        </p:nvPicPr>
        <p:blipFill>
          <a:blip r:embed="rId6"/>
          <a:stretch>
            <a:fillRect/>
          </a:stretch>
        </p:blipFill>
        <p:spPr>
          <a:xfrm>
            <a:off x="187164" y="2072472"/>
            <a:ext cx="8910018" cy="709966"/>
          </a:xfrm>
          <a:prstGeom prst="rect">
            <a:avLst/>
          </a:prstGeom>
        </p:spPr>
      </p:pic>
      <p:pic>
        <p:nvPicPr>
          <p:cNvPr id="11" name="图片 10">
            <a:extLst>
              <a:ext uri="{FF2B5EF4-FFF2-40B4-BE49-F238E27FC236}">
                <a16:creationId xmlns:a16="http://schemas.microsoft.com/office/drawing/2014/main" id="{532B8D8C-6A31-48F2-AC6F-128CD20B852D}"/>
              </a:ext>
            </a:extLst>
          </p:cNvPr>
          <p:cNvPicPr>
            <a:picLocks noChangeAspect="1"/>
          </p:cNvPicPr>
          <p:nvPr/>
        </p:nvPicPr>
        <p:blipFill>
          <a:blip r:embed="rId7"/>
          <a:stretch>
            <a:fillRect/>
          </a:stretch>
        </p:blipFill>
        <p:spPr>
          <a:xfrm>
            <a:off x="9458859" y="1893364"/>
            <a:ext cx="2505075" cy="4829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7B356F0-FC87-45C2-9214-1A4AC975DDF0}"/>
              </a:ext>
            </a:extLst>
          </p:cNvPr>
          <p:cNvSpPr/>
          <p:nvPr/>
        </p:nvSpPr>
        <p:spPr>
          <a:xfrm>
            <a:off x="10527638" y="1395143"/>
            <a:ext cx="1438868" cy="5245875"/>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prstClr val="black">
                    <a:lumMod val="65000"/>
                    <a:lumOff val="35000"/>
                  </a:prstClr>
                </a:solidFill>
                <a:effectLst/>
                <a:uLnTx/>
                <a:uFillTx/>
                <a:latin typeface="微软雅黑 Light"/>
                <a:ea typeface="微软雅黑"/>
                <a:cs typeface="+mn-ea"/>
                <a:sym typeface="+mn-lt"/>
              </a:rPr>
              <a:t>订单状态</a:t>
            </a:r>
          </a:p>
        </p:txBody>
      </p:sp>
      <p:sp>
        <p:nvSpPr>
          <p:cNvPr id="2" name="标题 1">
            <a:extLst>
              <a:ext uri="{FF2B5EF4-FFF2-40B4-BE49-F238E27FC236}">
                <a16:creationId xmlns:a16="http://schemas.microsoft.com/office/drawing/2014/main" id="{6BF7C2C1-2E11-4F80-A9BE-85E9446DB046}"/>
              </a:ext>
            </a:extLst>
          </p:cNvPr>
          <p:cNvSpPr>
            <a:spLocks noGrp="1"/>
          </p:cNvSpPr>
          <p:nvPr>
            <p:ph type="title"/>
          </p:nvPr>
        </p:nvSpPr>
        <p:spPr>
          <a:xfrm>
            <a:off x="65607" y="211689"/>
            <a:ext cx="10514231" cy="531364"/>
          </a:xfrm>
        </p:spPr>
        <p:txBody>
          <a:bodyPr vert="horz" lIns="121917" tIns="60958" rIns="121917" bIns="60958" rtlCol="0" anchor="ctr">
            <a:noAutofit/>
          </a:bodyPr>
          <a:lstStyle/>
          <a:p>
            <a:pPr algn="l"/>
            <a:r>
              <a:rPr lang="zh-CN" altLang="en-US" sz="3200" dirty="0">
                <a:solidFill>
                  <a:srgbClr val="FFB200"/>
                </a:solidFill>
                <a:latin typeface="+mn-lt"/>
                <a:ea typeface="+mn-ea"/>
                <a:cs typeface="+mn-ea"/>
                <a:sym typeface="+mn-lt"/>
              </a:rPr>
              <a:t>整合</a:t>
            </a:r>
            <a:r>
              <a:rPr lang="en-US" altLang="zh-CN" sz="3200" dirty="0">
                <a:solidFill>
                  <a:srgbClr val="FFB200"/>
                </a:solidFill>
                <a:latin typeface="+mn-lt"/>
                <a:ea typeface="+mn-ea"/>
                <a:cs typeface="+mn-ea"/>
                <a:sym typeface="+mn-lt"/>
              </a:rPr>
              <a:t>ERP</a:t>
            </a:r>
            <a:r>
              <a:rPr lang="zh-CN" altLang="en-US" sz="3200" dirty="0">
                <a:solidFill>
                  <a:srgbClr val="FFB200"/>
                </a:solidFill>
                <a:latin typeface="+mn-lt"/>
                <a:ea typeface="+mn-ea"/>
                <a:cs typeface="+mn-ea"/>
                <a:sym typeface="+mn-lt"/>
              </a:rPr>
              <a:t>等系统形成订单中心</a:t>
            </a:r>
          </a:p>
        </p:txBody>
      </p:sp>
      <p:pic>
        <p:nvPicPr>
          <p:cNvPr id="4" name="图片 3">
            <a:extLst>
              <a:ext uri="{FF2B5EF4-FFF2-40B4-BE49-F238E27FC236}">
                <a16:creationId xmlns:a16="http://schemas.microsoft.com/office/drawing/2014/main" id="{C526B41A-7297-4FE6-968F-3C6C687CBD2E}"/>
              </a:ext>
            </a:extLst>
          </p:cNvPr>
          <p:cNvPicPr>
            <a:picLocks noChangeAspect="1"/>
          </p:cNvPicPr>
          <p:nvPr/>
        </p:nvPicPr>
        <p:blipFill>
          <a:blip r:embed="rId3"/>
          <a:stretch>
            <a:fillRect/>
          </a:stretch>
        </p:blipFill>
        <p:spPr>
          <a:xfrm>
            <a:off x="2183967" y="1223838"/>
            <a:ext cx="8099255" cy="5588486"/>
          </a:xfrm>
          <a:prstGeom prst="rect">
            <a:avLst/>
          </a:prstGeom>
        </p:spPr>
      </p:pic>
      <p:sp>
        <p:nvSpPr>
          <p:cNvPr id="5" name="矩形 4">
            <a:extLst>
              <a:ext uri="{FF2B5EF4-FFF2-40B4-BE49-F238E27FC236}">
                <a16:creationId xmlns:a16="http://schemas.microsoft.com/office/drawing/2014/main" id="{65ECCE76-6A36-49C3-A256-AD108E765E94}"/>
              </a:ext>
            </a:extLst>
          </p:cNvPr>
          <p:cNvSpPr/>
          <p:nvPr/>
        </p:nvSpPr>
        <p:spPr>
          <a:xfrm>
            <a:off x="367101" y="1395143"/>
            <a:ext cx="1438868" cy="5245875"/>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prstClr val="black">
                    <a:lumMod val="65000"/>
                    <a:lumOff val="35000"/>
                  </a:prstClr>
                </a:solidFill>
                <a:effectLst/>
                <a:uLnTx/>
                <a:uFillTx/>
                <a:latin typeface="微软雅黑 Light"/>
                <a:ea typeface="微软雅黑"/>
                <a:cs typeface="+mn-ea"/>
                <a:sym typeface="+mn-lt"/>
              </a:rPr>
              <a:t>订单入口</a:t>
            </a:r>
          </a:p>
        </p:txBody>
      </p:sp>
      <p:sp>
        <p:nvSpPr>
          <p:cNvPr id="6" name="箭头: 右 5">
            <a:extLst>
              <a:ext uri="{FF2B5EF4-FFF2-40B4-BE49-F238E27FC236}">
                <a16:creationId xmlns:a16="http://schemas.microsoft.com/office/drawing/2014/main" id="{251F6750-F365-4CCC-B1BE-D7BCBF5B4C20}"/>
              </a:ext>
            </a:extLst>
          </p:cNvPr>
          <p:cNvSpPr/>
          <p:nvPr/>
        </p:nvSpPr>
        <p:spPr>
          <a:xfrm>
            <a:off x="1829476" y="2279449"/>
            <a:ext cx="576535" cy="479623"/>
          </a:xfrm>
          <a:prstGeom prst="rightArrow">
            <a:avLst/>
          </a:prstGeom>
          <a:solidFill>
            <a:srgbClr val="FFA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a:cs typeface="+mn-ea"/>
              <a:sym typeface="+mn-lt"/>
            </a:endParaRPr>
          </a:p>
        </p:txBody>
      </p:sp>
      <p:sp>
        <p:nvSpPr>
          <p:cNvPr id="7" name="矩形: 圆角 6">
            <a:extLst>
              <a:ext uri="{FF2B5EF4-FFF2-40B4-BE49-F238E27FC236}">
                <a16:creationId xmlns:a16="http://schemas.microsoft.com/office/drawing/2014/main" id="{4EF0442D-D5C5-44EF-AB2B-3C53EE948FA5}"/>
              </a:ext>
            </a:extLst>
          </p:cNvPr>
          <p:cNvSpPr/>
          <p:nvPr/>
        </p:nvSpPr>
        <p:spPr>
          <a:xfrm>
            <a:off x="483315" y="2279447"/>
            <a:ext cx="1101747" cy="4796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prstClr val="white"/>
                </a:solidFill>
                <a:effectLst/>
                <a:uLnTx/>
                <a:uFillTx/>
                <a:latin typeface="微软雅黑 Light"/>
                <a:ea typeface="微软雅黑"/>
                <a:cs typeface="+mn-ea"/>
                <a:sym typeface="+mn-lt"/>
              </a:rPr>
              <a:t>线上订单</a:t>
            </a:r>
          </a:p>
        </p:txBody>
      </p:sp>
      <p:sp>
        <p:nvSpPr>
          <p:cNvPr id="8" name="矩形: 圆角 7">
            <a:extLst>
              <a:ext uri="{FF2B5EF4-FFF2-40B4-BE49-F238E27FC236}">
                <a16:creationId xmlns:a16="http://schemas.microsoft.com/office/drawing/2014/main" id="{B3A184DC-42F1-4D03-94D7-EE330661998E}"/>
              </a:ext>
            </a:extLst>
          </p:cNvPr>
          <p:cNvSpPr/>
          <p:nvPr/>
        </p:nvSpPr>
        <p:spPr>
          <a:xfrm>
            <a:off x="483315" y="3778269"/>
            <a:ext cx="1101747" cy="4796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prstClr val="white"/>
                </a:solidFill>
                <a:effectLst/>
                <a:uLnTx/>
                <a:uFillTx/>
                <a:latin typeface="微软雅黑 Light"/>
                <a:ea typeface="微软雅黑"/>
                <a:cs typeface="+mn-ea"/>
                <a:sym typeface="+mn-lt"/>
              </a:rPr>
              <a:t>内部下单</a:t>
            </a:r>
          </a:p>
        </p:txBody>
      </p:sp>
      <p:sp>
        <p:nvSpPr>
          <p:cNvPr id="9" name="矩形: 圆角 8">
            <a:extLst>
              <a:ext uri="{FF2B5EF4-FFF2-40B4-BE49-F238E27FC236}">
                <a16:creationId xmlns:a16="http://schemas.microsoft.com/office/drawing/2014/main" id="{C4082EBA-D591-44B4-B310-D91571CC5A7C}"/>
              </a:ext>
            </a:extLst>
          </p:cNvPr>
          <p:cNvSpPr/>
          <p:nvPr/>
        </p:nvSpPr>
        <p:spPr>
          <a:xfrm>
            <a:off x="483315" y="5277093"/>
            <a:ext cx="1101747" cy="4796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prstClr val="white"/>
                </a:solidFill>
                <a:effectLst/>
                <a:uLnTx/>
                <a:uFillTx/>
                <a:latin typeface="微软雅黑 Light"/>
                <a:ea typeface="微软雅黑"/>
                <a:cs typeface="+mn-ea"/>
                <a:sym typeface="+mn-lt"/>
              </a:rPr>
              <a:t>分销订单</a:t>
            </a:r>
          </a:p>
        </p:txBody>
      </p:sp>
      <p:sp>
        <p:nvSpPr>
          <p:cNvPr id="10" name="箭头: 右 9">
            <a:extLst>
              <a:ext uri="{FF2B5EF4-FFF2-40B4-BE49-F238E27FC236}">
                <a16:creationId xmlns:a16="http://schemas.microsoft.com/office/drawing/2014/main" id="{FEFCB5EA-7D89-490B-9312-9E9DB7CB0A69}"/>
              </a:ext>
            </a:extLst>
          </p:cNvPr>
          <p:cNvSpPr/>
          <p:nvPr/>
        </p:nvSpPr>
        <p:spPr>
          <a:xfrm>
            <a:off x="10003303" y="5277093"/>
            <a:ext cx="576535" cy="479623"/>
          </a:xfrm>
          <a:prstGeom prst="rightArrow">
            <a:avLst/>
          </a:prstGeom>
          <a:solidFill>
            <a:srgbClr val="FFA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a:cs typeface="+mn-ea"/>
              <a:sym typeface="+mn-lt"/>
            </a:endParaRPr>
          </a:p>
        </p:txBody>
      </p:sp>
      <p:sp>
        <p:nvSpPr>
          <p:cNvPr id="11" name="箭头: 右 10">
            <a:extLst>
              <a:ext uri="{FF2B5EF4-FFF2-40B4-BE49-F238E27FC236}">
                <a16:creationId xmlns:a16="http://schemas.microsoft.com/office/drawing/2014/main" id="{74E9B9B2-11E6-4174-A41C-EE24AB44E060}"/>
              </a:ext>
            </a:extLst>
          </p:cNvPr>
          <p:cNvSpPr/>
          <p:nvPr/>
        </p:nvSpPr>
        <p:spPr>
          <a:xfrm>
            <a:off x="10125510" y="2192016"/>
            <a:ext cx="576535" cy="479623"/>
          </a:xfrm>
          <a:prstGeom prst="rightArrow">
            <a:avLst/>
          </a:prstGeom>
          <a:solidFill>
            <a:srgbClr val="FFA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a:cs typeface="+mn-ea"/>
              <a:sym typeface="+mn-lt"/>
            </a:endParaRPr>
          </a:p>
        </p:txBody>
      </p:sp>
      <p:sp>
        <p:nvSpPr>
          <p:cNvPr id="13" name="矩形: 圆角 12">
            <a:extLst>
              <a:ext uri="{FF2B5EF4-FFF2-40B4-BE49-F238E27FC236}">
                <a16:creationId xmlns:a16="http://schemas.microsoft.com/office/drawing/2014/main" id="{1A6B8C71-FE9F-4391-B27F-99B6B769B9E7}"/>
              </a:ext>
            </a:extLst>
          </p:cNvPr>
          <p:cNvSpPr/>
          <p:nvPr/>
        </p:nvSpPr>
        <p:spPr>
          <a:xfrm>
            <a:off x="10702044" y="2279447"/>
            <a:ext cx="1101747" cy="4796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prstClr val="white"/>
                </a:solidFill>
                <a:effectLst/>
                <a:uLnTx/>
                <a:uFillTx/>
                <a:latin typeface="微软雅黑 Light"/>
                <a:ea typeface="微软雅黑"/>
                <a:cs typeface="+mn-ea"/>
                <a:sym typeface="+mn-lt"/>
              </a:rPr>
              <a:t>生产状态</a:t>
            </a:r>
          </a:p>
        </p:txBody>
      </p:sp>
      <p:sp>
        <p:nvSpPr>
          <p:cNvPr id="14" name="矩形: 圆角 13">
            <a:extLst>
              <a:ext uri="{FF2B5EF4-FFF2-40B4-BE49-F238E27FC236}">
                <a16:creationId xmlns:a16="http://schemas.microsoft.com/office/drawing/2014/main" id="{6D00A016-18E1-42F1-841D-62D8C2EA1213}"/>
              </a:ext>
            </a:extLst>
          </p:cNvPr>
          <p:cNvSpPr/>
          <p:nvPr/>
        </p:nvSpPr>
        <p:spPr>
          <a:xfrm>
            <a:off x="10721565" y="3719651"/>
            <a:ext cx="1101747" cy="4796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prstClr val="white"/>
                </a:solidFill>
                <a:effectLst/>
                <a:uLnTx/>
                <a:uFillTx/>
                <a:latin typeface="微软雅黑 Light"/>
                <a:ea typeface="微软雅黑"/>
                <a:cs typeface="+mn-ea"/>
                <a:sym typeface="+mn-lt"/>
              </a:rPr>
              <a:t>回款状态</a:t>
            </a:r>
          </a:p>
        </p:txBody>
      </p:sp>
      <p:sp>
        <p:nvSpPr>
          <p:cNvPr id="15" name="矩形: 圆角 14">
            <a:extLst>
              <a:ext uri="{FF2B5EF4-FFF2-40B4-BE49-F238E27FC236}">
                <a16:creationId xmlns:a16="http://schemas.microsoft.com/office/drawing/2014/main" id="{B5491B38-B089-4ADD-96C2-2F6732E6E398}"/>
              </a:ext>
            </a:extLst>
          </p:cNvPr>
          <p:cNvSpPr/>
          <p:nvPr/>
        </p:nvSpPr>
        <p:spPr>
          <a:xfrm>
            <a:off x="10702044" y="5159855"/>
            <a:ext cx="1101747" cy="4796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prstClr val="white"/>
                </a:solidFill>
                <a:effectLst/>
                <a:uLnTx/>
                <a:uFillTx/>
                <a:latin typeface="微软雅黑 Light"/>
                <a:ea typeface="微软雅黑"/>
                <a:cs typeface="+mn-ea"/>
                <a:sym typeface="+mn-lt"/>
              </a:rPr>
              <a:t>物流状态</a:t>
            </a:r>
          </a:p>
        </p:txBody>
      </p:sp>
      <p:sp>
        <p:nvSpPr>
          <p:cNvPr id="18" name="箭头: 右 17">
            <a:extLst>
              <a:ext uri="{FF2B5EF4-FFF2-40B4-BE49-F238E27FC236}">
                <a16:creationId xmlns:a16="http://schemas.microsoft.com/office/drawing/2014/main" id="{D9890EA3-CCE6-451D-86E1-EA6AF879CC12}"/>
              </a:ext>
            </a:extLst>
          </p:cNvPr>
          <p:cNvSpPr/>
          <p:nvPr/>
        </p:nvSpPr>
        <p:spPr>
          <a:xfrm>
            <a:off x="1786692" y="5277093"/>
            <a:ext cx="576535" cy="479623"/>
          </a:xfrm>
          <a:prstGeom prst="rightArrow">
            <a:avLst/>
          </a:prstGeom>
          <a:solidFill>
            <a:srgbClr val="FFA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a:cs typeface="+mn-ea"/>
              <a:sym typeface="+mn-lt"/>
            </a:endParaRPr>
          </a:p>
        </p:txBody>
      </p:sp>
      <p:sp>
        <p:nvSpPr>
          <p:cNvPr id="16" name="矩形: 圆角 15">
            <a:extLst>
              <a:ext uri="{FF2B5EF4-FFF2-40B4-BE49-F238E27FC236}">
                <a16:creationId xmlns:a16="http://schemas.microsoft.com/office/drawing/2014/main" id="{763F9B0E-D794-4779-9091-2F1A35125254}"/>
              </a:ext>
            </a:extLst>
          </p:cNvPr>
          <p:cNvSpPr/>
          <p:nvPr/>
        </p:nvSpPr>
        <p:spPr>
          <a:xfrm>
            <a:off x="10696198" y="2999549"/>
            <a:ext cx="1101747" cy="4796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prstClr val="white"/>
                </a:solidFill>
                <a:effectLst/>
                <a:uLnTx/>
                <a:uFillTx/>
                <a:latin typeface="微软雅黑 Light"/>
                <a:ea typeface="微软雅黑"/>
                <a:cs typeface="+mn-ea"/>
                <a:sym typeface="+mn-lt"/>
              </a:rPr>
              <a:t>发货状态</a:t>
            </a:r>
          </a:p>
        </p:txBody>
      </p:sp>
      <p:sp>
        <p:nvSpPr>
          <p:cNvPr id="17" name="矩形: 圆角 16">
            <a:extLst>
              <a:ext uri="{FF2B5EF4-FFF2-40B4-BE49-F238E27FC236}">
                <a16:creationId xmlns:a16="http://schemas.microsoft.com/office/drawing/2014/main" id="{BC1F961E-5EBD-4160-9032-64FD796C965A}"/>
              </a:ext>
            </a:extLst>
          </p:cNvPr>
          <p:cNvSpPr/>
          <p:nvPr/>
        </p:nvSpPr>
        <p:spPr>
          <a:xfrm>
            <a:off x="10721565" y="5879959"/>
            <a:ext cx="1101747" cy="4796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prstClr val="white"/>
                </a:solidFill>
                <a:effectLst/>
                <a:uLnTx/>
                <a:uFillTx/>
                <a:latin typeface="微软雅黑 Light"/>
                <a:ea typeface="微软雅黑"/>
                <a:cs typeface="+mn-ea"/>
                <a:sym typeface="+mn-lt"/>
              </a:rPr>
              <a:t>库存状态</a:t>
            </a:r>
          </a:p>
        </p:txBody>
      </p:sp>
      <p:sp>
        <p:nvSpPr>
          <p:cNvPr id="19" name="矩形: 圆角 18">
            <a:extLst>
              <a:ext uri="{FF2B5EF4-FFF2-40B4-BE49-F238E27FC236}">
                <a16:creationId xmlns:a16="http://schemas.microsoft.com/office/drawing/2014/main" id="{AE0DE868-8237-4993-9AC0-9EE2670DD167}"/>
              </a:ext>
            </a:extLst>
          </p:cNvPr>
          <p:cNvSpPr/>
          <p:nvPr/>
        </p:nvSpPr>
        <p:spPr>
          <a:xfrm>
            <a:off x="10721565" y="4439753"/>
            <a:ext cx="1101747" cy="4796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prstClr val="white"/>
                </a:solidFill>
                <a:effectLst/>
                <a:uLnTx/>
                <a:uFillTx/>
                <a:latin typeface="微软雅黑 Light"/>
                <a:ea typeface="微软雅黑"/>
                <a:cs typeface="+mn-ea"/>
                <a:sym typeface="+mn-lt"/>
              </a:rPr>
              <a:t>开票状态</a:t>
            </a:r>
          </a:p>
        </p:txBody>
      </p:sp>
      <p:grpSp>
        <p:nvGrpSpPr>
          <p:cNvPr id="20" name="组合 19">
            <a:extLst>
              <a:ext uri="{FF2B5EF4-FFF2-40B4-BE49-F238E27FC236}">
                <a16:creationId xmlns:a16="http://schemas.microsoft.com/office/drawing/2014/main" id="{A56D5699-A30C-438F-9BF1-9E31CC2A69D5}"/>
              </a:ext>
            </a:extLst>
          </p:cNvPr>
          <p:cNvGrpSpPr/>
          <p:nvPr/>
        </p:nvGrpSpPr>
        <p:grpSpPr>
          <a:xfrm>
            <a:off x="145377" y="1223839"/>
            <a:ext cx="1797936" cy="5490112"/>
            <a:chOff x="9885464" y="3537286"/>
            <a:chExt cx="6335564" cy="1724202"/>
          </a:xfrm>
        </p:grpSpPr>
        <p:sp>
          <p:nvSpPr>
            <p:cNvPr id="21" name="矩形 20">
              <a:extLst>
                <a:ext uri="{FF2B5EF4-FFF2-40B4-BE49-F238E27FC236}">
                  <a16:creationId xmlns:a16="http://schemas.microsoft.com/office/drawing/2014/main" id="{0855476E-A2D8-4CE8-8631-96EC52EBF0BB}"/>
                </a:ext>
              </a:extLst>
            </p:cNvPr>
            <p:cNvSpPr/>
            <p:nvPr/>
          </p:nvSpPr>
          <p:spPr>
            <a:xfrm>
              <a:off x="9885464" y="3537286"/>
              <a:ext cx="6335564" cy="1724202"/>
            </a:xfrm>
            <a:prstGeom prst="rect">
              <a:avLst/>
            </a:prstGeom>
            <a:solidFill>
              <a:srgbClr val="FFFF99">
                <a:alpha val="50000"/>
              </a:srgbClr>
            </a:solidFill>
          </p:spPr>
          <p:txBody>
            <a:bodyPr wrap="square" lIns="34798" rIns="34798" rtlCol="0" anchor="ctr">
              <a:noAutofit/>
            </a:bodyPr>
            <a:lstStyle/>
            <a:p>
              <a:pPr marL="0" marR="0" lvl="0" indent="0" algn="ctr" defTabSz="883833" rtl="0" eaLnBrk="1" fontAlgn="base" latinLnBrk="0" hangingPunct="1">
                <a:lnSpc>
                  <a:spcPct val="100000"/>
                </a:lnSpc>
                <a:spcBef>
                  <a:spcPct val="0"/>
                </a:spcBef>
                <a:spcAft>
                  <a:spcPct val="0"/>
                </a:spcAft>
                <a:buClr>
                  <a:srgbClr val="000000"/>
                </a:buClr>
                <a:buSzPct val="100000"/>
                <a:buFontTx/>
                <a:buNone/>
                <a:tabLst/>
                <a:defRPr/>
              </a:pPr>
              <a:endParaRPr kumimoji="0" lang="zh-CN" altLang="en-US" sz="1353"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mn-ea"/>
                <a:sym typeface="+mn-lt"/>
              </a:endParaRPr>
            </a:p>
          </p:txBody>
        </p:sp>
        <p:sp>
          <p:nvSpPr>
            <p:cNvPr id="22" name="TextBox 5">
              <a:extLst>
                <a:ext uri="{FF2B5EF4-FFF2-40B4-BE49-F238E27FC236}">
                  <a16:creationId xmlns:a16="http://schemas.microsoft.com/office/drawing/2014/main" id="{9A2E6F5C-DD59-4E0B-B360-AF12A6007956}"/>
                </a:ext>
              </a:extLst>
            </p:cNvPr>
            <p:cNvSpPr txBox="1"/>
            <p:nvPr/>
          </p:nvSpPr>
          <p:spPr>
            <a:xfrm>
              <a:off x="11228443" y="3987512"/>
              <a:ext cx="3513467" cy="878792"/>
            </a:xfrm>
            <a:prstGeom prst="rect">
              <a:avLst/>
            </a:prstGeom>
            <a:noFill/>
          </p:spPr>
          <p:txBody>
            <a:bodyPr vert="eaVert" wrap="none" rtlCol="0">
              <a:spAutoFit/>
            </a:bodyPr>
            <a:lstStyle/>
            <a:p>
              <a:pPr marL="0" marR="0" lvl="0" indent="0" algn="l" defTabSz="883833" rtl="0" eaLnBrk="1" fontAlgn="base" latinLnBrk="0" hangingPunct="1">
                <a:lnSpc>
                  <a:spcPct val="100000"/>
                </a:lnSpc>
                <a:spcBef>
                  <a:spcPct val="0"/>
                </a:spcBef>
                <a:spcAft>
                  <a:spcPct val="0"/>
                </a:spcAft>
                <a:buClr>
                  <a:srgbClr val="000000"/>
                </a:buClr>
                <a:buSzPct val="100000"/>
                <a:buFontTx/>
                <a:buNone/>
                <a:tabLst/>
                <a:defRPr/>
              </a:pPr>
              <a:r>
                <a:rPr kumimoji="0" lang="zh-CN" altLang="en-US" sz="5279" b="1"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mn-ea"/>
                  <a:sym typeface="+mn-lt"/>
                </a:rPr>
                <a:t>订单汇集</a:t>
              </a:r>
            </a:p>
          </p:txBody>
        </p:sp>
      </p:grpSp>
      <p:grpSp>
        <p:nvGrpSpPr>
          <p:cNvPr id="23" name="组合 22">
            <a:extLst>
              <a:ext uri="{FF2B5EF4-FFF2-40B4-BE49-F238E27FC236}">
                <a16:creationId xmlns:a16="http://schemas.microsoft.com/office/drawing/2014/main" id="{A75451CE-CFC8-4276-918A-F497B52809B7}"/>
              </a:ext>
            </a:extLst>
          </p:cNvPr>
          <p:cNvGrpSpPr/>
          <p:nvPr/>
        </p:nvGrpSpPr>
        <p:grpSpPr>
          <a:xfrm>
            <a:off x="10403721" y="1197722"/>
            <a:ext cx="1702596" cy="5660625"/>
            <a:chOff x="9901187" y="3747194"/>
            <a:chExt cx="1944216" cy="1724202"/>
          </a:xfrm>
        </p:grpSpPr>
        <p:sp>
          <p:nvSpPr>
            <p:cNvPr id="24" name="矩形 23">
              <a:extLst>
                <a:ext uri="{FF2B5EF4-FFF2-40B4-BE49-F238E27FC236}">
                  <a16:creationId xmlns:a16="http://schemas.microsoft.com/office/drawing/2014/main" id="{7FCE0CAD-A6A2-4DB1-9595-EA2DA63120EE}"/>
                </a:ext>
              </a:extLst>
            </p:cNvPr>
            <p:cNvSpPr/>
            <p:nvPr/>
          </p:nvSpPr>
          <p:spPr>
            <a:xfrm>
              <a:off x="9901187" y="3747194"/>
              <a:ext cx="1944216" cy="1724202"/>
            </a:xfrm>
            <a:prstGeom prst="rect">
              <a:avLst/>
            </a:prstGeom>
            <a:solidFill>
              <a:srgbClr val="FFFF99">
                <a:alpha val="50000"/>
              </a:srgbClr>
            </a:solidFill>
          </p:spPr>
          <p:txBody>
            <a:bodyPr wrap="square" lIns="34798" rIns="34798" rtlCol="0" anchor="ctr">
              <a:noAutofit/>
            </a:bodyPr>
            <a:lstStyle/>
            <a:p>
              <a:pPr marL="0" marR="0" lvl="0" indent="0" algn="ctr" defTabSz="883833" rtl="0" eaLnBrk="1" fontAlgn="base" latinLnBrk="0" hangingPunct="1">
                <a:lnSpc>
                  <a:spcPct val="100000"/>
                </a:lnSpc>
                <a:spcBef>
                  <a:spcPct val="0"/>
                </a:spcBef>
                <a:spcAft>
                  <a:spcPct val="0"/>
                </a:spcAft>
                <a:buClr>
                  <a:srgbClr val="000000"/>
                </a:buClr>
                <a:buSzPct val="100000"/>
                <a:buFontTx/>
                <a:buNone/>
                <a:tabLst/>
                <a:defRPr/>
              </a:pPr>
              <a:endParaRPr kumimoji="0" lang="zh-CN" altLang="en-US" sz="1353"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mn-ea"/>
                <a:sym typeface="+mn-lt"/>
              </a:endParaRPr>
            </a:p>
          </p:txBody>
        </p:sp>
        <p:sp>
          <p:nvSpPr>
            <p:cNvPr id="25" name="TextBox 8">
              <a:extLst>
                <a:ext uri="{FF2B5EF4-FFF2-40B4-BE49-F238E27FC236}">
                  <a16:creationId xmlns:a16="http://schemas.microsoft.com/office/drawing/2014/main" id="{3FDBC2D8-7DC9-48FC-8A82-F1D48277E368}"/>
                </a:ext>
              </a:extLst>
            </p:cNvPr>
            <p:cNvSpPr txBox="1"/>
            <p:nvPr/>
          </p:nvSpPr>
          <p:spPr>
            <a:xfrm>
              <a:off x="10325094" y="4050052"/>
              <a:ext cx="1138565" cy="1123331"/>
            </a:xfrm>
            <a:prstGeom prst="rect">
              <a:avLst/>
            </a:prstGeom>
            <a:noFill/>
          </p:spPr>
          <p:txBody>
            <a:bodyPr vert="eaVert" wrap="square" rtlCol="0">
              <a:spAutoFit/>
            </a:bodyPr>
            <a:lstStyle/>
            <a:p>
              <a:pPr marL="0" marR="0" lvl="0" indent="0" algn="l" defTabSz="883833" rtl="0" eaLnBrk="1" fontAlgn="base" latinLnBrk="0" hangingPunct="1">
                <a:lnSpc>
                  <a:spcPct val="100000"/>
                </a:lnSpc>
                <a:spcBef>
                  <a:spcPct val="0"/>
                </a:spcBef>
                <a:spcAft>
                  <a:spcPct val="0"/>
                </a:spcAft>
                <a:buClr>
                  <a:srgbClr val="000000"/>
                </a:buClr>
                <a:buSzPct val="100000"/>
                <a:buFontTx/>
                <a:buNone/>
                <a:tabLst/>
                <a:defRPr/>
              </a:pPr>
              <a:r>
                <a:rPr kumimoji="0" lang="zh-CN" altLang="en-US" sz="5279" b="1"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mn-ea"/>
                  <a:sym typeface="+mn-lt"/>
                </a:rPr>
                <a:t>前端赋能</a:t>
              </a:r>
            </a:p>
          </p:txBody>
        </p:sp>
      </p:grpSp>
      <p:grpSp>
        <p:nvGrpSpPr>
          <p:cNvPr id="26" name="组合 25">
            <a:extLst>
              <a:ext uri="{FF2B5EF4-FFF2-40B4-BE49-F238E27FC236}">
                <a16:creationId xmlns:a16="http://schemas.microsoft.com/office/drawing/2014/main" id="{967D0A05-BD20-4561-883C-DA002D989BA3}"/>
              </a:ext>
            </a:extLst>
          </p:cNvPr>
          <p:cNvGrpSpPr/>
          <p:nvPr/>
        </p:nvGrpSpPr>
        <p:grpSpPr>
          <a:xfrm>
            <a:off x="2157056" y="1308290"/>
            <a:ext cx="8147036" cy="5493561"/>
            <a:chOff x="6444803" y="3018731"/>
            <a:chExt cx="3456384" cy="988943"/>
          </a:xfrm>
        </p:grpSpPr>
        <p:sp>
          <p:nvSpPr>
            <p:cNvPr id="27" name="矩形 26">
              <a:extLst>
                <a:ext uri="{FF2B5EF4-FFF2-40B4-BE49-F238E27FC236}">
                  <a16:creationId xmlns:a16="http://schemas.microsoft.com/office/drawing/2014/main" id="{0F9273CB-34F2-4B06-83EE-43A8B44850B1}"/>
                </a:ext>
              </a:extLst>
            </p:cNvPr>
            <p:cNvSpPr/>
            <p:nvPr/>
          </p:nvSpPr>
          <p:spPr>
            <a:xfrm>
              <a:off x="6444803" y="3018731"/>
              <a:ext cx="3456384" cy="988943"/>
            </a:xfrm>
            <a:prstGeom prst="rect">
              <a:avLst/>
            </a:prstGeom>
            <a:solidFill>
              <a:schemeClr val="bg1">
                <a:lumMod val="50000"/>
                <a:alpha val="64000"/>
              </a:schemeClr>
            </a:solidFill>
          </p:spPr>
          <p:txBody>
            <a:bodyPr wrap="square" lIns="34798" rIns="34798" rtlCol="0" anchor="ctr">
              <a:noAutofit/>
            </a:bodyPr>
            <a:lstStyle/>
            <a:p>
              <a:pPr marL="0" marR="0" lvl="0" indent="0" algn="ctr" defTabSz="883833" rtl="0" eaLnBrk="1" fontAlgn="base" latinLnBrk="0" hangingPunct="1">
                <a:lnSpc>
                  <a:spcPct val="100000"/>
                </a:lnSpc>
                <a:spcBef>
                  <a:spcPct val="0"/>
                </a:spcBef>
                <a:spcAft>
                  <a:spcPct val="0"/>
                </a:spcAft>
                <a:buClr>
                  <a:srgbClr val="000000"/>
                </a:buClr>
                <a:buSzPct val="100000"/>
                <a:buFontTx/>
                <a:buNone/>
                <a:tabLst/>
                <a:defRPr/>
              </a:pPr>
              <a:endParaRPr kumimoji="0" lang="zh-CN" altLang="en-US" sz="1353"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mn-ea"/>
                <a:sym typeface="+mn-lt"/>
              </a:endParaRPr>
            </a:p>
          </p:txBody>
        </p:sp>
        <p:sp>
          <p:nvSpPr>
            <p:cNvPr id="28" name="TextBox 11">
              <a:extLst>
                <a:ext uri="{FF2B5EF4-FFF2-40B4-BE49-F238E27FC236}">
                  <a16:creationId xmlns:a16="http://schemas.microsoft.com/office/drawing/2014/main" id="{1410CA56-CCD5-4166-9FA3-768F68059D82}"/>
                </a:ext>
              </a:extLst>
            </p:cNvPr>
            <p:cNvSpPr txBox="1"/>
            <p:nvPr/>
          </p:nvSpPr>
          <p:spPr>
            <a:xfrm>
              <a:off x="7512168" y="3430105"/>
              <a:ext cx="1350084" cy="162869"/>
            </a:xfrm>
            <a:prstGeom prst="rect">
              <a:avLst/>
            </a:prstGeom>
            <a:noFill/>
          </p:spPr>
          <p:txBody>
            <a:bodyPr wrap="none" rtlCol="0">
              <a:spAutoFit/>
            </a:bodyPr>
            <a:lstStyle/>
            <a:p>
              <a:pPr marL="0" marR="0" lvl="0" indent="0" algn="l" defTabSz="883833" rtl="0" eaLnBrk="1" fontAlgn="base" latinLnBrk="0" hangingPunct="1">
                <a:lnSpc>
                  <a:spcPct val="100000"/>
                </a:lnSpc>
                <a:spcBef>
                  <a:spcPct val="0"/>
                </a:spcBef>
                <a:spcAft>
                  <a:spcPct val="0"/>
                </a:spcAft>
                <a:buClr>
                  <a:srgbClr val="000000"/>
                </a:buClr>
                <a:buSzPct val="100000"/>
                <a:buFontTx/>
                <a:buNone/>
                <a:tabLst/>
                <a:defRPr/>
              </a:pPr>
              <a:r>
                <a:rPr kumimoji="0" lang="en-US" altLang="zh-CN" sz="5279" b="1" i="0" u="none" strike="noStrike" kern="1200" cap="none" spc="0" normalizeH="0" baseline="0" noProof="0" dirty="0">
                  <a:ln>
                    <a:noFill/>
                  </a:ln>
                  <a:solidFill>
                    <a:prstClr val="white"/>
                  </a:solidFill>
                  <a:effectLst/>
                  <a:uLnTx/>
                  <a:uFillTx/>
                  <a:latin typeface="微软雅黑 Light"/>
                  <a:ea typeface="微软雅黑"/>
                  <a:cs typeface="+mn-ea"/>
                  <a:sym typeface="+mn-lt"/>
                </a:rPr>
                <a:t>ERP+</a:t>
              </a:r>
              <a:r>
                <a:rPr kumimoji="0" lang="zh-CN" altLang="en-US" sz="5279" b="1" i="0" u="none" strike="noStrike" kern="1200" cap="none" spc="0" normalizeH="0" baseline="0" noProof="0" dirty="0">
                  <a:ln>
                    <a:noFill/>
                  </a:ln>
                  <a:solidFill>
                    <a:prstClr val="white"/>
                  </a:solidFill>
                  <a:effectLst/>
                  <a:uLnTx/>
                  <a:uFillTx/>
                  <a:latin typeface="微软雅黑 Light"/>
                  <a:ea typeface="微软雅黑"/>
                  <a:cs typeface="+mn-ea"/>
                  <a:sym typeface="+mn-lt"/>
                </a:rPr>
                <a:t>财务</a:t>
              </a:r>
            </a:p>
          </p:txBody>
        </p:sp>
      </p:grpSp>
    </p:spTree>
    <p:extLst>
      <p:ext uri="{BB962C8B-B14F-4D97-AF65-F5344CB8AC3E}">
        <p14:creationId xmlns:p14="http://schemas.microsoft.com/office/powerpoint/2010/main" val="324513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0"/>
                                        </p:tgtEl>
                                      </p:cBhvr>
                                    </p:animEffect>
                                    <p:anim calcmode="lin" valueType="num">
                                      <p:cBhvr>
                                        <p:cTn id="7" dur="1000"/>
                                        <p:tgtEl>
                                          <p:spTgt spid="20"/>
                                        </p:tgtEl>
                                        <p:attrNameLst>
                                          <p:attrName>ppt_x</p:attrName>
                                        </p:attrNameLst>
                                      </p:cBhvr>
                                      <p:tavLst>
                                        <p:tav tm="0">
                                          <p:val>
                                            <p:strVal val="ppt_x"/>
                                          </p:val>
                                        </p:tav>
                                        <p:tav tm="100000">
                                          <p:val>
                                            <p:strVal val="ppt_x"/>
                                          </p:val>
                                        </p:tav>
                                      </p:tavLst>
                                    </p:anim>
                                    <p:anim calcmode="lin" valueType="num">
                                      <p:cBhvr>
                                        <p:cTn id="8" dur="1000"/>
                                        <p:tgtEl>
                                          <p:spTgt spid="20"/>
                                        </p:tgtEl>
                                        <p:attrNameLst>
                                          <p:attrName>ppt_y</p:attrName>
                                        </p:attrNameLst>
                                      </p:cBhvr>
                                      <p:tavLst>
                                        <p:tav tm="0">
                                          <p:val>
                                            <p:strVal val="ppt_y"/>
                                          </p:val>
                                        </p:tav>
                                        <p:tav tm="100000">
                                          <p:val>
                                            <p:strVal val="ppt_y+.1"/>
                                          </p:val>
                                        </p:tav>
                                      </p:tavLst>
                                    </p:anim>
                                    <p:set>
                                      <p:cBhvr>
                                        <p:cTn id="9" dur="1" fill="hold">
                                          <p:stCondLst>
                                            <p:cond delay="999"/>
                                          </p:stCondLst>
                                        </p:cTn>
                                        <p:tgtEl>
                                          <p:spTgt spid="20"/>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23"/>
                                        </p:tgtEl>
                                      </p:cBhvr>
                                    </p:animEffect>
                                    <p:anim calcmode="lin" valueType="num">
                                      <p:cBhvr>
                                        <p:cTn id="12" dur="1000"/>
                                        <p:tgtEl>
                                          <p:spTgt spid="23"/>
                                        </p:tgtEl>
                                        <p:attrNameLst>
                                          <p:attrName>ppt_x</p:attrName>
                                        </p:attrNameLst>
                                      </p:cBhvr>
                                      <p:tavLst>
                                        <p:tav tm="0">
                                          <p:val>
                                            <p:strVal val="ppt_x"/>
                                          </p:val>
                                        </p:tav>
                                        <p:tav tm="100000">
                                          <p:val>
                                            <p:strVal val="ppt_x"/>
                                          </p:val>
                                        </p:tav>
                                      </p:tavLst>
                                    </p:anim>
                                    <p:anim calcmode="lin" valueType="num">
                                      <p:cBhvr>
                                        <p:cTn id="13" dur="1000"/>
                                        <p:tgtEl>
                                          <p:spTgt spid="23"/>
                                        </p:tgtEl>
                                        <p:attrNameLst>
                                          <p:attrName>ppt_y</p:attrName>
                                        </p:attrNameLst>
                                      </p:cBhvr>
                                      <p:tavLst>
                                        <p:tav tm="0">
                                          <p:val>
                                            <p:strVal val="ppt_y"/>
                                          </p:val>
                                        </p:tav>
                                        <p:tav tm="100000">
                                          <p:val>
                                            <p:strVal val="ppt_y+.1"/>
                                          </p:val>
                                        </p:tav>
                                      </p:tavLst>
                                    </p:anim>
                                    <p:set>
                                      <p:cBhvr>
                                        <p:cTn id="14" dur="1" fill="hold">
                                          <p:stCondLst>
                                            <p:cond delay="999"/>
                                          </p:stCondLst>
                                        </p:cTn>
                                        <p:tgtEl>
                                          <p:spTgt spid="23"/>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26"/>
                                        </p:tgtEl>
                                      </p:cBhvr>
                                    </p:animEffect>
                                    <p:anim calcmode="lin" valueType="num">
                                      <p:cBhvr>
                                        <p:cTn id="17" dur="1000"/>
                                        <p:tgtEl>
                                          <p:spTgt spid="26"/>
                                        </p:tgtEl>
                                        <p:attrNameLst>
                                          <p:attrName>ppt_x</p:attrName>
                                        </p:attrNameLst>
                                      </p:cBhvr>
                                      <p:tavLst>
                                        <p:tav tm="0">
                                          <p:val>
                                            <p:strVal val="ppt_x"/>
                                          </p:val>
                                        </p:tav>
                                        <p:tav tm="100000">
                                          <p:val>
                                            <p:strVal val="ppt_x"/>
                                          </p:val>
                                        </p:tav>
                                      </p:tavLst>
                                    </p:anim>
                                    <p:anim calcmode="lin" valueType="num">
                                      <p:cBhvr>
                                        <p:cTn id="18" dur="1000"/>
                                        <p:tgtEl>
                                          <p:spTgt spid="26"/>
                                        </p:tgtEl>
                                        <p:attrNameLst>
                                          <p:attrName>ppt_y</p:attrName>
                                        </p:attrNameLst>
                                      </p:cBhvr>
                                      <p:tavLst>
                                        <p:tav tm="0">
                                          <p:val>
                                            <p:strVal val="ppt_y"/>
                                          </p:val>
                                        </p:tav>
                                        <p:tav tm="100000">
                                          <p:val>
                                            <p:strVal val="ppt_y+.1"/>
                                          </p:val>
                                        </p:tav>
                                      </p:tavLst>
                                    </p:anim>
                                    <p:set>
                                      <p:cBhvr>
                                        <p:cTn id="19" dur="1" fill="hold">
                                          <p:stCondLst>
                                            <p:cond delay="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B2B35F-3746-4175-83E3-48745B642255}"/>
              </a:ext>
            </a:extLst>
          </p:cNvPr>
          <p:cNvPicPr>
            <a:picLocks noChangeAspect="1"/>
          </p:cNvPicPr>
          <p:nvPr/>
        </p:nvPicPr>
        <p:blipFill>
          <a:blip r:embed="rId2"/>
          <a:stretch>
            <a:fillRect/>
          </a:stretch>
        </p:blipFill>
        <p:spPr>
          <a:xfrm>
            <a:off x="2170408" y="982408"/>
            <a:ext cx="7605789" cy="2739148"/>
          </a:xfrm>
          <a:prstGeom prst="rect">
            <a:avLst/>
          </a:prstGeom>
        </p:spPr>
      </p:pic>
      <p:sp>
        <p:nvSpPr>
          <p:cNvPr id="5" name="标题 72">
            <a:extLst>
              <a:ext uri="{FF2B5EF4-FFF2-40B4-BE49-F238E27FC236}">
                <a16:creationId xmlns:a16="http://schemas.microsoft.com/office/drawing/2014/main" id="{10176CC7-3C9F-49E2-9C4B-66D2A398A2C6}"/>
              </a:ext>
            </a:extLst>
          </p:cNvPr>
          <p:cNvSpPr txBox="1">
            <a:spLocks/>
          </p:cNvSpPr>
          <p:nvPr/>
        </p:nvSpPr>
        <p:spPr>
          <a:xfrm>
            <a:off x="190550" y="117426"/>
            <a:ext cx="10510429" cy="704123"/>
          </a:xfrm>
          <a:prstGeom prst="rect">
            <a:avLst/>
          </a:prstGeom>
        </p:spPr>
        <p:txBody>
          <a:bodyPr vert="horz" lIns="91440" tIns="45720" rIns="91440" bIns="45720" rtlCol="0" anchor="ctr">
            <a:normAutofit/>
          </a:bodyPr>
          <a:lstStyle>
            <a:defPPr>
              <a:defRPr lang="zh-CN"/>
            </a:defPPr>
            <a:lvl1pPr>
              <a:lnSpc>
                <a:spcPct val="90000"/>
              </a:lnSpc>
              <a:spcBef>
                <a:spcPct val="0"/>
              </a:spcBef>
              <a:buNone/>
              <a:defRPr sz="3200">
                <a:solidFill>
                  <a:srgbClr val="FFB200"/>
                </a:solidFill>
                <a:cs typeface="+mn-ea"/>
              </a:defRPr>
            </a:lvl1pPr>
          </a:lstStyle>
          <a:p>
            <a:r>
              <a:rPr lang="zh-CN" altLang="en-US" dirty="0">
                <a:sym typeface="+mn-lt"/>
              </a:rPr>
              <a:t>发货状态</a:t>
            </a:r>
          </a:p>
        </p:txBody>
      </p:sp>
      <p:pic>
        <p:nvPicPr>
          <p:cNvPr id="6" name="图片 5">
            <a:extLst>
              <a:ext uri="{FF2B5EF4-FFF2-40B4-BE49-F238E27FC236}">
                <a16:creationId xmlns:a16="http://schemas.microsoft.com/office/drawing/2014/main" id="{19748CA9-C40D-4695-BC0D-3EED3C0B0472}"/>
              </a:ext>
            </a:extLst>
          </p:cNvPr>
          <p:cNvPicPr>
            <a:picLocks noChangeAspect="1"/>
          </p:cNvPicPr>
          <p:nvPr/>
        </p:nvPicPr>
        <p:blipFill>
          <a:blip r:embed="rId3"/>
          <a:stretch>
            <a:fillRect/>
          </a:stretch>
        </p:blipFill>
        <p:spPr>
          <a:xfrm>
            <a:off x="3695403" y="2994923"/>
            <a:ext cx="8492806" cy="3874295"/>
          </a:xfrm>
          <a:prstGeom prst="rect">
            <a:avLst/>
          </a:prstGeom>
        </p:spPr>
      </p:pic>
      <p:pic>
        <p:nvPicPr>
          <p:cNvPr id="4" name="图片 3">
            <a:extLst>
              <a:ext uri="{FF2B5EF4-FFF2-40B4-BE49-F238E27FC236}">
                <a16:creationId xmlns:a16="http://schemas.microsoft.com/office/drawing/2014/main" id="{4C02DA8C-3E32-46CC-B1B4-FA742809CE88}"/>
              </a:ext>
            </a:extLst>
          </p:cNvPr>
          <p:cNvPicPr>
            <a:picLocks noChangeAspect="1"/>
          </p:cNvPicPr>
          <p:nvPr/>
        </p:nvPicPr>
        <p:blipFill>
          <a:blip r:embed="rId4"/>
          <a:stretch>
            <a:fillRect/>
          </a:stretch>
        </p:blipFill>
        <p:spPr>
          <a:xfrm>
            <a:off x="16793" y="3019382"/>
            <a:ext cx="6105970" cy="3838966"/>
          </a:xfrm>
          <a:prstGeom prst="rect">
            <a:avLst/>
          </a:prstGeom>
        </p:spPr>
      </p:pic>
    </p:spTree>
    <p:extLst>
      <p:ext uri="{BB962C8B-B14F-4D97-AF65-F5344CB8AC3E}">
        <p14:creationId xmlns:p14="http://schemas.microsoft.com/office/powerpoint/2010/main" val="10650461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CE5CB23-1558-40E3-A60A-2274B27CF2AB}"/>
              </a:ext>
            </a:extLst>
          </p:cNvPr>
          <p:cNvSpPr txBox="1"/>
          <p:nvPr/>
        </p:nvSpPr>
        <p:spPr>
          <a:xfrm>
            <a:off x="708612" y="1143039"/>
            <a:ext cx="3262007" cy="461605"/>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Light"/>
                <a:ea typeface="微软雅黑"/>
                <a:cs typeface="+mn-ea"/>
                <a:sym typeface="+mn-lt"/>
              </a:rPr>
              <a:t>支持回款、认款全流程</a:t>
            </a:r>
          </a:p>
        </p:txBody>
      </p:sp>
      <p:grpSp>
        <p:nvGrpSpPr>
          <p:cNvPr id="10" name="组合 9">
            <a:extLst>
              <a:ext uri="{FF2B5EF4-FFF2-40B4-BE49-F238E27FC236}">
                <a16:creationId xmlns:a16="http://schemas.microsoft.com/office/drawing/2014/main" id="{E88215D8-B4BD-4FE4-B0CF-C1E2B999FF3E}"/>
              </a:ext>
            </a:extLst>
          </p:cNvPr>
          <p:cNvGrpSpPr/>
          <p:nvPr/>
        </p:nvGrpSpPr>
        <p:grpSpPr>
          <a:xfrm>
            <a:off x="497978" y="1769329"/>
            <a:ext cx="6881171" cy="3850982"/>
            <a:chOff x="498043" y="1768319"/>
            <a:chExt cx="6882066" cy="3851482"/>
          </a:xfrm>
        </p:grpSpPr>
        <p:pic>
          <p:nvPicPr>
            <p:cNvPr id="2" name="图片 1">
              <a:extLst>
                <a:ext uri="{FF2B5EF4-FFF2-40B4-BE49-F238E27FC236}">
                  <a16:creationId xmlns:a16="http://schemas.microsoft.com/office/drawing/2014/main" id="{7D3324CA-F1D6-4369-BB4D-EB8B8C9E2B31}"/>
                </a:ext>
              </a:extLst>
            </p:cNvPr>
            <p:cNvPicPr>
              <a:picLocks noChangeAspect="1"/>
            </p:cNvPicPr>
            <p:nvPr/>
          </p:nvPicPr>
          <p:blipFill>
            <a:blip r:embed="rId3"/>
            <a:stretch>
              <a:fillRect/>
            </a:stretch>
          </p:blipFill>
          <p:spPr>
            <a:xfrm>
              <a:off x="498043" y="1793025"/>
              <a:ext cx="6882066" cy="3826776"/>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2E7A9EFB-C884-41B5-A287-ED3C10EB544F}"/>
                </a:ext>
              </a:extLst>
            </p:cNvPr>
            <p:cNvSpPr/>
            <p:nvPr/>
          </p:nvSpPr>
          <p:spPr>
            <a:xfrm>
              <a:off x="4691373" y="1768319"/>
              <a:ext cx="595647" cy="3423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Light"/>
                <a:ea typeface="微软雅黑"/>
                <a:cs typeface="+mn-ea"/>
                <a:sym typeface="+mn-lt"/>
              </a:endParaRPr>
            </a:p>
          </p:txBody>
        </p:sp>
      </p:grpSp>
      <p:grpSp>
        <p:nvGrpSpPr>
          <p:cNvPr id="12" name="组合 11">
            <a:extLst>
              <a:ext uri="{FF2B5EF4-FFF2-40B4-BE49-F238E27FC236}">
                <a16:creationId xmlns:a16="http://schemas.microsoft.com/office/drawing/2014/main" id="{D65DE3BF-F817-4370-8C7D-3923C82ED10C}"/>
              </a:ext>
            </a:extLst>
          </p:cNvPr>
          <p:cNvGrpSpPr/>
          <p:nvPr/>
        </p:nvGrpSpPr>
        <p:grpSpPr>
          <a:xfrm>
            <a:off x="1501690" y="3429794"/>
            <a:ext cx="7569287" cy="2333952"/>
            <a:chOff x="3115260" y="3429000"/>
            <a:chExt cx="7570273" cy="2334256"/>
          </a:xfrm>
        </p:grpSpPr>
        <p:pic>
          <p:nvPicPr>
            <p:cNvPr id="4" name="图片 3">
              <a:extLst>
                <a:ext uri="{FF2B5EF4-FFF2-40B4-BE49-F238E27FC236}">
                  <a16:creationId xmlns:a16="http://schemas.microsoft.com/office/drawing/2014/main" id="{1DD54E88-7979-4040-BF6A-8EE7AED84DE0}"/>
                </a:ext>
              </a:extLst>
            </p:cNvPr>
            <p:cNvPicPr>
              <a:picLocks noChangeAspect="1"/>
            </p:cNvPicPr>
            <p:nvPr/>
          </p:nvPicPr>
          <p:blipFill>
            <a:blip r:embed="rId4"/>
            <a:stretch>
              <a:fillRect/>
            </a:stretch>
          </p:blipFill>
          <p:spPr>
            <a:xfrm>
              <a:off x="3115260" y="3429000"/>
              <a:ext cx="7570273" cy="2334256"/>
            </a:xfrm>
            <a:prstGeom prst="rect">
              <a:avLst/>
            </a:prstGeom>
            <a:ln>
              <a:noFill/>
            </a:ln>
            <a:effectLst>
              <a:outerShdw blurRad="292100" dist="139700" dir="2700000" algn="tl" rotWithShape="0">
                <a:srgbClr val="333333">
                  <a:alpha val="65000"/>
                </a:srgbClr>
              </a:outerShdw>
            </a:effectLst>
          </p:spPr>
        </p:pic>
        <p:sp>
          <p:nvSpPr>
            <p:cNvPr id="11" name="矩形 10">
              <a:extLst>
                <a:ext uri="{FF2B5EF4-FFF2-40B4-BE49-F238E27FC236}">
                  <a16:creationId xmlns:a16="http://schemas.microsoft.com/office/drawing/2014/main" id="{02D99D36-9E7A-4A82-9628-279924B55113}"/>
                </a:ext>
              </a:extLst>
            </p:cNvPr>
            <p:cNvSpPr/>
            <p:nvPr/>
          </p:nvSpPr>
          <p:spPr>
            <a:xfrm>
              <a:off x="3945952" y="3707559"/>
              <a:ext cx="3211119" cy="5344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Light"/>
                <a:ea typeface="微软雅黑"/>
                <a:cs typeface="+mn-ea"/>
                <a:sym typeface="+mn-lt"/>
              </a:endParaRPr>
            </a:p>
          </p:txBody>
        </p:sp>
      </p:grpSp>
      <p:pic>
        <p:nvPicPr>
          <p:cNvPr id="13" name="图片 12">
            <a:extLst>
              <a:ext uri="{FF2B5EF4-FFF2-40B4-BE49-F238E27FC236}">
                <a16:creationId xmlns:a16="http://schemas.microsoft.com/office/drawing/2014/main" id="{2EC76AE3-D397-48D0-88BB-5088DC88CCCC}"/>
              </a:ext>
            </a:extLst>
          </p:cNvPr>
          <p:cNvPicPr>
            <a:picLocks noChangeAspect="1"/>
          </p:cNvPicPr>
          <p:nvPr/>
        </p:nvPicPr>
        <p:blipFill>
          <a:blip r:embed="rId5"/>
          <a:stretch>
            <a:fillRect/>
          </a:stretch>
        </p:blipFill>
        <p:spPr>
          <a:xfrm>
            <a:off x="3637988" y="1940489"/>
            <a:ext cx="5432989" cy="4257723"/>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F9ED966C-FFA7-4F1B-9AB4-55468A5159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0843" y="1573787"/>
            <a:ext cx="2896466" cy="5151845"/>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73574287-82C4-4F5E-AD91-6059B1809C18}"/>
              </a:ext>
            </a:extLst>
          </p:cNvPr>
          <p:cNvSpPr txBox="1"/>
          <p:nvPr/>
        </p:nvSpPr>
        <p:spPr>
          <a:xfrm>
            <a:off x="10120693" y="1143039"/>
            <a:ext cx="1415588" cy="461605"/>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Light"/>
                <a:ea typeface="微软雅黑"/>
                <a:cs typeface="+mn-ea"/>
                <a:sym typeface="+mn-lt"/>
              </a:rPr>
              <a:t>协作沟通</a:t>
            </a:r>
          </a:p>
        </p:txBody>
      </p:sp>
      <p:sp>
        <p:nvSpPr>
          <p:cNvPr id="14" name="标题 1">
            <a:extLst>
              <a:ext uri="{FF2B5EF4-FFF2-40B4-BE49-F238E27FC236}">
                <a16:creationId xmlns:a16="http://schemas.microsoft.com/office/drawing/2014/main" id="{7007F672-1098-442D-A3AA-2E7329F52C5D}"/>
              </a:ext>
            </a:extLst>
          </p:cNvPr>
          <p:cNvSpPr txBox="1">
            <a:spLocks/>
          </p:cNvSpPr>
          <p:nvPr/>
        </p:nvSpPr>
        <p:spPr>
          <a:xfrm>
            <a:off x="57076" y="126096"/>
            <a:ext cx="7301960" cy="646248"/>
          </a:xfrm>
          <a:prstGeom prst="rect">
            <a:avLst/>
          </a:prstGeom>
        </p:spPr>
        <p:txBody>
          <a:bodyPr vert="horz" lIns="91440" tIns="45720" rIns="91440" bIns="45720"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algn="l">
              <a:lnSpc>
                <a:spcPct val="90000"/>
              </a:lnSpc>
            </a:pPr>
            <a:r>
              <a:rPr lang="zh-CN" altLang="en-US" sz="3200" dirty="0">
                <a:solidFill>
                  <a:srgbClr val="FFB200"/>
                </a:solidFill>
                <a:latin typeface="+mn-lt"/>
                <a:ea typeface="+mn-ea"/>
                <a:cs typeface="+mn-ea"/>
              </a:rPr>
              <a:t>回款与发票管理</a:t>
            </a:r>
          </a:p>
        </p:txBody>
      </p:sp>
    </p:spTree>
    <p:extLst>
      <p:ext uri="{BB962C8B-B14F-4D97-AF65-F5344CB8AC3E}">
        <p14:creationId xmlns:p14="http://schemas.microsoft.com/office/powerpoint/2010/main" val="234650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CD571A0-DE10-42B2-917F-C2A4E4B3B2AB}"/>
              </a:ext>
            </a:extLst>
          </p:cNvPr>
          <p:cNvSpPr>
            <a:spLocks noGrp="1"/>
          </p:cNvSpPr>
          <p:nvPr>
            <p:ph type="title" idx="4294967295"/>
          </p:nvPr>
        </p:nvSpPr>
        <p:spPr>
          <a:xfrm>
            <a:off x="57076" y="126096"/>
            <a:ext cx="7301960" cy="646248"/>
          </a:xfrm>
          <a:prstGeom prst="rect">
            <a:avLst/>
          </a:prstGeom>
        </p:spPr>
        <p:txBody>
          <a:bodyPr vert="horz" lIns="91440" tIns="45720" rIns="91440" bIns="45720" rtlCol="0" anchor="ctr">
            <a:normAutofit/>
          </a:bodyPr>
          <a:lstStyle/>
          <a:p>
            <a:pPr algn="l">
              <a:lnSpc>
                <a:spcPct val="90000"/>
              </a:lnSpc>
            </a:pPr>
            <a:r>
              <a:rPr lang="zh-CN" altLang="en-US" sz="3200" dirty="0">
                <a:solidFill>
                  <a:srgbClr val="FFB200"/>
                </a:solidFill>
                <a:latin typeface="+mn-lt"/>
                <a:ea typeface="+mn-ea"/>
                <a:cs typeface="+mn-ea"/>
              </a:rPr>
              <a:t>回款与发票管理</a:t>
            </a:r>
          </a:p>
        </p:txBody>
      </p:sp>
      <p:grpSp>
        <p:nvGrpSpPr>
          <p:cNvPr id="12" name="组合 11">
            <a:extLst>
              <a:ext uri="{FF2B5EF4-FFF2-40B4-BE49-F238E27FC236}">
                <a16:creationId xmlns:a16="http://schemas.microsoft.com/office/drawing/2014/main" id="{B46B4979-506A-4E16-B343-F8DA1A925659}"/>
              </a:ext>
            </a:extLst>
          </p:cNvPr>
          <p:cNvGrpSpPr/>
          <p:nvPr/>
        </p:nvGrpSpPr>
        <p:grpSpPr>
          <a:xfrm>
            <a:off x="131809" y="1197493"/>
            <a:ext cx="7103616" cy="4683495"/>
            <a:chOff x="4280410" y="1154932"/>
            <a:chExt cx="7104541" cy="4684105"/>
          </a:xfrm>
        </p:grpSpPr>
        <p:grpSp>
          <p:nvGrpSpPr>
            <p:cNvPr id="20" name="组合 19">
              <a:extLst>
                <a:ext uri="{FF2B5EF4-FFF2-40B4-BE49-F238E27FC236}">
                  <a16:creationId xmlns:a16="http://schemas.microsoft.com/office/drawing/2014/main" id="{C25B77D7-CBCC-4D1D-880F-55196EFB0733}"/>
                </a:ext>
              </a:extLst>
            </p:cNvPr>
            <p:cNvGrpSpPr/>
            <p:nvPr/>
          </p:nvGrpSpPr>
          <p:grpSpPr>
            <a:xfrm>
              <a:off x="4280410" y="1154932"/>
              <a:ext cx="7104541" cy="4684105"/>
              <a:chOff x="4280410" y="1154932"/>
              <a:chExt cx="7104541" cy="4684105"/>
            </a:xfrm>
          </p:grpSpPr>
          <p:pic>
            <p:nvPicPr>
              <p:cNvPr id="22" name="图片 21">
                <a:extLst>
                  <a:ext uri="{FF2B5EF4-FFF2-40B4-BE49-F238E27FC236}">
                    <a16:creationId xmlns:a16="http://schemas.microsoft.com/office/drawing/2014/main" id="{06656BC4-8CAB-4BA3-9732-A65BA1D6E82C}"/>
                  </a:ext>
                </a:extLst>
              </p:cNvPr>
              <p:cNvPicPr>
                <a:picLocks noChangeAspect="1"/>
              </p:cNvPicPr>
              <p:nvPr/>
            </p:nvPicPr>
            <p:blipFill>
              <a:blip r:embed="rId2"/>
              <a:stretch>
                <a:fillRect/>
              </a:stretch>
            </p:blipFill>
            <p:spPr>
              <a:xfrm>
                <a:off x="4280410" y="1154932"/>
                <a:ext cx="7104541" cy="4684105"/>
              </a:xfrm>
              <a:prstGeom prst="rect">
                <a:avLst/>
              </a:prstGeom>
              <a:ln>
                <a:noFill/>
              </a:ln>
              <a:effectLst>
                <a:outerShdw blurRad="292100" dist="139700" dir="2700000" algn="tl" rotWithShape="0">
                  <a:srgbClr val="333333">
                    <a:alpha val="65000"/>
                  </a:srgbClr>
                </a:outerShdw>
              </a:effectLst>
            </p:spPr>
          </p:pic>
          <p:sp>
            <p:nvSpPr>
              <p:cNvPr id="23" name="矩形 22">
                <a:extLst>
                  <a:ext uri="{FF2B5EF4-FFF2-40B4-BE49-F238E27FC236}">
                    <a16:creationId xmlns:a16="http://schemas.microsoft.com/office/drawing/2014/main" id="{369DF867-06B1-44D0-9374-33F7B3AD8C09}"/>
                  </a:ext>
                </a:extLst>
              </p:cNvPr>
              <p:cNvSpPr/>
              <p:nvPr/>
            </p:nvSpPr>
            <p:spPr>
              <a:xfrm>
                <a:off x="4430472" y="3429000"/>
                <a:ext cx="5336380" cy="7851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9119B14B-D9F3-4D7F-9F30-AE04D6C69BE9}"/>
                </a:ext>
              </a:extLst>
            </p:cNvPr>
            <p:cNvSpPr txBox="1"/>
            <p:nvPr/>
          </p:nvSpPr>
          <p:spPr>
            <a:xfrm>
              <a:off x="6006539" y="1262591"/>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回款计划</a:t>
              </a:r>
            </a:p>
          </p:txBody>
        </p:sp>
      </p:grpSp>
      <p:grpSp>
        <p:nvGrpSpPr>
          <p:cNvPr id="24" name="组合 23">
            <a:extLst>
              <a:ext uri="{FF2B5EF4-FFF2-40B4-BE49-F238E27FC236}">
                <a16:creationId xmlns:a16="http://schemas.microsoft.com/office/drawing/2014/main" id="{E05206D9-A9A6-47FA-98EA-F8780AB0FB44}"/>
              </a:ext>
            </a:extLst>
          </p:cNvPr>
          <p:cNvGrpSpPr/>
          <p:nvPr/>
        </p:nvGrpSpPr>
        <p:grpSpPr>
          <a:xfrm>
            <a:off x="1188295" y="2342305"/>
            <a:ext cx="6966700" cy="3766313"/>
            <a:chOff x="5010839" y="2330789"/>
            <a:chExt cx="6967607" cy="3766803"/>
          </a:xfrm>
        </p:grpSpPr>
        <p:pic>
          <p:nvPicPr>
            <p:cNvPr id="25" name="图片 24">
              <a:extLst>
                <a:ext uri="{FF2B5EF4-FFF2-40B4-BE49-F238E27FC236}">
                  <a16:creationId xmlns:a16="http://schemas.microsoft.com/office/drawing/2014/main" id="{0C0CDA90-D027-4423-977F-12F8F1DAC205}"/>
                </a:ext>
              </a:extLst>
            </p:cNvPr>
            <p:cNvPicPr>
              <a:picLocks noChangeAspect="1"/>
            </p:cNvPicPr>
            <p:nvPr/>
          </p:nvPicPr>
          <p:blipFill>
            <a:blip r:embed="rId3"/>
            <a:stretch>
              <a:fillRect/>
            </a:stretch>
          </p:blipFill>
          <p:spPr>
            <a:xfrm>
              <a:off x="5010839" y="2330789"/>
              <a:ext cx="6967607" cy="3766803"/>
            </a:xfrm>
            <a:prstGeom prst="rect">
              <a:avLst/>
            </a:prstGeom>
            <a:ln>
              <a:noFill/>
            </a:ln>
            <a:effectLst>
              <a:outerShdw blurRad="292100" dist="139700" dir="2700000" algn="tl" rotWithShape="0">
                <a:srgbClr val="333333">
                  <a:alpha val="65000"/>
                </a:srgbClr>
              </a:outerShdw>
            </a:effectLst>
          </p:spPr>
        </p:pic>
        <p:sp>
          <p:nvSpPr>
            <p:cNvPr id="26" name="文本框 25">
              <a:extLst>
                <a:ext uri="{FF2B5EF4-FFF2-40B4-BE49-F238E27FC236}">
                  <a16:creationId xmlns:a16="http://schemas.microsoft.com/office/drawing/2014/main" id="{1076EFEA-686C-47D8-94E0-6B8C4DB16510}"/>
                </a:ext>
              </a:extLst>
            </p:cNvPr>
            <p:cNvSpPr txBox="1"/>
            <p:nvPr/>
          </p:nvSpPr>
          <p:spPr>
            <a:xfrm>
              <a:off x="6827277" y="2372064"/>
              <a:ext cx="162095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实际回款的创建</a:t>
              </a:r>
            </a:p>
          </p:txBody>
        </p:sp>
      </p:grpSp>
      <p:grpSp>
        <p:nvGrpSpPr>
          <p:cNvPr id="27" name="组合 26">
            <a:extLst>
              <a:ext uri="{FF2B5EF4-FFF2-40B4-BE49-F238E27FC236}">
                <a16:creationId xmlns:a16="http://schemas.microsoft.com/office/drawing/2014/main" id="{A96AA4E9-90F6-43C3-9CE2-7F3D16458E03}"/>
              </a:ext>
            </a:extLst>
          </p:cNvPr>
          <p:cNvGrpSpPr/>
          <p:nvPr/>
        </p:nvGrpSpPr>
        <p:grpSpPr>
          <a:xfrm>
            <a:off x="1717533" y="3844260"/>
            <a:ext cx="7699147" cy="2769116"/>
            <a:chOff x="4280410" y="3372341"/>
            <a:chExt cx="7700150" cy="2769477"/>
          </a:xfrm>
        </p:grpSpPr>
        <p:pic>
          <p:nvPicPr>
            <p:cNvPr id="28" name="图片 27">
              <a:extLst>
                <a:ext uri="{FF2B5EF4-FFF2-40B4-BE49-F238E27FC236}">
                  <a16:creationId xmlns:a16="http://schemas.microsoft.com/office/drawing/2014/main" id="{FAEEE9AC-C93E-412A-BD28-50707AEE96AC}"/>
                </a:ext>
              </a:extLst>
            </p:cNvPr>
            <p:cNvPicPr>
              <a:picLocks noChangeAspect="1"/>
            </p:cNvPicPr>
            <p:nvPr/>
          </p:nvPicPr>
          <p:blipFill>
            <a:blip r:embed="rId4"/>
            <a:stretch>
              <a:fillRect/>
            </a:stretch>
          </p:blipFill>
          <p:spPr>
            <a:xfrm>
              <a:off x="4280410" y="3372341"/>
              <a:ext cx="7700150" cy="2769477"/>
            </a:xfrm>
            <a:prstGeom prst="rect">
              <a:avLst/>
            </a:prstGeom>
            <a:ln>
              <a:noFill/>
            </a:ln>
            <a:effectLst>
              <a:outerShdw blurRad="292100" dist="139700" dir="2700000" algn="tl" rotWithShape="0">
                <a:srgbClr val="333333">
                  <a:alpha val="65000"/>
                </a:srgbClr>
              </a:outerShdw>
            </a:effectLst>
          </p:spPr>
        </p:pic>
        <p:sp>
          <p:nvSpPr>
            <p:cNvPr id="29" name="文本框 28">
              <a:extLst>
                <a:ext uri="{FF2B5EF4-FFF2-40B4-BE49-F238E27FC236}">
                  <a16:creationId xmlns:a16="http://schemas.microsoft.com/office/drawing/2014/main" id="{6427D213-AB8E-44B3-977D-15EDF7285B8D}"/>
                </a:ext>
              </a:extLst>
            </p:cNvPr>
            <p:cNvSpPr txBox="1"/>
            <p:nvPr/>
          </p:nvSpPr>
          <p:spPr>
            <a:xfrm>
              <a:off x="6509528" y="3442539"/>
              <a:ext cx="305724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具体回款明细，关联订单及计划</a:t>
              </a:r>
            </a:p>
          </p:txBody>
        </p:sp>
      </p:grpSp>
      <p:grpSp>
        <p:nvGrpSpPr>
          <p:cNvPr id="30" name="组合 29">
            <a:extLst>
              <a:ext uri="{FF2B5EF4-FFF2-40B4-BE49-F238E27FC236}">
                <a16:creationId xmlns:a16="http://schemas.microsoft.com/office/drawing/2014/main" id="{B5B26C20-266F-4B6E-81E0-0D3F7F568127}"/>
              </a:ext>
            </a:extLst>
          </p:cNvPr>
          <p:cNvGrpSpPr/>
          <p:nvPr/>
        </p:nvGrpSpPr>
        <p:grpSpPr>
          <a:xfrm>
            <a:off x="4521018" y="1305138"/>
            <a:ext cx="6565477" cy="4683495"/>
            <a:chOff x="5052234" y="2173895"/>
            <a:chExt cx="6566332" cy="4684105"/>
          </a:xfrm>
        </p:grpSpPr>
        <p:pic>
          <p:nvPicPr>
            <p:cNvPr id="31" name="图片 30">
              <a:extLst>
                <a:ext uri="{FF2B5EF4-FFF2-40B4-BE49-F238E27FC236}">
                  <a16:creationId xmlns:a16="http://schemas.microsoft.com/office/drawing/2014/main" id="{5DB4D86B-D916-4787-9EF7-8A8AB160BA9B}"/>
                </a:ext>
              </a:extLst>
            </p:cNvPr>
            <p:cNvPicPr>
              <a:picLocks noChangeAspect="1"/>
            </p:cNvPicPr>
            <p:nvPr/>
          </p:nvPicPr>
          <p:blipFill>
            <a:blip r:embed="rId5"/>
            <a:stretch>
              <a:fillRect/>
            </a:stretch>
          </p:blipFill>
          <p:spPr>
            <a:xfrm>
              <a:off x="5052234" y="2173895"/>
              <a:ext cx="6566332" cy="4684105"/>
            </a:xfrm>
            <a:prstGeom prst="rect">
              <a:avLst/>
            </a:prstGeom>
            <a:ln>
              <a:noFill/>
            </a:ln>
            <a:effectLst>
              <a:outerShdw blurRad="292100" dist="139700" dir="2700000" algn="tl" rotWithShape="0">
                <a:srgbClr val="333333">
                  <a:alpha val="65000"/>
                </a:srgbClr>
              </a:outerShdw>
            </a:effectLst>
          </p:spPr>
        </p:pic>
        <p:sp>
          <p:nvSpPr>
            <p:cNvPr id="32" name="文本框 31">
              <a:extLst>
                <a:ext uri="{FF2B5EF4-FFF2-40B4-BE49-F238E27FC236}">
                  <a16:creationId xmlns:a16="http://schemas.microsoft.com/office/drawing/2014/main" id="{E4A7BBF8-7599-495C-AA90-4BA5E3EC4326}"/>
                </a:ext>
              </a:extLst>
            </p:cNvPr>
            <p:cNvSpPr txBox="1"/>
            <p:nvPr/>
          </p:nvSpPr>
          <p:spPr>
            <a:xfrm>
              <a:off x="6979677" y="2372064"/>
              <a:ext cx="162095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开票信息的创建</a:t>
              </a:r>
            </a:p>
          </p:txBody>
        </p:sp>
      </p:grpSp>
      <p:grpSp>
        <p:nvGrpSpPr>
          <p:cNvPr id="7" name="组合 6">
            <a:extLst>
              <a:ext uri="{FF2B5EF4-FFF2-40B4-BE49-F238E27FC236}">
                <a16:creationId xmlns:a16="http://schemas.microsoft.com/office/drawing/2014/main" id="{C390E8DE-4B3E-455E-9723-3D0AEAF10A76}"/>
              </a:ext>
            </a:extLst>
          </p:cNvPr>
          <p:cNvGrpSpPr/>
          <p:nvPr/>
        </p:nvGrpSpPr>
        <p:grpSpPr>
          <a:xfrm>
            <a:off x="6448210" y="3471265"/>
            <a:ext cx="5551652" cy="3198889"/>
            <a:chOff x="6361750" y="3274301"/>
            <a:chExt cx="5552375" cy="3199306"/>
          </a:xfrm>
        </p:grpSpPr>
        <p:pic>
          <p:nvPicPr>
            <p:cNvPr id="6" name="图片 5">
              <a:extLst>
                <a:ext uri="{FF2B5EF4-FFF2-40B4-BE49-F238E27FC236}">
                  <a16:creationId xmlns:a16="http://schemas.microsoft.com/office/drawing/2014/main" id="{B71F1BDE-323F-4C72-B2D2-889067C6AEE6}"/>
                </a:ext>
              </a:extLst>
            </p:cNvPr>
            <p:cNvPicPr>
              <a:picLocks noChangeAspect="1"/>
            </p:cNvPicPr>
            <p:nvPr/>
          </p:nvPicPr>
          <p:blipFill>
            <a:blip r:embed="rId6"/>
            <a:stretch>
              <a:fillRect/>
            </a:stretch>
          </p:blipFill>
          <p:spPr>
            <a:xfrm>
              <a:off x="6361750" y="3274301"/>
              <a:ext cx="5552375" cy="3199306"/>
            </a:xfrm>
            <a:prstGeom prst="rect">
              <a:avLst/>
            </a:prstGeom>
            <a:ln>
              <a:noFill/>
            </a:ln>
            <a:effectLst>
              <a:outerShdw blurRad="292100" dist="139700" dir="2700000" algn="tl" rotWithShape="0">
                <a:srgbClr val="333333">
                  <a:alpha val="65000"/>
                </a:srgbClr>
              </a:outerShdw>
            </a:effectLst>
          </p:spPr>
        </p:pic>
        <p:sp>
          <p:nvSpPr>
            <p:cNvPr id="34" name="文本框 33">
              <a:extLst>
                <a:ext uri="{FF2B5EF4-FFF2-40B4-BE49-F238E27FC236}">
                  <a16:creationId xmlns:a16="http://schemas.microsoft.com/office/drawing/2014/main" id="{4FBC1F07-1646-49FC-8554-C8963E7F804C}"/>
                </a:ext>
              </a:extLst>
            </p:cNvPr>
            <p:cNvSpPr txBox="1"/>
            <p:nvPr/>
          </p:nvSpPr>
          <p:spPr>
            <a:xfrm>
              <a:off x="8635235" y="3370415"/>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退款管理</a:t>
              </a:r>
            </a:p>
          </p:txBody>
        </p:sp>
      </p:grpSp>
    </p:spTree>
    <p:extLst>
      <p:ext uri="{BB962C8B-B14F-4D97-AF65-F5344CB8AC3E}">
        <p14:creationId xmlns:p14="http://schemas.microsoft.com/office/powerpoint/2010/main" val="35017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CD571A0-DE10-42B2-917F-C2A4E4B3B2AB}"/>
              </a:ext>
            </a:extLst>
          </p:cNvPr>
          <p:cNvSpPr>
            <a:spLocks noGrp="1"/>
          </p:cNvSpPr>
          <p:nvPr>
            <p:ph type="title" idx="4294967295"/>
          </p:nvPr>
        </p:nvSpPr>
        <p:spPr>
          <a:xfrm>
            <a:off x="87191" y="216883"/>
            <a:ext cx="7301960" cy="646248"/>
          </a:xfrm>
          <a:prstGeom prst="rect">
            <a:avLst/>
          </a:prstGeom>
        </p:spPr>
        <p:txBody>
          <a:bodyPr vert="horz" lIns="121917" tIns="60958" rIns="121917" bIns="60958" rtlCol="0" anchor="ctr">
            <a:normAutofit fontScale="90000"/>
          </a:bodyPr>
          <a:lstStyle/>
          <a:p>
            <a:pPr algn="l"/>
            <a:r>
              <a:rPr lang="zh-CN" altLang="en-US" sz="3600" dirty="0">
                <a:solidFill>
                  <a:srgbClr val="FFB200"/>
                </a:solidFill>
                <a:latin typeface="+mn-lt"/>
                <a:ea typeface="+mn-ea"/>
                <a:cs typeface="+mn-ea"/>
              </a:rPr>
              <a:t>关键点提醒</a:t>
            </a:r>
          </a:p>
        </p:txBody>
      </p:sp>
      <p:grpSp>
        <p:nvGrpSpPr>
          <p:cNvPr id="2" name="组合 1">
            <a:extLst>
              <a:ext uri="{FF2B5EF4-FFF2-40B4-BE49-F238E27FC236}">
                <a16:creationId xmlns:a16="http://schemas.microsoft.com/office/drawing/2014/main" id="{25850336-8D7F-438B-A6EE-263ECC881D51}"/>
              </a:ext>
            </a:extLst>
          </p:cNvPr>
          <p:cNvGrpSpPr/>
          <p:nvPr/>
        </p:nvGrpSpPr>
        <p:grpSpPr>
          <a:xfrm>
            <a:off x="87191" y="2021693"/>
            <a:ext cx="5935201" cy="1687816"/>
            <a:chOff x="391311" y="1319380"/>
            <a:chExt cx="5935974" cy="1688036"/>
          </a:xfrm>
        </p:grpSpPr>
        <p:grpSp>
          <p:nvGrpSpPr>
            <p:cNvPr id="37" name="îslîde">
              <a:extLst>
                <a:ext uri="{FF2B5EF4-FFF2-40B4-BE49-F238E27FC236}">
                  <a16:creationId xmlns:a16="http://schemas.microsoft.com/office/drawing/2014/main" id="{4DE5CFAF-5A2E-448A-8836-FC7F464CB47E}"/>
                </a:ext>
              </a:extLst>
            </p:cNvPr>
            <p:cNvGrpSpPr/>
            <p:nvPr/>
          </p:nvGrpSpPr>
          <p:grpSpPr>
            <a:xfrm>
              <a:off x="542105" y="1319380"/>
              <a:ext cx="1160845" cy="1160845"/>
              <a:chOff x="1702908" y="1737559"/>
              <a:chExt cx="1160816" cy="1160816"/>
            </a:xfrm>
          </p:grpSpPr>
          <p:sp>
            <p:nvSpPr>
              <p:cNvPr id="38" name="ïṧļïḓé">
                <a:extLst>
                  <a:ext uri="{FF2B5EF4-FFF2-40B4-BE49-F238E27FC236}">
                    <a16:creationId xmlns:a16="http://schemas.microsoft.com/office/drawing/2014/main" id="{7C4C20A6-732C-4ED2-8D21-1898395DD130}"/>
                  </a:ext>
                </a:extLst>
              </p:cNvPr>
              <p:cNvSpPr/>
              <p:nvPr/>
            </p:nvSpPr>
            <p:spPr>
              <a:xfrm>
                <a:off x="1816591" y="1851242"/>
                <a:ext cx="933450" cy="93345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rmAutofit/>
              </a:bodyPr>
              <a:lstStyle/>
              <a:p>
                <a:pPr algn="ctr" defTabSz="914263"/>
                <a:endParaRPr lang="zh-CN" altLang="en-US" sz="2000" b="1" i="1">
                  <a:solidFill>
                    <a:schemeClr val="tx1"/>
                  </a:solidFill>
                </a:endParaRPr>
              </a:p>
            </p:txBody>
          </p:sp>
          <p:sp>
            <p:nvSpPr>
              <p:cNvPr id="39" name="ïṣlïḑé">
                <a:extLst>
                  <a:ext uri="{FF2B5EF4-FFF2-40B4-BE49-F238E27FC236}">
                    <a16:creationId xmlns:a16="http://schemas.microsoft.com/office/drawing/2014/main" id="{B62DBCFF-153C-40E2-8715-CD1C026A1770}"/>
                  </a:ext>
                </a:extLst>
              </p:cNvPr>
              <p:cNvSpPr/>
              <p:nvPr/>
            </p:nvSpPr>
            <p:spPr>
              <a:xfrm>
                <a:off x="1702908" y="1737559"/>
                <a:ext cx="1160816" cy="1160816"/>
              </a:xfrm>
              <a:prstGeom prst="ellipse">
                <a:avLst/>
              </a:prstGeom>
              <a:noFill/>
              <a:ln w="3175">
                <a:solidFill>
                  <a:schemeClr val="accent1"/>
                </a:solid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rmAutofit/>
              </a:bodyPr>
              <a:lstStyle/>
              <a:p>
                <a:pPr algn="ctr" defTabSz="914263"/>
                <a:endParaRPr lang="zh-CN" altLang="en-US" sz="2000" b="1" i="1">
                  <a:solidFill>
                    <a:schemeClr val="tx1"/>
                  </a:solidFill>
                </a:endParaRPr>
              </a:p>
            </p:txBody>
          </p:sp>
        </p:grpSp>
        <p:grpSp>
          <p:nvGrpSpPr>
            <p:cNvPr id="41" name="íṥḷîḑè">
              <a:extLst>
                <a:ext uri="{FF2B5EF4-FFF2-40B4-BE49-F238E27FC236}">
                  <a16:creationId xmlns:a16="http://schemas.microsoft.com/office/drawing/2014/main" id="{E1D7B85D-9978-4554-A753-7BB9B710C58C}"/>
                </a:ext>
              </a:extLst>
            </p:cNvPr>
            <p:cNvGrpSpPr/>
            <p:nvPr/>
          </p:nvGrpSpPr>
          <p:grpSpPr>
            <a:xfrm>
              <a:off x="2703613" y="1319380"/>
              <a:ext cx="1160845" cy="1160845"/>
              <a:chOff x="5515592" y="1737559"/>
              <a:chExt cx="1160816" cy="1160816"/>
            </a:xfrm>
          </p:grpSpPr>
          <p:sp>
            <p:nvSpPr>
              <p:cNvPr id="42" name="íŝḷïḑê">
                <a:extLst>
                  <a:ext uri="{FF2B5EF4-FFF2-40B4-BE49-F238E27FC236}">
                    <a16:creationId xmlns:a16="http://schemas.microsoft.com/office/drawing/2014/main" id="{9B64A5B2-ECA1-43F4-9FB9-5393EFA96535}"/>
                  </a:ext>
                </a:extLst>
              </p:cNvPr>
              <p:cNvSpPr/>
              <p:nvPr/>
            </p:nvSpPr>
            <p:spPr>
              <a:xfrm>
                <a:off x="5629275" y="1851242"/>
                <a:ext cx="933450" cy="93345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rmAutofit/>
              </a:bodyPr>
              <a:lstStyle/>
              <a:p>
                <a:pPr algn="ctr" defTabSz="914263"/>
                <a:endParaRPr lang="zh-CN" altLang="en-US" sz="2000" b="1" i="1">
                  <a:solidFill>
                    <a:schemeClr val="tx1"/>
                  </a:solidFill>
                </a:endParaRPr>
              </a:p>
            </p:txBody>
          </p:sp>
          <p:sp>
            <p:nvSpPr>
              <p:cNvPr id="43" name="ïṩḷïďe">
                <a:extLst>
                  <a:ext uri="{FF2B5EF4-FFF2-40B4-BE49-F238E27FC236}">
                    <a16:creationId xmlns:a16="http://schemas.microsoft.com/office/drawing/2014/main" id="{2A629DC7-275B-4D19-AA18-7EF190D0FC1C}"/>
                  </a:ext>
                </a:extLst>
              </p:cNvPr>
              <p:cNvSpPr/>
              <p:nvPr/>
            </p:nvSpPr>
            <p:spPr>
              <a:xfrm>
                <a:off x="5515592" y="1737559"/>
                <a:ext cx="1160816" cy="1160816"/>
              </a:xfrm>
              <a:prstGeom prst="ellipse">
                <a:avLst/>
              </a:prstGeom>
              <a:noFill/>
              <a:ln w="3175">
                <a:solidFill>
                  <a:schemeClr val="accent1"/>
                </a:solid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rmAutofit/>
              </a:bodyPr>
              <a:lstStyle/>
              <a:p>
                <a:pPr algn="ctr" defTabSz="914263"/>
                <a:endParaRPr lang="zh-CN" altLang="en-US" sz="2000" b="1" i="1">
                  <a:solidFill>
                    <a:schemeClr val="tx1"/>
                  </a:solidFill>
                </a:endParaRPr>
              </a:p>
            </p:txBody>
          </p:sp>
        </p:grpSp>
        <p:grpSp>
          <p:nvGrpSpPr>
            <p:cNvPr id="52" name="îś1îḍe">
              <a:extLst>
                <a:ext uri="{FF2B5EF4-FFF2-40B4-BE49-F238E27FC236}">
                  <a16:creationId xmlns:a16="http://schemas.microsoft.com/office/drawing/2014/main" id="{77ABD1B6-6877-4B08-B652-6D933CFFF8B3}"/>
                </a:ext>
              </a:extLst>
            </p:cNvPr>
            <p:cNvGrpSpPr/>
            <p:nvPr/>
          </p:nvGrpSpPr>
          <p:grpSpPr>
            <a:xfrm>
              <a:off x="4794116" y="1319380"/>
              <a:ext cx="1160845" cy="1160845"/>
              <a:chOff x="9328275" y="1737559"/>
              <a:chExt cx="1160816" cy="1160816"/>
            </a:xfrm>
          </p:grpSpPr>
          <p:sp>
            <p:nvSpPr>
              <p:cNvPr id="53" name="ïŝḷíḑê">
                <a:extLst>
                  <a:ext uri="{FF2B5EF4-FFF2-40B4-BE49-F238E27FC236}">
                    <a16:creationId xmlns:a16="http://schemas.microsoft.com/office/drawing/2014/main" id="{189BE937-ADE2-4F55-8A02-0856F495C10E}"/>
                  </a:ext>
                </a:extLst>
              </p:cNvPr>
              <p:cNvSpPr/>
              <p:nvPr/>
            </p:nvSpPr>
            <p:spPr>
              <a:xfrm>
                <a:off x="9441958" y="1851242"/>
                <a:ext cx="933450" cy="93345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rmAutofit/>
              </a:bodyPr>
              <a:lstStyle/>
              <a:p>
                <a:pPr algn="ctr" defTabSz="914263"/>
                <a:endParaRPr lang="zh-CN" altLang="en-US" sz="2000" b="1" i="1">
                  <a:solidFill>
                    <a:schemeClr val="tx1"/>
                  </a:solidFill>
                </a:endParaRPr>
              </a:p>
            </p:txBody>
          </p:sp>
          <p:sp>
            <p:nvSpPr>
              <p:cNvPr id="54" name="ïšlïḓè">
                <a:extLst>
                  <a:ext uri="{FF2B5EF4-FFF2-40B4-BE49-F238E27FC236}">
                    <a16:creationId xmlns:a16="http://schemas.microsoft.com/office/drawing/2014/main" id="{1305FF91-C33A-44E4-8D03-9BD0A3128387}"/>
                  </a:ext>
                </a:extLst>
              </p:cNvPr>
              <p:cNvSpPr/>
              <p:nvPr/>
            </p:nvSpPr>
            <p:spPr>
              <a:xfrm>
                <a:off x="9328275" y="1737559"/>
                <a:ext cx="1160816" cy="1160816"/>
              </a:xfrm>
              <a:prstGeom prst="ellipse">
                <a:avLst/>
              </a:prstGeom>
              <a:noFill/>
              <a:ln w="3175">
                <a:solidFill>
                  <a:schemeClr val="accent1"/>
                </a:solid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rmAutofit/>
              </a:bodyPr>
              <a:lstStyle/>
              <a:p>
                <a:pPr algn="ctr" defTabSz="914263"/>
                <a:endParaRPr lang="zh-CN" altLang="en-US" sz="2000" b="1" i="1">
                  <a:solidFill>
                    <a:schemeClr val="tx1"/>
                  </a:solidFill>
                </a:endParaRPr>
              </a:p>
            </p:txBody>
          </p:sp>
        </p:grpSp>
        <p:cxnSp>
          <p:nvCxnSpPr>
            <p:cNvPr id="56" name="直接连接符 55">
              <a:extLst>
                <a:ext uri="{FF2B5EF4-FFF2-40B4-BE49-F238E27FC236}">
                  <a16:creationId xmlns:a16="http://schemas.microsoft.com/office/drawing/2014/main" id="{CF2DB436-B37E-47DC-98B0-154BF27BA272}"/>
                </a:ext>
              </a:extLst>
            </p:cNvPr>
            <p:cNvCxnSpPr>
              <a:stCxn id="39" idx="6"/>
              <a:endCxn id="43" idx="2"/>
            </p:cNvCxnSpPr>
            <p:nvPr/>
          </p:nvCxnSpPr>
          <p:spPr>
            <a:xfrm>
              <a:off x="1702950" y="1899803"/>
              <a:ext cx="1000663" cy="0"/>
            </a:xfrm>
            <a:prstGeom prst="line">
              <a:avLst/>
            </a:prstGeom>
            <a:ln w="3175" cap="rnd">
              <a:solidFill>
                <a:schemeClr val="bg1">
                  <a:lumMod val="75000"/>
                </a:schemeClr>
              </a:solidFill>
              <a:prstDash val="dash"/>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C49E3A6-BA7C-4A46-94BA-7C54872D4E0D}"/>
                </a:ext>
              </a:extLst>
            </p:cNvPr>
            <p:cNvCxnSpPr>
              <a:stCxn id="43" idx="6"/>
              <a:endCxn id="54" idx="2"/>
            </p:cNvCxnSpPr>
            <p:nvPr/>
          </p:nvCxnSpPr>
          <p:spPr>
            <a:xfrm>
              <a:off x="3864458" y="1899803"/>
              <a:ext cx="929658" cy="0"/>
            </a:xfrm>
            <a:prstGeom prst="line">
              <a:avLst/>
            </a:prstGeom>
            <a:ln w="3175" cap="rnd">
              <a:solidFill>
                <a:schemeClr val="bg1">
                  <a:lumMod val="75000"/>
                </a:schemeClr>
              </a:solidFill>
              <a:prstDash val="dash"/>
              <a:round/>
              <a:headEnd type="oval"/>
              <a:tailEnd type="oval"/>
            </a:ln>
          </p:spPr>
          <p:style>
            <a:lnRef idx="1">
              <a:schemeClr val="accent1"/>
            </a:lnRef>
            <a:fillRef idx="0">
              <a:schemeClr val="accent1"/>
            </a:fillRef>
            <a:effectRef idx="0">
              <a:schemeClr val="accent1"/>
            </a:effectRef>
            <a:fontRef idx="minor">
              <a:schemeClr val="tx1"/>
            </a:fontRef>
          </p:style>
        </p:cxnSp>
        <p:sp>
          <p:nvSpPr>
            <p:cNvPr id="58" name="í$ḻide">
              <a:extLst>
                <a:ext uri="{FF2B5EF4-FFF2-40B4-BE49-F238E27FC236}">
                  <a16:creationId xmlns:a16="http://schemas.microsoft.com/office/drawing/2014/main" id="{AC9731D0-561F-4FF6-BCF9-21E324B13EC0}"/>
                </a:ext>
              </a:extLst>
            </p:cNvPr>
            <p:cNvSpPr txBox="1"/>
            <p:nvPr/>
          </p:nvSpPr>
          <p:spPr>
            <a:xfrm>
              <a:off x="391311" y="2484271"/>
              <a:ext cx="1462431" cy="447422"/>
            </a:xfrm>
            <a:prstGeom prst="rect">
              <a:avLst/>
            </a:prstGeom>
            <a:noFill/>
            <a:ln>
              <a:noFill/>
            </a:ln>
          </p:spPr>
          <p:txBody>
            <a:bodyPr spcFirstLastPara="1" wrap="square" lIns="91428" tIns="45714" rIns="91428" bIns="45714"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b="1" dirty="0">
                  <a:latin typeface="微软雅黑" panose="020B0503020204020204" pitchFamily="34" charset="-122"/>
                  <a:ea typeface="微软雅黑" panose="020B0503020204020204" pitchFamily="34" charset="-122"/>
                </a:rPr>
                <a:t>时间点配置</a:t>
              </a:r>
              <a:endParaRPr lang="en-US" altLang="zh-CN" b="1" dirty="0">
                <a:latin typeface="微软雅黑" panose="020B0503020204020204" pitchFamily="34" charset="-122"/>
                <a:ea typeface="微软雅黑" panose="020B0503020204020204" pitchFamily="34" charset="-122"/>
              </a:endParaRPr>
            </a:p>
          </p:txBody>
        </p:sp>
        <p:sp>
          <p:nvSpPr>
            <p:cNvPr id="59" name="í$ḻide">
              <a:extLst>
                <a:ext uri="{FF2B5EF4-FFF2-40B4-BE49-F238E27FC236}">
                  <a16:creationId xmlns:a16="http://schemas.microsoft.com/office/drawing/2014/main" id="{D77065B6-7A72-4879-9EA4-574423BEC71F}"/>
                </a:ext>
              </a:extLst>
            </p:cNvPr>
            <p:cNvSpPr txBox="1"/>
            <p:nvPr/>
          </p:nvSpPr>
          <p:spPr>
            <a:xfrm>
              <a:off x="2344721" y="2426995"/>
              <a:ext cx="1905495" cy="580421"/>
            </a:xfrm>
            <a:prstGeom prst="rect">
              <a:avLst/>
            </a:prstGeom>
            <a:noFill/>
            <a:ln>
              <a:noFill/>
            </a:ln>
          </p:spPr>
          <p:txBody>
            <a:bodyPr spcFirstLastPara="1" wrap="square" lIns="91428" tIns="45714" rIns="91428" bIns="45714" anchor="ctr" anchorCtr="0">
              <a:normAutofit/>
            </a:bodyPr>
            <a:lstStyle>
              <a:defPPr>
                <a:defRPr lang="zh-CN"/>
              </a:defPPr>
              <a:lvl1pPr algn="ctr" defTabSz="914400">
                <a:spcBef>
                  <a:spcPct val="0"/>
                </a:spcBef>
                <a:defRPr sz="1800" b="1"/>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zh-CN" altLang="en-US" dirty="0">
                  <a:latin typeface="微软雅黑" panose="020B0503020204020204" pitchFamily="34" charset="-122"/>
                  <a:ea typeface="微软雅黑" panose="020B0503020204020204" pitchFamily="34" charset="-122"/>
                </a:rPr>
                <a:t>定时</a:t>
              </a:r>
              <a:r>
                <a:rPr lang="zh-CN" altLang="en-US">
                  <a:latin typeface="微软雅黑" panose="020B0503020204020204" pitchFamily="34" charset="-122"/>
                  <a:ea typeface="微软雅黑" panose="020B0503020204020204" pitchFamily="34" charset="-122"/>
                </a:rPr>
                <a:t>任务配置</a:t>
              </a:r>
              <a:endParaRPr lang="en-US" altLang="zh-CN" dirty="0">
                <a:latin typeface="微软雅黑" panose="020B0503020204020204" pitchFamily="34" charset="-122"/>
                <a:ea typeface="微软雅黑" panose="020B0503020204020204" pitchFamily="34" charset="-122"/>
              </a:endParaRPr>
            </a:p>
          </p:txBody>
        </p:sp>
        <p:sp>
          <p:nvSpPr>
            <p:cNvPr id="60" name="í$ḻide">
              <a:extLst>
                <a:ext uri="{FF2B5EF4-FFF2-40B4-BE49-F238E27FC236}">
                  <a16:creationId xmlns:a16="http://schemas.microsoft.com/office/drawing/2014/main" id="{D8FF1A61-6BA7-4A1B-A68C-0D07193E60BC}"/>
                </a:ext>
              </a:extLst>
            </p:cNvPr>
            <p:cNvSpPr txBox="1"/>
            <p:nvPr/>
          </p:nvSpPr>
          <p:spPr>
            <a:xfrm>
              <a:off x="4421790" y="2426995"/>
              <a:ext cx="1905495" cy="580421"/>
            </a:xfrm>
            <a:prstGeom prst="rect">
              <a:avLst/>
            </a:prstGeom>
            <a:noFill/>
            <a:ln>
              <a:noFill/>
            </a:ln>
          </p:spPr>
          <p:txBody>
            <a:bodyPr spcFirstLastPara="1" wrap="square" lIns="91428" tIns="45714" rIns="91428" bIns="45714" anchor="ctr" anchorCtr="0">
              <a:normAutofit/>
            </a:bodyPr>
            <a:lstStyle>
              <a:defPPr>
                <a:defRPr lang="zh-CN"/>
              </a:defPPr>
              <a:lvl1pPr algn="ctr" defTabSz="914400">
                <a:spcBef>
                  <a:spcPct val="0"/>
                </a:spcBef>
                <a:defRPr sz="1800" b="1"/>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zh-CN" altLang="en-US" dirty="0">
                  <a:latin typeface="微软雅黑" panose="020B0503020204020204" pitchFamily="34" charset="-122"/>
                  <a:ea typeface="微软雅黑" panose="020B0503020204020204" pitchFamily="34" charset="-122"/>
                </a:rPr>
                <a:t>定时提醒</a:t>
              </a:r>
              <a:endParaRPr lang="en-US" altLang="zh-CN" dirty="0">
                <a:latin typeface="微软雅黑" panose="020B0503020204020204" pitchFamily="34" charset="-122"/>
                <a:ea typeface="微软雅黑" panose="020B0503020204020204" pitchFamily="34" charset="-122"/>
              </a:endParaRPr>
            </a:p>
          </p:txBody>
        </p:sp>
        <p:sp>
          <p:nvSpPr>
            <p:cNvPr id="61" name="clock-symbol-of-circular-shape_55191">
              <a:extLst>
                <a:ext uri="{FF2B5EF4-FFF2-40B4-BE49-F238E27FC236}">
                  <a16:creationId xmlns:a16="http://schemas.microsoft.com/office/drawing/2014/main" id="{F17C1E71-4FEE-4C02-A3B4-BBF1A80A619D}"/>
                </a:ext>
              </a:extLst>
            </p:cNvPr>
            <p:cNvSpPr>
              <a:spLocks noChangeAspect="1"/>
            </p:cNvSpPr>
            <p:nvPr/>
          </p:nvSpPr>
          <p:spPr bwMode="auto">
            <a:xfrm>
              <a:off x="870589" y="1648516"/>
              <a:ext cx="503872" cy="502575"/>
            </a:xfrm>
            <a:custGeom>
              <a:avLst/>
              <a:gdLst>
                <a:gd name="connsiteX0" fmla="*/ 595838 w 608744"/>
                <a:gd name="connsiteY0" fmla="*/ 324650 h 607178"/>
                <a:gd name="connsiteX1" fmla="*/ 605392 w 608744"/>
                <a:gd name="connsiteY1" fmla="*/ 328152 h 607178"/>
                <a:gd name="connsiteX2" fmla="*/ 608677 w 608744"/>
                <a:gd name="connsiteY2" fmla="*/ 337839 h 607178"/>
                <a:gd name="connsiteX3" fmla="*/ 571056 w 608744"/>
                <a:gd name="connsiteY3" fmla="*/ 452438 h 607178"/>
                <a:gd name="connsiteX4" fmla="*/ 563442 w 608744"/>
                <a:gd name="connsiteY4" fmla="*/ 458175 h 607178"/>
                <a:gd name="connsiteX5" fmla="*/ 554037 w 608744"/>
                <a:gd name="connsiteY5" fmla="*/ 456387 h 607178"/>
                <a:gd name="connsiteX6" fmla="*/ 508504 w 608744"/>
                <a:gd name="connsiteY6" fmla="*/ 425166 h 607178"/>
                <a:gd name="connsiteX7" fmla="*/ 504772 w 608744"/>
                <a:gd name="connsiteY7" fmla="*/ 409743 h 607178"/>
                <a:gd name="connsiteX8" fmla="*/ 529032 w 608744"/>
                <a:gd name="connsiteY8" fmla="*/ 339627 h 607178"/>
                <a:gd name="connsiteX9" fmla="*/ 539631 w 608744"/>
                <a:gd name="connsiteY9" fmla="*/ 329792 h 607178"/>
                <a:gd name="connsiteX10" fmla="*/ 233809 w 608744"/>
                <a:gd name="connsiteY10" fmla="*/ 167232 h 607178"/>
                <a:gd name="connsiteX11" fmla="*/ 252904 w 608744"/>
                <a:gd name="connsiteY11" fmla="*/ 179216 h 607178"/>
                <a:gd name="connsiteX12" fmla="*/ 309218 w 608744"/>
                <a:gd name="connsiteY12" fmla="*/ 258399 h 607178"/>
                <a:gd name="connsiteX13" fmla="*/ 335548 w 608744"/>
                <a:gd name="connsiteY13" fmla="*/ 271956 h 607178"/>
                <a:gd name="connsiteX14" fmla="*/ 398799 w 608744"/>
                <a:gd name="connsiteY14" fmla="*/ 271956 h 607178"/>
                <a:gd name="connsiteX15" fmla="*/ 428262 w 608744"/>
                <a:gd name="connsiteY15" fmla="*/ 301380 h 607178"/>
                <a:gd name="connsiteX16" fmla="*/ 398799 w 608744"/>
                <a:gd name="connsiteY16" fmla="*/ 330804 h 607178"/>
                <a:gd name="connsiteX17" fmla="*/ 335623 w 608744"/>
                <a:gd name="connsiteY17" fmla="*/ 330804 h 607178"/>
                <a:gd name="connsiteX18" fmla="*/ 303624 w 608744"/>
                <a:gd name="connsiteY18" fmla="*/ 344957 h 607178"/>
                <a:gd name="connsiteX19" fmla="*/ 260064 w 608744"/>
                <a:gd name="connsiteY19" fmla="*/ 301380 h 607178"/>
                <a:gd name="connsiteX20" fmla="*/ 261034 w 608744"/>
                <a:gd name="connsiteY20" fmla="*/ 292367 h 607178"/>
                <a:gd name="connsiteX21" fmla="*/ 204794 w 608744"/>
                <a:gd name="connsiteY21" fmla="*/ 213332 h 607178"/>
                <a:gd name="connsiteX22" fmla="*/ 211806 w 608744"/>
                <a:gd name="connsiteY22" fmla="*/ 172288 h 607178"/>
                <a:gd name="connsiteX23" fmla="*/ 233809 w 608744"/>
                <a:gd name="connsiteY23" fmla="*/ 167232 h 607178"/>
                <a:gd name="connsiteX24" fmla="*/ 568728 w 608744"/>
                <a:gd name="connsiteY24" fmla="*/ 156093 h 607178"/>
                <a:gd name="connsiteX25" fmla="*/ 576784 w 608744"/>
                <a:gd name="connsiteY25" fmla="*/ 162203 h 607178"/>
                <a:gd name="connsiteX26" fmla="*/ 606623 w 608744"/>
                <a:gd name="connsiteY26" fmla="*/ 251846 h 607178"/>
                <a:gd name="connsiteX27" fmla="*/ 604310 w 608744"/>
                <a:gd name="connsiteY27" fmla="*/ 261012 h 607178"/>
                <a:gd name="connsiteX28" fmla="*/ 596030 w 608744"/>
                <a:gd name="connsiteY28" fmla="*/ 265557 h 607178"/>
                <a:gd name="connsiteX29" fmla="*/ 541127 w 608744"/>
                <a:gd name="connsiteY29" fmla="*/ 270550 h 607178"/>
                <a:gd name="connsiteX30" fmla="*/ 528371 w 608744"/>
                <a:gd name="connsiteY30" fmla="*/ 260937 h 607178"/>
                <a:gd name="connsiteX31" fmla="*/ 511438 w 608744"/>
                <a:gd name="connsiteY31" fmla="*/ 207509 h 607178"/>
                <a:gd name="connsiteX32" fmla="*/ 514795 w 608744"/>
                <a:gd name="connsiteY32" fmla="*/ 193351 h 607178"/>
                <a:gd name="connsiteX33" fmla="*/ 558881 w 608744"/>
                <a:gd name="connsiteY33" fmla="*/ 158328 h 607178"/>
                <a:gd name="connsiteX34" fmla="*/ 568728 w 608744"/>
                <a:gd name="connsiteY34" fmla="*/ 156093 h 607178"/>
                <a:gd name="connsiteX35" fmla="*/ 464517 w 608744"/>
                <a:gd name="connsiteY35" fmla="*/ 46732 h 607178"/>
                <a:gd name="connsiteX36" fmla="*/ 474363 w 608744"/>
                <a:gd name="connsiteY36" fmla="*/ 48221 h 607178"/>
                <a:gd name="connsiteX37" fmla="*/ 526797 w 608744"/>
                <a:gd name="connsiteY37" fmla="*/ 92166 h 607178"/>
                <a:gd name="connsiteX38" fmla="*/ 530004 w 608744"/>
                <a:gd name="connsiteY38" fmla="*/ 101104 h 607178"/>
                <a:gd name="connsiteX39" fmla="*/ 525604 w 608744"/>
                <a:gd name="connsiteY39" fmla="*/ 109521 h 607178"/>
                <a:gd name="connsiteX40" fmla="*/ 482269 w 608744"/>
                <a:gd name="connsiteY40" fmla="*/ 143857 h 607178"/>
                <a:gd name="connsiteX41" fmla="*/ 466531 w 608744"/>
                <a:gd name="connsiteY41" fmla="*/ 142963 h 607178"/>
                <a:gd name="connsiteX42" fmla="*/ 438188 w 608744"/>
                <a:gd name="connsiteY42" fmla="*/ 118533 h 607178"/>
                <a:gd name="connsiteX43" fmla="*/ 434384 w 608744"/>
                <a:gd name="connsiteY43" fmla="*/ 104158 h 607178"/>
                <a:gd name="connsiteX44" fmla="*/ 456984 w 608744"/>
                <a:gd name="connsiteY44" fmla="*/ 53286 h 607178"/>
                <a:gd name="connsiteX45" fmla="*/ 464517 w 608744"/>
                <a:gd name="connsiteY45" fmla="*/ 46732 h 607178"/>
                <a:gd name="connsiteX46" fmla="*/ 262508 w 608744"/>
                <a:gd name="connsiteY46" fmla="*/ 131 h 607178"/>
                <a:gd name="connsiteX47" fmla="*/ 271981 w 608744"/>
                <a:gd name="connsiteY47" fmla="*/ 2887 h 607178"/>
                <a:gd name="connsiteX48" fmla="*/ 276010 w 608744"/>
                <a:gd name="connsiteY48" fmla="*/ 11825 h 607178"/>
                <a:gd name="connsiteX49" fmla="*/ 276010 w 608744"/>
                <a:gd name="connsiteY49" fmla="*/ 67614 h 607178"/>
                <a:gd name="connsiteX50" fmla="*/ 266237 w 608744"/>
                <a:gd name="connsiteY50" fmla="*/ 79233 h 607178"/>
                <a:gd name="connsiteX51" fmla="*/ 79595 w 608744"/>
                <a:gd name="connsiteY51" fmla="*/ 282426 h 607178"/>
                <a:gd name="connsiteX52" fmla="*/ 106152 w 608744"/>
                <a:gd name="connsiteY52" fmla="*/ 282426 h 607178"/>
                <a:gd name="connsiteX53" fmla="*/ 125771 w 608744"/>
                <a:gd name="connsiteY53" fmla="*/ 302090 h 607178"/>
                <a:gd name="connsiteX54" fmla="*/ 106152 w 608744"/>
                <a:gd name="connsiteY54" fmla="*/ 321680 h 607178"/>
                <a:gd name="connsiteX55" fmla="*/ 79670 w 608744"/>
                <a:gd name="connsiteY55" fmla="*/ 321680 h 607178"/>
                <a:gd name="connsiteX56" fmla="*/ 285856 w 608744"/>
                <a:gd name="connsiteY56" fmla="*/ 527629 h 607178"/>
                <a:gd name="connsiteX57" fmla="*/ 285856 w 608744"/>
                <a:gd name="connsiteY57" fmla="*/ 501187 h 607178"/>
                <a:gd name="connsiteX58" fmla="*/ 305550 w 608744"/>
                <a:gd name="connsiteY58" fmla="*/ 481523 h 607178"/>
                <a:gd name="connsiteX59" fmla="*/ 325169 w 608744"/>
                <a:gd name="connsiteY59" fmla="*/ 501187 h 607178"/>
                <a:gd name="connsiteX60" fmla="*/ 325169 w 608744"/>
                <a:gd name="connsiteY60" fmla="*/ 527629 h 607178"/>
                <a:gd name="connsiteX61" fmla="*/ 455863 w 608744"/>
                <a:gd name="connsiteY61" fmla="*/ 471393 h 607178"/>
                <a:gd name="connsiteX62" fmla="*/ 470410 w 608744"/>
                <a:gd name="connsiteY62" fmla="*/ 470425 h 607178"/>
                <a:gd name="connsiteX63" fmla="*/ 516884 w 608744"/>
                <a:gd name="connsiteY63" fmla="*/ 502230 h 607178"/>
                <a:gd name="connsiteX64" fmla="*/ 521957 w 608744"/>
                <a:gd name="connsiteY64" fmla="*/ 511019 h 607178"/>
                <a:gd name="connsiteX65" fmla="*/ 518376 w 608744"/>
                <a:gd name="connsiteY65" fmla="*/ 520479 h 607178"/>
                <a:gd name="connsiteX66" fmla="*/ 305550 w 608744"/>
                <a:gd name="connsiteY66" fmla="*/ 607178 h 607178"/>
                <a:gd name="connsiteX67" fmla="*/ 0 w 608744"/>
                <a:gd name="connsiteY67" fmla="*/ 302090 h 607178"/>
                <a:gd name="connsiteX68" fmla="*/ 262508 w 608744"/>
                <a:gd name="connsiteY68" fmla="*/ 131 h 607178"/>
                <a:gd name="connsiteX69" fmla="*/ 348549 w 608744"/>
                <a:gd name="connsiteY69" fmla="*/ 128 h 607178"/>
                <a:gd name="connsiteX70" fmla="*/ 396819 w 608744"/>
                <a:gd name="connsiteY70" fmla="*/ 11223 h 607178"/>
                <a:gd name="connsiteX71" fmla="*/ 403981 w 608744"/>
                <a:gd name="connsiteY71" fmla="*/ 17627 h 607178"/>
                <a:gd name="connsiteX72" fmla="*/ 404056 w 608744"/>
                <a:gd name="connsiteY72" fmla="*/ 27307 h 607178"/>
                <a:gd name="connsiteX73" fmla="*/ 381599 w 608744"/>
                <a:gd name="connsiteY73" fmla="*/ 77721 h 607178"/>
                <a:gd name="connsiteX74" fmla="*/ 367573 w 608744"/>
                <a:gd name="connsiteY74" fmla="*/ 84348 h 607178"/>
                <a:gd name="connsiteX75" fmla="*/ 344818 w 608744"/>
                <a:gd name="connsiteY75" fmla="*/ 79135 h 607178"/>
                <a:gd name="connsiteX76" fmla="*/ 335045 w 608744"/>
                <a:gd name="connsiteY76" fmla="*/ 67519 h 607178"/>
                <a:gd name="connsiteX77" fmla="*/ 335045 w 608744"/>
                <a:gd name="connsiteY77" fmla="*/ 11819 h 607178"/>
                <a:gd name="connsiteX78" fmla="*/ 339148 w 608744"/>
                <a:gd name="connsiteY78" fmla="*/ 2883 h 607178"/>
                <a:gd name="connsiteX79" fmla="*/ 348549 w 608744"/>
                <a:gd name="connsiteY79" fmla="*/ 128 h 60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8744" h="607178">
                  <a:moveTo>
                    <a:pt x="595838" y="324650"/>
                  </a:moveTo>
                  <a:cubicBezTo>
                    <a:pt x="599346" y="324352"/>
                    <a:pt x="602855" y="325619"/>
                    <a:pt x="605392" y="328152"/>
                  </a:cubicBezTo>
                  <a:cubicBezTo>
                    <a:pt x="607856" y="330760"/>
                    <a:pt x="609050" y="334262"/>
                    <a:pt x="608677" y="337839"/>
                  </a:cubicBezTo>
                  <a:cubicBezTo>
                    <a:pt x="603825" y="379118"/>
                    <a:pt x="590762" y="417864"/>
                    <a:pt x="571056" y="452438"/>
                  </a:cubicBezTo>
                  <a:cubicBezTo>
                    <a:pt x="569414" y="455344"/>
                    <a:pt x="566652" y="457430"/>
                    <a:pt x="563442" y="458175"/>
                  </a:cubicBezTo>
                  <a:cubicBezTo>
                    <a:pt x="560233" y="458920"/>
                    <a:pt x="556799" y="458250"/>
                    <a:pt x="554037" y="456387"/>
                  </a:cubicBezTo>
                  <a:lnTo>
                    <a:pt x="508504" y="425166"/>
                  </a:lnTo>
                  <a:cubicBezTo>
                    <a:pt x="503429" y="421739"/>
                    <a:pt x="501861" y="415033"/>
                    <a:pt x="504772" y="409743"/>
                  </a:cubicBezTo>
                  <a:cubicBezTo>
                    <a:pt x="516491" y="388209"/>
                    <a:pt x="524851" y="364663"/>
                    <a:pt x="529032" y="339627"/>
                  </a:cubicBezTo>
                  <a:cubicBezTo>
                    <a:pt x="529927" y="334337"/>
                    <a:pt x="534257" y="330313"/>
                    <a:pt x="539631" y="329792"/>
                  </a:cubicBezTo>
                  <a:close/>
                  <a:moveTo>
                    <a:pt x="233809" y="167232"/>
                  </a:moveTo>
                  <a:cubicBezTo>
                    <a:pt x="241249" y="168489"/>
                    <a:pt x="248205" y="172586"/>
                    <a:pt x="252904" y="179216"/>
                  </a:cubicBezTo>
                  <a:lnTo>
                    <a:pt x="309218" y="258399"/>
                  </a:lnTo>
                  <a:cubicBezTo>
                    <a:pt x="319586" y="259740"/>
                    <a:pt x="328835" y="264656"/>
                    <a:pt x="335548" y="271956"/>
                  </a:cubicBezTo>
                  <a:lnTo>
                    <a:pt x="398799" y="271956"/>
                  </a:lnTo>
                  <a:cubicBezTo>
                    <a:pt x="415060" y="271956"/>
                    <a:pt x="428262" y="285141"/>
                    <a:pt x="428262" y="301380"/>
                  </a:cubicBezTo>
                  <a:cubicBezTo>
                    <a:pt x="428262" y="317619"/>
                    <a:pt x="415060" y="330804"/>
                    <a:pt x="398799" y="330804"/>
                  </a:cubicBezTo>
                  <a:lnTo>
                    <a:pt x="335623" y="330804"/>
                  </a:lnTo>
                  <a:cubicBezTo>
                    <a:pt x="327642" y="339445"/>
                    <a:pt x="316304" y="344957"/>
                    <a:pt x="303624" y="344957"/>
                  </a:cubicBezTo>
                  <a:cubicBezTo>
                    <a:pt x="279532" y="344957"/>
                    <a:pt x="260064" y="325441"/>
                    <a:pt x="260064" y="301380"/>
                  </a:cubicBezTo>
                  <a:cubicBezTo>
                    <a:pt x="260064" y="298251"/>
                    <a:pt x="260363" y="295272"/>
                    <a:pt x="261034" y="292367"/>
                  </a:cubicBezTo>
                  <a:lnTo>
                    <a:pt x="204794" y="213332"/>
                  </a:lnTo>
                  <a:cubicBezTo>
                    <a:pt x="195396" y="200073"/>
                    <a:pt x="198529" y="181674"/>
                    <a:pt x="211806" y="172288"/>
                  </a:cubicBezTo>
                  <a:cubicBezTo>
                    <a:pt x="218444" y="167558"/>
                    <a:pt x="226369" y="165975"/>
                    <a:pt x="233809" y="167232"/>
                  </a:cubicBezTo>
                  <a:close/>
                  <a:moveTo>
                    <a:pt x="568728" y="156093"/>
                  </a:moveTo>
                  <a:cubicBezTo>
                    <a:pt x="572234" y="156838"/>
                    <a:pt x="575143" y="159074"/>
                    <a:pt x="576784" y="162203"/>
                  </a:cubicBezTo>
                  <a:cubicBezTo>
                    <a:pt x="591107" y="189849"/>
                    <a:pt x="601327" y="220028"/>
                    <a:pt x="606623" y="251846"/>
                  </a:cubicBezTo>
                  <a:cubicBezTo>
                    <a:pt x="607145" y="255050"/>
                    <a:pt x="606324" y="258404"/>
                    <a:pt x="604310" y="261012"/>
                  </a:cubicBezTo>
                  <a:cubicBezTo>
                    <a:pt x="602296" y="263545"/>
                    <a:pt x="599312" y="265259"/>
                    <a:pt x="596030" y="265557"/>
                  </a:cubicBezTo>
                  <a:lnTo>
                    <a:pt x="541127" y="270550"/>
                  </a:lnTo>
                  <a:cubicBezTo>
                    <a:pt x="535010" y="271146"/>
                    <a:pt x="529490" y="266973"/>
                    <a:pt x="528371" y="260937"/>
                  </a:cubicBezTo>
                  <a:cubicBezTo>
                    <a:pt x="524940" y="242234"/>
                    <a:pt x="519196" y="224350"/>
                    <a:pt x="511438" y="207509"/>
                  </a:cubicBezTo>
                  <a:cubicBezTo>
                    <a:pt x="509200" y="202591"/>
                    <a:pt x="510617" y="196704"/>
                    <a:pt x="514795" y="193351"/>
                  </a:cubicBezTo>
                  <a:lnTo>
                    <a:pt x="558881" y="158328"/>
                  </a:lnTo>
                  <a:cubicBezTo>
                    <a:pt x="561641" y="156167"/>
                    <a:pt x="565296" y="155348"/>
                    <a:pt x="568728" y="156093"/>
                  </a:cubicBezTo>
                  <a:close/>
                  <a:moveTo>
                    <a:pt x="464517" y="46732"/>
                  </a:moveTo>
                  <a:cubicBezTo>
                    <a:pt x="467874" y="45689"/>
                    <a:pt x="471454" y="46285"/>
                    <a:pt x="474363" y="48221"/>
                  </a:cubicBezTo>
                  <a:cubicBezTo>
                    <a:pt x="493457" y="60883"/>
                    <a:pt x="511059" y="75631"/>
                    <a:pt x="526797" y="92166"/>
                  </a:cubicBezTo>
                  <a:cubicBezTo>
                    <a:pt x="529109" y="94549"/>
                    <a:pt x="530228" y="97752"/>
                    <a:pt x="530004" y="101104"/>
                  </a:cubicBezTo>
                  <a:cubicBezTo>
                    <a:pt x="529781" y="104381"/>
                    <a:pt x="528214" y="107510"/>
                    <a:pt x="525604" y="109521"/>
                  </a:cubicBezTo>
                  <a:lnTo>
                    <a:pt x="482269" y="143857"/>
                  </a:lnTo>
                  <a:cubicBezTo>
                    <a:pt x="477570" y="147656"/>
                    <a:pt x="470782" y="147209"/>
                    <a:pt x="466531" y="142963"/>
                  </a:cubicBezTo>
                  <a:cubicBezTo>
                    <a:pt x="457730" y="134025"/>
                    <a:pt x="448332" y="125907"/>
                    <a:pt x="438188" y="118533"/>
                  </a:cubicBezTo>
                  <a:cubicBezTo>
                    <a:pt x="433713" y="115256"/>
                    <a:pt x="432072" y="109297"/>
                    <a:pt x="434384" y="104158"/>
                  </a:cubicBezTo>
                  <a:lnTo>
                    <a:pt x="456984" y="53286"/>
                  </a:lnTo>
                  <a:cubicBezTo>
                    <a:pt x="458401" y="50083"/>
                    <a:pt x="461161" y="47700"/>
                    <a:pt x="464517" y="46732"/>
                  </a:cubicBezTo>
                  <a:close/>
                  <a:moveTo>
                    <a:pt x="262508" y="131"/>
                  </a:moveTo>
                  <a:cubicBezTo>
                    <a:pt x="265939" y="-390"/>
                    <a:pt x="269370" y="653"/>
                    <a:pt x="271981" y="2887"/>
                  </a:cubicBezTo>
                  <a:cubicBezTo>
                    <a:pt x="274518" y="5122"/>
                    <a:pt x="276010" y="8399"/>
                    <a:pt x="276010" y="11825"/>
                  </a:cubicBezTo>
                  <a:lnTo>
                    <a:pt x="276010" y="67614"/>
                  </a:lnTo>
                  <a:cubicBezTo>
                    <a:pt x="276010" y="73349"/>
                    <a:pt x="271907" y="78191"/>
                    <a:pt x="266237" y="79233"/>
                  </a:cubicBezTo>
                  <a:cubicBezTo>
                    <a:pt x="166128" y="96737"/>
                    <a:pt x="88472" y="179862"/>
                    <a:pt x="79595" y="282426"/>
                  </a:cubicBezTo>
                  <a:lnTo>
                    <a:pt x="106152" y="282426"/>
                  </a:lnTo>
                  <a:cubicBezTo>
                    <a:pt x="116968" y="282426"/>
                    <a:pt x="125771" y="291216"/>
                    <a:pt x="125771" y="302090"/>
                  </a:cubicBezTo>
                  <a:cubicBezTo>
                    <a:pt x="125771" y="312965"/>
                    <a:pt x="116968" y="321680"/>
                    <a:pt x="106152" y="321680"/>
                  </a:cubicBezTo>
                  <a:lnTo>
                    <a:pt x="79670" y="321680"/>
                  </a:lnTo>
                  <a:cubicBezTo>
                    <a:pt x="89069" y="430949"/>
                    <a:pt x="176422" y="518170"/>
                    <a:pt x="285856" y="527629"/>
                  </a:cubicBezTo>
                  <a:lnTo>
                    <a:pt x="285856" y="501187"/>
                  </a:lnTo>
                  <a:cubicBezTo>
                    <a:pt x="285856" y="490312"/>
                    <a:pt x="294659" y="481523"/>
                    <a:pt x="305550" y="481523"/>
                  </a:cubicBezTo>
                  <a:cubicBezTo>
                    <a:pt x="316367" y="481523"/>
                    <a:pt x="325169" y="490312"/>
                    <a:pt x="325169" y="501187"/>
                  </a:cubicBezTo>
                  <a:lnTo>
                    <a:pt x="325169" y="527629"/>
                  </a:lnTo>
                  <a:cubicBezTo>
                    <a:pt x="375149" y="523309"/>
                    <a:pt x="420430" y="502826"/>
                    <a:pt x="455863" y="471393"/>
                  </a:cubicBezTo>
                  <a:cubicBezTo>
                    <a:pt x="459966" y="467744"/>
                    <a:pt x="465934" y="467371"/>
                    <a:pt x="470410" y="470425"/>
                  </a:cubicBezTo>
                  <a:lnTo>
                    <a:pt x="516884" y="502230"/>
                  </a:lnTo>
                  <a:cubicBezTo>
                    <a:pt x="519793" y="504241"/>
                    <a:pt x="521658" y="507444"/>
                    <a:pt x="521957" y="511019"/>
                  </a:cubicBezTo>
                  <a:cubicBezTo>
                    <a:pt x="522255" y="514520"/>
                    <a:pt x="520912" y="518021"/>
                    <a:pt x="518376" y="520479"/>
                  </a:cubicBezTo>
                  <a:cubicBezTo>
                    <a:pt x="463398" y="574033"/>
                    <a:pt x="388428" y="607178"/>
                    <a:pt x="305550" y="607178"/>
                  </a:cubicBezTo>
                  <a:cubicBezTo>
                    <a:pt x="136811" y="607178"/>
                    <a:pt x="0" y="470574"/>
                    <a:pt x="0" y="302090"/>
                  </a:cubicBezTo>
                  <a:cubicBezTo>
                    <a:pt x="0" y="148206"/>
                    <a:pt x="114134" y="20987"/>
                    <a:pt x="262508" y="131"/>
                  </a:cubicBezTo>
                  <a:close/>
                  <a:moveTo>
                    <a:pt x="348549" y="128"/>
                  </a:moveTo>
                  <a:cubicBezTo>
                    <a:pt x="365111" y="2510"/>
                    <a:pt x="381226" y="6308"/>
                    <a:pt x="396819" y="11223"/>
                  </a:cubicBezTo>
                  <a:cubicBezTo>
                    <a:pt x="400027" y="12191"/>
                    <a:pt x="402639" y="14574"/>
                    <a:pt x="403981" y="17627"/>
                  </a:cubicBezTo>
                  <a:cubicBezTo>
                    <a:pt x="405399" y="20680"/>
                    <a:pt x="405399" y="24180"/>
                    <a:pt x="404056" y="27307"/>
                  </a:cubicBezTo>
                  <a:lnTo>
                    <a:pt x="381599" y="77721"/>
                  </a:lnTo>
                  <a:cubicBezTo>
                    <a:pt x="379212" y="83082"/>
                    <a:pt x="373244" y="85912"/>
                    <a:pt x="367573" y="84348"/>
                  </a:cubicBezTo>
                  <a:cubicBezTo>
                    <a:pt x="360187" y="82188"/>
                    <a:pt x="352578" y="80476"/>
                    <a:pt x="344818" y="79135"/>
                  </a:cubicBezTo>
                  <a:cubicBezTo>
                    <a:pt x="339148" y="78167"/>
                    <a:pt x="335045" y="73253"/>
                    <a:pt x="335045" y="67519"/>
                  </a:cubicBezTo>
                  <a:lnTo>
                    <a:pt x="335045" y="11819"/>
                  </a:lnTo>
                  <a:cubicBezTo>
                    <a:pt x="335045" y="8393"/>
                    <a:pt x="336537" y="5117"/>
                    <a:pt x="339148" y="2883"/>
                  </a:cubicBezTo>
                  <a:cubicBezTo>
                    <a:pt x="341685" y="649"/>
                    <a:pt x="345191" y="-319"/>
                    <a:pt x="348549" y="128"/>
                  </a:cubicBezTo>
                  <a:close/>
                </a:path>
              </a:pathLst>
            </a:custGeom>
            <a:solidFill>
              <a:schemeClr val="bg1"/>
            </a:solidFill>
            <a:ln>
              <a:noFill/>
            </a:ln>
          </p:spPr>
        </p:sp>
        <p:sp>
          <p:nvSpPr>
            <p:cNvPr id="62" name="analysis_155364">
              <a:extLst>
                <a:ext uri="{FF2B5EF4-FFF2-40B4-BE49-F238E27FC236}">
                  <a16:creationId xmlns:a16="http://schemas.microsoft.com/office/drawing/2014/main" id="{A0901683-5D5D-42DD-BC9D-0D14F57999AB}"/>
                </a:ext>
              </a:extLst>
            </p:cNvPr>
            <p:cNvSpPr>
              <a:spLocks noChangeAspect="1"/>
            </p:cNvSpPr>
            <p:nvPr/>
          </p:nvSpPr>
          <p:spPr bwMode="auto">
            <a:xfrm>
              <a:off x="3055190" y="1660149"/>
              <a:ext cx="503872" cy="494374"/>
            </a:xfrm>
            <a:custGeom>
              <a:avLst/>
              <a:gdLst>
                <a:gd name="connsiteX0" fmla="*/ 324337 w 607614"/>
                <a:gd name="connsiteY0" fmla="*/ 535485 h 596161"/>
                <a:gd name="connsiteX1" fmla="*/ 344075 w 607614"/>
                <a:gd name="connsiteY1" fmla="*/ 535485 h 596161"/>
                <a:gd name="connsiteX2" fmla="*/ 344075 w 607614"/>
                <a:gd name="connsiteY2" fmla="*/ 555954 h 596161"/>
                <a:gd name="connsiteX3" fmla="*/ 324337 w 607614"/>
                <a:gd name="connsiteY3" fmla="*/ 555954 h 596161"/>
                <a:gd name="connsiteX4" fmla="*/ 293999 w 607614"/>
                <a:gd name="connsiteY4" fmla="*/ 535485 h 596161"/>
                <a:gd name="connsiteX5" fmla="*/ 313737 w 607614"/>
                <a:gd name="connsiteY5" fmla="*/ 535485 h 596161"/>
                <a:gd name="connsiteX6" fmla="*/ 313737 w 607614"/>
                <a:gd name="connsiteY6" fmla="*/ 555954 h 596161"/>
                <a:gd name="connsiteX7" fmla="*/ 293999 w 607614"/>
                <a:gd name="connsiteY7" fmla="*/ 555954 h 596161"/>
                <a:gd name="connsiteX8" fmla="*/ 263539 w 607614"/>
                <a:gd name="connsiteY8" fmla="*/ 535485 h 596161"/>
                <a:gd name="connsiteX9" fmla="*/ 283277 w 607614"/>
                <a:gd name="connsiteY9" fmla="*/ 535485 h 596161"/>
                <a:gd name="connsiteX10" fmla="*/ 283277 w 607614"/>
                <a:gd name="connsiteY10" fmla="*/ 555954 h 596161"/>
                <a:gd name="connsiteX11" fmla="*/ 263539 w 607614"/>
                <a:gd name="connsiteY11" fmla="*/ 555954 h 596161"/>
                <a:gd name="connsiteX12" fmla="*/ 243046 w 607614"/>
                <a:gd name="connsiteY12" fmla="*/ 515764 h 596161"/>
                <a:gd name="connsiteX13" fmla="*/ 243046 w 607614"/>
                <a:gd name="connsiteY13" fmla="*/ 576441 h 596161"/>
                <a:gd name="connsiteX14" fmla="*/ 364569 w 607614"/>
                <a:gd name="connsiteY14" fmla="*/ 576441 h 596161"/>
                <a:gd name="connsiteX15" fmla="*/ 364569 w 607614"/>
                <a:gd name="connsiteY15" fmla="*/ 515764 h 596161"/>
                <a:gd name="connsiteX16" fmla="*/ 0 w 607614"/>
                <a:gd name="connsiteY16" fmla="*/ 485409 h 596161"/>
                <a:gd name="connsiteX17" fmla="*/ 142017 w 607614"/>
                <a:gd name="connsiteY17" fmla="*/ 485409 h 596161"/>
                <a:gd name="connsiteX18" fmla="*/ 142017 w 607614"/>
                <a:gd name="connsiteY18" fmla="*/ 505133 h 596161"/>
                <a:gd name="connsiteX19" fmla="*/ 81261 w 607614"/>
                <a:gd name="connsiteY19" fmla="*/ 505133 h 596161"/>
                <a:gd name="connsiteX20" fmla="*/ 81261 w 607614"/>
                <a:gd name="connsiteY20" fmla="*/ 546099 h 596161"/>
                <a:gd name="connsiteX21" fmla="*/ 192141 w 607614"/>
                <a:gd name="connsiteY21" fmla="*/ 546099 h 596161"/>
                <a:gd name="connsiteX22" fmla="*/ 192141 w 607614"/>
                <a:gd name="connsiteY22" fmla="*/ 565823 h 596161"/>
                <a:gd name="connsiteX23" fmla="*/ 70629 w 607614"/>
                <a:gd name="connsiteY23" fmla="*/ 565823 h 596161"/>
                <a:gd name="connsiteX24" fmla="*/ 60756 w 607614"/>
                <a:gd name="connsiteY24" fmla="*/ 555961 h 596161"/>
                <a:gd name="connsiteX25" fmla="*/ 60756 w 607614"/>
                <a:gd name="connsiteY25" fmla="*/ 505133 h 596161"/>
                <a:gd name="connsiteX26" fmla="*/ 0 w 607614"/>
                <a:gd name="connsiteY26" fmla="*/ 505133 h 596161"/>
                <a:gd name="connsiteX27" fmla="*/ 0 w 607614"/>
                <a:gd name="connsiteY27" fmla="*/ 444471 h 596161"/>
                <a:gd name="connsiteX28" fmla="*/ 142065 w 607614"/>
                <a:gd name="connsiteY28" fmla="*/ 444471 h 596161"/>
                <a:gd name="connsiteX29" fmla="*/ 142065 w 607614"/>
                <a:gd name="connsiteY29" fmla="*/ 464940 h 596161"/>
                <a:gd name="connsiteX30" fmla="*/ 0 w 607614"/>
                <a:gd name="connsiteY30" fmla="*/ 464940 h 596161"/>
                <a:gd name="connsiteX31" fmla="*/ 0 w 607614"/>
                <a:gd name="connsiteY31" fmla="*/ 404264 h 596161"/>
                <a:gd name="connsiteX32" fmla="*/ 142065 w 607614"/>
                <a:gd name="connsiteY32" fmla="*/ 404264 h 596161"/>
                <a:gd name="connsiteX33" fmla="*/ 142065 w 607614"/>
                <a:gd name="connsiteY33" fmla="*/ 424733 h 596161"/>
                <a:gd name="connsiteX34" fmla="*/ 0 w 607614"/>
                <a:gd name="connsiteY34" fmla="*/ 424733 h 596161"/>
                <a:gd name="connsiteX35" fmla="*/ 486140 w 607614"/>
                <a:gd name="connsiteY35" fmla="*/ 373926 h 596161"/>
                <a:gd name="connsiteX36" fmla="*/ 567407 w 607614"/>
                <a:gd name="connsiteY36" fmla="*/ 373926 h 596161"/>
                <a:gd name="connsiteX37" fmla="*/ 567407 w 607614"/>
                <a:gd name="connsiteY37" fmla="*/ 394395 h 596161"/>
                <a:gd name="connsiteX38" fmla="*/ 486140 w 607614"/>
                <a:gd name="connsiteY38" fmla="*/ 394395 h 596161"/>
                <a:gd name="connsiteX39" fmla="*/ 324337 w 607614"/>
                <a:gd name="connsiteY39" fmla="*/ 373926 h 596161"/>
                <a:gd name="connsiteX40" fmla="*/ 344075 w 607614"/>
                <a:gd name="connsiteY40" fmla="*/ 373926 h 596161"/>
                <a:gd name="connsiteX41" fmla="*/ 344075 w 607614"/>
                <a:gd name="connsiteY41" fmla="*/ 394395 h 596161"/>
                <a:gd name="connsiteX42" fmla="*/ 324337 w 607614"/>
                <a:gd name="connsiteY42" fmla="*/ 394395 h 596161"/>
                <a:gd name="connsiteX43" fmla="*/ 293999 w 607614"/>
                <a:gd name="connsiteY43" fmla="*/ 373926 h 596161"/>
                <a:gd name="connsiteX44" fmla="*/ 313737 w 607614"/>
                <a:gd name="connsiteY44" fmla="*/ 373926 h 596161"/>
                <a:gd name="connsiteX45" fmla="*/ 313737 w 607614"/>
                <a:gd name="connsiteY45" fmla="*/ 394395 h 596161"/>
                <a:gd name="connsiteX46" fmla="*/ 293999 w 607614"/>
                <a:gd name="connsiteY46" fmla="*/ 394395 h 596161"/>
                <a:gd name="connsiteX47" fmla="*/ 263539 w 607614"/>
                <a:gd name="connsiteY47" fmla="*/ 373926 h 596161"/>
                <a:gd name="connsiteX48" fmla="*/ 283277 w 607614"/>
                <a:gd name="connsiteY48" fmla="*/ 373926 h 596161"/>
                <a:gd name="connsiteX49" fmla="*/ 283277 w 607614"/>
                <a:gd name="connsiteY49" fmla="*/ 394395 h 596161"/>
                <a:gd name="connsiteX50" fmla="*/ 263539 w 607614"/>
                <a:gd name="connsiteY50" fmla="*/ 394395 h 596161"/>
                <a:gd name="connsiteX51" fmla="*/ 81267 w 607614"/>
                <a:gd name="connsiteY51" fmla="*/ 364057 h 596161"/>
                <a:gd name="connsiteX52" fmla="*/ 101005 w 607614"/>
                <a:gd name="connsiteY52" fmla="*/ 364057 h 596161"/>
                <a:gd name="connsiteX53" fmla="*/ 101005 w 607614"/>
                <a:gd name="connsiteY53" fmla="*/ 383795 h 596161"/>
                <a:gd name="connsiteX54" fmla="*/ 81267 w 607614"/>
                <a:gd name="connsiteY54" fmla="*/ 383795 h 596161"/>
                <a:gd name="connsiteX55" fmla="*/ 40207 w 607614"/>
                <a:gd name="connsiteY55" fmla="*/ 364057 h 596161"/>
                <a:gd name="connsiteX56" fmla="*/ 60798 w 607614"/>
                <a:gd name="connsiteY56" fmla="*/ 364057 h 596161"/>
                <a:gd name="connsiteX57" fmla="*/ 60798 w 607614"/>
                <a:gd name="connsiteY57" fmla="*/ 383795 h 596161"/>
                <a:gd name="connsiteX58" fmla="*/ 40207 w 607614"/>
                <a:gd name="connsiteY58" fmla="*/ 383795 h 596161"/>
                <a:gd name="connsiteX59" fmla="*/ 0 w 607614"/>
                <a:gd name="connsiteY59" fmla="*/ 364057 h 596161"/>
                <a:gd name="connsiteX60" fmla="*/ 20469 w 607614"/>
                <a:gd name="connsiteY60" fmla="*/ 364057 h 596161"/>
                <a:gd name="connsiteX61" fmla="*/ 20469 w 607614"/>
                <a:gd name="connsiteY61" fmla="*/ 383795 h 596161"/>
                <a:gd name="connsiteX62" fmla="*/ 0 w 607614"/>
                <a:gd name="connsiteY62" fmla="*/ 383795 h 596161"/>
                <a:gd name="connsiteX63" fmla="*/ 465584 w 607614"/>
                <a:gd name="connsiteY63" fmla="*/ 353453 h 596161"/>
                <a:gd name="connsiteX64" fmla="*/ 465584 w 607614"/>
                <a:gd name="connsiteY64" fmla="*/ 414130 h 596161"/>
                <a:gd name="connsiteX65" fmla="*/ 587107 w 607614"/>
                <a:gd name="connsiteY65" fmla="*/ 414130 h 596161"/>
                <a:gd name="connsiteX66" fmla="*/ 587107 w 607614"/>
                <a:gd name="connsiteY66" fmla="*/ 353453 h 596161"/>
                <a:gd name="connsiteX67" fmla="*/ 243046 w 607614"/>
                <a:gd name="connsiteY67" fmla="*/ 353453 h 596161"/>
                <a:gd name="connsiteX68" fmla="*/ 243046 w 607614"/>
                <a:gd name="connsiteY68" fmla="*/ 414130 h 596161"/>
                <a:gd name="connsiteX69" fmla="*/ 364569 w 607614"/>
                <a:gd name="connsiteY69" fmla="*/ 414130 h 596161"/>
                <a:gd name="connsiteX70" fmla="*/ 364569 w 607614"/>
                <a:gd name="connsiteY70" fmla="*/ 353453 h 596161"/>
                <a:gd name="connsiteX71" fmla="*/ 324337 w 607614"/>
                <a:gd name="connsiteY71" fmla="*/ 212366 h 596161"/>
                <a:gd name="connsiteX72" fmla="*/ 344075 w 607614"/>
                <a:gd name="connsiteY72" fmla="*/ 212366 h 596161"/>
                <a:gd name="connsiteX73" fmla="*/ 344075 w 607614"/>
                <a:gd name="connsiteY73" fmla="*/ 232104 h 596161"/>
                <a:gd name="connsiteX74" fmla="*/ 324337 w 607614"/>
                <a:gd name="connsiteY74" fmla="*/ 232104 h 596161"/>
                <a:gd name="connsiteX75" fmla="*/ 293999 w 607614"/>
                <a:gd name="connsiteY75" fmla="*/ 212366 h 596161"/>
                <a:gd name="connsiteX76" fmla="*/ 313737 w 607614"/>
                <a:gd name="connsiteY76" fmla="*/ 212366 h 596161"/>
                <a:gd name="connsiteX77" fmla="*/ 313737 w 607614"/>
                <a:gd name="connsiteY77" fmla="*/ 232104 h 596161"/>
                <a:gd name="connsiteX78" fmla="*/ 293999 w 607614"/>
                <a:gd name="connsiteY78" fmla="*/ 232104 h 596161"/>
                <a:gd name="connsiteX79" fmla="*/ 263539 w 607614"/>
                <a:gd name="connsiteY79" fmla="*/ 212366 h 596161"/>
                <a:gd name="connsiteX80" fmla="*/ 283277 w 607614"/>
                <a:gd name="connsiteY80" fmla="*/ 212366 h 596161"/>
                <a:gd name="connsiteX81" fmla="*/ 283277 w 607614"/>
                <a:gd name="connsiteY81" fmla="*/ 232104 h 596161"/>
                <a:gd name="connsiteX82" fmla="*/ 263539 w 607614"/>
                <a:gd name="connsiteY82" fmla="*/ 232104 h 596161"/>
                <a:gd name="connsiteX83" fmla="*/ 243046 w 607614"/>
                <a:gd name="connsiteY83" fmla="*/ 191900 h 596161"/>
                <a:gd name="connsiteX84" fmla="*/ 243046 w 607614"/>
                <a:gd name="connsiteY84" fmla="*/ 252577 h 596161"/>
                <a:gd name="connsiteX85" fmla="*/ 364569 w 607614"/>
                <a:gd name="connsiteY85" fmla="*/ 252577 h 596161"/>
                <a:gd name="connsiteX86" fmla="*/ 364569 w 607614"/>
                <a:gd name="connsiteY86" fmla="*/ 191900 h 596161"/>
                <a:gd name="connsiteX87" fmla="*/ 465619 w 607614"/>
                <a:gd name="connsiteY87" fmla="*/ 121352 h 596161"/>
                <a:gd name="connsiteX88" fmla="*/ 607614 w 607614"/>
                <a:gd name="connsiteY88" fmla="*/ 121352 h 596161"/>
                <a:gd name="connsiteX89" fmla="*/ 607614 w 607614"/>
                <a:gd name="connsiteY89" fmla="*/ 141074 h 596161"/>
                <a:gd name="connsiteX90" fmla="*/ 546868 w 607614"/>
                <a:gd name="connsiteY90" fmla="*/ 141074 h 596161"/>
                <a:gd name="connsiteX91" fmla="*/ 546868 w 607614"/>
                <a:gd name="connsiteY91" fmla="*/ 182036 h 596161"/>
                <a:gd name="connsiteX92" fmla="*/ 536996 w 607614"/>
                <a:gd name="connsiteY92" fmla="*/ 191897 h 596161"/>
                <a:gd name="connsiteX93" fmla="*/ 404873 w 607614"/>
                <a:gd name="connsiteY93" fmla="*/ 191897 h 596161"/>
                <a:gd name="connsiteX94" fmla="*/ 404873 w 607614"/>
                <a:gd name="connsiteY94" fmla="*/ 171416 h 596161"/>
                <a:gd name="connsiteX95" fmla="*/ 526366 w 607614"/>
                <a:gd name="connsiteY95" fmla="*/ 171416 h 596161"/>
                <a:gd name="connsiteX96" fmla="*/ 526366 w 607614"/>
                <a:gd name="connsiteY96" fmla="*/ 141074 h 596161"/>
                <a:gd name="connsiteX97" fmla="*/ 465619 w 607614"/>
                <a:gd name="connsiteY97" fmla="*/ 141074 h 596161"/>
                <a:gd name="connsiteX98" fmla="*/ 465549 w 607614"/>
                <a:gd name="connsiteY98" fmla="*/ 80292 h 596161"/>
                <a:gd name="connsiteX99" fmla="*/ 607614 w 607614"/>
                <a:gd name="connsiteY99" fmla="*/ 80292 h 596161"/>
                <a:gd name="connsiteX100" fmla="*/ 607614 w 607614"/>
                <a:gd name="connsiteY100" fmla="*/ 100883 h 596161"/>
                <a:gd name="connsiteX101" fmla="*/ 465549 w 607614"/>
                <a:gd name="connsiteY101" fmla="*/ 100883 h 596161"/>
                <a:gd name="connsiteX102" fmla="*/ 324337 w 607614"/>
                <a:gd name="connsiteY102" fmla="*/ 49954 h 596161"/>
                <a:gd name="connsiteX103" fmla="*/ 344075 w 607614"/>
                <a:gd name="connsiteY103" fmla="*/ 49954 h 596161"/>
                <a:gd name="connsiteX104" fmla="*/ 344075 w 607614"/>
                <a:gd name="connsiteY104" fmla="*/ 70545 h 596161"/>
                <a:gd name="connsiteX105" fmla="*/ 324337 w 607614"/>
                <a:gd name="connsiteY105" fmla="*/ 70545 h 596161"/>
                <a:gd name="connsiteX106" fmla="*/ 293999 w 607614"/>
                <a:gd name="connsiteY106" fmla="*/ 49954 h 596161"/>
                <a:gd name="connsiteX107" fmla="*/ 313737 w 607614"/>
                <a:gd name="connsiteY107" fmla="*/ 49954 h 596161"/>
                <a:gd name="connsiteX108" fmla="*/ 313737 w 607614"/>
                <a:gd name="connsiteY108" fmla="*/ 70545 h 596161"/>
                <a:gd name="connsiteX109" fmla="*/ 293999 w 607614"/>
                <a:gd name="connsiteY109" fmla="*/ 70545 h 596161"/>
                <a:gd name="connsiteX110" fmla="*/ 263539 w 607614"/>
                <a:gd name="connsiteY110" fmla="*/ 49954 h 596161"/>
                <a:gd name="connsiteX111" fmla="*/ 283277 w 607614"/>
                <a:gd name="connsiteY111" fmla="*/ 49954 h 596161"/>
                <a:gd name="connsiteX112" fmla="*/ 283277 w 607614"/>
                <a:gd name="connsiteY112" fmla="*/ 70545 h 596161"/>
                <a:gd name="connsiteX113" fmla="*/ 263539 w 607614"/>
                <a:gd name="connsiteY113" fmla="*/ 70545 h 596161"/>
                <a:gd name="connsiteX114" fmla="*/ 40207 w 607614"/>
                <a:gd name="connsiteY114" fmla="*/ 49954 h 596161"/>
                <a:gd name="connsiteX115" fmla="*/ 121474 w 607614"/>
                <a:gd name="connsiteY115" fmla="*/ 49954 h 596161"/>
                <a:gd name="connsiteX116" fmla="*/ 121474 w 607614"/>
                <a:gd name="connsiteY116" fmla="*/ 70545 h 596161"/>
                <a:gd name="connsiteX117" fmla="*/ 40207 w 607614"/>
                <a:gd name="connsiteY117" fmla="*/ 70545 h 596161"/>
                <a:gd name="connsiteX118" fmla="*/ 465549 w 607614"/>
                <a:gd name="connsiteY118" fmla="*/ 40207 h 596161"/>
                <a:gd name="connsiteX119" fmla="*/ 607614 w 607614"/>
                <a:gd name="connsiteY119" fmla="*/ 40207 h 596161"/>
                <a:gd name="connsiteX120" fmla="*/ 607614 w 607614"/>
                <a:gd name="connsiteY120" fmla="*/ 60676 h 596161"/>
                <a:gd name="connsiteX121" fmla="*/ 465549 w 607614"/>
                <a:gd name="connsiteY121" fmla="*/ 60676 h 596161"/>
                <a:gd name="connsiteX122" fmla="*/ 243046 w 607614"/>
                <a:gd name="connsiteY122" fmla="*/ 30348 h 596161"/>
                <a:gd name="connsiteX123" fmla="*/ 243046 w 607614"/>
                <a:gd name="connsiteY123" fmla="*/ 91025 h 596161"/>
                <a:gd name="connsiteX124" fmla="*/ 364569 w 607614"/>
                <a:gd name="connsiteY124" fmla="*/ 91025 h 596161"/>
                <a:gd name="connsiteX125" fmla="*/ 364569 w 607614"/>
                <a:gd name="connsiteY125" fmla="*/ 30348 h 596161"/>
                <a:gd name="connsiteX126" fmla="*/ 20507 w 607614"/>
                <a:gd name="connsiteY126" fmla="*/ 30348 h 596161"/>
                <a:gd name="connsiteX127" fmla="*/ 20507 w 607614"/>
                <a:gd name="connsiteY127" fmla="*/ 91025 h 596161"/>
                <a:gd name="connsiteX128" fmla="*/ 142030 w 607614"/>
                <a:gd name="connsiteY128" fmla="*/ 91025 h 596161"/>
                <a:gd name="connsiteX129" fmla="*/ 142030 w 607614"/>
                <a:gd name="connsiteY129" fmla="*/ 30348 h 596161"/>
                <a:gd name="connsiteX130" fmla="*/ 9874 w 607614"/>
                <a:gd name="connsiteY130" fmla="*/ 9869 h 596161"/>
                <a:gd name="connsiteX131" fmla="*/ 151904 w 607614"/>
                <a:gd name="connsiteY131" fmla="*/ 9869 h 596161"/>
                <a:gd name="connsiteX132" fmla="*/ 161777 w 607614"/>
                <a:gd name="connsiteY132" fmla="*/ 19729 h 596161"/>
                <a:gd name="connsiteX133" fmla="*/ 161777 w 607614"/>
                <a:gd name="connsiteY133" fmla="*/ 100885 h 596161"/>
                <a:gd name="connsiteX134" fmla="*/ 151904 w 607614"/>
                <a:gd name="connsiteY134" fmla="*/ 110745 h 596161"/>
                <a:gd name="connsiteX135" fmla="*/ 91142 w 607614"/>
                <a:gd name="connsiteY135" fmla="*/ 110745 h 596161"/>
                <a:gd name="connsiteX136" fmla="*/ 91142 w 607614"/>
                <a:gd name="connsiteY136" fmla="*/ 191900 h 596161"/>
                <a:gd name="connsiteX137" fmla="*/ 111649 w 607614"/>
                <a:gd name="connsiteY137" fmla="*/ 212379 h 596161"/>
                <a:gd name="connsiteX138" fmla="*/ 222539 w 607614"/>
                <a:gd name="connsiteY138" fmla="*/ 212379 h 596161"/>
                <a:gd name="connsiteX139" fmla="*/ 222539 w 607614"/>
                <a:gd name="connsiteY139" fmla="*/ 182040 h 596161"/>
                <a:gd name="connsiteX140" fmla="*/ 233172 w 607614"/>
                <a:gd name="connsiteY140" fmla="*/ 171422 h 596161"/>
                <a:gd name="connsiteX141" fmla="*/ 293933 w 607614"/>
                <a:gd name="connsiteY141" fmla="*/ 171422 h 596161"/>
                <a:gd name="connsiteX142" fmla="*/ 293933 w 607614"/>
                <a:gd name="connsiteY142" fmla="*/ 110745 h 596161"/>
                <a:gd name="connsiteX143" fmla="*/ 233172 w 607614"/>
                <a:gd name="connsiteY143" fmla="*/ 110745 h 596161"/>
                <a:gd name="connsiteX144" fmla="*/ 222539 w 607614"/>
                <a:gd name="connsiteY144" fmla="*/ 100885 h 596161"/>
                <a:gd name="connsiteX145" fmla="*/ 222539 w 607614"/>
                <a:gd name="connsiteY145" fmla="*/ 19729 h 596161"/>
                <a:gd name="connsiteX146" fmla="*/ 233172 w 607614"/>
                <a:gd name="connsiteY146" fmla="*/ 9869 h 596161"/>
                <a:gd name="connsiteX147" fmla="*/ 374442 w 607614"/>
                <a:gd name="connsiteY147" fmla="*/ 9869 h 596161"/>
                <a:gd name="connsiteX148" fmla="*/ 385076 w 607614"/>
                <a:gd name="connsiteY148" fmla="*/ 19729 h 596161"/>
                <a:gd name="connsiteX149" fmla="*/ 385076 w 607614"/>
                <a:gd name="connsiteY149" fmla="*/ 100885 h 596161"/>
                <a:gd name="connsiteX150" fmla="*/ 374442 w 607614"/>
                <a:gd name="connsiteY150" fmla="*/ 110745 h 596161"/>
                <a:gd name="connsiteX151" fmla="*/ 313681 w 607614"/>
                <a:gd name="connsiteY151" fmla="*/ 110745 h 596161"/>
                <a:gd name="connsiteX152" fmla="*/ 313681 w 607614"/>
                <a:gd name="connsiteY152" fmla="*/ 171422 h 596161"/>
                <a:gd name="connsiteX153" fmla="*/ 374442 w 607614"/>
                <a:gd name="connsiteY153" fmla="*/ 171422 h 596161"/>
                <a:gd name="connsiteX154" fmla="*/ 385076 w 607614"/>
                <a:gd name="connsiteY154" fmla="*/ 182040 h 596161"/>
                <a:gd name="connsiteX155" fmla="*/ 385076 w 607614"/>
                <a:gd name="connsiteY155" fmla="*/ 212379 h 596161"/>
                <a:gd name="connsiteX156" fmla="*/ 495965 w 607614"/>
                <a:gd name="connsiteY156" fmla="*/ 212379 h 596161"/>
                <a:gd name="connsiteX157" fmla="*/ 536979 w 607614"/>
                <a:gd name="connsiteY157" fmla="*/ 252577 h 596161"/>
                <a:gd name="connsiteX158" fmla="*/ 536979 w 607614"/>
                <a:gd name="connsiteY158" fmla="*/ 333733 h 596161"/>
                <a:gd name="connsiteX159" fmla="*/ 597740 w 607614"/>
                <a:gd name="connsiteY159" fmla="*/ 333733 h 596161"/>
                <a:gd name="connsiteX160" fmla="*/ 607614 w 607614"/>
                <a:gd name="connsiteY160" fmla="*/ 343593 h 596161"/>
                <a:gd name="connsiteX161" fmla="*/ 607614 w 607614"/>
                <a:gd name="connsiteY161" fmla="*/ 424748 h 596161"/>
                <a:gd name="connsiteX162" fmla="*/ 597740 w 607614"/>
                <a:gd name="connsiteY162" fmla="*/ 434608 h 596161"/>
                <a:gd name="connsiteX163" fmla="*/ 455711 w 607614"/>
                <a:gd name="connsiteY163" fmla="*/ 434608 h 596161"/>
                <a:gd name="connsiteX164" fmla="*/ 445837 w 607614"/>
                <a:gd name="connsiteY164" fmla="*/ 424748 h 596161"/>
                <a:gd name="connsiteX165" fmla="*/ 445837 w 607614"/>
                <a:gd name="connsiteY165" fmla="*/ 343593 h 596161"/>
                <a:gd name="connsiteX166" fmla="*/ 455711 w 607614"/>
                <a:gd name="connsiteY166" fmla="*/ 333733 h 596161"/>
                <a:gd name="connsiteX167" fmla="*/ 516472 w 607614"/>
                <a:gd name="connsiteY167" fmla="*/ 333733 h 596161"/>
                <a:gd name="connsiteX168" fmla="*/ 516472 w 607614"/>
                <a:gd name="connsiteY168" fmla="*/ 252577 h 596161"/>
                <a:gd name="connsiteX169" fmla="*/ 495965 w 607614"/>
                <a:gd name="connsiteY169" fmla="*/ 232099 h 596161"/>
                <a:gd name="connsiteX170" fmla="*/ 385076 w 607614"/>
                <a:gd name="connsiteY170" fmla="*/ 232099 h 596161"/>
                <a:gd name="connsiteX171" fmla="*/ 385076 w 607614"/>
                <a:gd name="connsiteY171" fmla="*/ 262437 h 596161"/>
                <a:gd name="connsiteX172" fmla="*/ 374442 w 607614"/>
                <a:gd name="connsiteY172" fmla="*/ 273056 h 596161"/>
                <a:gd name="connsiteX173" fmla="*/ 313681 w 607614"/>
                <a:gd name="connsiteY173" fmla="*/ 273056 h 596161"/>
                <a:gd name="connsiteX174" fmla="*/ 313681 w 607614"/>
                <a:gd name="connsiteY174" fmla="*/ 333733 h 596161"/>
                <a:gd name="connsiteX175" fmla="*/ 374442 w 607614"/>
                <a:gd name="connsiteY175" fmla="*/ 333733 h 596161"/>
                <a:gd name="connsiteX176" fmla="*/ 385076 w 607614"/>
                <a:gd name="connsiteY176" fmla="*/ 343593 h 596161"/>
                <a:gd name="connsiteX177" fmla="*/ 385076 w 607614"/>
                <a:gd name="connsiteY177" fmla="*/ 424748 h 596161"/>
                <a:gd name="connsiteX178" fmla="*/ 374442 w 607614"/>
                <a:gd name="connsiteY178" fmla="*/ 434608 h 596161"/>
                <a:gd name="connsiteX179" fmla="*/ 313681 w 607614"/>
                <a:gd name="connsiteY179" fmla="*/ 434608 h 596161"/>
                <a:gd name="connsiteX180" fmla="*/ 313681 w 607614"/>
                <a:gd name="connsiteY180" fmla="*/ 495285 h 596161"/>
                <a:gd name="connsiteX181" fmla="*/ 374442 w 607614"/>
                <a:gd name="connsiteY181" fmla="*/ 495285 h 596161"/>
                <a:gd name="connsiteX182" fmla="*/ 385076 w 607614"/>
                <a:gd name="connsiteY182" fmla="*/ 505145 h 596161"/>
                <a:gd name="connsiteX183" fmla="*/ 385076 w 607614"/>
                <a:gd name="connsiteY183" fmla="*/ 586301 h 596161"/>
                <a:gd name="connsiteX184" fmla="*/ 374442 w 607614"/>
                <a:gd name="connsiteY184" fmla="*/ 596161 h 596161"/>
                <a:gd name="connsiteX185" fmla="*/ 233172 w 607614"/>
                <a:gd name="connsiteY185" fmla="*/ 596161 h 596161"/>
                <a:gd name="connsiteX186" fmla="*/ 222539 w 607614"/>
                <a:gd name="connsiteY186" fmla="*/ 586301 h 596161"/>
                <a:gd name="connsiteX187" fmla="*/ 222539 w 607614"/>
                <a:gd name="connsiteY187" fmla="*/ 505145 h 596161"/>
                <a:gd name="connsiteX188" fmla="*/ 233172 w 607614"/>
                <a:gd name="connsiteY188" fmla="*/ 495285 h 596161"/>
                <a:gd name="connsiteX189" fmla="*/ 293933 w 607614"/>
                <a:gd name="connsiteY189" fmla="*/ 495285 h 596161"/>
                <a:gd name="connsiteX190" fmla="*/ 293933 w 607614"/>
                <a:gd name="connsiteY190" fmla="*/ 434608 h 596161"/>
                <a:gd name="connsiteX191" fmla="*/ 233172 w 607614"/>
                <a:gd name="connsiteY191" fmla="*/ 434608 h 596161"/>
                <a:gd name="connsiteX192" fmla="*/ 222539 w 607614"/>
                <a:gd name="connsiteY192" fmla="*/ 424748 h 596161"/>
                <a:gd name="connsiteX193" fmla="*/ 222539 w 607614"/>
                <a:gd name="connsiteY193" fmla="*/ 343593 h 596161"/>
                <a:gd name="connsiteX194" fmla="*/ 233172 w 607614"/>
                <a:gd name="connsiteY194" fmla="*/ 333733 h 596161"/>
                <a:gd name="connsiteX195" fmla="*/ 293933 w 607614"/>
                <a:gd name="connsiteY195" fmla="*/ 333733 h 596161"/>
                <a:gd name="connsiteX196" fmla="*/ 293933 w 607614"/>
                <a:gd name="connsiteY196" fmla="*/ 273056 h 596161"/>
                <a:gd name="connsiteX197" fmla="*/ 233172 w 607614"/>
                <a:gd name="connsiteY197" fmla="*/ 273056 h 596161"/>
                <a:gd name="connsiteX198" fmla="*/ 222539 w 607614"/>
                <a:gd name="connsiteY198" fmla="*/ 262437 h 596161"/>
                <a:gd name="connsiteX199" fmla="*/ 222539 w 607614"/>
                <a:gd name="connsiteY199" fmla="*/ 232099 h 596161"/>
                <a:gd name="connsiteX200" fmla="*/ 111649 w 607614"/>
                <a:gd name="connsiteY200" fmla="*/ 232099 h 596161"/>
                <a:gd name="connsiteX201" fmla="*/ 70635 w 607614"/>
                <a:gd name="connsiteY201" fmla="*/ 191900 h 596161"/>
                <a:gd name="connsiteX202" fmla="*/ 70635 w 607614"/>
                <a:gd name="connsiteY202" fmla="*/ 110745 h 596161"/>
                <a:gd name="connsiteX203" fmla="*/ 9874 w 607614"/>
                <a:gd name="connsiteY203" fmla="*/ 110745 h 596161"/>
                <a:gd name="connsiteX204" fmla="*/ 0 w 607614"/>
                <a:gd name="connsiteY204" fmla="*/ 100885 h 596161"/>
                <a:gd name="connsiteX205" fmla="*/ 0 w 607614"/>
                <a:gd name="connsiteY205" fmla="*/ 19729 h 596161"/>
                <a:gd name="connsiteX206" fmla="*/ 9874 w 607614"/>
                <a:gd name="connsiteY206" fmla="*/ 9869 h 596161"/>
                <a:gd name="connsiteX207" fmla="*/ 546816 w 607614"/>
                <a:gd name="connsiteY207" fmla="*/ 0 h 596161"/>
                <a:gd name="connsiteX208" fmla="*/ 567407 w 607614"/>
                <a:gd name="connsiteY208" fmla="*/ 0 h 596161"/>
                <a:gd name="connsiteX209" fmla="*/ 567407 w 607614"/>
                <a:gd name="connsiteY209" fmla="*/ 19616 h 596161"/>
                <a:gd name="connsiteX210" fmla="*/ 546816 w 607614"/>
                <a:gd name="connsiteY210" fmla="*/ 19616 h 596161"/>
                <a:gd name="connsiteX211" fmla="*/ 506609 w 607614"/>
                <a:gd name="connsiteY211" fmla="*/ 0 h 596161"/>
                <a:gd name="connsiteX212" fmla="*/ 526347 w 607614"/>
                <a:gd name="connsiteY212" fmla="*/ 0 h 596161"/>
                <a:gd name="connsiteX213" fmla="*/ 526347 w 607614"/>
                <a:gd name="connsiteY213" fmla="*/ 19616 h 596161"/>
                <a:gd name="connsiteX214" fmla="*/ 506609 w 607614"/>
                <a:gd name="connsiteY214" fmla="*/ 19616 h 596161"/>
                <a:gd name="connsiteX215" fmla="*/ 465549 w 607614"/>
                <a:gd name="connsiteY215" fmla="*/ 0 h 596161"/>
                <a:gd name="connsiteX216" fmla="*/ 486140 w 607614"/>
                <a:gd name="connsiteY216" fmla="*/ 0 h 596161"/>
                <a:gd name="connsiteX217" fmla="*/ 486140 w 607614"/>
                <a:gd name="connsiteY217" fmla="*/ 19616 h 596161"/>
                <a:gd name="connsiteX218" fmla="*/ 465549 w 607614"/>
                <a:gd name="connsiteY218" fmla="*/ 19616 h 59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607614" h="596161">
                  <a:moveTo>
                    <a:pt x="324337" y="535485"/>
                  </a:moveTo>
                  <a:lnTo>
                    <a:pt x="344075" y="535485"/>
                  </a:lnTo>
                  <a:lnTo>
                    <a:pt x="344075" y="555954"/>
                  </a:lnTo>
                  <a:lnTo>
                    <a:pt x="324337" y="555954"/>
                  </a:lnTo>
                  <a:close/>
                  <a:moveTo>
                    <a:pt x="293999" y="535485"/>
                  </a:moveTo>
                  <a:lnTo>
                    <a:pt x="313737" y="535485"/>
                  </a:lnTo>
                  <a:lnTo>
                    <a:pt x="313737" y="555954"/>
                  </a:lnTo>
                  <a:lnTo>
                    <a:pt x="293999" y="555954"/>
                  </a:lnTo>
                  <a:close/>
                  <a:moveTo>
                    <a:pt x="263539" y="535485"/>
                  </a:moveTo>
                  <a:lnTo>
                    <a:pt x="283277" y="535485"/>
                  </a:lnTo>
                  <a:lnTo>
                    <a:pt x="283277" y="555954"/>
                  </a:lnTo>
                  <a:lnTo>
                    <a:pt x="263539" y="555954"/>
                  </a:lnTo>
                  <a:close/>
                  <a:moveTo>
                    <a:pt x="243046" y="515764"/>
                  </a:moveTo>
                  <a:lnTo>
                    <a:pt x="243046" y="576441"/>
                  </a:lnTo>
                  <a:lnTo>
                    <a:pt x="364569" y="576441"/>
                  </a:lnTo>
                  <a:lnTo>
                    <a:pt x="364569" y="515764"/>
                  </a:lnTo>
                  <a:close/>
                  <a:moveTo>
                    <a:pt x="0" y="485409"/>
                  </a:moveTo>
                  <a:lnTo>
                    <a:pt x="142017" y="485409"/>
                  </a:lnTo>
                  <a:lnTo>
                    <a:pt x="142017" y="505133"/>
                  </a:lnTo>
                  <a:lnTo>
                    <a:pt x="81261" y="505133"/>
                  </a:lnTo>
                  <a:lnTo>
                    <a:pt x="81261" y="546099"/>
                  </a:lnTo>
                  <a:lnTo>
                    <a:pt x="192141" y="546099"/>
                  </a:lnTo>
                  <a:lnTo>
                    <a:pt x="192141" y="565823"/>
                  </a:lnTo>
                  <a:lnTo>
                    <a:pt x="70629" y="565823"/>
                  </a:lnTo>
                  <a:cubicBezTo>
                    <a:pt x="64553" y="565823"/>
                    <a:pt x="60756" y="562030"/>
                    <a:pt x="60756" y="555961"/>
                  </a:cubicBezTo>
                  <a:lnTo>
                    <a:pt x="60756" y="505133"/>
                  </a:lnTo>
                  <a:lnTo>
                    <a:pt x="0" y="505133"/>
                  </a:lnTo>
                  <a:close/>
                  <a:moveTo>
                    <a:pt x="0" y="444471"/>
                  </a:moveTo>
                  <a:lnTo>
                    <a:pt x="142065" y="444471"/>
                  </a:lnTo>
                  <a:lnTo>
                    <a:pt x="142065" y="464940"/>
                  </a:lnTo>
                  <a:lnTo>
                    <a:pt x="0" y="464940"/>
                  </a:lnTo>
                  <a:close/>
                  <a:moveTo>
                    <a:pt x="0" y="404264"/>
                  </a:moveTo>
                  <a:lnTo>
                    <a:pt x="142065" y="404264"/>
                  </a:lnTo>
                  <a:lnTo>
                    <a:pt x="142065" y="424733"/>
                  </a:lnTo>
                  <a:lnTo>
                    <a:pt x="0" y="424733"/>
                  </a:lnTo>
                  <a:close/>
                  <a:moveTo>
                    <a:pt x="486140" y="373926"/>
                  </a:moveTo>
                  <a:lnTo>
                    <a:pt x="567407" y="373926"/>
                  </a:lnTo>
                  <a:lnTo>
                    <a:pt x="567407" y="394395"/>
                  </a:lnTo>
                  <a:lnTo>
                    <a:pt x="486140" y="394395"/>
                  </a:lnTo>
                  <a:close/>
                  <a:moveTo>
                    <a:pt x="324337" y="373926"/>
                  </a:moveTo>
                  <a:lnTo>
                    <a:pt x="344075" y="373926"/>
                  </a:lnTo>
                  <a:lnTo>
                    <a:pt x="344075" y="394395"/>
                  </a:lnTo>
                  <a:lnTo>
                    <a:pt x="324337" y="394395"/>
                  </a:lnTo>
                  <a:close/>
                  <a:moveTo>
                    <a:pt x="293999" y="373926"/>
                  </a:moveTo>
                  <a:lnTo>
                    <a:pt x="313737" y="373926"/>
                  </a:lnTo>
                  <a:lnTo>
                    <a:pt x="313737" y="394395"/>
                  </a:lnTo>
                  <a:lnTo>
                    <a:pt x="293999" y="394395"/>
                  </a:lnTo>
                  <a:close/>
                  <a:moveTo>
                    <a:pt x="263539" y="373926"/>
                  </a:moveTo>
                  <a:lnTo>
                    <a:pt x="283277" y="373926"/>
                  </a:lnTo>
                  <a:lnTo>
                    <a:pt x="283277" y="394395"/>
                  </a:lnTo>
                  <a:lnTo>
                    <a:pt x="263539" y="394395"/>
                  </a:lnTo>
                  <a:close/>
                  <a:moveTo>
                    <a:pt x="81267" y="364057"/>
                  </a:moveTo>
                  <a:lnTo>
                    <a:pt x="101005" y="364057"/>
                  </a:lnTo>
                  <a:lnTo>
                    <a:pt x="101005" y="383795"/>
                  </a:lnTo>
                  <a:lnTo>
                    <a:pt x="81267" y="383795"/>
                  </a:lnTo>
                  <a:close/>
                  <a:moveTo>
                    <a:pt x="40207" y="364057"/>
                  </a:moveTo>
                  <a:lnTo>
                    <a:pt x="60798" y="364057"/>
                  </a:lnTo>
                  <a:lnTo>
                    <a:pt x="60798" y="383795"/>
                  </a:lnTo>
                  <a:lnTo>
                    <a:pt x="40207" y="383795"/>
                  </a:lnTo>
                  <a:close/>
                  <a:moveTo>
                    <a:pt x="0" y="364057"/>
                  </a:moveTo>
                  <a:lnTo>
                    <a:pt x="20469" y="364057"/>
                  </a:lnTo>
                  <a:lnTo>
                    <a:pt x="20469" y="383795"/>
                  </a:lnTo>
                  <a:lnTo>
                    <a:pt x="0" y="383795"/>
                  </a:lnTo>
                  <a:close/>
                  <a:moveTo>
                    <a:pt x="465584" y="353453"/>
                  </a:moveTo>
                  <a:lnTo>
                    <a:pt x="465584" y="414130"/>
                  </a:lnTo>
                  <a:lnTo>
                    <a:pt x="587107" y="414130"/>
                  </a:lnTo>
                  <a:lnTo>
                    <a:pt x="587107" y="353453"/>
                  </a:lnTo>
                  <a:close/>
                  <a:moveTo>
                    <a:pt x="243046" y="353453"/>
                  </a:moveTo>
                  <a:lnTo>
                    <a:pt x="243046" y="414130"/>
                  </a:lnTo>
                  <a:lnTo>
                    <a:pt x="364569" y="414130"/>
                  </a:lnTo>
                  <a:lnTo>
                    <a:pt x="364569" y="353453"/>
                  </a:lnTo>
                  <a:close/>
                  <a:moveTo>
                    <a:pt x="324337" y="212366"/>
                  </a:moveTo>
                  <a:lnTo>
                    <a:pt x="344075" y="212366"/>
                  </a:lnTo>
                  <a:lnTo>
                    <a:pt x="344075" y="232104"/>
                  </a:lnTo>
                  <a:lnTo>
                    <a:pt x="324337" y="232104"/>
                  </a:lnTo>
                  <a:close/>
                  <a:moveTo>
                    <a:pt x="293999" y="212366"/>
                  </a:moveTo>
                  <a:lnTo>
                    <a:pt x="313737" y="212366"/>
                  </a:lnTo>
                  <a:lnTo>
                    <a:pt x="313737" y="232104"/>
                  </a:lnTo>
                  <a:lnTo>
                    <a:pt x="293999" y="232104"/>
                  </a:lnTo>
                  <a:close/>
                  <a:moveTo>
                    <a:pt x="263539" y="212366"/>
                  </a:moveTo>
                  <a:lnTo>
                    <a:pt x="283277" y="212366"/>
                  </a:lnTo>
                  <a:lnTo>
                    <a:pt x="283277" y="232104"/>
                  </a:lnTo>
                  <a:lnTo>
                    <a:pt x="263539" y="232104"/>
                  </a:lnTo>
                  <a:close/>
                  <a:moveTo>
                    <a:pt x="243046" y="191900"/>
                  </a:moveTo>
                  <a:lnTo>
                    <a:pt x="243046" y="252577"/>
                  </a:lnTo>
                  <a:lnTo>
                    <a:pt x="364569" y="252577"/>
                  </a:lnTo>
                  <a:lnTo>
                    <a:pt x="364569" y="191900"/>
                  </a:lnTo>
                  <a:close/>
                  <a:moveTo>
                    <a:pt x="465619" y="121352"/>
                  </a:moveTo>
                  <a:lnTo>
                    <a:pt x="607614" y="121352"/>
                  </a:lnTo>
                  <a:lnTo>
                    <a:pt x="607614" y="141074"/>
                  </a:lnTo>
                  <a:lnTo>
                    <a:pt x="546868" y="141074"/>
                  </a:lnTo>
                  <a:lnTo>
                    <a:pt x="546868" y="182036"/>
                  </a:lnTo>
                  <a:cubicBezTo>
                    <a:pt x="546868" y="188104"/>
                    <a:pt x="543071" y="191897"/>
                    <a:pt x="536996" y="191897"/>
                  </a:cubicBezTo>
                  <a:lnTo>
                    <a:pt x="404873" y="191897"/>
                  </a:lnTo>
                  <a:lnTo>
                    <a:pt x="404873" y="171416"/>
                  </a:lnTo>
                  <a:lnTo>
                    <a:pt x="526366" y="171416"/>
                  </a:lnTo>
                  <a:lnTo>
                    <a:pt x="526366" y="141074"/>
                  </a:lnTo>
                  <a:lnTo>
                    <a:pt x="465619" y="141074"/>
                  </a:lnTo>
                  <a:close/>
                  <a:moveTo>
                    <a:pt x="465549" y="80292"/>
                  </a:moveTo>
                  <a:lnTo>
                    <a:pt x="607614" y="80292"/>
                  </a:lnTo>
                  <a:lnTo>
                    <a:pt x="607614" y="100883"/>
                  </a:lnTo>
                  <a:lnTo>
                    <a:pt x="465549" y="100883"/>
                  </a:lnTo>
                  <a:close/>
                  <a:moveTo>
                    <a:pt x="324337" y="49954"/>
                  </a:moveTo>
                  <a:lnTo>
                    <a:pt x="344075" y="49954"/>
                  </a:lnTo>
                  <a:lnTo>
                    <a:pt x="344075" y="70545"/>
                  </a:lnTo>
                  <a:lnTo>
                    <a:pt x="324337" y="70545"/>
                  </a:lnTo>
                  <a:close/>
                  <a:moveTo>
                    <a:pt x="293999" y="49954"/>
                  </a:moveTo>
                  <a:lnTo>
                    <a:pt x="313737" y="49954"/>
                  </a:lnTo>
                  <a:lnTo>
                    <a:pt x="313737" y="70545"/>
                  </a:lnTo>
                  <a:lnTo>
                    <a:pt x="293999" y="70545"/>
                  </a:lnTo>
                  <a:close/>
                  <a:moveTo>
                    <a:pt x="263539" y="49954"/>
                  </a:moveTo>
                  <a:lnTo>
                    <a:pt x="283277" y="49954"/>
                  </a:lnTo>
                  <a:lnTo>
                    <a:pt x="283277" y="70545"/>
                  </a:lnTo>
                  <a:lnTo>
                    <a:pt x="263539" y="70545"/>
                  </a:lnTo>
                  <a:close/>
                  <a:moveTo>
                    <a:pt x="40207" y="49954"/>
                  </a:moveTo>
                  <a:lnTo>
                    <a:pt x="121474" y="49954"/>
                  </a:lnTo>
                  <a:lnTo>
                    <a:pt x="121474" y="70545"/>
                  </a:lnTo>
                  <a:lnTo>
                    <a:pt x="40207" y="70545"/>
                  </a:lnTo>
                  <a:close/>
                  <a:moveTo>
                    <a:pt x="465549" y="40207"/>
                  </a:moveTo>
                  <a:lnTo>
                    <a:pt x="607614" y="40207"/>
                  </a:lnTo>
                  <a:lnTo>
                    <a:pt x="607614" y="60676"/>
                  </a:lnTo>
                  <a:lnTo>
                    <a:pt x="465549" y="60676"/>
                  </a:lnTo>
                  <a:close/>
                  <a:moveTo>
                    <a:pt x="243046" y="30348"/>
                  </a:moveTo>
                  <a:lnTo>
                    <a:pt x="243046" y="91025"/>
                  </a:lnTo>
                  <a:lnTo>
                    <a:pt x="364569" y="91025"/>
                  </a:lnTo>
                  <a:lnTo>
                    <a:pt x="364569" y="30348"/>
                  </a:lnTo>
                  <a:close/>
                  <a:moveTo>
                    <a:pt x="20507" y="30348"/>
                  </a:moveTo>
                  <a:lnTo>
                    <a:pt x="20507" y="91025"/>
                  </a:lnTo>
                  <a:lnTo>
                    <a:pt x="142030" y="91025"/>
                  </a:lnTo>
                  <a:lnTo>
                    <a:pt x="142030" y="30348"/>
                  </a:lnTo>
                  <a:close/>
                  <a:moveTo>
                    <a:pt x="9874" y="9869"/>
                  </a:moveTo>
                  <a:lnTo>
                    <a:pt x="151904" y="9869"/>
                  </a:lnTo>
                  <a:cubicBezTo>
                    <a:pt x="157980" y="9869"/>
                    <a:pt x="161777" y="13661"/>
                    <a:pt x="161777" y="19729"/>
                  </a:cubicBezTo>
                  <a:lnTo>
                    <a:pt x="161777" y="100885"/>
                  </a:lnTo>
                  <a:cubicBezTo>
                    <a:pt x="161777" y="106952"/>
                    <a:pt x="157980" y="110745"/>
                    <a:pt x="151904" y="110745"/>
                  </a:cubicBezTo>
                  <a:lnTo>
                    <a:pt x="91142" y="110745"/>
                  </a:lnTo>
                  <a:lnTo>
                    <a:pt x="91142" y="191900"/>
                  </a:lnTo>
                  <a:cubicBezTo>
                    <a:pt x="91142" y="203277"/>
                    <a:pt x="100256" y="212379"/>
                    <a:pt x="111649" y="212379"/>
                  </a:cubicBezTo>
                  <a:lnTo>
                    <a:pt x="222539" y="212379"/>
                  </a:lnTo>
                  <a:lnTo>
                    <a:pt x="222539" y="182040"/>
                  </a:lnTo>
                  <a:cubicBezTo>
                    <a:pt x="222539" y="175972"/>
                    <a:pt x="227096" y="171422"/>
                    <a:pt x="233172" y="171422"/>
                  </a:cubicBezTo>
                  <a:lnTo>
                    <a:pt x="293933" y="171422"/>
                  </a:lnTo>
                  <a:lnTo>
                    <a:pt x="293933" y="110745"/>
                  </a:lnTo>
                  <a:lnTo>
                    <a:pt x="233172" y="110745"/>
                  </a:lnTo>
                  <a:cubicBezTo>
                    <a:pt x="227096" y="110745"/>
                    <a:pt x="222539" y="106952"/>
                    <a:pt x="222539" y="100885"/>
                  </a:cubicBezTo>
                  <a:lnTo>
                    <a:pt x="222539" y="19729"/>
                  </a:lnTo>
                  <a:cubicBezTo>
                    <a:pt x="222539" y="13661"/>
                    <a:pt x="227096" y="9869"/>
                    <a:pt x="233172" y="9869"/>
                  </a:cubicBezTo>
                  <a:lnTo>
                    <a:pt x="374442" y="9869"/>
                  </a:lnTo>
                  <a:cubicBezTo>
                    <a:pt x="380518" y="9869"/>
                    <a:pt x="385076" y="13661"/>
                    <a:pt x="385076" y="19729"/>
                  </a:cubicBezTo>
                  <a:lnTo>
                    <a:pt x="385076" y="100885"/>
                  </a:lnTo>
                  <a:cubicBezTo>
                    <a:pt x="385076" y="106952"/>
                    <a:pt x="380518" y="110745"/>
                    <a:pt x="374442" y="110745"/>
                  </a:cubicBezTo>
                  <a:lnTo>
                    <a:pt x="313681" y="110745"/>
                  </a:lnTo>
                  <a:lnTo>
                    <a:pt x="313681" y="171422"/>
                  </a:lnTo>
                  <a:lnTo>
                    <a:pt x="374442" y="171422"/>
                  </a:lnTo>
                  <a:cubicBezTo>
                    <a:pt x="380518" y="171422"/>
                    <a:pt x="385076" y="175972"/>
                    <a:pt x="385076" y="182040"/>
                  </a:cubicBezTo>
                  <a:lnTo>
                    <a:pt x="385076" y="212379"/>
                  </a:lnTo>
                  <a:lnTo>
                    <a:pt x="495965" y="212379"/>
                  </a:lnTo>
                  <a:cubicBezTo>
                    <a:pt x="518751" y="212379"/>
                    <a:pt x="536979" y="230582"/>
                    <a:pt x="536979" y="252577"/>
                  </a:cubicBezTo>
                  <a:lnTo>
                    <a:pt x="536979" y="333733"/>
                  </a:lnTo>
                  <a:lnTo>
                    <a:pt x="597740" y="333733"/>
                  </a:lnTo>
                  <a:cubicBezTo>
                    <a:pt x="603817" y="333733"/>
                    <a:pt x="607614" y="337525"/>
                    <a:pt x="607614" y="343593"/>
                  </a:cubicBezTo>
                  <a:lnTo>
                    <a:pt x="607614" y="424748"/>
                  </a:lnTo>
                  <a:cubicBezTo>
                    <a:pt x="607614" y="430816"/>
                    <a:pt x="603817" y="434608"/>
                    <a:pt x="597740" y="434608"/>
                  </a:cubicBezTo>
                  <a:lnTo>
                    <a:pt x="455711" y="434608"/>
                  </a:lnTo>
                  <a:cubicBezTo>
                    <a:pt x="449635" y="434608"/>
                    <a:pt x="445837" y="430816"/>
                    <a:pt x="445837" y="424748"/>
                  </a:cubicBezTo>
                  <a:lnTo>
                    <a:pt x="445837" y="343593"/>
                  </a:lnTo>
                  <a:cubicBezTo>
                    <a:pt x="445837" y="337525"/>
                    <a:pt x="449635" y="333733"/>
                    <a:pt x="455711" y="333733"/>
                  </a:cubicBezTo>
                  <a:lnTo>
                    <a:pt x="516472" y="333733"/>
                  </a:lnTo>
                  <a:lnTo>
                    <a:pt x="516472" y="252577"/>
                  </a:lnTo>
                  <a:cubicBezTo>
                    <a:pt x="516472" y="241200"/>
                    <a:pt x="507358" y="232099"/>
                    <a:pt x="495965" y="232099"/>
                  </a:cubicBezTo>
                  <a:lnTo>
                    <a:pt x="385076" y="232099"/>
                  </a:lnTo>
                  <a:lnTo>
                    <a:pt x="385076" y="262437"/>
                  </a:lnTo>
                  <a:cubicBezTo>
                    <a:pt x="385076" y="268505"/>
                    <a:pt x="380518" y="273056"/>
                    <a:pt x="374442" y="273056"/>
                  </a:cubicBezTo>
                  <a:lnTo>
                    <a:pt x="313681" y="273056"/>
                  </a:lnTo>
                  <a:lnTo>
                    <a:pt x="313681" y="333733"/>
                  </a:lnTo>
                  <a:lnTo>
                    <a:pt x="374442" y="333733"/>
                  </a:lnTo>
                  <a:cubicBezTo>
                    <a:pt x="380518" y="333733"/>
                    <a:pt x="385076" y="337525"/>
                    <a:pt x="385076" y="343593"/>
                  </a:cubicBezTo>
                  <a:lnTo>
                    <a:pt x="385076" y="424748"/>
                  </a:lnTo>
                  <a:cubicBezTo>
                    <a:pt x="385076" y="430816"/>
                    <a:pt x="380518" y="434608"/>
                    <a:pt x="374442" y="434608"/>
                  </a:cubicBezTo>
                  <a:lnTo>
                    <a:pt x="313681" y="434608"/>
                  </a:lnTo>
                  <a:lnTo>
                    <a:pt x="313681" y="495285"/>
                  </a:lnTo>
                  <a:lnTo>
                    <a:pt x="374442" y="495285"/>
                  </a:lnTo>
                  <a:cubicBezTo>
                    <a:pt x="380518" y="495285"/>
                    <a:pt x="385076" y="499078"/>
                    <a:pt x="385076" y="505145"/>
                  </a:cubicBezTo>
                  <a:lnTo>
                    <a:pt x="385076" y="586301"/>
                  </a:lnTo>
                  <a:cubicBezTo>
                    <a:pt x="385076" y="592369"/>
                    <a:pt x="380518" y="596161"/>
                    <a:pt x="374442" y="596161"/>
                  </a:cubicBezTo>
                  <a:lnTo>
                    <a:pt x="233172" y="596161"/>
                  </a:lnTo>
                  <a:cubicBezTo>
                    <a:pt x="227096" y="596161"/>
                    <a:pt x="222539" y="592369"/>
                    <a:pt x="222539" y="586301"/>
                  </a:cubicBezTo>
                  <a:lnTo>
                    <a:pt x="222539" y="505145"/>
                  </a:lnTo>
                  <a:cubicBezTo>
                    <a:pt x="222539" y="499078"/>
                    <a:pt x="227096" y="495285"/>
                    <a:pt x="233172" y="495285"/>
                  </a:cubicBezTo>
                  <a:lnTo>
                    <a:pt x="293933" y="495285"/>
                  </a:lnTo>
                  <a:lnTo>
                    <a:pt x="293933" y="434608"/>
                  </a:lnTo>
                  <a:lnTo>
                    <a:pt x="233172" y="434608"/>
                  </a:lnTo>
                  <a:cubicBezTo>
                    <a:pt x="227096" y="434608"/>
                    <a:pt x="222539" y="430816"/>
                    <a:pt x="222539" y="424748"/>
                  </a:cubicBezTo>
                  <a:lnTo>
                    <a:pt x="222539" y="343593"/>
                  </a:lnTo>
                  <a:cubicBezTo>
                    <a:pt x="222539" y="337525"/>
                    <a:pt x="227096" y="333733"/>
                    <a:pt x="233172" y="333733"/>
                  </a:cubicBezTo>
                  <a:lnTo>
                    <a:pt x="293933" y="333733"/>
                  </a:lnTo>
                  <a:lnTo>
                    <a:pt x="293933" y="273056"/>
                  </a:lnTo>
                  <a:lnTo>
                    <a:pt x="233172" y="273056"/>
                  </a:lnTo>
                  <a:cubicBezTo>
                    <a:pt x="227096" y="273056"/>
                    <a:pt x="222539" y="268505"/>
                    <a:pt x="222539" y="262437"/>
                  </a:cubicBezTo>
                  <a:lnTo>
                    <a:pt x="222539" y="232099"/>
                  </a:lnTo>
                  <a:lnTo>
                    <a:pt x="111649" y="232099"/>
                  </a:lnTo>
                  <a:cubicBezTo>
                    <a:pt x="88864" y="232099"/>
                    <a:pt x="70635" y="213896"/>
                    <a:pt x="70635" y="191900"/>
                  </a:cubicBezTo>
                  <a:lnTo>
                    <a:pt x="70635" y="110745"/>
                  </a:lnTo>
                  <a:lnTo>
                    <a:pt x="9874" y="110745"/>
                  </a:lnTo>
                  <a:cubicBezTo>
                    <a:pt x="3798" y="110745"/>
                    <a:pt x="0" y="106952"/>
                    <a:pt x="0" y="100885"/>
                  </a:cubicBezTo>
                  <a:lnTo>
                    <a:pt x="0" y="19729"/>
                  </a:lnTo>
                  <a:cubicBezTo>
                    <a:pt x="0" y="13661"/>
                    <a:pt x="3798" y="9869"/>
                    <a:pt x="9874" y="9869"/>
                  </a:cubicBezTo>
                  <a:close/>
                  <a:moveTo>
                    <a:pt x="546816" y="0"/>
                  </a:moveTo>
                  <a:lnTo>
                    <a:pt x="567407" y="0"/>
                  </a:lnTo>
                  <a:lnTo>
                    <a:pt x="567407" y="19616"/>
                  </a:lnTo>
                  <a:lnTo>
                    <a:pt x="546816" y="19616"/>
                  </a:lnTo>
                  <a:close/>
                  <a:moveTo>
                    <a:pt x="506609" y="0"/>
                  </a:moveTo>
                  <a:lnTo>
                    <a:pt x="526347" y="0"/>
                  </a:lnTo>
                  <a:lnTo>
                    <a:pt x="526347" y="19616"/>
                  </a:lnTo>
                  <a:lnTo>
                    <a:pt x="506609" y="19616"/>
                  </a:lnTo>
                  <a:close/>
                  <a:moveTo>
                    <a:pt x="465549" y="0"/>
                  </a:moveTo>
                  <a:lnTo>
                    <a:pt x="486140" y="0"/>
                  </a:lnTo>
                  <a:lnTo>
                    <a:pt x="486140" y="19616"/>
                  </a:lnTo>
                  <a:lnTo>
                    <a:pt x="465549" y="19616"/>
                  </a:lnTo>
                  <a:close/>
                </a:path>
              </a:pathLst>
            </a:custGeom>
            <a:solidFill>
              <a:schemeClr val="bg1"/>
            </a:solidFill>
            <a:ln>
              <a:noFill/>
            </a:ln>
          </p:spPr>
        </p:sp>
        <p:sp>
          <p:nvSpPr>
            <p:cNvPr id="63" name="calendar-clock_31769">
              <a:extLst>
                <a:ext uri="{FF2B5EF4-FFF2-40B4-BE49-F238E27FC236}">
                  <a16:creationId xmlns:a16="http://schemas.microsoft.com/office/drawing/2014/main" id="{172F2A82-D796-49E8-80DA-90A410ED989C}"/>
                </a:ext>
              </a:extLst>
            </p:cNvPr>
            <p:cNvSpPr>
              <a:spLocks noChangeAspect="1"/>
            </p:cNvSpPr>
            <p:nvPr/>
          </p:nvSpPr>
          <p:spPr bwMode="auto">
            <a:xfrm>
              <a:off x="5142310" y="1660149"/>
              <a:ext cx="503872" cy="498732"/>
            </a:xfrm>
            <a:custGeom>
              <a:avLst/>
              <a:gdLst>
                <a:gd name="T0" fmla="*/ 1566 w 5943"/>
                <a:gd name="T1" fmla="*/ 3490 h 5891"/>
                <a:gd name="T2" fmla="*/ 1379 w 5943"/>
                <a:gd name="T3" fmla="*/ 5326 h 5891"/>
                <a:gd name="T4" fmla="*/ 1195 w 5943"/>
                <a:gd name="T5" fmla="*/ 5105 h 5891"/>
                <a:gd name="T6" fmla="*/ 728 w 5943"/>
                <a:gd name="T7" fmla="*/ 4130 h 5891"/>
                <a:gd name="T8" fmla="*/ 582 w 5943"/>
                <a:gd name="T9" fmla="*/ 3978 h 5891"/>
                <a:gd name="T10" fmla="*/ 780 w 5943"/>
                <a:gd name="T11" fmla="*/ 3791 h 5891"/>
                <a:gd name="T12" fmla="*/ 1219 w 5943"/>
                <a:gd name="T13" fmla="*/ 3436 h 5891"/>
                <a:gd name="T14" fmla="*/ 1406 w 5943"/>
                <a:gd name="T15" fmla="*/ 3280 h 5891"/>
                <a:gd name="T16" fmla="*/ 2328 w 5943"/>
                <a:gd name="T17" fmla="*/ 3331 h 5891"/>
                <a:gd name="T18" fmla="*/ 1989 w 5943"/>
                <a:gd name="T19" fmla="*/ 3651 h 5891"/>
                <a:gd name="T20" fmla="*/ 1992 w 5943"/>
                <a:gd name="T21" fmla="*/ 3970 h 5891"/>
                <a:gd name="T22" fmla="*/ 2223 w 5943"/>
                <a:gd name="T23" fmla="*/ 3966 h 5891"/>
                <a:gd name="T24" fmla="*/ 2341 w 5943"/>
                <a:gd name="T25" fmla="*/ 3714 h 5891"/>
                <a:gd name="T26" fmla="*/ 2778 w 5943"/>
                <a:gd name="T27" fmla="*/ 3595 h 5891"/>
                <a:gd name="T28" fmla="*/ 2933 w 5943"/>
                <a:gd name="T29" fmla="*/ 3858 h 5891"/>
                <a:gd name="T30" fmla="*/ 2781 w 5943"/>
                <a:gd name="T31" fmla="*/ 4186 h 5891"/>
                <a:gd name="T32" fmla="*/ 2386 w 5943"/>
                <a:gd name="T33" fmla="*/ 4522 h 5891"/>
                <a:gd name="T34" fmla="*/ 1978 w 5943"/>
                <a:gd name="T35" fmla="*/ 4972 h 5891"/>
                <a:gd name="T36" fmla="*/ 1999 w 5943"/>
                <a:gd name="T37" fmla="*/ 5235 h 5891"/>
                <a:gd name="T38" fmla="*/ 3162 w 5943"/>
                <a:gd name="T39" fmla="*/ 5292 h 5891"/>
                <a:gd name="T40" fmla="*/ 3341 w 5943"/>
                <a:gd name="T41" fmla="*/ 5133 h 5891"/>
                <a:gd name="T42" fmla="*/ 3123 w 5943"/>
                <a:gd name="T43" fmla="*/ 4970 h 5891"/>
                <a:gd name="T44" fmla="*/ 2477 w 5943"/>
                <a:gd name="T45" fmla="*/ 4881 h 5891"/>
                <a:gd name="T46" fmla="*/ 3052 w 5943"/>
                <a:gd name="T47" fmla="*/ 4375 h 5891"/>
                <a:gd name="T48" fmla="*/ 3307 w 5943"/>
                <a:gd name="T49" fmla="*/ 3850 h 5891"/>
                <a:gd name="T50" fmla="*/ 3154 w 5943"/>
                <a:gd name="T51" fmla="*/ 3465 h 5891"/>
                <a:gd name="T52" fmla="*/ 2630 w 5943"/>
                <a:gd name="T53" fmla="*/ 3280 h 5891"/>
                <a:gd name="T54" fmla="*/ 5943 w 5943"/>
                <a:gd name="T55" fmla="*/ 1834 h 5891"/>
                <a:gd name="T56" fmla="*/ 4109 w 5943"/>
                <a:gd name="T57" fmla="*/ 5585 h 5891"/>
                <a:gd name="T58" fmla="*/ 306 w 5943"/>
                <a:gd name="T59" fmla="*/ 5891 h 5891"/>
                <a:gd name="T60" fmla="*/ 0 w 5943"/>
                <a:gd name="T61" fmla="*/ 2379 h 5891"/>
                <a:gd name="T62" fmla="*/ 1 w 5943"/>
                <a:gd name="T63" fmla="*/ 1834 h 5891"/>
                <a:gd name="T64" fmla="*/ 522 w 5943"/>
                <a:gd name="T65" fmla="*/ 1717 h 5891"/>
                <a:gd name="T66" fmla="*/ 873 w 5943"/>
                <a:gd name="T67" fmla="*/ 1146 h 5891"/>
                <a:gd name="T68" fmla="*/ 1225 w 5943"/>
                <a:gd name="T69" fmla="*/ 1717 h 5891"/>
                <a:gd name="T70" fmla="*/ 1775 w 5943"/>
                <a:gd name="T71" fmla="*/ 1497 h 5891"/>
                <a:gd name="T72" fmla="*/ 2371 w 5943"/>
                <a:gd name="T73" fmla="*/ 1248 h 5891"/>
                <a:gd name="T74" fmla="*/ 5943 w 5943"/>
                <a:gd name="T75" fmla="*/ 1834 h 5891"/>
                <a:gd name="T76" fmla="*/ 2279 w 5943"/>
                <a:gd name="T77" fmla="*/ 1717 h 5891"/>
                <a:gd name="T78" fmla="*/ 2304 w 5943"/>
                <a:gd name="T79" fmla="*/ 1498 h 5891"/>
                <a:gd name="T80" fmla="*/ 1950 w 5943"/>
                <a:gd name="T81" fmla="*/ 1498 h 5891"/>
                <a:gd name="T82" fmla="*/ 696 w 5943"/>
                <a:gd name="T83" fmla="*/ 1717 h 5891"/>
                <a:gd name="T84" fmla="*/ 1050 w 5943"/>
                <a:gd name="T85" fmla="*/ 1497 h 5891"/>
                <a:gd name="T86" fmla="*/ 696 w 5943"/>
                <a:gd name="T87" fmla="*/ 1497 h 5891"/>
                <a:gd name="T88" fmla="*/ 3847 w 5943"/>
                <a:gd name="T89" fmla="*/ 3649 h 5891"/>
                <a:gd name="T90" fmla="*/ 262 w 5943"/>
                <a:gd name="T91" fmla="*/ 2991 h 5891"/>
                <a:gd name="T92" fmla="*/ 306 w 5943"/>
                <a:gd name="T93" fmla="*/ 5628 h 5891"/>
                <a:gd name="T94" fmla="*/ 3847 w 5943"/>
                <a:gd name="T95" fmla="*/ 5585 h 5891"/>
                <a:gd name="T96" fmla="*/ 5644 w 5943"/>
                <a:gd name="T97" fmla="*/ 1834 h 5891"/>
                <a:gd name="T98" fmla="*/ 2574 w 5943"/>
                <a:gd name="T99" fmla="*/ 1834 h 5891"/>
                <a:gd name="T100" fmla="*/ 5644 w 5943"/>
                <a:gd name="T101" fmla="*/ 1834 h 5891"/>
                <a:gd name="T102" fmla="*/ 4950 w 5943"/>
                <a:gd name="T103" fmla="*/ 1077 h 5891"/>
                <a:gd name="T104" fmla="*/ 3197 w 5943"/>
                <a:gd name="T105" fmla="*/ 1304 h 5891"/>
                <a:gd name="T106" fmla="*/ 3050 w 5943"/>
                <a:gd name="T107" fmla="*/ 1564 h 5891"/>
                <a:gd name="T108" fmla="*/ 4109 w 5943"/>
                <a:gd name="T109" fmla="*/ 2140 h 5891"/>
                <a:gd name="T110" fmla="*/ 5144 w 5943"/>
                <a:gd name="T111" fmla="*/ 1305 h 5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43" h="5891">
                  <a:moveTo>
                    <a:pt x="1522" y="3336"/>
                  </a:moveTo>
                  <a:cubicBezTo>
                    <a:pt x="1551" y="3373"/>
                    <a:pt x="1566" y="3424"/>
                    <a:pt x="1566" y="3490"/>
                  </a:cubicBezTo>
                  <a:lnTo>
                    <a:pt x="1566" y="5052"/>
                  </a:lnTo>
                  <a:cubicBezTo>
                    <a:pt x="1566" y="5235"/>
                    <a:pt x="1503" y="5326"/>
                    <a:pt x="1379" y="5326"/>
                  </a:cubicBezTo>
                  <a:cubicBezTo>
                    <a:pt x="1323" y="5326"/>
                    <a:pt x="1279" y="5308"/>
                    <a:pt x="1245" y="5270"/>
                  </a:cubicBezTo>
                  <a:cubicBezTo>
                    <a:pt x="1211" y="5233"/>
                    <a:pt x="1195" y="5178"/>
                    <a:pt x="1195" y="5105"/>
                  </a:cubicBezTo>
                  <a:lnTo>
                    <a:pt x="1195" y="3864"/>
                  </a:lnTo>
                  <a:cubicBezTo>
                    <a:pt x="963" y="4041"/>
                    <a:pt x="808" y="4130"/>
                    <a:pt x="728" y="4130"/>
                  </a:cubicBezTo>
                  <a:cubicBezTo>
                    <a:pt x="690" y="4130"/>
                    <a:pt x="656" y="4115"/>
                    <a:pt x="626" y="4084"/>
                  </a:cubicBezTo>
                  <a:cubicBezTo>
                    <a:pt x="597" y="4054"/>
                    <a:pt x="582" y="4018"/>
                    <a:pt x="582" y="3978"/>
                  </a:cubicBezTo>
                  <a:cubicBezTo>
                    <a:pt x="582" y="3932"/>
                    <a:pt x="597" y="3898"/>
                    <a:pt x="626" y="3876"/>
                  </a:cubicBezTo>
                  <a:cubicBezTo>
                    <a:pt x="655" y="3854"/>
                    <a:pt x="706" y="3826"/>
                    <a:pt x="780" y="3791"/>
                  </a:cubicBezTo>
                  <a:cubicBezTo>
                    <a:pt x="890" y="3740"/>
                    <a:pt x="978" y="3685"/>
                    <a:pt x="1044" y="3628"/>
                  </a:cubicBezTo>
                  <a:cubicBezTo>
                    <a:pt x="1110" y="3570"/>
                    <a:pt x="1168" y="3506"/>
                    <a:pt x="1219" y="3436"/>
                  </a:cubicBezTo>
                  <a:cubicBezTo>
                    <a:pt x="1270" y="3365"/>
                    <a:pt x="1303" y="3321"/>
                    <a:pt x="1319" y="3304"/>
                  </a:cubicBezTo>
                  <a:cubicBezTo>
                    <a:pt x="1334" y="3288"/>
                    <a:pt x="1363" y="3280"/>
                    <a:pt x="1406" y="3280"/>
                  </a:cubicBezTo>
                  <a:cubicBezTo>
                    <a:pt x="1454" y="3280"/>
                    <a:pt x="1493" y="3298"/>
                    <a:pt x="1522" y="3336"/>
                  </a:cubicBezTo>
                  <a:close/>
                  <a:moveTo>
                    <a:pt x="2328" y="3331"/>
                  </a:moveTo>
                  <a:cubicBezTo>
                    <a:pt x="2242" y="3365"/>
                    <a:pt x="2171" y="3410"/>
                    <a:pt x="2115" y="3465"/>
                  </a:cubicBezTo>
                  <a:cubicBezTo>
                    <a:pt x="2059" y="3521"/>
                    <a:pt x="2017" y="3583"/>
                    <a:pt x="1989" y="3651"/>
                  </a:cubicBezTo>
                  <a:cubicBezTo>
                    <a:pt x="1961" y="3719"/>
                    <a:pt x="1947" y="3784"/>
                    <a:pt x="1947" y="3847"/>
                  </a:cubicBezTo>
                  <a:cubicBezTo>
                    <a:pt x="1947" y="3899"/>
                    <a:pt x="1962" y="3940"/>
                    <a:pt x="1992" y="3970"/>
                  </a:cubicBezTo>
                  <a:cubicBezTo>
                    <a:pt x="2022" y="4000"/>
                    <a:pt x="2059" y="4015"/>
                    <a:pt x="2105" y="4015"/>
                  </a:cubicBezTo>
                  <a:cubicBezTo>
                    <a:pt x="2157" y="4015"/>
                    <a:pt x="2196" y="3999"/>
                    <a:pt x="2223" y="3966"/>
                  </a:cubicBezTo>
                  <a:cubicBezTo>
                    <a:pt x="2250" y="3933"/>
                    <a:pt x="2274" y="3887"/>
                    <a:pt x="2295" y="3825"/>
                  </a:cubicBezTo>
                  <a:cubicBezTo>
                    <a:pt x="2317" y="3765"/>
                    <a:pt x="2332" y="3727"/>
                    <a:pt x="2341" y="3714"/>
                  </a:cubicBezTo>
                  <a:cubicBezTo>
                    <a:pt x="2409" y="3609"/>
                    <a:pt x="2503" y="3557"/>
                    <a:pt x="2622" y="3557"/>
                  </a:cubicBezTo>
                  <a:cubicBezTo>
                    <a:pt x="2678" y="3557"/>
                    <a:pt x="2730" y="3569"/>
                    <a:pt x="2778" y="3595"/>
                  </a:cubicBezTo>
                  <a:cubicBezTo>
                    <a:pt x="2826" y="3621"/>
                    <a:pt x="2864" y="3656"/>
                    <a:pt x="2892" y="3702"/>
                  </a:cubicBezTo>
                  <a:cubicBezTo>
                    <a:pt x="2919" y="3748"/>
                    <a:pt x="2933" y="3800"/>
                    <a:pt x="2933" y="3858"/>
                  </a:cubicBezTo>
                  <a:cubicBezTo>
                    <a:pt x="2933" y="3912"/>
                    <a:pt x="2920" y="3967"/>
                    <a:pt x="2894" y="4023"/>
                  </a:cubicBezTo>
                  <a:cubicBezTo>
                    <a:pt x="2868" y="4079"/>
                    <a:pt x="2831" y="4133"/>
                    <a:pt x="2781" y="4186"/>
                  </a:cubicBezTo>
                  <a:cubicBezTo>
                    <a:pt x="2731" y="4240"/>
                    <a:pt x="2669" y="4293"/>
                    <a:pt x="2595" y="4345"/>
                  </a:cubicBezTo>
                  <a:cubicBezTo>
                    <a:pt x="2553" y="4374"/>
                    <a:pt x="2483" y="4432"/>
                    <a:pt x="2386" y="4522"/>
                  </a:cubicBezTo>
                  <a:cubicBezTo>
                    <a:pt x="2289" y="4612"/>
                    <a:pt x="2180" y="4719"/>
                    <a:pt x="2059" y="4845"/>
                  </a:cubicBezTo>
                  <a:cubicBezTo>
                    <a:pt x="2029" y="4876"/>
                    <a:pt x="2003" y="4918"/>
                    <a:pt x="1978" y="4972"/>
                  </a:cubicBezTo>
                  <a:cubicBezTo>
                    <a:pt x="1954" y="5026"/>
                    <a:pt x="1941" y="5070"/>
                    <a:pt x="1941" y="5102"/>
                  </a:cubicBezTo>
                  <a:cubicBezTo>
                    <a:pt x="1941" y="5153"/>
                    <a:pt x="1960" y="5198"/>
                    <a:pt x="1999" y="5235"/>
                  </a:cubicBezTo>
                  <a:cubicBezTo>
                    <a:pt x="2037" y="5273"/>
                    <a:pt x="2090" y="5292"/>
                    <a:pt x="2158" y="5292"/>
                  </a:cubicBezTo>
                  <a:lnTo>
                    <a:pt x="3162" y="5292"/>
                  </a:lnTo>
                  <a:cubicBezTo>
                    <a:pt x="3223" y="5292"/>
                    <a:pt x="3267" y="5277"/>
                    <a:pt x="3297" y="5246"/>
                  </a:cubicBezTo>
                  <a:cubicBezTo>
                    <a:pt x="3326" y="5215"/>
                    <a:pt x="3341" y="5177"/>
                    <a:pt x="3341" y="5133"/>
                  </a:cubicBezTo>
                  <a:cubicBezTo>
                    <a:pt x="3341" y="5082"/>
                    <a:pt x="3322" y="5043"/>
                    <a:pt x="3285" y="5014"/>
                  </a:cubicBezTo>
                  <a:cubicBezTo>
                    <a:pt x="3248" y="4985"/>
                    <a:pt x="3194" y="4970"/>
                    <a:pt x="3123" y="4970"/>
                  </a:cubicBezTo>
                  <a:lnTo>
                    <a:pt x="2410" y="4970"/>
                  </a:lnTo>
                  <a:cubicBezTo>
                    <a:pt x="2433" y="4936"/>
                    <a:pt x="2456" y="4906"/>
                    <a:pt x="2477" y="4881"/>
                  </a:cubicBezTo>
                  <a:cubicBezTo>
                    <a:pt x="2528" y="4820"/>
                    <a:pt x="2622" y="4733"/>
                    <a:pt x="2759" y="4621"/>
                  </a:cubicBezTo>
                  <a:cubicBezTo>
                    <a:pt x="2896" y="4509"/>
                    <a:pt x="2994" y="4427"/>
                    <a:pt x="3052" y="4375"/>
                  </a:cubicBezTo>
                  <a:cubicBezTo>
                    <a:pt x="3110" y="4322"/>
                    <a:pt x="3167" y="4250"/>
                    <a:pt x="3223" y="4158"/>
                  </a:cubicBezTo>
                  <a:cubicBezTo>
                    <a:pt x="3279" y="4065"/>
                    <a:pt x="3307" y="3963"/>
                    <a:pt x="3307" y="3850"/>
                  </a:cubicBezTo>
                  <a:cubicBezTo>
                    <a:pt x="3307" y="3778"/>
                    <a:pt x="3293" y="3709"/>
                    <a:pt x="3267" y="3642"/>
                  </a:cubicBezTo>
                  <a:cubicBezTo>
                    <a:pt x="3240" y="3575"/>
                    <a:pt x="3203" y="3516"/>
                    <a:pt x="3154" y="3465"/>
                  </a:cubicBezTo>
                  <a:cubicBezTo>
                    <a:pt x="3106" y="3414"/>
                    <a:pt x="3050" y="3374"/>
                    <a:pt x="2986" y="3345"/>
                  </a:cubicBezTo>
                  <a:cubicBezTo>
                    <a:pt x="2888" y="3302"/>
                    <a:pt x="2769" y="3280"/>
                    <a:pt x="2630" y="3280"/>
                  </a:cubicBezTo>
                  <a:cubicBezTo>
                    <a:pt x="2515" y="3280"/>
                    <a:pt x="2414" y="3297"/>
                    <a:pt x="2328" y="3331"/>
                  </a:cubicBezTo>
                  <a:close/>
                  <a:moveTo>
                    <a:pt x="5943" y="1834"/>
                  </a:moveTo>
                  <a:cubicBezTo>
                    <a:pt x="5943" y="2845"/>
                    <a:pt x="5120" y="3668"/>
                    <a:pt x="4109" y="3668"/>
                  </a:cubicBezTo>
                  <a:lnTo>
                    <a:pt x="4109" y="5585"/>
                  </a:lnTo>
                  <a:cubicBezTo>
                    <a:pt x="4109" y="5753"/>
                    <a:pt x="3971" y="5891"/>
                    <a:pt x="3803" y="5891"/>
                  </a:cubicBezTo>
                  <a:lnTo>
                    <a:pt x="306" y="5891"/>
                  </a:lnTo>
                  <a:cubicBezTo>
                    <a:pt x="137" y="5891"/>
                    <a:pt x="0" y="5753"/>
                    <a:pt x="0" y="5585"/>
                  </a:cubicBezTo>
                  <a:lnTo>
                    <a:pt x="0" y="2379"/>
                  </a:lnTo>
                  <a:cubicBezTo>
                    <a:pt x="0" y="2374"/>
                    <a:pt x="1" y="2370"/>
                    <a:pt x="1" y="2365"/>
                  </a:cubicBezTo>
                  <a:lnTo>
                    <a:pt x="1" y="1834"/>
                  </a:lnTo>
                  <a:cubicBezTo>
                    <a:pt x="1" y="1769"/>
                    <a:pt x="85" y="1717"/>
                    <a:pt x="188" y="1717"/>
                  </a:cubicBezTo>
                  <a:lnTo>
                    <a:pt x="522" y="1717"/>
                  </a:lnTo>
                  <a:lnTo>
                    <a:pt x="522" y="1497"/>
                  </a:lnTo>
                  <a:cubicBezTo>
                    <a:pt x="522" y="1304"/>
                    <a:pt x="679" y="1146"/>
                    <a:pt x="873" y="1146"/>
                  </a:cubicBezTo>
                  <a:cubicBezTo>
                    <a:pt x="1067" y="1146"/>
                    <a:pt x="1225" y="1304"/>
                    <a:pt x="1225" y="1497"/>
                  </a:cubicBezTo>
                  <a:lnTo>
                    <a:pt x="1225" y="1717"/>
                  </a:lnTo>
                  <a:lnTo>
                    <a:pt x="1775" y="1717"/>
                  </a:lnTo>
                  <a:lnTo>
                    <a:pt x="1775" y="1497"/>
                  </a:lnTo>
                  <a:cubicBezTo>
                    <a:pt x="1775" y="1304"/>
                    <a:pt x="1933" y="1146"/>
                    <a:pt x="2127" y="1146"/>
                  </a:cubicBezTo>
                  <a:cubicBezTo>
                    <a:pt x="2223" y="1146"/>
                    <a:pt x="2308" y="1185"/>
                    <a:pt x="2371" y="1248"/>
                  </a:cubicBezTo>
                  <a:cubicBezTo>
                    <a:pt x="2617" y="523"/>
                    <a:pt x="3303" y="0"/>
                    <a:pt x="4109" y="0"/>
                  </a:cubicBezTo>
                  <a:cubicBezTo>
                    <a:pt x="5120" y="0"/>
                    <a:pt x="5943" y="823"/>
                    <a:pt x="5943" y="1834"/>
                  </a:cubicBezTo>
                  <a:close/>
                  <a:moveTo>
                    <a:pt x="1950" y="1717"/>
                  </a:moveTo>
                  <a:lnTo>
                    <a:pt x="2279" y="1717"/>
                  </a:lnTo>
                  <a:cubicBezTo>
                    <a:pt x="2283" y="1647"/>
                    <a:pt x="2292" y="1579"/>
                    <a:pt x="2304" y="1513"/>
                  </a:cubicBezTo>
                  <a:lnTo>
                    <a:pt x="2304" y="1498"/>
                  </a:lnTo>
                  <a:cubicBezTo>
                    <a:pt x="2304" y="1400"/>
                    <a:pt x="2224" y="1321"/>
                    <a:pt x="2127" y="1321"/>
                  </a:cubicBezTo>
                  <a:cubicBezTo>
                    <a:pt x="2029" y="1321"/>
                    <a:pt x="1950" y="1400"/>
                    <a:pt x="1950" y="1498"/>
                  </a:cubicBezTo>
                  <a:lnTo>
                    <a:pt x="1950" y="1717"/>
                  </a:lnTo>
                  <a:close/>
                  <a:moveTo>
                    <a:pt x="696" y="1717"/>
                  </a:moveTo>
                  <a:lnTo>
                    <a:pt x="1050" y="1717"/>
                  </a:lnTo>
                  <a:lnTo>
                    <a:pt x="1050" y="1497"/>
                  </a:lnTo>
                  <a:cubicBezTo>
                    <a:pt x="1050" y="1400"/>
                    <a:pt x="971" y="1321"/>
                    <a:pt x="873" y="1321"/>
                  </a:cubicBezTo>
                  <a:cubicBezTo>
                    <a:pt x="776" y="1321"/>
                    <a:pt x="696" y="1400"/>
                    <a:pt x="696" y="1497"/>
                  </a:cubicBezTo>
                  <a:lnTo>
                    <a:pt x="696" y="1717"/>
                  </a:lnTo>
                  <a:close/>
                  <a:moveTo>
                    <a:pt x="3847" y="3649"/>
                  </a:moveTo>
                  <a:cubicBezTo>
                    <a:pt x="3381" y="3582"/>
                    <a:pt x="2972" y="3340"/>
                    <a:pt x="2688" y="2991"/>
                  </a:cubicBezTo>
                  <a:lnTo>
                    <a:pt x="262" y="2991"/>
                  </a:lnTo>
                  <a:lnTo>
                    <a:pt x="262" y="5585"/>
                  </a:lnTo>
                  <a:cubicBezTo>
                    <a:pt x="262" y="5609"/>
                    <a:pt x="282" y="5628"/>
                    <a:pt x="306" y="5628"/>
                  </a:cubicBezTo>
                  <a:lnTo>
                    <a:pt x="3803" y="5628"/>
                  </a:lnTo>
                  <a:cubicBezTo>
                    <a:pt x="3827" y="5628"/>
                    <a:pt x="3847" y="5609"/>
                    <a:pt x="3847" y="5585"/>
                  </a:cubicBezTo>
                  <a:lnTo>
                    <a:pt x="3847" y="3649"/>
                  </a:lnTo>
                  <a:close/>
                  <a:moveTo>
                    <a:pt x="5644" y="1834"/>
                  </a:moveTo>
                  <a:cubicBezTo>
                    <a:pt x="5644" y="987"/>
                    <a:pt x="4955" y="299"/>
                    <a:pt x="4109" y="299"/>
                  </a:cubicBezTo>
                  <a:cubicBezTo>
                    <a:pt x="3262" y="299"/>
                    <a:pt x="2574" y="987"/>
                    <a:pt x="2574" y="1834"/>
                  </a:cubicBezTo>
                  <a:cubicBezTo>
                    <a:pt x="2574" y="2680"/>
                    <a:pt x="3262" y="3369"/>
                    <a:pt x="4109" y="3369"/>
                  </a:cubicBezTo>
                  <a:cubicBezTo>
                    <a:pt x="4955" y="3369"/>
                    <a:pt x="5644" y="2680"/>
                    <a:pt x="5644" y="1834"/>
                  </a:cubicBezTo>
                  <a:close/>
                  <a:moveTo>
                    <a:pt x="5161" y="1094"/>
                  </a:moveTo>
                  <a:cubicBezTo>
                    <a:pt x="5107" y="1031"/>
                    <a:pt x="5013" y="1024"/>
                    <a:pt x="4950" y="1077"/>
                  </a:cubicBezTo>
                  <a:lnTo>
                    <a:pt x="4091" y="1809"/>
                  </a:lnTo>
                  <a:lnTo>
                    <a:pt x="3197" y="1304"/>
                  </a:lnTo>
                  <a:cubicBezTo>
                    <a:pt x="3125" y="1263"/>
                    <a:pt x="3034" y="1289"/>
                    <a:pt x="2993" y="1360"/>
                  </a:cubicBezTo>
                  <a:cubicBezTo>
                    <a:pt x="2952" y="1432"/>
                    <a:pt x="2978" y="1523"/>
                    <a:pt x="3050" y="1564"/>
                  </a:cubicBezTo>
                  <a:lnTo>
                    <a:pt x="4035" y="2121"/>
                  </a:lnTo>
                  <a:cubicBezTo>
                    <a:pt x="4058" y="2134"/>
                    <a:pt x="4083" y="2140"/>
                    <a:pt x="4109" y="2140"/>
                  </a:cubicBezTo>
                  <a:cubicBezTo>
                    <a:pt x="4143" y="2140"/>
                    <a:pt x="4178" y="2128"/>
                    <a:pt x="4205" y="2105"/>
                  </a:cubicBezTo>
                  <a:lnTo>
                    <a:pt x="5144" y="1305"/>
                  </a:lnTo>
                  <a:cubicBezTo>
                    <a:pt x="5207" y="1251"/>
                    <a:pt x="5214" y="1157"/>
                    <a:pt x="5161" y="1094"/>
                  </a:cubicBezTo>
                  <a:close/>
                </a:path>
              </a:pathLst>
            </a:custGeom>
            <a:solidFill>
              <a:schemeClr val="bg1"/>
            </a:solidFill>
            <a:ln>
              <a:noFill/>
            </a:ln>
          </p:spPr>
        </p:sp>
      </p:grpSp>
      <p:sp>
        <p:nvSpPr>
          <p:cNvPr id="14" name="文本框 13">
            <a:extLst>
              <a:ext uri="{FF2B5EF4-FFF2-40B4-BE49-F238E27FC236}">
                <a16:creationId xmlns:a16="http://schemas.microsoft.com/office/drawing/2014/main" id="{705BC844-E801-4AFF-9202-77C1E0C5D0CF}"/>
              </a:ext>
            </a:extLst>
          </p:cNvPr>
          <p:cNvSpPr txBox="1"/>
          <p:nvPr/>
        </p:nvSpPr>
        <p:spPr>
          <a:xfrm>
            <a:off x="237967" y="3871690"/>
            <a:ext cx="5412151" cy="646247"/>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定时提醒，自动执行，促进业务员工后期进行客户收款等提醒</a:t>
            </a:r>
          </a:p>
        </p:txBody>
      </p:sp>
      <p:pic>
        <p:nvPicPr>
          <p:cNvPr id="15" name="图片 14">
            <a:extLst>
              <a:ext uri="{FF2B5EF4-FFF2-40B4-BE49-F238E27FC236}">
                <a16:creationId xmlns:a16="http://schemas.microsoft.com/office/drawing/2014/main" id="{FD370B02-92FE-49B8-84C8-1B79F50AED68}"/>
              </a:ext>
            </a:extLst>
          </p:cNvPr>
          <p:cNvPicPr>
            <a:picLocks noChangeAspect="1"/>
          </p:cNvPicPr>
          <p:nvPr/>
        </p:nvPicPr>
        <p:blipFill>
          <a:blip r:embed="rId2"/>
          <a:stretch>
            <a:fillRect/>
          </a:stretch>
        </p:blipFill>
        <p:spPr>
          <a:xfrm>
            <a:off x="5801249" y="1088047"/>
            <a:ext cx="5658558" cy="4683495"/>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D84F6F63-009A-4045-A107-04A872DC9783}"/>
              </a:ext>
            </a:extLst>
          </p:cNvPr>
          <p:cNvPicPr>
            <a:picLocks noChangeAspect="1"/>
          </p:cNvPicPr>
          <p:nvPr/>
        </p:nvPicPr>
        <p:blipFill>
          <a:blip r:embed="rId3"/>
          <a:stretch>
            <a:fillRect/>
          </a:stretch>
        </p:blipFill>
        <p:spPr>
          <a:xfrm>
            <a:off x="6851977" y="2609573"/>
            <a:ext cx="5175422" cy="38706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75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105">
            <a:extLst>
              <a:ext uri="{FF2B5EF4-FFF2-40B4-BE49-F238E27FC236}">
                <a16:creationId xmlns:a16="http://schemas.microsoft.com/office/drawing/2014/main" id="{AA94659C-D9CE-4048-ABFD-AF04E3C7DCF0}"/>
              </a:ext>
            </a:extLst>
          </p:cNvPr>
          <p:cNvSpPr/>
          <p:nvPr/>
        </p:nvSpPr>
        <p:spPr>
          <a:xfrm>
            <a:off x="120121" y="1053530"/>
            <a:ext cx="11724583" cy="5526236"/>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sz="1800" dirty="0">
              <a:cs typeface="+mn-ea"/>
              <a:sym typeface="+mn-lt"/>
            </a:endParaRPr>
          </a:p>
        </p:txBody>
      </p:sp>
      <p:grpSp>
        <p:nvGrpSpPr>
          <p:cNvPr id="2" name="组 152">
            <a:extLst>
              <a:ext uri="{FF2B5EF4-FFF2-40B4-BE49-F238E27FC236}">
                <a16:creationId xmlns:a16="http://schemas.microsoft.com/office/drawing/2014/main" id="{6283E54C-8BED-435D-8EDC-7B6AE98DDD44}"/>
              </a:ext>
            </a:extLst>
          </p:cNvPr>
          <p:cNvGrpSpPr/>
          <p:nvPr/>
        </p:nvGrpSpPr>
        <p:grpSpPr>
          <a:xfrm>
            <a:off x="1013629" y="1859548"/>
            <a:ext cx="3571750" cy="3965954"/>
            <a:chOff x="636051" y="1990850"/>
            <a:chExt cx="3571750" cy="3965954"/>
          </a:xfrm>
        </p:grpSpPr>
        <p:grpSp>
          <p:nvGrpSpPr>
            <p:cNvPr id="3" name="组 84">
              <a:extLst>
                <a:ext uri="{FF2B5EF4-FFF2-40B4-BE49-F238E27FC236}">
                  <a16:creationId xmlns:a16="http://schemas.microsoft.com/office/drawing/2014/main" id="{DD23126D-D2A3-4443-86C7-5C2518639D32}"/>
                </a:ext>
              </a:extLst>
            </p:cNvPr>
            <p:cNvGrpSpPr/>
            <p:nvPr/>
          </p:nvGrpSpPr>
          <p:grpSpPr>
            <a:xfrm>
              <a:off x="636051" y="1990850"/>
              <a:ext cx="3571750" cy="3571750"/>
              <a:chOff x="451643" y="864543"/>
              <a:chExt cx="3571750" cy="3571750"/>
            </a:xfrm>
          </p:grpSpPr>
          <p:sp>
            <p:nvSpPr>
              <p:cNvPr id="5" name="矩形 4">
                <a:extLst>
                  <a:ext uri="{FF2B5EF4-FFF2-40B4-BE49-F238E27FC236}">
                    <a16:creationId xmlns:a16="http://schemas.microsoft.com/office/drawing/2014/main" id="{E000E1C6-D947-4FF2-80A1-1EE468B6F82C}"/>
                  </a:ext>
                </a:extLst>
              </p:cNvPr>
              <p:cNvSpPr/>
              <p:nvPr/>
            </p:nvSpPr>
            <p:spPr>
              <a:xfrm rot="2854931">
                <a:off x="3109233" y="1590461"/>
                <a:ext cx="646331" cy="276999"/>
              </a:xfrm>
              <a:prstGeom prst="rect">
                <a:avLst/>
              </a:prstGeom>
            </p:spPr>
            <p:txBody>
              <a:bodyPr wrap="none">
                <a:spAutoFit/>
              </a:bodyPr>
              <a:lstStyle/>
              <a:p>
                <a:pPr algn="l" rtl="0"/>
                <a:r>
                  <a:rPr lang="zh-CN" altLang="en-US" sz="1200" kern="1200" dirty="0">
                    <a:solidFill>
                      <a:prstClr val="white"/>
                    </a:solidFill>
                    <a:latin typeface="Microsoft YaHei" charset="-122"/>
                    <a:ea typeface="Microsoft YaHei" charset="-122"/>
                    <a:cs typeface="Microsoft YaHei" charset="-122"/>
                  </a:rPr>
                  <a:t>销售部</a:t>
                </a:r>
              </a:p>
            </p:txBody>
          </p:sp>
          <p:sp>
            <p:nvSpPr>
              <p:cNvPr id="6" name="矩形 5">
                <a:extLst>
                  <a:ext uri="{FF2B5EF4-FFF2-40B4-BE49-F238E27FC236}">
                    <a16:creationId xmlns:a16="http://schemas.microsoft.com/office/drawing/2014/main" id="{F6F21AFE-8346-48B7-8C70-6CDAF99662DB}"/>
                  </a:ext>
                </a:extLst>
              </p:cNvPr>
              <p:cNvSpPr/>
              <p:nvPr/>
            </p:nvSpPr>
            <p:spPr>
              <a:xfrm rot="5400000">
                <a:off x="3451230" y="2612400"/>
                <a:ext cx="646331" cy="276999"/>
              </a:xfrm>
              <a:prstGeom prst="rect">
                <a:avLst/>
              </a:prstGeom>
            </p:spPr>
            <p:txBody>
              <a:bodyPr wrap="none">
                <a:spAutoFit/>
              </a:bodyPr>
              <a:lstStyle/>
              <a:p>
                <a:pPr algn="l" rtl="0"/>
                <a:r>
                  <a:rPr lang="zh-CN" altLang="en-US" sz="1200" kern="1200" dirty="0">
                    <a:solidFill>
                      <a:prstClr val="white"/>
                    </a:solidFill>
                    <a:latin typeface="微软雅黑" pitchFamily="34" charset="-122"/>
                    <a:ea typeface="微软雅黑" pitchFamily="34" charset="-122"/>
                    <a:cs typeface="Microsoft YaHei Light" charset="-122"/>
                  </a:rPr>
                  <a:t>财务部</a:t>
                </a:r>
              </a:p>
            </p:txBody>
          </p:sp>
          <p:grpSp>
            <p:nvGrpSpPr>
              <p:cNvPr id="7" name="组 87">
                <a:extLst>
                  <a:ext uri="{FF2B5EF4-FFF2-40B4-BE49-F238E27FC236}">
                    <a16:creationId xmlns:a16="http://schemas.microsoft.com/office/drawing/2014/main" id="{2FD2D8A7-49B2-4462-BEA2-225861665DCA}"/>
                  </a:ext>
                </a:extLst>
              </p:cNvPr>
              <p:cNvGrpSpPr/>
              <p:nvPr/>
            </p:nvGrpSpPr>
            <p:grpSpPr>
              <a:xfrm>
                <a:off x="451643" y="864543"/>
                <a:ext cx="3571750" cy="3571750"/>
                <a:chOff x="280170" y="791352"/>
                <a:chExt cx="3571750" cy="3571750"/>
              </a:xfrm>
            </p:grpSpPr>
            <p:sp>
              <p:nvSpPr>
                <p:cNvPr id="8" name="椭圆 7">
                  <a:extLst>
                    <a:ext uri="{FF2B5EF4-FFF2-40B4-BE49-F238E27FC236}">
                      <a16:creationId xmlns:a16="http://schemas.microsoft.com/office/drawing/2014/main" id="{ABA32BEC-48F9-443C-8B8B-BBDBC7FC6067}"/>
                    </a:ext>
                  </a:extLst>
                </p:cNvPr>
                <p:cNvSpPr/>
                <p:nvPr/>
              </p:nvSpPr>
              <p:spPr bwMode="auto">
                <a:xfrm>
                  <a:off x="280170" y="791352"/>
                  <a:ext cx="3571750" cy="3571750"/>
                </a:xfrm>
                <a:prstGeom prst="ellipse">
                  <a:avLst/>
                </a:prstGeom>
                <a:noFill/>
                <a:ln>
                  <a:solidFill>
                    <a:srgbClr val="F99402"/>
                  </a:solidFill>
                </a:ln>
              </p:spPr>
              <p:txBody>
                <a:bodyPr lIns="243834" tIns="243834" rIns="243834" bIns="243834" rtlCol="0" anchor="ctr"/>
                <a:lstStyle/>
                <a:p>
                  <a:pPr algn="l" defTabSz="4876800" rtl="0">
                    <a:lnSpc>
                      <a:spcPct val="90000"/>
                    </a:lnSpc>
                    <a:spcBef>
                      <a:spcPts val="5300"/>
                    </a:spcBef>
                  </a:pPr>
                  <a:endParaRPr kumimoji="1" lang="zh-CN" altLang="en-US" sz="11200" b="1" kern="1200" dirty="0">
                    <a:solidFill>
                      <a:srgbClr val="FFA609"/>
                    </a:solidFill>
                    <a:effectLst>
                      <a:outerShdw blurRad="38100" dist="38100" dir="2700000" algn="tl">
                        <a:srgbClr val="DDDDDD"/>
                      </a:outerShdw>
                    </a:effectLst>
                    <a:latin typeface="Century Gothic" charset="0"/>
                    <a:ea typeface="DengXian"/>
                    <a:cs typeface="Century Gothic" charset="0"/>
                    <a:sym typeface="Century Gothic" charset="0"/>
                  </a:endParaRPr>
                </a:p>
              </p:txBody>
            </p:sp>
            <p:grpSp>
              <p:nvGrpSpPr>
                <p:cNvPr id="9" name="组 89">
                  <a:extLst>
                    <a:ext uri="{FF2B5EF4-FFF2-40B4-BE49-F238E27FC236}">
                      <a16:creationId xmlns:a16="http://schemas.microsoft.com/office/drawing/2014/main" id="{31302644-6A1B-4A6B-901F-0C44FE0C8145}"/>
                    </a:ext>
                  </a:extLst>
                </p:cNvPr>
                <p:cNvGrpSpPr/>
                <p:nvPr/>
              </p:nvGrpSpPr>
              <p:grpSpPr>
                <a:xfrm>
                  <a:off x="412358" y="976528"/>
                  <a:ext cx="3017283" cy="3264950"/>
                  <a:chOff x="776367" y="1005235"/>
                  <a:chExt cx="3017283" cy="3264950"/>
                </a:xfrm>
              </p:grpSpPr>
              <p:sp>
                <p:nvSpPr>
                  <p:cNvPr id="10" name="文本框 58">
                    <a:extLst>
                      <a:ext uri="{FF2B5EF4-FFF2-40B4-BE49-F238E27FC236}">
                        <a16:creationId xmlns:a16="http://schemas.microsoft.com/office/drawing/2014/main" id="{387C1658-3908-417A-AB1D-9912AA163272}"/>
                      </a:ext>
                    </a:extLst>
                  </p:cNvPr>
                  <p:cNvSpPr txBox="1">
                    <a:spLocks noChangeArrowheads="1"/>
                  </p:cNvSpPr>
                  <p:nvPr/>
                </p:nvSpPr>
                <p:spPr bwMode="auto">
                  <a:xfrm>
                    <a:off x="1944791" y="2223181"/>
                    <a:ext cx="107475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rtl="0"/>
                    <a:r>
                      <a:rPr lang="zh-CN" altLang="en-US" sz="1800" kern="1200" dirty="0">
                        <a:solidFill>
                          <a:prstClr val="white"/>
                        </a:solidFill>
                        <a:ea typeface="微软雅黑" charset="-122"/>
                      </a:rPr>
                      <a:t>以客户为中心</a:t>
                    </a:r>
                    <a:endParaRPr lang="en-US" altLang="zh-CN" sz="1800" kern="1200" dirty="0">
                      <a:solidFill>
                        <a:prstClr val="white"/>
                      </a:solidFill>
                      <a:ea typeface="微软雅黑" charset="-122"/>
                    </a:endParaRPr>
                  </a:p>
                </p:txBody>
              </p:sp>
              <p:sp>
                <p:nvSpPr>
                  <p:cNvPr id="11" name="椭圆 10">
                    <a:extLst>
                      <a:ext uri="{FF2B5EF4-FFF2-40B4-BE49-F238E27FC236}">
                        <a16:creationId xmlns:a16="http://schemas.microsoft.com/office/drawing/2014/main" id="{56FC400C-5F02-4172-9C88-4F5883D2F080}"/>
                      </a:ext>
                    </a:extLst>
                  </p:cNvPr>
                  <p:cNvSpPr/>
                  <p:nvPr/>
                </p:nvSpPr>
                <p:spPr bwMode="auto">
                  <a:xfrm>
                    <a:off x="1348821" y="1531203"/>
                    <a:ext cx="2154058" cy="2092051"/>
                  </a:xfrm>
                  <a:prstGeom prst="ellipse">
                    <a:avLst/>
                  </a:prstGeom>
                  <a:noFill/>
                  <a:ln w="12700">
                    <a:solidFill>
                      <a:srgbClr val="FFAA00"/>
                    </a:solidFill>
                    <a:prstDash val="solid"/>
                  </a:ln>
                </p:spPr>
                <p:txBody>
                  <a:bodyPr lIns="243834" tIns="243834" rIns="243834" bIns="243834" rtlCol="0" anchor="ctr"/>
                  <a:lstStyle/>
                  <a:p>
                    <a:pPr algn="l" defTabSz="4876800" rtl="0">
                      <a:lnSpc>
                        <a:spcPct val="90000"/>
                      </a:lnSpc>
                      <a:spcBef>
                        <a:spcPts val="5300"/>
                      </a:spcBef>
                    </a:pPr>
                    <a:endParaRPr kumimoji="1" lang="zh-CN" altLang="en-US" sz="11200" b="1" kern="1200" dirty="0">
                      <a:solidFill>
                        <a:srgbClr val="FFA609"/>
                      </a:solidFill>
                      <a:effectLst>
                        <a:outerShdw blurRad="38100" dist="38100" dir="2700000" algn="tl">
                          <a:srgbClr val="DDDDDD"/>
                        </a:outerShdw>
                      </a:effectLst>
                      <a:latin typeface="Century Gothic" charset="0"/>
                      <a:ea typeface="DengXian"/>
                      <a:cs typeface="Century Gothic" charset="0"/>
                      <a:sym typeface="Century Gothic" charset="0"/>
                    </a:endParaRPr>
                  </a:p>
                </p:txBody>
              </p:sp>
              <p:grpSp>
                <p:nvGrpSpPr>
                  <p:cNvPr id="12" name="组 93">
                    <a:extLst>
                      <a:ext uri="{FF2B5EF4-FFF2-40B4-BE49-F238E27FC236}">
                        <a16:creationId xmlns:a16="http://schemas.microsoft.com/office/drawing/2014/main" id="{62B00EE9-DE3B-4279-8DC4-90A8041F7326}"/>
                      </a:ext>
                    </a:extLst>
                  </p:cNvPr>
                  <p:cNvGrpSpPr/>
                  <p:nvPr/>
                </p:nvGrpSpPr>
                <p:grpSpPr>
                  <a:xfrm>
                    <a:off x="2101388" y="1276027"/>
                    <a:ext cx="498879" cy="490798"/>
                    <a:chOff x="1151653" y="1615731"/>
                    <a:chExt cx="498879" cy="490798"/>
                  </a:xfrm>
                </p:grpSpPr>
                <p:sp>
                  <p:nvSpPr>
                    <p:cNvPr id="39" name="椭圆 57">
                      <a:extLst>
                        <a:ext uri="{FF2B5EF4-FFF2-40B4-BE49-F238E27FC236}">
                          <a16:creationId xmlns:a16="http://schemas.microsoft.com/office/drawing/2014/main" id="{9E1BF24D-C61E-4EB6-94B3-1C8AD04D37EA}"/>
                        </a:ext>
                      </a:extLst>
                    </p:cNvPr>
                    <p:cNvSpPr>
                      <a:spLocks noChangeArrowheads="1"/>
                    </p:cNvSpPr>
                    <p:nvPr/>
                  </p:nvSpPr>
                  <p:spPr bwMode="auto">
                    <a:xfrm>
                      <a:off x="1151653" y="1615731"/>
                      <a:ext cx="490797" cy="490798"/>
                    </a:xfrm>
                    <a:prstGeom prst="ellipse">
                      <a:avLst/>
                    </a:prstGeom>
                    <a:solidFill>
                      <a:srgbClr val="FDAA02"/>
                    </a:solidFill>
                    <a:ln w="12700">
                      <a:solidFill>
                        <a:srgbClr val="FFAA00"/>
                      </a:solidFill>
                      <a:round/>
                      <a:headEnd/>
                      <a:tailEnd/>
                    </a:ln>
                  </p:spPr>
                  <p:txBody>
                    <a:bodyPr lIns="45720" rIns="4572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rtl="0"/>
                      <a:endParaRPr lang="zh-CN" altLang="en-US" kern="1200"/>
                    </a:p>
                  </p:txBody>
                </p:sp>
                <p:sp>
                  <p:nvSpPr>
                    <p:cNvPr id="40" name="矩形 39">
                      <a:extLst>
                        <a:ext uri="{FF2B5EF4-FFF2-40B4-BE49-F238E27FC236}">
                          <a16:creationId xmlns:a16="http://schemas.microsoft.com/office/drawing/2014/main" id="{BC4EE4FF-47CE-4B2B-AE51-745207227D89}"/>
                        </a:ext>
                      </a:extLst>
                    </p:cNvPr>
                    <p:cNvSpPr/>
                    <p:nvPr/>
                  </p:nvSpPr>
                  <p:spPr>
                    <a:xfrm>
                      <a:off x="1157677" y="1628856"/>
                      <a:ext cx="492855" cy="461665"/>
                    </a:xfrm>
                    <a:prstGeom prst="rect">
                      <a:avLst/>
                    </a:prstGeom>
                  </p:spPr>
                  <p:txBody>
                    <a:bodyPr wrap="square">
                      <a:spAutoFit/>
                    </a:bodyPr>
                    <a:lstStyle/>
                    <a:p>
                      <a:pPr algn="l" rtl="0"/>
                      <a:r>
                        <a:rPr lang="zh-CN" altLang="en-US" sz="1200" kern="1200" dirty="0">
                          <a:solidFill>
                            <a:prstClr val="black">
                              <a:lumMod val="85000"/>
                              <a:lumOff val="15000"/>
                            </a:prstClr>
                          </a:solidFill>
                          <a:ea typeface="微软雅黑" charset="-122"/>
                          <a:cs typeface="+mn-cs"/>
                        </a:rPr>
                        <a:t>获客管理</a:t>
                      </a:r>
                      <a:endParaRPr lang="en-US" altLang="zh-CN" sz="1200" kern="1200" dirty="0">
                        <a:solidFill>
                          <a:prstClr val="black">
                            <a:lumMod val="85000"/>
                            <a:lumOff val="15000"/>
                          </a:prstClr>
                        </a:solidFill>
                        <a:ea typeface="微软雅黑" charset="-122"/>
                        <a:cs typeface="+mn-cs"/>
                      </a:endParaRPr>
                    </a:p>
                  </p:txBody>
                </p:sp>
              </p:grpSp>
              <p:grpSp>
                <p:nvGrpSpPr>
                  <p:cNvPr id="13" name="组 94">
                    <a:extLst>
                      <a:ext uri="{FF2B5EF4-FFF2-40B4-BE49-F238E27FC236}">
                        <a16:creationId xmlns:a16="http://schemas.microsoft.com/office/drawing/2014/main" id="{1D7337E2-80DC-4850-BA05-2F2D86A9F102}"/>
                      </a:ext>
                    </a:extLst>
                  </p:cNvPr>
                  <p:cNvGrpSpPr/>
                  <p:nvPr/>
                </p:nvGrpSpPr>
                <p:grpSpPr>
                  <a:xfrm>
                    <a:off x="2894139" y="1487047"/>
                    <a:ext cx="511252" cy="490798"/>
                    <a:chOff x="1266742" y="1733162"/>
                    <a:chExt cx="511252" cy="490798"/>
                  </a:xfrm>
                </p:grpSpPr>
                <p:sp>
                  <p:nvSpPr>
                    <p:cNvPr id="37" name="椭圆 57">
                      <a:extLst>
                        <a:ext uri="{FF2B5EF4-FFF2-40B4-BE49-F238E27FC236}">
                          <a16:creationId xmlns:a16="http://schemas.microsoft.com/office/drawing/2014/main" id="{9D30EAAC-0DF2-42FA-85BA-99A99F4F9143}"/>
                        </a:ext>
                      </a:extLst>
                    </p:cNvPr>
                    <p:cNvSpPr>
                      <a:spLocks noChangeArrowheads="1"/>
                    </p:cNvSpPr>
                    <p:nvPr/>
                  </p:nvSpPr>
                  <p:spPr bwMode="auto">
                    <a:xfrm>
                      <a:off x="1266742" y="1733162"/>
                      <a:ext cx="490797" cy="490798"/>
                    </a:xfrm>
                    <a:prstGeom prst="ellipse">
                      <a:avLst/>
                    </a:prstGeom>
                    <a:solidFill>
                      <a:srgbClr val="FDAA02"/>
                    </a:solidFill>
                    <a:ln w="12700">
                      <a:solidFill>
                        <a:srgbClr val="FFAA00"/>
                      </a:solidFill>
                      <a:round/>
                      <a:headEnd/>
                      <a:tailEnd/>
                    </a:ln>
                  </p:spPr>
                  <p:txBody>
                    <a:bodyPr lIns="45720" rIns="4572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rtl="0"/>
                      <a:endParaRPr lang="zh-CN" altLang="en-US" kern="1200"/>
                    </a:p>
                  </p:txBody>
                </p:sp>
                <p:sp>
                  <p:nvSpPr>
                    <p:cNvPr id="38" name="矩形 37">
                      <a:extLst>
                        <a:ext uri="{FF2B5EF4-FFF2-40B4-BE49-F238E27FC236}">
                          <a16:creationId xmlns:a16="http://schemas.microsoft.com/office/drawing/2014/main" id="{93EEFC3F-6E67-4891-A6D0-D5B7F423358A}"/>
                        </a:ext>
                      </a:extLst>
                    </p:cNvPr>
                    <p:cNvSpPr/>
                    <p:nvPr/>
                  </p:nvSpPr>
                  <p:spPr>
                    <a:xfrm>
                      <a:off x="1285139" y="1742545"/>
                      <a:ext cx="492855" cy="461665"/>
                    </a:xfrm>
                    <a:prstGeom prst="rect">
                      <a:avLst/>
                    </a:prstGeom>
                  </p:spPr>
                  <p:txBody>
                    <a:bodyPr wrap="square">
                      <a:spAutoFit/>
                    </a:bodyPr>
                    <a:lstStyle/>
                    <a:p>
                      <a:pPr algn="l" rtl="0"/>
                      <a:r>
                        <a:rPr lang="zh-CN" altLang="en-US" sz="1200" kern="1200" dirty="0">
                          <a:solidFill>
                            <a:prstClr val="black">
                              <a:lumMod val="85000"/>
                              <a:lumOff val="15000"/>
                            </a:prstClr>
                          </a:solidFill>
                          <a:ea typeface="微软雅黑" charset="-122"/>
                          <a:cs typeface="+mn-cs"/>
                        </a:rPr>
                        <a:t>客户</a:t>
                      </a:r>
                      <a:endParaRPr lang="en-US" altLang="zh-CN" sz="1200" kern="1200" dirty="0">
                        <a:solidFill>
                          <a:prstClr val="black">
                            <a:lumMod val="85000"/>
                            <a:lumOff val="15000"/>
                          </a:prstClr>
                        </a:solidFill>
                        <a:ea typeface="微软雅黑" charset="-122"/>
                        <a:cs typeface="+mn-cs"/>
                      </a:endParaRPr>
                    </a:p>
                    <a:p>
                      <a:pPr algn="l" rtl="0"/>
                      <a:r>
                        <a:rPr lang="zh-CN" altLang="en-US" sz="1200" kern="1200" dirty="0">
                          <a:solidFill>
                            <a:prstClr val="black">
                              <a:lumMod val="85000"/>
                              <a:lumOff val="15000"/>
                            </a:prstClr>
                          </a:solidFill>
                          <a:ea typeface="微软雅黑" charset="-122"/>
                          <a:cs typeface="+mn-cs"/>
                        </a:rPr>
                        <a:t>跟进</a:t>
                      </a:r>
                      <a:endParaRPr lang="en-US" altLang="zh-CN" sz="1200" kern="1200" dirty="0">
                        <a:solidFill>
                          <a:prstClr val="black">
                            <a:lumMod val="85000"/>
                            <a:lumOff val="15000"/>
                          </a:prstClr>
                        </a:solidFill>
                        <a:ea typeface="微软雅黑" charset="-122"/>
                        <a:cs typeface="+mn-cs"/>
                      </a:endParaRPr>
                    </a:p>
                  </p:txBody>
                </p:sp>
              </p:grpSp>
              <p:grpSp>
                <p:nvGrpSpPr>
                  <p:cNvPr id="14" name="组 95">
                    <a:extLst>
                      <a:ext uri="{FF2B5EF4-FFF2-40B4-BE49-F238E27FC236}">
                        <a16:creationId xmlns:a16="http://schemas.microsoft.com/office/drawing/2014/main" id="{719439B2-009B-4E85-B9F0-FCA038B4E219}"/>
                      </a:ext>
                    </a:extLst>
                  </p:cNvPr>
                  <p:cNvGrpSpPr/>
                  <p:nvPr/>
                </p:nvGrpSpPr>
                <p:grpSpPr>
                  <a:xfrm>
                    <a:off x="3296150" y="2182070"/>
                    <a:ext cx="497500" cy="490798"/>
                    <a:chOff x="1207153" y="1927323"/>
                    <a:chExt cx="497500" cy="490798"/>
                  </a:xfrm>
                </p:grpSpPr>
                <p:sp>
                  <p:nvSpPr>
                    <p:cNvPr id="35" name="椭圆 34">
                      <a:extLst>
                        <a:ext uri="{FF2B5EF4-FFF2-40B4-BE49-F238E27FC236}">
                          <a16:creationId xmlns:a16="http://schemas.microsoft.com/office/drawing/2014/main" id="{D79A4FC9-CCAE-4A8F-94C7-880F208480FD}"/>
                        </a:ext>
                      </a:extLst>
                    </p:cNvPr>
                    <p:cNvSpPr>
                      <a:spLocks noChangeArrowheads="1"/>
                    </p:cNvSpPr>
                    <p:nvPr/>
                  </p:nvSpPr>
                  <p:spPr bwMode="auto">
                    <a:xfrm>
                      <a:off x="1207153" y="1927323"/>
                      <a:ext cx="490797" cy="490798"/>
                    </a:xfrm>
                    <a:prstGeom prst="ellipse">
                      <a:avLst/>
                    </a:prstGeom>
                    <a:solidFill>
                      <a:srgbClr val="FDAA02"/>
                    </a:solidFill>
                    <a:ln w="12700">
                      <a:solidFill>
                        <a:srgbClr val="FFAA00"/>
                      </a:solidFill>
                      <a:round/>
                      <a:headEnd/>
                      <a:tailEnd/>
                    </a:ln>
                  </p:spPr>
                  <p:txBody>
                    <a:bodyPr lIns="45720" rIns="4572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rtl="0"/>
                      <a:endParaRPr lang="zh-CN" altLang="en-US" kern="1200"/>
                    </a:p>
                  </p:txBody>
                </p:sp>
                <p:sp>
                  <p:nvSpPr>
                    <p:cNvPr id="36" name="矩形 35">
                      <a:extLst>
                        <a:ext uri="{FF2B5EF4-FFF2-40B4-BE49-F238E27FC236}">
                          <a16:creationId xmlns:a16="http://schemas.microsoft.com/office/drawing/2014/main" id="{83C47179-9F79-47C7-8513-159607EBB16D}"/>
                        </a:ext>
                      </a:extLst>
                    </p:cNvPr>
                    <p:cNvSpPr/>
                    <p:nvPr/>
                  </p:nvSpPr>
                  <p:spPr>
                    <a:xfrm>
                      <a:off x="1211798" y="1941622"/>
                      <a:ext cx="492855" cy="461665"/>
                    </a:xfrm>
                    <a:prstGeom prst="rect">
                      <a:avLst/>
                    </a:prstGeom>
                  </p:spPr>
                  <p:txBody>
                    <a:bodyPr wrap="square">
                      <a:spAutoFit/>
                    </a:bodyPr>
                    <a:lstStyle/>
                    <a:p>
                      <a:pPr algn="l" rtl="0"/>
                      <a:r>
                        <a:rPr lang="zh-CN" altLang="en-US" sz="1200" kern="1200" dirty="0">
                          <a:solidFill>
                            <a:prstClr val="black">
                              <a:lumMod val="85000"/>
                              <a:lumOff val="15000"/>
                            </a:prstClr>
                          </a:solidFill>
                          <a:ea typeface="微软雅黑" charset="-122"/>
                          <a:cs typeface="+mn-cs"/>
                        </a:rPr>
                        <a:t>商机</a:t>
                      </a:r>
                      <a:endParaRPr lang="en-US" altLang="zh-CN" sz="1200" kern="1200" dirty="0">
                        <a:solidFill>
                          <a:prstClr val="black">
                            <a:lumMod val="85000"/>
                            <a:lumOff val="15000"/>
                          </a:prstClr>
                        </a:solidFill>
                        <a:ea typeface="微软雅黑" charset="-122"/>
                        <a:cs typeface="+mn-cs"/>
                      </a:endParaRPr>
                    </a:p>
                    <a:p>
                      <a:pPr algn="l" rtl="0"/>
                      <a:r>
                        <a:rPr lang="zh-CN" altLang="en-US" sz="1200" kern="1200" dirty="0">
                          <a:solidFill>
                            <a:prstClr val="black">
                              <a:lumMod val="85000"/>
                              <a:lumOff val="15000"/>
                            </a:prstClr>
                          </a:solidFill>
                          <a:ea typeface="微软雅黑" charset="-122"/>
                          <a:cs typeface="+mn-cs"/>
                        </a:rPr>
                        <a:t>管理</a:t>
                      </a:r>
                      <a:endParaRPr lang="en-US" altLang="zh-CN" sz="1200" kern="1200" dirty="0">
                        <a:solidFill>
                          <a:prstClr val="black">
                            <a:lumMod val="85000"/>
                            <a:lumOff val="15000"/>
                          </a:prstClr>
                        </a:solidFill>
                        <a:ea typeface="微软雅黑" charset="-122"/>
                        <a:cs typeface="+mn-cs"/>
                      </a:endParaRPr>
                    </a:p>
                  </p:txBody>
                </p:sp>
              </p:grpSp>
              <p:grpSp>
                <p:nvGrpSpPr>
                  <p:cNvPr id="15" name="组 97">
                    <a:extLst>
                      <a:ext uri="{FF2B5EF4-FFF2-40B4-BE49-F238E27FC236}">
                        <a16:creationId xmlns:a16="http://schemas.microsoft.com/office/drawing/2014/main" id="{648AEE20-E059-4694-A613-F7304226388C}"/>
                      </a:ext>
                    </a:extLst>
                  </p:cNvPr>
                  <p:cNvGrpSpPr/>
                  <p:nvPr/>
                </p:nvGrpSpPr>
                <p:grpSpPr>
                  <a:xfrm>
                    <a:off x="3143907" y="3009957"/>
                    <a:ext cx="497500" cy="490798"/>
                    <a:chOff x="1289906" y="1532070"/>
                    <a:chExt cx="497500" cy="490798"/>
                  </a:xfrm>
                </p:grpSpPr>
                <p:sp>
                  <p:nvSpPr>
                    <p:cNvPr id="33" name="椭圆 57">
                      <a:extLst>
                        <a:ext uri="{FF2B5EF4-FFF2-40B4-BE49-F238E27FC236}">
                          <a16:creationId xmlns:a16="http://schemas.microsoft.com/office/drawing/2014/main" id="{517A3BBB-C5C7-4257-8A26-15378E2255A2}"/>
                        </a:ext>
                      </a:extLst>
                    </p:cNvPr>
                    <p:cNvSpPr>
                      <a:spLocks noChangeArrowheads="1"/>
                    </p:cNvSpPr>
                    <p:nvPr/>
                  </p:nvSpPr>
                  <p:spPr bwMode="auto">
                    <a:xfrm>
                      <a:off x="1289906" y="1532070"/>
                      <a:ext cx="490797" cy="490798"/>
                    </a:xfrm>
                    <a:prstGeom prst="ellipse">
                      <a:avLst/>
                    </a:prstGeom>
                    <a:solidFill>
                      <a:srgbClr val="FDAA02"/>
                    </a:solidFill>
                    <a:ln w="12700">
                      <a:solidFill>
                        <a:srgbClr val="FFAA00"/>
                      </a:solidFill>
                      <a:round/>
                      <a:headEnd/>
                      <a:tailEnd/>
                    </a:ln>
                  </p:spPr>
                  <p:txBody>
                    <a:bodyPr lIns="45720" rIns="4572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rtl="0"/>
                      <a:endParaRPr lang="zh-CN" altLang="en-US" kern="1200"/>
                    </a:p>
                  </p:txBody>
                </p:sp>
                <p:sp>
                  <p:nvSpPr>
                    <p:cNvPr id="34" name="矩形 33">
                      <a:extLst>
                        <a:ext uri="{FF2B5EF4-FFF2-40B4-BE49-F238E27FC236}">
                          <a16:creationId xmlns:a16="http://schemas.microsoft.com/office/drawing/2014/main" id="{9236679A-18F2-484B-921B-AE6C3DCDF2E4}"/>
                        </a:ext>
                      </a:extLst>
                    </p:cNvPr>
                    <p:cNvSpPr/>
                    <p:nvPr/>
                  </p:nvSpPr>
                  <p:spPr>
                    <a:xfrm>
                      <a:off x="1294551" y="1546369"/>
                      <a:ext cx="492855" cy="461665"/>
                    </a:xfrm>
                    <a:prstGeom prst="rect">
                      <a:avLst/>
                    </a:prstGeom>
                  </p:spPr>
                  <p:txBody>
                    <a:bodyPr wrap="square">
                      <a:spAutoFit/>
                    </a:bodyPr>
                    <a:lstStyle/>
                    <a:p>
                      <a:pPr algn="l" rtl="0"/>
                      <a:r>
                        <a:rPr lang="zh-CN" altLang="en-US" sz="1200" kern="1200" dirty="0">
                          <a:solidFill>
                            <a:prstClr val="black">
                              <a:lumMod val="85000"/>
                              <a:lumOff val="15000"/>
                            </a:prstClr>
                          </a:solidFill>
                          <a:ea typeface="微软雅黑" charset="-122"/>
                          <a:cs typeface="+mn-cs"/>
                        </a:rPr>
                        <a:t>成交管理</a:t>
                      </a:r>
                      <a:endParaRPr lang="en-US" altLang="zh-CN" sz="1200" kern="1200" dirty="0">
                        <a:solidFill>
                          <a:prstClr val="black">
                            <a:lumMod val="85000"/>
                            <a:lumOff val="15000"/>
                          </a:prstClr>
                        </a:solidFill>
                        <a:ea typeface="微软雅黑" charset="-122"/>
                        <a:cs typeface="+mn-cs"/>
                      </a:endParaRPr>
                    </a:p>
                  </p:txBody>
                </p:sp>
              </p:grpSp>
              <p:grpSp>
                <p:nvGrpSpPr>
                  <p:cNvPr id="16" name="组 98">
                    <a:extLst>
                      <a:ext uri="{FF2B5EF4-FFF2-40B4-BE49-F238E27FC236}">
                        <a16:creationId xmlns:a16="http://schemas.microsoft.com/office/drawing/2014/main" id="{9F857CE0-3C98-4547-A590-BE9EF0B435DB}"/>
                      </a:ext>
                    </a:extLst>
                  </p:cNvPr>
                  <p:cNvGrpSpPr/>
                  <p:nvPr/>
                </p:nvGrpSpPr>
                <p:grpSpPr>
                  <a:xfrm>
                    <a:off x="2329847" y="3402465"/>
                    <a:ext cx="497727" cy="490798"/>
                    <a:chOff x="1132306" y="1613270"/>
                    <a:chExt cx="497727" cy="490798"/>
                  </a:xfrm>
                </p:grpSpPr>
                <p:sp>
                  <p:nvSpPr>
                    <p:cNvPr id="31" name="椭圆 57">
                      <a:extLst>
                        <a:ext uri="{FF2B5EF4-FFF2-40B4-BE49-F238E27FC236}">
                          <a16:creationId xmlns:a16="http://schemas.microsoft.com/office/drawing/2014/main" id="{662B0CFE-0C8F-4021-A43E-D6B85BC7EE39}"/>
                        </a:ext>
                      </a:extLst>
                    </p:cNvPr>
                    <p:cNvSpPr>
                      <a:spLocks noChangeArrowheads="1"/>
                    </p:cNvSpPr>
                    <p:nvPr/>
                  </p:nvSpPr>
                  <p:spPr bwMode="auto">
                    <a:xfrm>
                      <a:off x="1139236" y="1613270"/>
                      <a:ext cx="490797" cy="490798"/>
                    </a:xfrm>
                    <a:prstGeom prst="ellipse">
                      <a:avLst/>
                    </a:prstGeom>
                    <a:solidFill>
                      <a:srgbClr val="FDAA02"/>
                    </a:solidFill>
                    <a:ln w="12700">
                      <a:solidFill>
                        <a:srgbClr val="FFAA00"/>
                      </a:solidFill>
                      <a:round/>
                      <a:headEnd/>
                      <a:tailEnd/>
                    </a:ln>
                  </p:spPr>
                  <p:txBody>
                    <a:bodyPr lIns="45720" rIns="4572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rtl="0"/>
                      <a:endParaRPr lang="zh-CN" altLang="en-US" kern="1200"/>
                    </a:p>
                  </p:txBody>
                </p:sp>
                <p:sp>
                  <p:nvSpPr>
                    <p:cNvPr id="32" name="矩形 31">
                      <a:extLst>
                        <a:ext uri="{FF2B5EF4-FFF2-40B4-BE49-F238E27FC236}">
                          <a16:creationId xmlns:a16="http://schemas.microsoft.com/office/drawing/2014/main" id="{61103C6A-C591-4352-9701-DE7C38799440}"/>
                        </a:ext>
                      </a:extLst>
                    </p:cNvPr>
                    <p:cNvSpPr/>
                    <p:nvPr/>
                  </p:nvSpPr>
                  <p:spPr>
                    <a:xfrm>
                      <a:off x="1132306" y="1627570"/>
                      <a:ext cx="492855" cy="461665"/>
                    </a:xfrm>
                    <a:prstGeom prst="rect">
                      <a:avLst/>
                    </a:prstGeom>
                  </p:spPr>
                  <p:txBody>
                    <a:bodyPr wrap="square">
                      <a:spAutoFit/>
                    </a:bodyPr>
                    <a:lstStyle/>
                    <a:p>
                      <a:pPr algn="l" rtl="0"/>
                      <a:r>
                        <a:rPr lang="zh-CN" altLang="en-US" sz="1200" kern="1200" dirty="0">
                          <a:solidFill>
                            <a:prstClr val="black">
                              <a:lumMod val="85000"/>
                              <a:lumOff val="15000"/>
                            </a:prstClr>
                          </a:solidFill>
                          <a:ea typeface="微软雅黑" charset="-122"/>
                          <a:cs typeface="+mn-cs"/>
                        </a:rPr>
                        <a:t>个性业务</a:t>
                      </a:r>
                      <a:endParaRPr lang="en-US" altLang="zh-CN" sz="1200" kern="1200" dirty="0">
                        <a:solidFill>
                          <a:prstClr val="black">
                            <a:lumMod val="85000"/>
                            <a:lumOff val="15000"/>
                          </a:prstClr>
                        </a:solidFill>
                        <a:ea typeface="微软雅黑" charset="-122"/>
                        <a:cs typeface="+mn-cs"/>
                      </a:endParaRPr>
                    </a:p>
                  </p:txBody>
                </p:sp>
              </p:grpSp>
              <p:grpSp>
                <p:nvGrpSpPr>
                  <p:cNvPr id="17" name="组 99">
                    <a:extLst>
                      <a:ext uri="{FF2B5EF4-FFF2-40B4-BE49-F238E27FC236}">
                        <a16:creationId xmlns:a16="http://schemas.microsoft.com/office/drawing/2014/main" id="{B53D4F7F-25AA-4CE1-AB6A-D84B3EAB9B22}"/>
                      </a:ext>
                    </a:extLst>
                  </p:cNvPr>
                  <p:cNvGrpSpPr/>
                  <p:nvPr/>
                </p:nvGrpSpPr>
                <p:grpSpPr>
                  <a:xfrm>
                    <a:off x="1486228" y="3192017"/>
                    <a:ext cx="497727" cy="490798"/>
                    <a:chOff x="1001180" y="1548078"/>
                    <a:chExt cx="497727" cy="490798"/>
                  </a:xfrm>
                </p:grpSpPr>
                <p:sp>
                  <p:nvSpPr>
                    <p:cNvPr id="29" name="椭圆 57">
                      <a:extLst>
                        <a:ext uri="{FF2B5EF4-FFF2-40B4-BE49-F238E27FC236}">
                          <a16:creationId xmlns:a16="http://schemas.microsoft.com/office/drawing/2014/main" id="{88786068-CED1-45FA-BDCE-431C206BF315}"/>
                        </a:ext>
                      </a:extLst>
                    </p:cNvPr>
                    <p:cNvSpPr>
                      <a:spLocks noChangeArrowheads="1"/>
                    </p:cNvSpPr>
                    <p:nvPr/>
                  </p:nvSpPr>
                  <p:spPr bwMode="auto">
                    <a:xfrm>
                      <a:off x="1001180" y="1548078"/>
                      <a:ext cx="490797" cy="490798"/>
                    </a:xfrm>
                    <a:prstGeom prst="ellipse">
                      <a:avLst/>
                    </a:prstGeom>
                    <a:solidFill>
                      <a:srgbClr val="FDAA02"/>
                    </a:solidFill>
                    <a:ln w="12700">
                      <a:solidFill>
                        <a:srgbClr val="FFAA00"/>
                      </a:solidFill>
                      <a:round/>
                      <a:headEnd/>
                      <a:tailEnd/>
                    </a:ln>
                  </p:spPr>
                  <p:txBody>
                    <a:bodyPr lIns="45720" rIns="4572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rtl="0"/>
                      <a:endParaRPr lang="zh-CN" altLang="en-US" kern="1200"/>
                    </a:p>
                  </p:txBody>
                </p:sp>
                <p:sp>
                  <p:nvSpPr>
                    <p:cNvPr id="30" name="矩形 29">
                      <a:extLst>
                        <a:ext uri="{FF2B5EF4-FFF2-40B4-BE49-F238E27FC236}">
                          <a16:creationId xmlns:a16="http://schemas.microsoft.com/office/drawing/2014/main" id="{9ACF7B6D-34D0-4A29-94AE-63315F4EF0B1}"/>
                        </a:ext>
                      </a:extLst>
                    </p:cNvPr>
                    <p:cNvSpPr/>
                    <p:nvPr/>
                  </p:nvSpPr>
                  <p:spPr>
                    <a:xfrm>
                      <a:off x="1006052" y="1561806"/>
                      <a:ext cx="492855" cy="461665"/>
                    </a:xfrm>
                    <a:prstGeom prst="rect">
                      <a:avLst/>
                    </a:prstGeom>
                  </p:spPr>
                  <p:txBody>
                    <a:bodyPr wrap="square">
                      <a:spAutoFit/>
                    </a:bodyPr>
                    <a:lstStyle/>
                    <a:p>
                      <a:pPr algn="l" rtl="0"/>
                      <a:r>
                        <a:rPr lang="zh-CN" altLang="en-US" sz="1200" kern="1200" dirty="0">
                          <a:solidFill>
                            <a:prstClr val="black">
                              <a:lumMod val="85000"/>
                              <a:lumOff val="15000"/>
                            </a:prstClr>
                          </a:solidFill>
                          <a:ea typeface="微软雅黑" charset="-122"/>
                          <a:cs typeface="+mn-cs"/>
                        </a:rPr>
                        <a:t>实施</a:t>
                      </a:r>
                      <a:endParaRPr lang="en-US" altLang="zh-CN" sz="1200" kern="1200" dirty="0">
                        <a:solidFill>
                          <a:prstClr val="black">
                            <a:lumMod val="85000"/>
                            <a:lumOff val="15000"/>
                          </a:prstClr>
                        </a:solidFill>
                        <a:ea typeface="微软雅黑" charset="-122"/>
                        <a:cs typeface="+mn-cs"/>
                      </a:endParaRPr>
                    </a:p>
                    <a:p>
                      <a:pPr algn="l" rtl="0"/>
                      <a:r>
                        <a:rPr lang="zh-CN" altLang="en-US" sz="1200" kern="1200" dirty="0">
                          <a:solidFill>
                            <a:prstClr val="black">
                              <a:lumMod val="85000"/>
                              <a:lumOff val="15000"/>
                            </a:prstClr>
                          </a:solidFill>
                          <a:ea typeface="微软雅黑" charset="-122"/>
                          <a:cs typeface="+mn-cs"/>
                        </a:rPr>
                        <a:t>交付</a:t>
                      </a:r>
                      <a:endParaRPr lang="en-US" altLang="zh-CN" sz="1200" kern="1200" dirty="0">
                        <a:solidFill>
                          <a:prstClr val="black">
                            <a:lumMod val="85000"/>
                            <a:lumOff val="15000"/>
                          </a:prstClr>
                        </a:solidFill>
                        <a:ea typeface="微软雅黑" charset="-122"/>
                        <a:cs typeface="+mn-cs"/>
                      </a:endParaRPr>
                    </a:p>
                  </p:txBody>
                </p:sp>
              </p:grpSp>
              <p:grpSp>
                <p:nvGrpSpPr>
                  <p:cNvPr id="18" name="组 100">
                    <a:extLst>
                      <a:ext uri="{FF2B5EF4-FFF2-40B4-BE49-F238E27FC236}">
                        <a16:creationId xmlns:a16="http://schemas.microsoft.com/office/drawing/2014/main" id="{8ADD7262-D340-4579-96A6-C25856F143E1}"/>
                      </a:ext>
                    </a:extLst>
                  </p:cNvPr>
                  <p:cNvGrpSpPr/>
                  <p:nvPr/>
                </p:nvGrpSpPr>
                <p:grpSpPr>
                  <a:xfrm>
                    <a:off x="1111080" y="2446165"/>
                    <a:ext cx="497500" cy="490798"/>
                    <a:chOff x="1057315" y="1300851"/>
                    <a:chExt cx="497500" cy="490798"/>
                  </a:xfrm>
                </p:grpSpPr>
                <p:sp>
                  <p:nvSpPr>
                    <p:cNvPr id="27" name="椭圆 57">
                      <a:extLst>
                        <a:ext uri="{FF2B5EF4-FFF2-40B4-BE49-F238E27FC236}">
                          <a16:creationId xmlns:a16="http://schemas.microsoft.com/office/drawing/2014/main" id="{4B273A67-68BA-4A05-B812-0296DF790B34}"/>
                        </a:ext>
                      </a:extLst>
                    </p:cNvPr>
                    <p:cNvSpPr>
                      <a:spLocks noChangeArrowheads="1"/>
                    </p:cNvSpPr>
                    <p:nvPr/>
                  </p:nvSpPr>
                  <p:spPr bwMode="auto">
                    <a:xfrm>
                      <a:off x="1057315" y="1300851"/>
                      <a:ext cx="490797" cy="490798"/>
                    </a:xfrm>
                    <a:prstGeom prst="ellipse">
                      <a:avLst/>
                    </a:prstGeom>
                    <a:solidFill>
                      <a:srgbClr val="FDAA02"/>
                    </a:solidFill>
                    <a:ln w="12700">
                      <a:solidFill>
                        <a:srgbClr val="FFAA00"/>
                      </a:solidFill>
                      <a:round/>
                      <a:headEnd/>
                      <a:tailEnd/>
                    </a:ln>
                  </p:spPr>
                  <p:txBody>
                    <a:bodyPr lIns="45720" rIns="4572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rtl="0"/>
                      <a:endParaRPr lang="zh-CN" altLang="en-US" kern="1200"/>
                    </a:p>
                  </p:txBody>
                </p:sp>
                <p:sp>
                  <p:nvSpPr>
                    <p:cNvPr id="28" name="矩形 27">
                      <a:extLst>
                        <a:ext uri="{FF2B5EF4-FFF2-40B4-BE49-F238E27FC236}">
                          <a16:creationId xmlns:a16="http://schemas.microsoft.com/office/drawing/2014/main" id="{50FF11DB-D523-4180-A25F-21C66910C46A}"/>
                        </a:ext>
                      </a:extLst>
                    </p:cNvPr>
                    <p:cNvSpPr/>
                    <p:nvPr/>
                  </p:nvSpPr>
                  <p:spPr>
                    <a:xfrm>
                      <a:off x="1061960" y="1315150"/>
                      <a:ext cx="492855" cy="461665"/>
                    </a:xfrm>
                    <a:prstGeom prst="rect">
                      <a:avLst/>
                    </a:prstGeom>
                  </p:spPr>
                  <p:txBody>
                    <a:bodyPr wrap="square">
                      <a:spAutoFit/>
                    </a:bodyPr>
                    <a:lstStyle/>
                    <a:p>
                      <a:pPr algn="l" rtl="0"/>
                      <a:r>
                        <a:rPr lang="zh-CN" altLang="en-US" sz="1200" kern="1200" dirty="0">
                          <a:solidFill>
                            <a:prstClr val="black">
                              <a:lumMod val="85000"/>
                              <a:lumOff val="15000"/>
                            </a:prstClr>
                          </a:solidFill>
                          <a:ea typeface="微软雅黑" charset="-122"/>
                          <a:cs typeface="+mn-cs"/>
                        </a:rPr>
                        <a:t>售后</a:t>
                      </a:r>
                      <a:endParaRPr lang="en-US" altLang="zh-CN" sz="1200" kern="1200" dirty="0">
                        <a:solidFill>
                          <a:prstClr val="black">
                            <a:lumMod val="85000"/>
                            <a:lumOff val="15000"/>
                          </a:prstClr>
                        </a:solidFill>
                        <a:ea typeface="微软雅黑" charset="-122"/>
                        <a:cs typeface="+mn-cs"/>
                      </a:endParaRPr>
                    </a:p>
                    <a:p>
                      <a:pPr algn="l" rtl="0"/>
                      <a:r>
                        <a:rPr lang="zh-CN" altLang="en-US" sz="1200" kern="1200" dirty="0">
                          <a:solidFill>
                            <a:prstClr val="black">
                              <a:lumMod val="85000"/>
                              <a:lumOff val="15000"/>
                            </a:prstClr>
                          </a:solidFill>
                          <a:ea typeface="微软雅黑" charset="-122"/>
                          <a:cs typeface="+mn-cs"/>
                        </a:rPr>
                        <a:t>服务</a:t>
                      </a:r>
                      <a:endParaRPr lang="en-US" altLang="zh-CN" sz="1200" kern="1200" dirty="0">
                        <a:solidFill>
                          <a:prstClr val="black">
                            <a:lumMod val="85000"/>
                            <a:lumOff val="15000"/>
                          </a:prstClr>
                        </a:solidFill>
                        <a:ea typeface="微软雅黑" charset="-122"/>
                        <a:cs typeface="+mn-cs"/>
                      </a:endParaRPr>
                    </a:p>
                  </p:txBody>
                </p:sp>
              </p:grpSp>
              <p:grpSp>
                <p:nvGrpSpPr>
                  <p:cNvPr id="19" name="组 101">
                    <a:extLst>
                      <a:ext uri="{FF2B5EF4-FFF2-40B4-BE49-F238E27FC236}">
                        <a16:creationId xmlns:a16="http://schemas.microsoft.com/office/drawing/2014/main" id="{ED993849-D3B6-4332-9F43-03CB2065C65D}"/>
                      </a:ext>
                    </a:extLst>
                  </p:cNvPr>
                  <p:cNvGrpSpPr/>
                  <p:nvPr/>
                </p:nvGrpSpPr>
                <p:grpSpPr>
                  <a:xfrm>
                    <a:off x="1337177" y="1685815"/>
                    <a:ext cx="500606" cy="490798"/>
                    <a:chOff x="1347177" y="1211905"/>
                    <a:chExt cx="500606" cy="490798"/>
                  </a:xfrm>
                </p:grpSpPr>
                <p:sp>
                  <p:nvSpPr>
                    <p:cNvPr id="25" name="椭圆 57">
                      <a:extLst>
                        <a:ext uri="{FF2B5EF4-FFF2-40B4-BE49-F238E27FC236}">
                          <a16:creationId xmlns:a16="http://schemas.microsoft.com/office/drawing/2014/main" id="{910359CD-99E9-424D-9599-337E1CC619D9}"/>
                        </a:ext>
                      </a:extLst>
                    </p:cNvPr>
                    <p:cNvSpPr>
                      <a:spLocks noChangeArrowheads="1"/>
                    </p:cNvSpPr>
                    <p:nvPr/>
                  </p:nvSpPr>
                  <p:spPr bwMode="auto">
                    <a:xfrm>
                      <a:off x="1347177" y="1211905"/>
                      <a:ext cx="490797" cy="490798"/>
                    </a:xfrm>
                    <a:prstGeom prst="ellipse">
                      <a:avLst/>
                    </a:prstGeom>
                    <a:solidFill>
                      <a:srgbClr val="FDAA02"/>
                    </a:solidFill>
                    <a:ln w="12700">
                      <a:solidFill>
                        <a:srgbClr val="FFAA00"/>
                      </a:solidFill>
                      <a:round/>
                      <a:headEnd/>
                      <a:tailEnd/>
                    </a:ln>
                  </p:spPr>
                  <p:txBody>
                    <a:bodyPr lIns="45720" rIns="4572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rtl="0"/>
                      <a:endParaRPr lang="zh-CN" altLang="en-US" kern="1200"/>
                    </a:p>
                  </p:txBody>
                </p:sp>
                <p:sp>
                  <p:nvSpPr>
                    <p:cNvPr id="26" name="矩形 25">
                      <a:extLst>
                        <a:ext uri="{FF2B5EF4-FFF2-40B4-BE49-F238E27FC236}">
                          <a16:creationId xmlns:a16="http://schemas.microsoft.com/office/drawing/2014/main" id="{533BBA2B-001E-4EFF-BF59-DC9A1F98A118}"/>
                        </a:ext>
                      </a:extLst>
                    </p:cNvPr>
                    <p:cNvSpPr/>
                    <p:nvPr/>
                  </p:nvSpPr>
                  <p:spPr>
                    <a:xfrm>
                      <a:off x="1354928" y="1214662"/>
                      <a:ext cx="492855" cy="461665"/>
                    </a:xfrm>
                    <a:prstGeom prst="rect">
                      <a:avLst/>
                    </a:prstGeom>
                  </p:spPr>
                  <p:txBody>
                    <a:bodyPr wrap="square">
                      <a:spAutoFit/>
                    </a:bodyPr>
                    <a:lstStyle/>
                    <a:p>
                      <a:pPr algn="l" rtl="0"/>
                      <a:r>
                        <a:rPr lang="zh-CN" altLang="en-US" sz="1200" kern="1200" dirty="0">
                          <a:solidFill>
                            <a:prstClr val="black">
                              <a:lumMod val="85000"/>
                              <a:lumOff val="15000"/>
                            </a:prstClr>
                          </a:solidFill>
                          <a:ea typeface="微软雅黑" charset="-122"/>
                          <a:cs typeface="+mn-cs"/>
                        </a:rPr>
                        <a:t>续费管理</a:t>
                      </a:r>
                      <a:endParaRPr lang="en-US" altLang="zh-CN" sz="1200" kern="1200" dirty="0">
                        <a:solidFill>
                          <a:prstClr val="black">
                            <a:lumMod val="85000"/>
                            <a:lumOff val="15000"/>
                          </a:prstClr>
                        </a:solidFill>
                        <a:ea typeface="微软雅黑" charset="-122"/>
                        <a:cs typeface="+mn-cs"/>
                      </a:endParaRPr>
                    </a:p>
                  </p:txBody>
                </p:sp>
              </p:grpSp>
              <p:sp>
                <p:nvSpPr>
                  <p:cNvPr id="20" name="矩形 19">
                    <a:extLst>
                      <a:ext uri="{FF2B5EF4-FFF2-40B4-BE49-F238E27FC236}">
                        <a16:creationId xmlns:a16="http://schemas.microsoft.com/office/drawing/2014/main" id="{46567775-D1FB-4DBA-8484-41E6FC34FE71}"/>
                      </a:ext>
                    </a:extLst>
                  </p:cNvPr>
                  <p:cNvSpPr/>
                  <p:nvPr/>
                </p:nvSpPr>
                <p:spPr>
                  <a:xfrm rot="20118580">
                    <a:off x="1408469" y="1117645"/>
                    <a:ext cx="646331" cy="276999"/>
                  </a:xfrm>
                  <a:prstGeom prst="rect">
                    <a:avLst/>
                  </a:prstGeom>
                </p:spPr>
                <p:txBody>
                  <a:bodyPr wrap="none">
                    <a:spAutoFit/>
                  </a:bodyPr>
                  <a:lstStyle/>
                  <a:p>
                    <a:pPr algn="l" rtl="0"/>
                    <a:r>
                      <a:rPr lang="zh-CN" altLang="en-US" sz="1200" kern="1200" dirty="0">
                        <a:solidFill>
                          <a:prstClr val="white"/>
                        </a:solidFill>
                        <a:ea typeface="微软雅黑" charset="-122"/>
                        <a:cs typeface="+mn-cs"/>
                      </a:rPr>
                      <a:t>市场部</a:t>
                    </a:r>
                    <a:endParaRPr lang="en-US" altLang="zh-CN" sz="1200" kern="1200" dirty="0">
                      <a:solidFill>
                        <a:prstClr val="white"/>
                      </a:solidFill>
                      <a:ea typeface="微软雅黑" charset="-122"/>
                      <a:cs typeface="+mn-cs"/>
                    </a:endParaRPr>
                  </a:p>
                </p:txBody>
              </p:sp>
              <p:sp>
                <p:nvSpPr>
                  <p:cNvPr id="21" name="矩形 20">
                    <a:extLst>
                      <a:ext uri="{FF2B5EF4-FFF2-40B4-BE49-F238E27FC236}">
                        <a16:creationId xmlns:a16="http://schemas.microsoft.com/office/drawing/2014/main" id="{24C8865F-FD59-45E2-80A6-7BFC3B3ACAA8}"/>
                      </a:ext>
                    </a:extLst>
                  </p:cNvPr>
                  <p:cNvSpPr/>
                  <p:nvPr/>
                </p:nvSpPr>
                <p:spPr>
                  <a:xfrm rot="16766199">
                    <a:off x="514757" y="2203057"/>
                    <a:ext cx="800219" cy="276999"/>
                  </a:xfrm>
                  <a:prstGeom prst="rect">
                    <a:avLst/>
                  </a:prstGeom>
                </p:spPr>
                <p:txBody>
                  <a:bodyPr wrap="none">
                    <a:spAutoFit/>
                  </a:bodyPr>
                  <a:lstStyle/>
                  <a:p>
                    <a:pPr algn="l" rtl="0"/>
                    <a:r>
                      <a:rPr lang="zh-CN" altLang="en-US" sz="1200" kern="1200" dirty="0">
                        <a:solidFill>
                          <a:prstClr val="white"/>
                        </a:solidFill>
                        <a:ea typeface="微软雅黑" charset="-122"/>
                        <a:cs typeface="+mn-cs"/>
                      </a:rPr>
                      <a:t>相关部门</a:t>
                    </a:r>
                    <a:endParaRPr lang="en-US" altLang="zh-CN" sz="1200" kern="1200" dirty="0">
                      <a:solidFill>
                        <a:prstClr val="white"/>
                      </a:solidFill>
                      <a:ea typeface="微软雅黑" charset="-122"/>
                      <a:cs typeface="+mn-cs"/>
                    </a:endParaRPr>
                  </a:p>
                </p:txBody>
              </p:sp>
              <p:sp>
                <p:nvSpPr>
                  <p:cNvPr id="22" name="矩形 21">
                    <a:extLst>
                      <a:ext uri="{FF2B5EF4-FFF2-40B4-BE49-F238E27FC236}">
                        <a16:creationId xmlns:a16="http://schemas.microsoft.com/office/drawing/2014/main" id="{A9C8197D-0C79-4095-ADAA-7C03D24407F9}"/>
                      </a:ext>
                    </a:extLst>
                  </p:cNvPr>
                  <p:cNvSpPr/>
                  <p:nvPr/>
                </p:nvSpPr>
                <p:spPr>
                  <a:xfrm rot="2314068">
                    <a:off x="1028681" y="3557586"/>
                    <a:ext cx="646331" cy="276999"/>
                  </a:xfrm>
                  <a:prstGeom prst="rect">
                    <a:avLst/>
                  </a:prstGeom>
                </p:spPr>
                <p:txBody>
                  <a:bodyPr wrap="none">
                    <a:spAutoFit/>
                  </a:bodyPr>
                  <a:lstStyle/>
                  <a:p>
                    <a:pPr algn="l" rtl="0"/>
                    <a:r>
                      <a:rPr lang="zh-CN" altLang="en-US" sz="1200" kern="1200" dirty="0">
                        <a:solidFill>
                          <a:prstClr val="white"/>
                        </a:solidFill>
                        <a:ea typeface="微软雅黑" charset="-122"/>
                        <a:cs typeface="+mn-cs"/>
                      </a:rPr>
                      <a:t>服务部</a:t>
                    </a:r>
                    <a:endParaRPr lang="zh-CN" altLang="en-US" sz="1200" kern="1200" dirty="0">
                      <a:solidFill>
                        <a:prstClr val="white"/>
                      </a:solidFill>
                      <a:ea typeface="DengXian"/>
                      <a:cs typeface="+mn-cs"/>
                    </a:endParaRPr>
                  </a:p>
                </p:txBody>
              </p:sp>
              <p:sp>
                <p:nvSpPr>
                  <p:cNvPr id="23" name="矩形 22">
                    <a:extLst>
                      <a:ext uri="{FF2B5EF4-FFF2-40B4-BE49-F238E27FC236}">
                        <a16:creationId xmlns:a16="http://schemas.microsoft.com/office/drawing/2014/main" id="{D1B99836-773B-4E23-9FF4-D2D64614430F}"/>
                      </a:ext>
                    </a:extLst>
                  </p:cNvPr>
                  <p:cNvSpPr/>
                  <p:nvPr/>
                </p:nvSpPr>
                <p:spPr>
                  <a:xfrm rot="21406277">
                    <a:off x="2355137" y="3993186"/>
                    <a:ext cx="646331" cy="276999"/>
                  </a:xfrm>
                  <a:prstGeom prst="rect">
                    <a:avLst/>
                  </a:prstGeom>
                </p:spPr>
                <p:txBody>
                  <a:bodyPr wrap="none">
                    <a:spAutoFit/>
                  </a:bodyPr>
                  <a:lstStyle/>
                  <a:p>
                    <a:pPr algn="l" rtl="0"/>
                    <a:r>
                      <a:rPr lang="zh-CN" altLang="en-US" sz="1200" kern="1200" dirty="0">
                        <a:solidFill>
                          <a:prstClr val="white"/>
                        </a:solidFill>
                        <a:ea typeface="微软雅黑" charset="-122"/>
                        <a:cs typeface="+mn-cs"/>
                      </a:rPr>
                      <a:t>研发部</a:t>
                    </a:r>
                    <a:endParaRPr lang="en-US" altLang="zh-CN" sz="1200" kern="1200" dirty="0">
                      <a:solidFill>
                        <a:prstClr val="white"/>
                      </a:solidFill>
                      <a:ea typeface="微软雅黑" charset="-122"/>
                      <a:cs typeface="+mn-cs"/>
                    </a:endParaRPr>
                  </a:p>
                </p:txBody>
              </p:sp>
              <p:sp>
                <p:nvSpPr>
                  <p:cNvPr id="24" name="矩形 23">
                    <a:extLst>
                      <a:ext uri="{FF2B5EF4-FFF2-40B4-BE49-F238E27FC236}">
                        <a16:creationId xmlns:a16="http://schemas.microsoft.com/office/drawing/2014/main" id="{48706E31-DE4F-4B07-88B1-77EB770961FA}"/>
                      </a:ext>
                    </a:extLst>
                  </p:cNvPr>
                  <p:cNvSpPr/>
                  <p:nvPr/>
                </p:nvSpPr>
                <p:spPr>
                  <a:xfrm rot="656681">
                    <a:off x="2480931" y="1005235"/>
                    <a:ext cx="620683" cy="276999"/>
                  </a:xfrm>
                  <a:prstGeom prst="rect">
                    <a:avLst/>
                  </a:prstGeom>
                </p:spPr>
                <p:txBody>
                  <a:bodyPr wrap="none">
                    <a:spAutoFit/>
                  </a:bodyPr>
                  <a:lstStyle/>
                  <a:p>
                    <a:pPr algn="l" rtl="0"/>
                    <a:r>
                      <a:rPr lang="en-US" altLang="zh-CN" sz="1200" kern="1200" dirty="0">
                        <a:solidFill>
                          <a:prstClr val="white"/>
                        </a:solidFill>
                        <a:latin typeface="Microsoft YaHei" charset="-122"/>
                        <a:ea typeface="Microsoft YaHei" charset="-122"/>
                        <a:cs typeface="Microsoft YaHei" charset="-122"/>
                      </a:rPr>
                      <a:t>IT</a:t>
                    </a:r>
                    <a:r>
                      <a:rPr lang="zh-CN" altLang="en-US" sz="1200" kern="1200" dirty="0">
                        <a:solidFill>
                          <a:prstClr val="white"/>
                        </a:solidFill>
                        <a:latin typeface="Microsoft YaHei" charset="-122"/>
                        <a:ea typeface="Microsoft YaHei" charset="-122"/>
                        <a:cs typeface="Microsoft YaHei" charset="-122"/>
                      </a:rPr>
                      <a:t>部门</a:t>
                    </a:r>
                    <a:endParaRPr lang="en-US" altLang="zh-CN" sz="1200" kern="1200" dirty="0">
                      <a:solidFill>
                        <a:prstClr val="white"/>
                      </a:solidFill>
                      <a:latin typeface="Microsoft YaHei" charset="-122"/>
                      <a:ea typeface="Microsoft YaHei" charset="-122"/>
                      <a:cs typeface="Microsoft YaHei" charset="-122"/>
                    </a:endParaRPr>
                  </a:p>
                </p:txBody>
              </p:sp>
            </p:grpSp>
          </p:grpSp>
        </p:grpSp>
        <p:sp>
          <p:nvSpPr>
            <p:cNvPr id="4" name="矩形 3">
              <a:extLst>
                <a:ext uri="{FF2B5EF4-FFF2-40B4-BE49-F238E27FC236}">
                  <a16:creationId xmlns:a16="http://schemas.microsoft.com/office/drawing/2014/main" id="{C89D3810-66AD-493E-801A-92E6E6A60195}"/>
                </a:ext>
              </a:extLst>
            </p:cNvPr>
            <p:cNvSpPr/>
            <p:nvPr/>
          </p:nvSpPr>
          <p:spPr>
            <a:xfrm>
              <a:off x="1509782" y="5618250"/>
              <a:ext cx="2441694" cy="338554"/>
            </a:xfrm>
            <a:prstGeom prst="rect">
              <a:avLst/>
            </a:prstGeom>
          </p:spPr>
          <p:txBody>
            <a:bodyPr wrap="none">
              <a:spAutoFit/>
            </a:bodyPr>
            <a:lstStyle/>
            <a:p>
              <a:pPr algn="l" rtl="0"/>
              <a:r>
                <a:rPr lang="zh-CN" altLang="en-US" sz="1600" b="1" kern="1200" dirty="0">
                  <a:solidFill>
                    <a:srgbClr val="F99900"/>
                  </a:solidFill>
                  <a:latin typeface="微软雅黑 Light" pitchFamily="34" charset="-122"/>
                  <a:ea typeface="微软雅黑 Light" pitchFamily="34" charset="-122"/>
                  <a:cs typeface="Microsoft YaHei Light" charset="-122"/>
                </a:rPr>
                <a:t>连接全员，集团分子公司</a:t>
              </a:r>
              <a:endParaRPr lang="en-US" altLang="zh-CN" sz="1600" b="1" kern="1200" dirty="0">
                <a:solidFill>
                  <a:srgbClr val="F99900"/>
                </a:solidFill>
                <a:latin typeface="微软雅黑 Light" pitchFamily="34" charset="-122"/>
                <a:ea typeface="微软雅黑 Light" pitchFamily="34" charset="-122"/>
                <a:cs typeface="Microsoft YaHei Light" charset="-122"/>
              </a:endParaRPr>
            </a:p>
          </p:txBody>
        </p:sp>
      </p:grpSp>
      <p:grpSp>
        <p:nvGrpSpPr>
          <p:cNvPr id="41" name="组 158">
            <a:extLst>
              <a:ext uri="{FF2B5EF4-FFF2-40B4-BE49-F238E27FC236}">
                <a16:creationId xmlns:a16="http://schemas.microsoft.com/office/drawing/2014/main" id="{FC2C384A-1F14-41DA-B644-72BE6BAE2023}"/>
              </a:ext>
            </a:extLst>
          </p:cNvPr>
          <p:cNvGrpSpPr/>
          <p:nvPr/>
        </p:nvGrpSpPr>
        <p:grpSpPr>
          <a:xfrm>
            <a:off x="5040534" y="2335987"/>
            <a:ext cx="1723549" cy="2962827"/>
            <a:chOff x="5297738" y="2003463"/>
            <a:chExt cx="2266825" cy="3687735"/>
          </a:xfrm>
        </p:grpSpPr>
        <p:sp>
          <p:nvSpPr>
            <p:cNvPr id="42" name="AutoShape 6">
              <a:extLst>
                <a:ext uri="{FF2B5EF4-FFF2-40B4-BE49-F238E27FC236}">
                  <a16:creationId xmlns:a16="http://schemas.microsoft.com/office/drawing/2014/main" id="{36818EC3-204C-464E-B4AF-95CFD1DCBAE0}"/>
                </a:ext>
              </a:extLst>
            </p:cNvPr>
            <p:cNvSpPr/>
            <p:nvPr/>
          </p:nvSpPr>
          <p:spPr bwMode="auto">
            <a:xfrm>
              <a:off x="5381075" y="2063213"/>
              <a:ext cx="2065482" cy="3627985"/>
            </a:xfrm>
            <a:prstGeom prst="roundRect">
              <a:avLst>
                <a:gd name="adj" fmla="val 8259"/>
              </a:avLst>
            </a:prstGeom>
            <a:noFill/>
            <a:ln w="6350" cap="flat" cmpd="sng">
              <a:solidFill>
                <a:srgbClr val="FDAA02"/>
              </a:solidFill>
              <a:prstDash val="solid"/>
              <a:round/>
              <a:headEnd type="none" w="med" len="med"/>
              <a:tailEnd type="none" w="med" len="med"/>
            </a:ln>
            <a:effectLst/>
          </p:spPr>
          <p:txBody>
            <a:bodyPr lIns="121919" tIns="121919" rIns="121919" bIns="121919" anchor="ctr"/>
            <a:lstStyle/>
            <a:p>
              <a:pPr algn="l" defTabSz="914377" rtl="0">
                <a:buClr>
                  <a:prstClr val="black"/>
                </a:buClr>
              </a:pPr>
              <a:endParaRPr lang="zh-CN" altLang="en-US" kern="1200" dirty="0">
                <a:solidFill>
                  <a:prstClr val="black"/>
                </a:solidFill>
                <a:latin typeface="微软雅黑 Light" pitchFamily="34" charset="-122"/>
                <a:ea typeface="微软雅黑 Light" pitchFamily="34" charset="-122"/>
                <a:cs typeface="+mn-cs"/>
                <a:sym typeface="Calibri" panose="020F0502020204030204" charset="0"/>
              </a:endParaRPr>
            </a:p>
          </p:txBody>
        </p:sp>
        <p:sp>
          <p:nvSpPr>
            <p:cNvPr id="43" name="矩形 42">
              <a:extLst>
                <a:ext uri="{FF2B5EF4-FFF2-40B4-BE49-F238E27FC236}">
                  <a16:creationId xmlns:a16="http://schemas.microsoft.com/office/drawing/2014/main" id="{BE2D6C9F-84D6-4A1A-AF09-0F92A8856743}"/>
                </a:ext>
              </a:extLst>
            </p:cNvPr>
            <p:cNvSpPr/>
            <p:nvPr/>
          </p:nvSpPr>
          <p:spPr>
            <a:xfrm>
              <a:off x="5297738" y="2003463"/>
              <a:ext cx="2266825" cy="624340"/>
            </a:xfrm>
            <a:prstGeom prst="rect">
              <a:avLst/>
            </a:prstGeom>
            <a:ln w="6350">
              <a:noFill/>
            </a:ln>
          </p:spPr>
          <p:txBody>
            <a:bodyPr wrap="none">
              <a:spAutoFit/>
            </a:bodyPr>
            <a:lstStyle/>
            <a:p>
              <a:pPr algn="l" defTabSz="914377" rtl="0">
                <a:lnSpc>
                  <a:spcPct val="150000"/>
                </a:lnSpc>
                <a:buClr>
                  <a:srgbClr val="FDAA02"/>
                </a:buClr>
                <a:buSzPct val="80000"/>
              </a:pPr>
              <a:r>
                <a:rPr lang="zh-CN" altLang="en-US" sz="2000" kern="1200" dirty="0">
                  <a:solidFill>
                    <a:prstClr val="white"/>
                  </a:solidFill>
                  <a:latin typeface="微软雅黑 Light" pitchFamily="34" charset="-122"/>
                  <a:ea typeface="微软雅黑 Light" pitchFamily="34" charset="-122"/>
                  <a:cs typeface="Microsoft YaHei" charset="-122"/>
                  <a:sym typeface="微软雅黑" panose="020B0503020204020204" pitchFamily="126" charset="-122"/>
                </a:rPr>
                <a:t>互联业务窗口</a:t>
              </a:r>
              <a:endParaRPr lang="en-US" altLang="zh-CN" sz="2000" kern="1200" dirty="0">
                <a:solidFill>
                  <a:prstClr val="white"/>
                </a:solidFill>
                <a:latin typeface="微软雅黑 Light" pitchFamily="34" charset="-122"/>
                <a:ea typeface="微软雅黑 Light" pitchFamily="34" charset="-122"/>
                <a:cs typeface="Microsoft YaHei" charset="-122"/>
                <a:sym typeface="微软雅黑" panose="020B0503020204020204" pitchFamily="126" charset="-122"/>
              </a:endParaRPr>
            </a:p>
          </p:txBody>
        </p:sp>
        <p:sp>
          <p:nvSpPr>
            <p:cNvPr id="44" name="矩形 43">
              <a:extLst>
                <a:ext uri="{FF2B5EF4-FFF2-40B4-BE49-F238E27FC236}">
                  <a16:creationId xmlns:a16="http://schemas.microsoft.com/office/drawing/2014/main" id="{9D76AC24-AE76-49CA-BBB0-4BAEDB16D0F9}"/>
                </a:ext>
              </a:extLst>
            </p:cNvPr>
            <p:cNvSpPr/>
            <p:nvPr/>
          </p:nvSpPr>
          <p:spPr>
            <a:xfrm>
              <a:off x="5511691" y="2725364"/>
              <a:ext cx="1845306" cy="2930559"/>
            </a:xfrm>
            <a:prstGeom prst="rect">
              <a:avLst/>
            </a:prstGeom>
            <a:ln w="6350">
              <a:noFill/>
            </a:ln>
          </p:spPr>
          <p:txBody>
            <a:bodyPr wrap="square">
              <a:spAutoFit/>
            </a:bodyPr>
            <a:lstStyle/>
            <a:p>
              <a:pPr algn="ctr" defTabSz="914377" rtl="0">
                <a:lnSpc>
                  <a:spcPct val="150000"/>
                </a:lnSpc>
                <a:buClr>
                  <a:prstClr val="black"/>
                </a:buClr>
              </a:pPr>
              <a:r>
                <a:rPr lang="zh-CN" altLang="en-US"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rPr>
                <a:t>沟通</a:t>
              </a:r>
              <a:r>
                <a:rPr lang="en-US" altLang="zh-CN"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rPr>
                <a:t>/</a:t>
              </a:r>
              <a:r>
                <a:rPr lang="zh-CN" altLang="en-US"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rPr>
                <a:t>通知</a:t>
              </a:r>
              <a:endParaRPr lang="en-US" altLang="zh-CN" sz="1400" kern="1200" dirty="0">
                <a:solidFill>
                  <a:prstClr val="white"/>
                </a:solidFill>
                <a:latin typeface="微软雅黑 Light" pitchFamily="34" charset="-122"/>
                <a:ea typeface="微软雅黑 Light" pitchFamily="34" charset="-122"/>
                <a:cs typeface="Microsoft YaHei Light" charset="-122"/>
                <a:sym typeface="Calibri" panose="020F0502020204030204" charset="0"/>
              </a:endParaRPr>
            </a:p>
            <a:p>
              <a:pPr algn="ctr" defTabSz="914377" rtl="0">
                <a:lnSpc>
                  <a:spcPct val="150000"/>
                </a:lnSpc>
                <a:buClr>
                  <a:prstClr val="black"/>
                </a:buClr>
              </a:pPr>
              <a:r>
                <a:rPr lang="zh-CN" altLang="en-US"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rPr>
                <a:t>伙伴学堂</a:t>
              </a:r>
              <a:endParaRPr lang="en-US" altLang="zh-CN" sz="1400" kern="1200" dirty="0">
                <a:solidFill>
                  <a:prstClr val="white"/>
                </a:solidFill>
                <a:latin typeface="微软雅黑 Light" pitchFamily="34" charset="-122"/>
                <a:ea typeface="微软雅黑 Light" pitchFamily="34" charset="-122"/>
                <a:cs typeface="Microsoft YaHei Light" charset="-122"/>
                <a:sym typeface="Calibri" panose="020F0502020204030204" charset="0"/>
              </a:endParaRPr>
            </a:p>
            <a:p>
              <a:pPr algn="ctr" defTabSz="914377" rtl="0">
                <a:lnSpc>
                  <a:spcPct val="150000"/>
                </a:lnSpc>
                <a:buClr>
                  <a:prstClr val="black"/>
                </a:buClr>
              </a:pPr>
              <a:r>
                <a:rPr lang="zh-CN" altLang="en-US"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rPr>
                <a:t>订货通</a:t>
              </a:r>
              <a:endParaRPr lang="en-US" altLang="zh-CN"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endParaRPr>
            </a:p>
            <a:p>
              <a:pPr algn="ctr" defTabSz="914377" rtl="0">
                <a:lnSpc>
                  <a:spcPct val="150000"/>
                </a:lnSpc>
                <a:buClr>
                  <a:prstClr val="black"/>
                </a:buClr>
              </a:pPr>
              <a:r>
                <a:rPr lang="zh-CN" altLang="en-US"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rPr>
                <a:t>服务通</a:t>
              </a:r>
              <a:endParaRPr lang="en-US" altLang="zh-CN"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endParaRPr>
            </a:p>
            <a:p>
              <a:pPr algn="ctr" defTabSz="914377" rtl="0">
                <a:lnSpc>
                  <a:spcPct val="150000"/>
                </a:lnSpc>
                <a:buClr>
                  <a:prstClr val="black"/>
                </a:buClr>
              </a:pPr>
              <a:r>
                <a:rPr lang="zh-CN" altLang="en-US"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rPr>
                <a:t>代理通</a:t>
              </a:r>
              <a:endParaRPr lang="en-US" altLang="zh-CN"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endParaRPr>
            </a:p>
            <a:p>
              <a:pPr algn="ctr" defTabSz="914377" rtl="0">
                <a:lnSpc>
                  <a:spcPct val="150000"/>
                </a:lnSpc>
                <a:buClr>
                  <a:prstClr val="black"/>
                </a:buClr>
              </a:pPr>
              <a:r>
                <a:rPr lang="zh-CN" altLang="en-US"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rPr>
                <a:t>报数通</a:t>
              </a:r>
              <a:endParaRPr lang="en-US" altLang="zh-CN"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endParaRPr>
            </a:p>
            <a:p>
              <a:pPr algn="ctr" defTabSz="914377" rtl="0">
                <a:lnSpc>
                  <a:spcPct val="150000"/>
                </a:lnSpc>
                <a:buClr>
                  <a:prstClr val="black"/>
                </a:buClr>
              </a:pPr>
              <a:r>
                <a:rPr lang="zh-CN" altLang="en-US" sz="1400" kern="1200" dirty="0">
                  <a:solidFill>
                    <a:prstClr val="white"/>
                  </a:solidFill>
                  <a:latin typeface="微软雅黑 Light" pitchFamily="34" charset="-122"/>
                  <a:ea typeface="微软雅黑 Light" pitchFamily="34" charset="-122"/>
                  <a:cs typeface="Microsoft YaHei Light" charset="-122"/>
                  <a:sym typeface="微软雅黑" panose="020B0503020204020204" pitchFamily="126" charset="-122"/>
                </a:rPr>
                <a:t>自定义应用</a:t>
              </a:r>
              <a:endParaRPr lang="en-US" altLang="zh-CN" sz="1400" kern="1200" dirty="0">
                <a:solidFill>
                  <a:prstClr val="white"/>
                </a:solidFill>
                <a:latin typeface="微软雅黑 Light" pitchFamily="34" charset="-122"/>
                <a:ea typeface="微软雅黑 Light" pitchFamily="34" charset="-122"/>
                <a:cs typeface="Microsoft YaHei Light" charset="-122"/>
                <a:sym typeface="Calibri" panose="020F0502020204030204" charset="0"/>
              </a:endParaRPr>
            </a:p>
          </p:txBody>
        </p:sp>
      </p:grpSp>
      <p:sp>
        <p:nvSpPr>
          <p:cNvPr id="45" name="AutoShape 8">
            <a:extLst>
              <a:ext uri="{FF2B5EF4-FFF2-40B4-BE49-F238E27FC236}">
                <a16:creationId xmlns:a16="http://schemas.microsoft.com/office/drawing/2014/main" id="{FD4A66F3-53E4-4873-A2B5-E828A1866153}"/>
              </a:ext>
            </a:extLst>
          </p:cNvPr>
          <p:cNvSpPr/>
          <p:nvPr/>
        </p:nvSpPr>
        <p:spPr bwMode="auto">
          <a:xfrm>
            <a:off x="4732729" y="3730547"/>
            <a:ext cx="247650" cy="185737"/>
          </a:xfrm>
          <a:prstGeom prst="chevron">
            <a:avLst>
              <a:gd name="adj" fmla="val 50000"/>
            </a:avLst>
          </a:prstGeom>
          <a:solidFill>
            <a:srgbClr val="FDAA02"/>
          </a:solidFill>
          <a:ln>
            <a:noFill/>
          </a:ln>
          <a:effectLst/>
        </p:spPr>
        <p:txBody>
          <a:bodyPr lIns="121919" tIns="121919" rIns="121919" bIns="121919" anchor="ctr"/>
          <a:lstStyle/>
          <a:p>
            <a:pPr algn="l" defTabSz="914377" rtl="0">
              <a:buClr>
                <a:prstClr val="black"/>
              </a:buClr>
            </a:pPr>
            <a:endParaRPr lang="zh-CN" altLang="en-US" kern="1200" dirty="0">
              <a:solidFill>
                <a:prstClr val="black"/>
              </a:solidFill>
              <a:latin typeface="Calibri" panose="020F0502020204030204" charset="0"/>
              <a:ea typeface="Calibri" panose="020F0502020204030204" charset="0"/>
              <a:cs typeface="+mn-cs"/>
              <a:sym typeface="Calibri" panose="020F0502020204030204" charset="0"/>
            </a:endParaRPr>
          </a:p>
        </p:txBody>
      </p:sp>
      <p:sp>
        <p:nvSpPr>
          <p:cNvPr id="46" name="矩形 45">
            <a:extLst>
              <a:ext uri="{FF2B5EF4-FFF2-40B4-BE49-F238E27FC236}">
                <a16:creationId xmlns:a16="http://schemas.microsoft.com/office/drawing/2014/main" id="{0DF68837-CF0F-4907-B4E9-44B5463278D1}"/>
              </a:ext>
            </a:extLst>
          </p:cNvPr>
          <p:cNvSpPr/>
          <p:nvPr/>
        </p:nvSpPr>
        <p:spPr>
          <a:xfrm>
            <a:off x="6781726" y="2196201"/>
            <a:ext cx="1444999" cy="338554"/>
          </a:xfrm>
          <a:prstGeom prst="rect">
            <a:avLst/>
          </a:prstGeom>
        </p:spPr>
        <p:txBody>
          <a:bodyPr wrap="square">
            <a:spAutoFit/>
          </a:bodyPr>
          <a:lstStyle/>
          <a:p>
            <a:pPr algn="ctr" rtl="0"/>
            <a:r>
              <a:rPr lang="zh-CN" altLang="en-US" sz="1600" b="1" kern="1200" dirty="0">
                <a:solidFill>
                  <a:srgbClr val="F99900"/>
                </a:solidFill>
                <a:latin typeface="微软雅黑 Light" pitchFamily="34" charset="-122"/>
                <a:ea typeface="微软雅黑 Light" pitchFamily="34" charset="-122"/>
                <a:cs typeface="Microsoft YaHei Light" charset="-122"/>
              </a:rPr>
              <a:t>连接伙伴</a:t>
            </a:r>
            <a:endParaRPr lang="en-US" altLang="zh-CN" sz="1600" b="1" kern="1200" dirty="0">
              <a:solidFill>
                <a:srgbClr val="F99900"/>
              </a:solidFill>
              <a:latin typeface="微软雅黑 Light" pitchFamily="34" charset="-122"/>
              <a:ea typeface="微软雅黑 Light" pitchFamily="34" charset="-122"/>
              <a:cs typeface="Microsoft YaHei Light" charset="-122"/>
            </a:endParaRPr>
          </a:p>
        </p:txBody>
      </p:sp>
      <p:sp>
        <p:nvSpPr>
          <p:cNvPr id="47" name="AutoShape 8">
            <a:extLst>
              <a:ext uri="{FF2B5EF4-FFF2-40B4-BE49-F238E27FC236}">
                <a16:creationId xmlns:a16="http://schemas.microsoft.com/office/drawing/2014/main" id="{58B03D7D-1D6F-4D27-88CA-017063D101CF}"/>
              </a:ext>
            </a:extLst>
          </p:cNvPr>
          <p:cNvSpPr/>
          <p:nvPr/>
        </p:nvSpPr>
        <p:spPr bwMode="auto">
          <a:xfrm>
            <a:off x="7061933" y="3781384"/>
            <a:ext cx="3774766" cy="79141"/>
          </a:xfrm>
          <a:prstGeom prst="chevron">
            <a:avLst>
              <a:gd name="adj" fmla="val 50000"/>
            </a:avLst>
          </a:prstGeom>
          <a:solidFill>
            <a:srgbClr val="FDAA02"/>
          </a:solidFill>
          <a:ln>
            <a:noFill/>
          </a:ln>
          <a:effectLst/>
        </p:spPr>
        <p:txBody>
          <a:bodyPr lIns="121919" tIns="121919" rIns="121919" bIns="121919" anchor="ctr"/>
          <a:lstStyle/>
          <a:p>
            <a:pPr algn="l" defTabSz="914377" rtl="0">
              <a:buClr>
                <a:prstClr val="black"/>
              </a:buClr>
            </a:pPr>
            <a:endParaRPr lang="zh-CN" altLang="en-US" kern="1200" dirty="0">
              <a:solidFill>
                <a:prstClr val="black"/>
              </a:solidFill>
              <a:latin typeface="微软雅黑 Light" pitchFamily="34" charset="-122"/>
              <a:ea typeface="微软雅黑 Light" pitchFamily="34" charset="-122"/>
              <a:cs typeface="+mn-cs"/>
              <a:sym typeface="Calibri" panose="020F0502020204030204" charset="0"/>
            </a:endParaRPr>
          </a:p>
        </p:txBody>
      </p:sp>
      <p:sp>
        <p:nvSpPr>
          <p:cNvPr id="48" name="AutoShape 8">
            <a:extLst>
              <a:ext uri="{FF2B5EF4-FFF2-40B4-BE49-F238E27FC236}">
                <a16:creationId xmlns:a16="http://schemas.microsoft.com/office/drawing/2014/main" id="{755AFADA-2595-497B-88A4-1E36858D4967}"/>
              </a:ext>
            </a:extLst>
          </p:cNvPr>
          <p:cNvSpPr/>
          <p:nvPr/>
        </p:nvSpPr>
        <p:spPr bwMode="auto">
          <a:xfrm>
            <a:off x="7021151" y="2558333"/>
            <a:ext cx="1043018" cy="102005"/>
          </a:xfrm>
          <a:prstGeom prst="chevron">
            <a:avLst>
              <a:gd name="adj" fmla="val 50000"/>
            </a:avLst>
          </a:prstGeom>
          <a:solidFill>
            <a:srgbClr val="FDAA02"/>
          </a:solidFill>
          <a:ln>
            <a:noFill/>
          </a:ln>
          <a:effectLst/>
        </p:spPr>
        <p:txBody>
          <a:bodyPr lIns="121919" tIns="121919" rIns="121919" bIns="121919" anchor="ctr"/>
          <a:lstStyle/>
          <a:p>
            <a:pPr algn="l" defTabSz="914377" rtl="0">
              <a:buClr>
                <a:prstClr val="black"/>
              </a:buClr>
            </a:pPr>
            <a:endParaRPr lang="zh-CN" altLang="en-US" kern="1200" dirty="0">
              <a:solidFill>
                <a:prstClr val="black"/>
              </a:solidFill>
              <a:latin typeface="微软雅黑 Light" pitchFamily="34" charset="-122"/>
              <a:ea typeface="微软雅黑 Light" pitchFamily="34" charset="-122"/>
              <a:cs typeface="+mn-cs"/>
              <a:sym typeface="Calibri" panose="020F0502020204030204" charset="0"/>
            </a:endParaRPr>
          </a:p>
        </p:txBody>
      </p:sp>
      <p:grpSp>
        <p:nvGrpSpPr>
          <p:cNvPr id="49" name="组 166">
            <a:extLst>
              <a:ext uri="{FF2B5EF4-FFF2-40B4-BE49-F238E27FC236}">
                <a16:creationId xmlns:a16="http://schemas.microsoft.com/office/drawing/2014/main" id="{5D672875-60EC-43BA-96CA-0D28AAAB74A6}"/>
              </a:ext>
            </a:extLst>
          </p:cNvPr>
          <p:cNvGrpSpPr/>
          <p:nvPr/>
        </p:nvGrpSpPr>
        <p:grpSpPr>
          <a:xfrm>
            <a:off x="8246417" y="1845418"/>
            <a:ext cx="1007864" cy="400108"/>
            <a:chOff x="5985868" y="1257547"/>
            <a:chExt cx="1007864" cy="400108"/>
          </a:xfrm>
        </p:grpSpPr>
        <p:sp>
          <p:nvSpPr>
            <p:cNvPr id="50" name="AutoShape 34">
              <a:extLst>
                <a:ext uri="{FF2B5EF4-FFF2-40B4-BE49-F238E27FC236}">
                  <a16:creationId xmlns:a16="http://schemas.microsoft.com/office/drawing/2014/main" id="{108BC294-E459-4B6E-87FF-67A5053C743E}"/>
                </a:ext>
              </a:extLst>
            </p:cNvPr>
            <p:cNvSpPr/>
            <p:nvPr/>
          </p:nvSpPr>
          <p:spPr>
            <a:xfrm>
              <a:off x="5985868" y="1311017"/>
              <a:ext cx="1007864" cy="289322"/>
            </a:xfrm>
            <a:prstGeom prst="roundRect">
              <a:avLst>
                <a:gd name="adj" fmla="val 50000"/>
              </a:avLst>
            </a:prstGeom>
            <a:noFill/>
            <a:ln w="25400" cap="flat" cmpd="sng">
              <a:solidFill>
                <a:srgbClr val="FDAA02"/>
              </a:solidFill>
              <a:prstDash val="solid"/>
              <a:headEnd type="none" w="med" len="med"/>
              <a:tailEnd type="none" w="med" len="med"/>
            </a:ln>
            <a:effectLst>
              <a:outerShdw dist="25400" dir="5400000" algn="ctr" rotWithShape="0">
                <a:srgbClr val="808080">
                  <a:alpha val="34998"/>
                </a:srgbClr>
              </a:outerShdw>
            </a:effectLst>
          </p:spPr>
          <p:txBody>
            <a:bodyPr lIns="121919" tIns="121919" rIns="121919" bIns="121919" anchor="ctr"/>
            <a:lstStyle/>
            <a:p>
              <a:pPr algn="l" defTabSz="914377" rtl="0">
                <a:buClr>
                  <a:prstClr val="black"/>
                </a:buClr>
              </a:pPr>
              <a:endParaRPr lang="zh-CN" altLang="en-US" kern="1200" dirty="0">
                <a:solidFill>
                  <a:prstClr val="white"/>
                </a:solidFill>
                <a:latin typeface="微软雅黑 Light" pitchFamily="34" charset="-122"/>
                <a:ea typeface="微软雅黑 Light" pitchFamily="34" charset="-122"/>
                <a:cs typeface="+mn-cs"/>
                <a:sym typeface="Calibri" panose="020F0502020204030204" charset="0"/>
              </a:endParaRPr>
            </a:p>
          </p:txBody>
        </p:sp>
        <p:sp>
          <p:nvSpPr>
            <p:cNvPr id="51" name="Rectangle 35">
              <a:extLst>
                <a:ext uri="{FF2B5EF4-FFF2-40B4-BE49-F238E27FC236}">
                  <a16:creationId xmlns:a16="http://schemas.microsoft.com/office/drawing/2014/main" id="{8A0EE082-B504-46A5-86A7-E09753625407}"/>
                </a:ext>
              </a:extLst>
            </p:cNvPr>
            <p:cNvSpPr/>
            <p:nvPr/>
          </p:nvSpPr>
          <p:spPr bwMode="auto">
            <a:xfrm>
              <a:off x="6042546" y="1257547"/>
              <a:ext cx="951185" cy="400108"/>
            </a:xfrm>
            <a:prstGeom prst="rect">
              <a:avLst/>
            </a:prstGeom>
            <a:noFill/>
            <a:ln>
              <a:noFill/>
            </a:ln>
            <a:effectLst/>
          </p:spPr>
          <p:txBody>
            <a:bodyPr wrap="square" lIns="121919" tIns="121919" rIns="121919" bIns="121919">
              <a:spAutoFit/>
            </a:bodyPr>
            <a:lstStyle/>
            <a:p>
              <a:pPr algn="ctr" defTabSz="914377" rtl="0">
                <a:buClr>
                  <a:prstClr val="black"/>
                </a:buClr>
              </a:pPr>
              <a:r>
                <a:rPr lang="zh-CN" altLang="en-US" sz="1000" kern="1200" dirty="0">
                  <a:solidFill>
                    <a:prstClr val="white"/>
                  </a:solidFill>
                  <a:latin typeface="微软雅黑 Light" pitchFamily="34" charset="-122"/>
                  <a:ea typeface="微软雅黑 Light" pitchFamily="34" charset="-122"/>
                  <a:cs typeface="Microsoft YaHei" charset="-122"/>
                  <a:sym typeface="微软雅黑" panose="020B0503020204020204" pitchFamily="126" charset="-122"/>
                </a:rPr>
                <a:t>经销商</a:t>
              </a:r>
              <a:r>
                <a:rPr lang="en-US" altLang="zh-CN" sz="1000" kern="1200" dirty="0">
                  <a:solidFill>
                    <a:prstClr val="white"/>
                  </a:solidFill>
                  <a:latin typeface="微软雅黑 Light" pitchFamily="34" charset="-122"/>
                  <a:ea typeface="微软雅黑 Light" pitchFamily="34" charset="-122"/>
                  <a:cs typeface="Microsoft YaHei" charset="-122"/>
                  <a:sym typeface="微软雅黑" panose="020B0503020204020204" pitchFamily="126" charset="-122"/>
                </a:rPr>
                <a:t>1</a:t>
              </a:r>
              <a:endParaRPr lang="en-US" altLang="zh-CN" sz="1000" kern="1200" dirty="0">
                <a:solidFill>
                  <a:prstClr val="white"/>
                </a:solidFill>
                <a:latin typeface="微软雅黑 Light" pitchFamily="34" charset="-122"/>
                <a:ea typeface="微软雅黑 Light" pitchFamily="34" charset="-122"/>
                <a:cs typeface="Microsoft YaHei" charset="-122"/>
                <a:sym typeface="Calibri" panose="020F0502020204030204" charset="0"/>
              </a:endParaRPr>
            </a:p>
          </p:txBody>
        </p:sp>
      </p:grpSp>
      <p:grpSp>
        <p:nvGrpSpPr>
          <p:cNvPr id="52" name="组 169">
            <a:extLst>
              <a:ext uri="{FF2B5EF4-FFF2-40B4-BE49-F238E27FC236}">
                <a16:creationId xmlns:a16="http://schemas.microsoft.com/office/drawing/2014/main" id="{62D77241-62DA-467F-8AAF-3EFADDCFBF95}"/>
              </a:ext>
            </a:extLst>
          </p:cNvPr>
          <p:cNvGrpSpPr/>
          <p:nvPr/>
        </p:nvGrpSpPr>
        <p:grpSpPr>
          <a:xfrm>
            <a:off x="8246417" y="2252579"/>
            <a:ext cx="1007864" cy="400108"/>
            <a:chOff x="5985868" y="1245945"/>
            <a:chExt cx="1007864" cy="400108"/>
          </a:xfrm>
        </p:grpSpPr>
        <p:sp>
          <p:nvSpPr>
            <p:cNvPr id="53" name="AutoShape 34">
              <a:extLst>
                <a:ext uri="{FF2B5EF4-FFF2-40B4-BE49-F238E27FC236}">
                  <a16:creationId xmlns:a16="http://schemas.microsoft.com/office/drawing/2014/main" id="{04D0E3FE-D396-4E53-AA9C-D8E0A7E75FE0}"/>
                </a:ext>
              </a:extLst>
            </p:cNvPr>
            <p:cNvSpPr/>
            <p:nvPr/>
          </p:nvSpPr>
          <p:spPr>
            <a:xfrm>
              <a:off x="5985868" y="1311017"/>
              <a:ext cx="1007864" cy="289322"/>
            </a:xfrm>
            <a:prstGeom prst="roundRect">
              <a:avLst>
                <a:gd name="adj" fmla="val 50000"/>
              </a:avLst>
            </a:prstGeom>
            <a:noFill/>
            <a:ln w="25400" cap="flat" cmpd="sng">
              <a:solidFill>
                <a:srgbClr val="FDAA02"/>
              </a:solidFill>
              <a:prstDash val="solid"/>
              <a:headEnd type="none" w="med" len="med"/>
              <a:tailEnd type="none" w="med" len="med"/>
            </a:ln>
            <a:effectLst>
              <a:outerShdw dist="25400" dir="5400000" algn="ctr" rotWithShape="0">
                <a:srgbClr val="808080">
                  <a:alpha val="34998"/>
                </a:srgbClr>
              </a:outerShdw>
            </a:effectLst>
          </p:spPr>
          <p:txBody>
            <a:bodyPr lIns="121919" tIns="121919" rIns="121919" bIns="121919" anchor="ctr"/>
            <a:lstStyle/>
            <a:p>
              <a:pPr algn="l" defTabSz="914377" rtl="0">
                <a:buClr>
                  <a:prstClr val="black"/>
                </a:buClr>
              </a:pPr>
              <a:endParaRPr lang="zh-CN" altLang="en-US" kern="1200" dirty="0">
                <a:solidFill>
                  <a:prstClr val="white"/>
                </a:solidFill>
                <a:latin typeface="微软雅黑 Light" pitchFamily="34" charset="-122"/>
                <a:ea typeface="微软雅黑 Light" pitchFamily="34" charset="-122"/>
                <a:cs typeface="+mn-cs"/>
                <a:sym typeface="Calibri" panose="020F0502020204030204" charset="0"/>
              </a:endParaRPr>
            </a:p>
          </p:txBody>
        </p:sp>
        <p:sp>
          <p:nvSpPr>
            <p:cNvPr id="54" name="Rectangle 35">
              <a:extLst>
                <a:ext uri="{FF2B5EF4-FFF2-40B4-BE49-F238E27FC236}">
                  <a16:creationId xmlns:a16="http://schemas.microsoft.com/office/drawing/2014/main" id="{56F79422-8E93-476A-9A50-9071B0A593E1}"/>
                </a:ext>
              </a:extLst>
            </p:cNvPr>
            <p:cNvSpPr/>
            <p:nvPr/>
          </p:nvSpPr>
          <p:spPr bwMode="auto">
            <a:xfrm>
              <a:off x="6023939" y="1245945"/>
              <a:ext cx="969792" cy="400108"/>
            </a:xfrm>
            <a:prstGeom prst="rect">
              <a:avLst/>
            </a:prstGeom>
            <a:noFill/>
            <a:ln>
              <a:noFill/>
            </a:ln>
            <a:effectLst/>
          </p:spPr>
          <p:txBody>
            <a:bodyPr wrap="square" lIns="121919" tIns="121919" rIns="121919" bIns="121919">
              <a:spAutoFit/>
            </a:bodyPr>
            <a:lstStyle/>
            <a:p>
              <a:pPr algn="ctr" defTabSz="914377" rtl="0">
                <a:buClr>
                  <a:prstClr val="black"/>
                </a:buClr>
              </a:pPr>
              <a:r>
                <a:rPr lang="zh-CN" altLang="en-US" sz="1000" kern="1200" dirty="0">
                  <a:solidFill>
                    <a:prstClr val="white"/>
                  </a:solidFill>
                  <a:latin typeface="微软雅黑 Light" pitchFamily="34" charset="-122"/>
                  <a:ea typeface="微软雅黑 Light" pitchFamily="34" charset="-122"/>
                  <a:cs typeface="Microsoft YaHei" charset="-122"/>
                  <a:sym typeface="微软雅黑" panose="020B0503020204020204" pitchFamily="126" charset="-122"/>
                </a:rPr>
                <a:t>经销商</a:t>
              </a:r>
              <a:r>
                <a:rPr lang="en-US" altLang="zh-CN" sz="1000" kern="1200" dirty="0">
                  <a:solidFill>
                    <a:prstClr val="white"/>
                  </a:solidFill>
                  <a:latin typeface="微软雅黑 Light" pitchFamily="34" charset="-122"/>
                  <a:ea typeface="微软雅黑 Light" pitchFamily="34" charset="-122"/>
                  <a:cs typeface="Microsoft YaHei" charset="-122"/>
                  <a:sym typeface="微软雅黑" panose="020B0503020204020204" pitchFamily="126" charset="-122"/>
                </a:rPr>
                <a:t>2</a:t>
              </a:r>
              <a:endParaRPr lang="en-US" altLang="zh-CN" sz="1000" kern="1200" dirty="0">
                <a:solidFill>
                  <a:prstClr val="white"/>
                </a:solidFill>
                <a:latin typeface="微软雅黑 Light" pitchFamily="34" charset="-122"/>
                <a:ea typeface="微软雅黑 Light" pitchFamily="34" charset="-122"/>
                <a:cs typeface="Microsoft YaHei" charset="-122"/>
                <a:sym typeface="Calibri" panose="020F0502020204030204" charset="0"/>
              </a:endParaRPr>
            </a:p>
          </p:txBody>
        </p:sp>
      </p:grpSp>
      <p:sp>
        <p:nvSpPr>
          <p:cNvPr id="55" name="Rectangle 44">
            <a:extLst>
              <a:ext uri="{FF2B5EF4-FFF2-40B4-BE49-F238E27FC236}">
                <a16:creationId xmlns:a16="http://schemas.microsoft.com/office/drawing/2014/main" id="{5E09DC2D-FF12-49DD-93A4-CB40A9DDFBCF}"/>
              </a:ext>
            </a:extLst>
          </p:cNvPr>
          <p:cNvSpPr/>
          <p:nvPr/>
        </p:nvSpPr>
        <p:spPr bwMode="auto">
          <a:xfrm rot="5400000">
            <a:off x="8628776" y="5000274"/>
            <a:ext cx="467434" cy="430885"/>
          </a:xfrm>
          <a:prstGeom prst="rect">
            <a:avLst/>
          </a:prstGeom>
          <a:noFill/>
          <a:ln>
            <a:noFill/>
          </a:ln>
          <a:effectLst/>
        </p:spPr>
        <p:txBody>
          <a:bodyPr wrap="square" lIns="121919" tIns="121919" rIns="121919" bIns="121919">
            <a:spAutoFit/>
          </a:bodyPr>
          <a:lstStyle/>
          <a:p>
            <a:pPr algn="l" defTabSz="914377" rtl="0">
              <a:buClr>
                <a:prstClr val="black"/>
              </a:buClr>
            </a:pPr>
            <a:r>
              <a:rPr lang="en-US" altLang="zh-CN" sz="1200" kern="1200" dirty="0">
                <a:solidFill>
                  <a:prstClr val="white"/>
                </a:solidFill>
                <a:latin typeface="微软雅黑 Light" pitchFamily="34" charset="-122"/>
                <a:ea typeface="微软雅黑 Light" pitchFamily="34" charset="-122"/>
                <a:cs typeface="+mn-cs"/>
                <a:sym typeface="Calibri" panose="020F0502020204030204" charset="0"/>
              </a:rPr>
              <a:t>……</a:t>
            </a:r>
          </a:p>
        </p:txBody>
      </p:sp>
      <p:grpSp>
        <p:nvGrpSpPr>
          <p:cNvPr id="56" name="组 181">
            <a:extLst>
              <a:ext uri="{FF2B5EF4-FFF2-40B4-BE49-F238E27FC236}">
                <a16:creationId xmlns:a16="http://schemas.microsoft.com/office/drawing/2014/main" id="{7A030E0C-B7F1-4E99-BA16-BA93AF446BE8}"/>
              </a:ext>
            </a:extLst>
          </p:cNvPr>
          <p:cNvGrpSpPr/>
          <p:nvPr/>
        </p:nvGrpSpPr>
        <p:grpSpPr>
          <a:xfrm>
            <a:off x="8311662" y="4677329"/>
            <a:ext cx="1007864" cy="400108"/>
            <a:chOff x="5985868" y="1246129"/>
            <a:chExt cx="1007864" cy="400108"/>
          </a:xfrm>
        </p:grpSpPr>
        <p:sp>
          <p:nvSpPr>
            <p:cNvPr id="57" name="AutoShape 34">
              <a:extLst>
                <a:ext uri="{FF2B5EF4-FFF2-40B4-BE49-F238E27FC236}">
                  <a16:creationId xmlns:a16="http://schemas.microsoft.com/office/drawing/2014/main" id="{32AE09E2-0FDD-4D47-8EDF-0C6DDB518BB7}"/>
                </a:ext>
              </a:extLst>
            </p:cNvPr>
            <p:cNvSpPr/>
            <p:nvPr/>
          </p:nvSpPr>
          <p:spPr>
            <a:xfrm>
              <a:off x="5985868" y="1311017"/>
              <a:ext cx="1007864" cy="289322"/>
            </a:xfrm>
            <a:prstGeom prst="roundRect">
              <a:avLst>
                <a:gd name="adj" fmla="val 50000"/>
              </a:avLst>
            </a:prstGeom>
            <a:noFill/>
            <a:ln w="25400" cap="flat" cmpd="sng">
              <a:solidFill>
                <a:srgbClr val="FDAA02"/>
              </a:solidFill>
              <a:prstDash val="solid"/>
              <a:headEnd type="none" w="med" len="med"/>
              <a:tailEnd type="none" w="med" len="med"/>
            </a:ln>
            <a:effectLst>
              <a:outerShdw dist="25400" dir="5400000" algn="ctr" rotWithShape="0">
                <a:srgbClr val="808080">
                  <a:alpha val="34998"/>
                </a:srgbClr>
              </a:outerShdw>
            </a:effectLst>
          </p:spPr>
          <p:txBody>
            <a:bodyPr lIns="121919" tIns="121919" rIns="121919" bIns="121919" anchor="ctr"/>
            <a:lstStyle/>
            <a:p>
              <a:pPr algn="l" defTabSz="914377" rtl="0">
                <a:buClr>
                  <a:prstClr val="black"/>
                </a:buClr>
              </a:pPr>
              <a:endParaRPr lang="zh-CN" altLang="en-US" kern="1200" dirty="0">
                <a:solidFill>
                  <a:prstClr val="white"/>
                </a:solidFill>
                <a:latin typeface="微软雅黑 Light" pitchFamily="34" charset="-122"/>
                <a:ea typeface="微软雅黑 Light" pitchFamily="34" charset="-122"/>
                <a:cs typeface="+mn-cs"/>
                <a:sym typeface="Calibri" panose="020F0502020204030204" charset="0"/>
              </a:endParaRPr>
            </a:p>
          </p:txBody>
        </p:sp>
        <p:sp>
          <p:nvSpPr>
            <p:cNvPr id="58" name="Rectangle 35">
              <a:extLst>
                <a:ext uri="{FF2B5EF4-FFF2-40B4-BE49-F238E27FC236}">
                  <a16:creationId xmlns:a16="http://schemas.microsoft.com/office/drawing/2014/main" id="{97AB47BF-07B5-471B-BD6E-CBC2013779C8}"/>
                </a:ext>
              </a:extLst>
            </p:cNvPr>
            <p:cNvSpPr/>
            <p:nvPr/>
          </p:nvSpPr>
          <p:spPr bwMode="auto">
            <a:xfrm>
              <a:off x="6233518" y="1246129"/>
              <a:ext cx="578041" cy="400108"/>
            </a:xfrm>
            <a:prstGeom prst="rect">
              <a:avLst/>
            </a:prstGeom>
            <a:noFill/>
            <a:ln>
              <a:noFill/>
            </a:ln>
            <a:effectLst/>
          </p:spPr>
          <p:txBody>
            <a:bodyPr wrap="none" lIns="121919" tIns="121919" rIns="121919" bIns="121919">
              <a:spAutoFit/>
            </a:bodyPr>
            <a:lstStyle/>
            <a:p>
              <a:pPr algn="l" defTabSz="914377" rtl="0">
                <a:buClr>
                  <a:prstClr val="black"/>
                </a:buClr>
              </a:pPr>
              <a:r>
                <a:rPr lang="zh-CN" altLang="en-US" sz="1000" kern="1200" dirty="0">
                  <a:solidFill>
                    <a:prstClr val="white"/>
                  </a:solidFill>
                  <a:latin typeface="微软雅黑 Light" pitchFamily="34" charset="-122"/>
                  <a:ea typeface="微软雅黑 Light" pitchFamily="34" charset="-122"/>
                  <a:cs typeface="Microsoft YaHei" charset="-122"/>
                  <a:sym typeface="微软雅黑" panose="020B0503020204020204" pitchFamily="126" charset="-122"/>
                </a:rPr>
                <a:t>伙伴</a:t>
              </a:r>
              <a:r>
                <a:rPr lang="en-US" altLang="zh-CN" sz="1000" kern="1200" dirty="0">
                  <a:solidFill>
                    <a:prstClr val="white"/>
                  </a:solidFill>
                  <a:latin typeface="微软雅黑 Light" pitchFamily="34" charset="-122"/>
                  <a:ea typeface="微软雅黑 Light" pitchFamily="34" charset="-122"/>
                  <a:cs typeface="Microsoft YaHei" charset="-122"/>
                  <a:sym typeface="Calibri" panose="020F0502020204030204" charset="0"/>
                </a:rPr>
                <a:t>2</a:t>
              </a:r>
            </a:p>
          </p:txBody>
        </p:sp>
      </p:grpSp>
      <p:grpSp>
        <p:nvGrpSpPr>
          <p:cNvPr id="59" name="组 182">
            <a:extLst>
              <a:ext uri="{FF2B5EF4-FFF2-40B4-BE49-F238E27FC236}">
                <a16:creationId xmlns:a16="http://schemas.microsoft.com/office/drawing/2014/main" id="{DF0860E9-5FF6-406E-BD13-443252CAC4B1}"/>
              </a:ext>
            </a:extLst>
          </p:cNvPr>
          <p:cNvGrpSpPr/>
          <p:nvPr/>
        </p:nvGrpSpPr>
        <p:grpSpPr>
          <a:xfrm>
            <a:off x="8325008" y="5325064"/>
            <a:ext cx="1007864" cy="400108"/>
            <a:chOff x="5985868" y="3010589"/>
            <a:chExt cx="1007864" cy="400108"/>
          </a:xfrm>
        </p:grpSpPr>
        <p:sp>
          <p:nvSpPr>
            <p:cNvPr id="60" name="AutoShape 42">
              <a:extLst>
                <a:ext uri="{FF2B5EF4-FFF2-40B4-BE49-F238E27FC236}">
                  <a16:creationId xmlns:a16="http://schemas.microsoft.com/office/drawing/2014/main" id="{9F98DFBF-23E4-4C74-92B0-D8CDE42C0284}"/>
                </a:ext>
              </a:extLst>
            </p:cNvPr>
            <p:cNvSpPr/>
            <p:nvPr/>
          </p:nvSpPr>
          <p:spPr>
            <a:xfrm>
              <a:off x="5985868" y="3061101"/>
              <a:ext cx="1007864" cy="287536"/>
            </a:xfrm>
            <a:prstGeom prst="roundRect">
              <a:avLst>
                <a:gd name="adj" fmla="val 50000"/>
              </a:avLst>
            </a:prstGeom>
            <a:noFill/>
            <a:ln w="25400" cap="flat" cmpd="sng">
              <a:solidFill>
                <a:srgbClr val="FDAA02"/>
              </a:solidFill>
              <a:prstDash val="solid"/>
              <a:headEnd type="none" w="med" len="med"/>
              <a:tailEnd type="none" w="med" len="med"/>
            </a:ln>
            <a:effectLst>
              <a:outerShdw dist="25400" dir="5400000" algn="ctr" rotWithShape="0">
                <a:srgbClr val="808080">
                  <a:alpha val="34998"/>
                </a:srgbClr>
              </a:outerShdw>
            </a:effectLst>
          </p:spPr>
          <p:txBody>
            <a:bodyPr lIns="121919" tIns="121919" rIns="121919" bIns="121919" anchor="ctr"/>
            <a:lstStyle/>
            <a:p>
              <a:pPr algn="l" defTabSz="914377" rtl="0">
                <a:buClr>
                  <a:prstClr val="black"/>
                </a:buClr>
              </a:pPr>
              <a:endParaRPr lang="zh-CN" altLang="en-US" kern="1200" dirty="0">
                <a:solidFill>
                  <a:prstClr val="white"/>
                </a:solidFill>
                <a:latin typeface="微软雅黑 Light" pitchFamily="34" charset="-122"/>
                <a:ea typeface="微软雅黑 Light" pitchFamily="34" charset="-122"/>
                <a:cs typeface="+mn-cs"/>
                <a:sym typeface="Calibri" panose="020F0502020204030204" charset="0"/>
              </a:endParaRPr>
            </a:p>
          </p:txBody>
        </p:sp>
        <p:sp>
          <p:nvSpPr>
            <p:cNvPr id="61" name="Rectangle 43">
              <a:extLst>
                <a:ext uri="{FF2B5EF4-FFF2-40B4-BE49-F238E27FC236}">
                  <a16:creationId xmlns:a16="http://schemas.microsoft.com/office/drawing/2014/main" id="{A456E187-87D6-4832-8BF1-58C9A03EC684}"/>
                </a:ext>
              </a:extLst>
            </p:cNvPr>
            <p:cNvSpPr/>
            <p:nvPr/>
          </p:nvSpPr>
          <p:spPr bwMode="auto">
            <a:xfrm>
              <a:off x="6214697" y="3010589"/>
              <a:ext cx="581247" cy="400108"/>
            </a:xfrm>
            <a:prstGeom prst="rect">
              <a:avLst/>
            </a:prstGeom>
            <a:noFill/>
            <a:ln>
              <a:noFill/>
            </a:ln>
            <a:effectLst/>
          </p:spPr>
          <p:txBody>
            <a:bodyPr wrap="none" lIns="121919" tIns="121919" rIns="121919" bIns="121919">
              <a:spAutoFit/>
            </a:bodyPr>
            <a:lstStyle/>
            <a:p>
              <a:pPr algn="l" defTabSz="914377" rtl="0">
                <a:buClr>
                  <a:prstClr val="black"/>
                </a:buClr>
              </a:pPr>
              <a:r>
                <a:rPr lang="zh-CN" altLang="en-US" sz="1000" kern="1200" dirty="0">
                  <a:solidFill>
                    <a:prstClr val="white"/>
                  </a:solidFill>
                  <a:latin typeface="微软雅黑 Light" pitchFamily="34" charset="-122"/>
                  <a:ea typeface="微软雅黑 Light" pitchFamily="34" charset="-122"/>
                  <a:cs typeface="Microsoft YaHei" charset="-122"/>
                  <a:sym typeface="微软雅黑" panose="020B0503020204020204" pitchFamily="126" charset="-122"/>
                </a:rPr>
                <a:t>伙伴</a:t>
              </a:r>
              <a:r>
                <a:rPr lang="en-US" altLang="zh-CN" sz="1000" kern="1200" dirty="0">
                  <a:solidFill>
                    <a:prstClr val="white"/>
                  </a:solidFill>
                  <a:latin typeface="微软雅黑 Light" pitchFamily="34" charset="-122"/>
                  <a:ea typeface="微软雅黑 Light" pitchFamily="34" charset="-122"/>
                  <a:cs typeface="Microsoft YaHei" charset="-122"/>
                  <a:sym typeface="Calibri" panose="020F0502020204030204" charset="0"/>
                </a:rPr>
                <a:t>n</a:t>
              </a:r>
            </a:p>
          </p:txBody>
        </p:sp>
      </p:grpSp>
      <p:grpSp>
        <p:nvGrpSpPr>
          <p:cNvPr id="62" name="组 183">
            <a:extLst>
              <a:ext uri="{FF2B5EF4-FFF2-40B4-BE49-F238E27FC236}">
                <a16:creationId xmlns:a16="http://schemas.microsoft.com/office/drawing/2014/main" id="{B241A72F-C9DE-402B-859A-65D4D8475281}"/>
              </a:ext>
            </a:extLst>
          </p:cNvPr>
          <p:cNvGrpSpPr/>
          <p:nvPr/>
        </p:nvGrpSpPr>
        <p:grpSpPr>
          <a:xfrm>
            <a:off x="8303532" y="4258279"/>
            <a:ext cx="1007864" cy="400108"/>
            <a:chOff x="5985868" y="1293021"/>
            <a:chExt cx="1007864" cy="400108"/>
          </a:xfrm>
        </p:grpSpPr>
        <p:sp>
          <p:nvSpPr>
            <p:cNvPr id="63" name="AutoShape 34">
              <a:extLst>
                <a:ext uri="{FF2B5EF4-FFF2-40B4-BE49-F238E27FC236}">
                  <a16:creationId xmlns:a16="http://schemas.microsoft.com/office/drawing/2014/main" id="{479A48CB-95FF-4F97-9834-74164D894A9A}"/>
                </a:ext>
              </a:extLst>
            </p:cNvPr>
            <p:cNvSpPr/>
            <p:nvPr/>
          </p:nvSpPr>
          <p:spPr>
            <a:xfrm>
              <a:off x="5985868" y="1357909"/>
              <a:ext cx="1007864" cy="289322"/>
            </a:xfrm>
            <a:prstGeom prst="roundRect">
              <a:avLst>
                <a:gd name="adj" fmla="val 50000"/>
              </a:avLst>
            </a:prstGeom>
            <a:noFill/>
            <a:ln w="25400" cap="flat" cmpd="sng">
              <a:solidFill>
                <a:srgbClr val="FDAA02"/>
              </a:solidFill>
              <a:prstDash val="solid"/>
              <a:headEnd type="none" w="med" len="med"/>
              <a:tailEnd type="none" w="med" len="med"/>
            </a:ln>
            <a:effectLst>
              <a:outerShdw dist="25400" dir="5400000" algn="ctr" rotWithShape="0">
                <a:srgbClr val="808080">
                  <a:alpha val="34998"/>
                </a:srgbClr>
              </a:outerShdw>
            </a:effectLst>
          </p:spPr>
          <p:txBody>
            <a:bodyPr lIns="121919" tIns="121919" rIns="121919" bIns="121919" anchor="ctr"/>
            <a:lstStyle/>
            <a:p>
              <a:pPr algn="l" defTabSz="914377" rtl="0">
                <a:buClr>
                  <a:prstClr val="black"/>
                </a:buClr>
              </a:pPr>
              <a:endParaRPr lang="zh-CN" altLang="en-US" kern="1200" dirty="0">
                <a:solidFill>
                  <a:prstClr val="white"/>
                </a:solidFill>
                <a:latin typeface="微软雅黑 Light" pitchFamily="34" charset="-122"/>
                <a:ea typeface="微软雅黑 Light" pitchFamily="34" charset="-122"/>
                <a:cs typeface="+mn-cs"/>
                <a:sym typeface="Calibri" panose="020F0502020204030204" charset="0"/>
              </a:endParaRPr>
            </a:p>
          </p:txBody>
        </p:sp>
        <p:sp>
          <p:nvSpPr>
            <p:cNvPr id="64" name="Rectangle 35">
              <a:extLst>
                <a:ext uri="{FF2B5EF4-FFF2-40B4-BE49-F238E27FC236}">
                  <a16:creationId xmlns:a16="http://schemas.microsoft.com/office/drawing/2014/main" id="{5B04F0D8-B7ED-4BF8-8B6A-4462AD2FA36F}"/>
                </a:ext>
              </a:extLst>
            </p:cNvPr>
            <p:cNvSpPr/>
            <p:nvPr/>
          </p:nvSpPr>
          <p:spPr bwMode="auto">
            <a:xfrm>
              <a:off x="6233518" y="1293021"/>
              <a:ext cx="552393" cy="400108"/>
            </a:xfrm>
            <a:prstGeom prst="rect">
              <a:avLst/>
            </a:prstGeom>
            <a:noFill/>
            <a:ln>
              <a:noFill/>
            </a:ln>
            <a:effectLst/>
          </p:spPr>
          <p:txBody>
            <a:bodyPr wrap="none" lIns="121919" tIns="121919" rIns="121919" bIns="121919">
              <a:spAutoFit/>
            </a:bodyPr>
            <a:lstStyle/>
            <a:p>
              <a:pPr algn="l" defTabSz="914377" rtl="0">
                <a:buClr>
                  <a:prstClr val="black"/>
                </a:buClr>
              </a:pPr>
              <a:r>
                <a:rPr lang="zh-CN" altLang="en-US" sz="1000" kern="1200" dirty="0">
                  <a:solidFill>
                    <a:prstClr val="white"/>
                  </a:solidFill>
                  <a:latin typeface="微软雅黑 Light" pitchFamily="34" charset="-122"/>
                  <a:ea typeface="微软雅黑 Light" pitchFamily="34" charset="-122"/>
                  <a:cs typeface="Microsoft YaHei" charset="-122"/>
                  <a:sym typeface="微软雅黑" panose="020B0503020204020204" pitchFamily="126" charset="-122"/>
                </a:rPr>
                <a:t>伙伴</a:t>
              </a:r>
              <a:r>
                <a:rPr lang="en-US" altLang="zh-CN" sz="1000" kern="1200" dirty="0">
                  <a:solidFill>
                    <a:prstClr val="white"/>
                  </a:solidFill>
                  <a:latin typeface="微软雅黑 Light" pitchFamily="34" charset="-122"/>
                  <a:ea typeface="微软雅黑 Light" pitchFamily="34" charset="-122"/>
                  <a:cs typeface="Microsoft YaHei" charset="-122"/>
                  <a:sym typeface="Calibri" panose="020F0502020204030204" charset="0"/>
                </a:rPr>
                <a:t>1</a:t>
              </a:r>
            </a:p>
          </p:txBody>
        </p:sp>
      </p:grpSp>
      <p:sp>
        <p:nvSpPr>
          <p:cNvPr id="65" name="Rectangle 44">
            <a:extLst>
              <a:ext uri="{FF2B5EF4-FFF2-40B4-BE49-F238E27FC236}">
                <a16:creationId xmlns:a16="http://schemas.microsoft.com/office/drawing/2014/main" id="{5F1420DB-8D5E-421D-A77A-238A97813813}"/>
              </a:ext>
            </a:extLst>
          </p:cNvPr>
          <p:cNvSpPr/>
          <p:nvPr/>
        </p:nvSpPr>
        <p:spPr bwMode="auto">
          <a:xfrm rot="5400000">
            <a:off x="8592260" y="3022013"/>
            <a:ext cx="467434" cy="430885"/>
          </a:xfrm>
          <a:prstGeom prst="rect">
            <a:avLst/>
          </a:prstGeom>
          <a:noFill/>
          <a:ln>
            <a:noFill/>
          </a:ln>
          <a:effectLst/>
        </p:spPr>
        <p:txBody>
          <a:bodyPr wrap="square" lIns="121919" tIns="121919" rIns="121919" bIns="121919">
            <a:spAutoFit/>
          </a:bodyPr>
          <a:lstStyle/>
          <a:p>
            <a:pPr algn="l" defTabSz="914377" rtl="0">
              <a:buClr>
                <a:prstClr val="black"/>
              </a:buClr>
            </a:pPr>
            <a:r>
              <a:rPr lang="en-US" altLang="zh-CN" sz="1200" kern="1200" dirty="0">
                <a:solidFill>
                  <a:prstClr val="black">
                    <a:lumMod val="85000"/>
                    <a:lumOff val="15000"/>
                  </a:prstClr>
                </a:solidFill>
                <a:latin typeface="微软雅黑 Light" pitchFamily="34" charset="-122"/>
                <a:ea typeface="微软雅黑 Light" pitchFamily="34" charset="-122"/>
                <a:cs typeface="+mn-cs"/>
                <a:sym typeface="Calibri" panose="020F0502020204030204" charset="0"/>
              </a:rPr>
              <a:t>……</a:t>
            </a:r>
          </a:p>
        </p:txBody>
      </p:sp>
      <p:grpSp>
        <p:nvGrpSpPr>
          <p:cNvPr id="66" name="组 209">
            <a:extLst>
              <a:ext uri="{FF2B5EF4-FFF2-40B4-BE49-F238E27FC236}">
                <a16:creationId xmlns:a16="http://schemas.microsoft.com/office/drawing/2014/main" id="{2F98F12E-34B3-4F3F-A76A-9955C31A9774}"/>
              </a:ext>
            </a:extLst>
          </p:cNvPr>
          <p:cNvGrpSpPr/>
          <p:nvPr/>
        </p:nvGrpSpPr>
        <p:grpSpPr>
          <a:xfrm>
            <a:off x="8249889" y="2908806"/>
            <a:ext cx="1007864" cy="400108"/>
            <a:chOff x="5985868" y="3103605"/>
            <a:chExt cx="1007864" cy="400108"/>
          </a:xfrm>
        </p:grpSpPr>
        <p:sp>
          <p:nvSpPr>
            <p:cNvPr id="67" name="AutoShape 42">
              <a:extLst>
                <a:ext uri="{FF2B5EF4-FFF2-40B4-BE49-F238E27FC236}">
                  <a16:creationId xmlns:a16="http://schemas.microsoft.com/office/drawing/2014/main" id="{93766A79-2CBF-4122-A808-A9C941904BB9}"/>
                </a:ext>
              </a:extLst>
            </p:cNvPr>
            <p:cNvSpPr/>
            <p:nvPr/>
          </p:nvSpPr>
          <p:spPr>
            <a:xfrm>
              <a:off x="5985868" y="3154885"/>
              <a:ext cx="1007864" cy="287536"/>
            </a:xfrm>
            <a:prstGeom prst="roundRect">
              <a:avLst>
                <a:gd name="adj" fmla="val 50000"/>
              </a:avLst>
            </a:prstGeom>
            <a:noFill/>
            <a:ln w="25400" cap="flat" cmpd="sng">
              <a:solidFill>
                <a:srgbClr val="FDAA02"/>
              </a:solidFill>
              <a:prstDash val="solid"/>
              <a:headEnd type="none" w="med" len="med"/>
              <a:tailEnd type="none" w="med" len="med"/>
            </a:ln>
            <a:effectLst>
              <a:outerShdw dist="25400" dir="5400000" algn="ctr" rotWithShape="0">
                <a:srgbClr val="808080">
                  <a:alpha val="34998"/>
                </a:srgbClr>
              </a:outerShdw>
            </a:effectLst>
          </p:spPr>
          <p:txBody>
            <a:bodyPr lIns="121919" tIns="121919" rIns="121919" bIns="121919" anchor="ctr"/>
            <a:lstStyle/>
            <a:p>
              <a:pPr algn="l" defTabSz="914377" rtl="0">
                <a:buClr>
                  <a:prstClr val="black"/>
                </a:buClr>
              </a:pPr>
              <a:endParaRPr lang="zh-CN" altLang="en-US" kern="1200" dirty="0">
                <a:solidFill>
                  <a:prstClr val="white"/>
                </a:solidFill>
                <a:latin typeface="微软雅黑 Light" pitchFamily="34" charset="-122"/>
                <a:ea typeface="微软雅黑 Light" pitchFamily="34" charset="-122"/>
                <a:cs typeface="+mn-cs"/>
                <a:sym typeface="Calibri" panose="020F0502020204030204" charset="0"/>
              </a:endParaRPr>
            </a:p>
          </p:txBody>
        </p:sp>
        <p:sp>
          <p:nvSpPr>
            <p:cNvPr id="68" name="Rectangle 43">
              <a:extLst>
                <a:ext uri="{FF2B5EF4-FFF2-40B4-BE49-F238E27FC236}">
                  <a16:creationId xmlns:a16="http://schemas.microsoft.com/office/drawing/2014/main" id="{1520A8AA-D09E-4948-8696-9E4FD96B5CCA}"/>
                </a:ext>
              </a:extLst>
            </p:cNvPr>
            <p:cNvSpPr/>
            <p:nvPr/>
          </p:nvSpPr>
          <p:spPr bwMode="auto">
            <a:xfrm>
              <a:off x="6045551" y="3103605"/>
              <a:ext cx="915525" cy="400108"/>
            </a:xfrm>
            <a:prstGeom prst="rect">
              <a:avLst/>
            </a:prstGeom>
            <a:noFill/>
            <a:ln>
              <a:noFill/>
            </a:ln>
            <a:effectLst/>
          </p:spPr>
          <p:txBody>
            <a:bodyPr wrap="square" lIns="121919" tIns="121919" rIns="121919" bIns="121919">
              <a:spAutoFit/>
            </a:bodyPr>
            <a:lstStyle/>
            <a:p>
              <a:pPr algn="ctr" defTabSz="914377" rtl="0">
                <a:buClr>
                  <a:prstClr val="black"/>
                </a:buClr>
              </a:pPr>
              <a:r>
                <a:rPr lang="zh-CN" altLang="en-US" sz="1000" kern="1200" dirty="0">
                  <a:solidFill>
                    <a:prstClr val="white"/>
                  </a:solidFill>
                  <a:latin typeface="微软雅黑 Light" pitchFamily="34" charset="-122"/>
                  <a:ea typeface="微软雅黑 Light" pitchFamily="34" charset="-122"/>
                  <a:cs typeface="Microsoft YaHei" charset="-122"/>
                  <a:sym typeface="微软雅黑" panose="020B0503020204020204" pitchFamily="126" charset="-122"/>
                </a:rPr>
                <a:t>经销商 </a:t>
              </a:r>
              <a:r>
                <a:rPr lang="en-US" altLang="zh-CN" sz="1000" kern="1200" dirty="0">
                  <a:solidFill>
                    <a:prstClr val="white"/>
                  </a:solidFill>
                  <a:latin typeface="微软雅黑 Light" pitchFamily="34" charset="-122"/>
                  <a:ea typeface="微软雅黑 Light" pitchFamily="34" charset="-122"/>
                  <a:cs typeface="Microsoft YaHei" charset="-122"/>
                  <a:sym typeface="微软雅黑" panose="020B0503020204020204" pitchFamily="126" charset="-122"/>
                </a:rPr>
                <a:t>n</a:t>
              </a:r>
              <a:endParaRPr lang="en-US" altLang="zh-CN" sz="1000" kern="1200" dirty="0">
                <a:solidFill>
                  <a:prstClr val="white"/>
                </a:solidFill>
                <a:latin typeface="微软雅黑 Light" pitchFamily="34" charset="-122"/>
                <a:ea typeface="微软雅黑 Light" pitchFamily="34" charset="-122"/>
                <a:cs typeface="Microsoft YaHei" charset="-122"/>
                <a:sym typeface="Calibri" panose="020F0502020204030204" charset="0"/>
              </a:endParaRPr>
            </a:p>
          </p:txBody>
        </p:sp>
      </p:grpSp>
      <p:sp>
        <p:nvSpPr>
          <p:cNvPr id="69" name="Rectangle 44">
            <a:extLst>
              <a:ext uri="{FF2B5EF4-FFF2-40B4-BE49-F238E27FC236}">
                <a16:creationId xmlns:a16="http://schemas.microsoft.com/office/drawing/2014/main" id="{BB275EEA-FEBE-4EF0-9CF1-0603B5A2BB04}"/>
              </a:ext>
            </a:extLst>
          </p:cNvPr>
          <p:cNvSpPr/>
          <p:nvPr/>
        </p:nvSpPr>
        <p:spPr bwMode="auto">
          <a:xfrm rot="5400000">
            <a:off x="10387539" y="2181451"/>
            <a:ext cx="467434" cy="430885"/>
          </a:xfrm>
          <a:prstGeom prst="rect">
            <a:avLst/>
          </a:prstGeom>
          <a:noFill/>
          <a:ln>
            <a:noFill/>
          </a:ln>
          <a:effectLst/>
        </p:spPr>
        <p:txBody>
          <a:bodyPr wrap="square" lIns="121919" tIns="121919" rIns="121919" bIns="121919">
            <a:spAutoFit/>
          </a:bodyPr>
          <a:lstStyle/>
          <a:p>
            <a:pPr algn="l" defTabSz="914377" rtl="0">
              <a:buClr>
                <a:prstClr val="black"/>
              </a:buClr>
            </a:pPr>
            <a:r>
              <a:rPr lang="en-US" altLang="zh-CN" sz="1200" kern="1200" dirty="0">
                <a:solidFill>
                  <a:prstClr val="black"/>
                </a:solidFill>
                <a:latin typeface="微软雅黑 Light" pitchFamily="34" charset="-122"/>
                <a:ea typeface="微软雅黑 Light" pitchFamily="34" charset="-122"/>
                <a:cs typeface="+mn-cs"/>
                <a:sym typeface="Calibri" panose="020F0502020204030204" charset="0"/>
              </a:rPr>
              <a:t>……</a:t>
            </a:r>
          </a:p>
        </p:txBody>
      </p:sp>
      <p:grpSp>
        <p:nvGrpSpPr>
          <p:cNvPr id="70" name="组 255">
            <a:extLst>
              <a:ext uri="{FF2B5EF4-FFF2-40B4-BE49-F238E27FC236}">
                <a16:creationId xmlns:a16="http://schemas.microsoft.com/office/drawing/2014/main" id="{B6B33408-A90C-43C3-8599-716FC8B83B0B}"/>
              </a:ext>
            </a:extLst>
          </p:cNvPr>
          <p:cNvGrpSpPr/>
          <p:nvPr/>
        </p:nvGrpSpPr>
        <p:grpSpPr>
          <a:xfrm>
            <a:off x="10968046" y="3442831"/>
            <a:ext cx="656945" cy="1000760"/>
            <a:chOff x="10571528" y="3601052"/>
            <a:chExt cx="656945" cy="1000760"/>
          </a:xfrm>
        </p:grpSpPr>
        <p:grpSp>
          <p:nvGrpSpPr>
            <p:cNvPr id="71" name="Group 20">
              <a:extLst>
                <a:ext uri="{FF2B5EF4-FFF2-40B4-BE49-F238E27FC236}">
                  <a16:creationId xmlns:a16="http://schemas.microsoft.com/office/drawing/2014/main" id="{9CB32C8C-2D0C-443C-A273-9D9389D701DD}"/>
                </a:ext>
              </a:extLst>
            </p:cNvPr>
            <p:cNvGrpSpPr>
              <a:grpSpLocks/>
            </p:cNvGrpSpPr>
            <p:nvPr/>
          </p:nvGrpSpPr>
          <p:grpSpPr bwMode="auto">
            <a:xfrm>
              <a:off x="10571528" y="3601052"/>
              <a:ext cx="599962" cy="630982"/>
              <a:chOff x="0" y="-1"/>
              <a:chExt cx="600028" cy="631309"/>
            </a:xfrm>
          </p:grpSpPr>
          <p:sp>
            <p:nvSpPr>
              <p:cNvPr id="73" name="AutoShape 21">
                <a:extLst>
                  <a:ext uri="{FF2B5EF4-FFF2-40B4-BE49-F238E27FC236}">
                    <a16:creationId xmlns:a16="http://schemas.microsoft.com/office/drawing/2014/main" id="{44B20A26-33FC-4AE5-9DB6-CB3FF947EDC7}"/>
                  </a:ext>
                </a:extLst>
              </p:cNvPr>
              <p:cNvSpPr>
                <a:spLocks/>
              </p:cNvSpPr>
              <p:nvPr/>
            </p:nvSpPr>
            <p:spPr bwMode="auto">
              <a:xfrm>
                <a:off x="227498" y="4976"/>
                <a:ext cx="145743" cy="732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108" y="21600"/>
                    </a:moveTo>
                    <a:lnTo>
                      <a:pt x="21600" y="0"/>
                    </a:lnTo>
                    <a:lnTo>
                      <a:pt x="0" y="0"/>
                    </a:lnTo>
                    <a:lnTo>
                      <a:pt x="5369" y="21600"/>
                    </a:lnTo>
                    <a:lnTo>
                      <a:pt x="16108" y="21600"/>
                    </a:lnTo>
                    <a:close/>
                  </a:path>
                </a:pathLst>
              </a:custGeom>
              <a:solidFill>
                <a:srgbClr val="F99402"/>
              </a:solidFill>
              <a:ln>
                <a:noFill/>
              </a:ln>
              <a:effectLst>
                <a:outerShdw blurRad="50800" dist="38100" dir="2700000" algn="ctr" rotWithShape="0">
                  <a:srgbClr val="000000">
                    <a:alpha val="39999"/>
                  </a:srgbClr>
                </a:outerShdw>
              </a:effectLst>
              <a:extLst>
                <a:ext uri="{91240B29-F687-4f45-9708-019B960494DF}">
                  <a14:hiddenLine xmlns:a14="http://schemas.microsoft.com/office/drawing/2010/main" xmlns="" w="12700" cap="flat" cmpd="sng">
                    <a:solidFill>
                      <a:srgbClr val="000000"/>
                    </a:solidFill>
                    <a:prstDash val="solid"/>
                    <a:miter lim="400000"/>
                    <a:headEnd type="none" w="med" len="med"/>
                    <a:tailEnd type="triangle" w="med" len="med"/>
                  </a14:hiddenLine>
                </a:ext>
              </a:extLst>
            </p:spPr>
            <p:txBody>
              <a:bodyPr lIns="45719" tIns="45719" rIns="45719" bIns="45719" anchor="ctr"/>
              <a:lstStyle>
                <a:lvl1pPr defTabSz="912813">
                  <a:defRPr>
                    <a:solidFill>
                      <a:srgbClr val="000000"/>
                    </a:solidFill>
                    <a:latin typeface="等线" charset="-122"/>
                    <a:ea typeface="等线" charset="-122"/>
                    <a:cs typeface="等线" charset="-122"/>
                    <a:sym typeface="等线" charset="-122"/>
                  </a:defRPr>
                </a:lvl1pPr>
                <a:lvl2pPr defTabSz="912813">
                  <a:defRPr>
                    <a:solidFill>
                      <a:srgbClr val="000000"/>
                    </a:solidFill>
                    <a:latin typeface="等线" charset="-122"/>
                    <a:ea typeface="等线" charset="-122"/>
                    <a:cs typeface="等线" charset="-122"/>
                    <a:sym typeface="等线" charset="-122"/>
                  </a:defRPr>
                </a:lvl2pPr>
                <a:lvl3pPr defTabSz="912813">
                  <a:defRPr>
                    <a:solidFill>
                      <a:srgbClr val="000000"/>
                    </a:solidFill>
                    <a:latin typeface="等线" charset="-122"/>
                    <a:ea typeface="等线" charset="-122"/>
                    <a:cs typeface="等线" charset="-122"/>
                    <a:sym typeface="等线" charset="-122"/>
                  </a:defRPr>
                </a:lvl3pPr>
                <a:lvl4pPr defTabSz="912813">
                  <a:defRPr>
                    <a:solidFill>
                      <a:srgbClr val="000000"/>
                    </a:solidFill>
                    <a:latin typeface="等线" charset="-122"/>
                    <a:ea typeface="等线" charset="-122"/>
                    <a:cs typeface="等线" charset="-122"/>
                    <a:sym typeface="等线" charset="-122"/>
                  </a:defRPr>
                </a:lvl4pPr>
                <a:lvl5pPr defTabSz="912813">
                  <a:defRPr>
                    <a:solidFill>
                      <a:srgbClr val="000000"/>
                    </a:solidFill>
                    <a:latin typeface="等线" charset="-122"/>
                    <a:ea typeface="等线" charset="-122"/>
                    <a:cs typeface="等线" charset="-122"/>
                    <a:sym typeface="等线" charset="-122"/>
                  </a:defRPr>
                </a:lvl5pPr>
                <a:lvl6pPr marL="4572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6pPr>
                <a:lvl7pPr marL="9144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7pPr>
                <a:lvl8pPr marL="13716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8pPr>
                <a:lvl9pPr marL="18288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9pPr>
              </a:lstStyle>
              <a:p>
                <a:pPr algn="ctr" rtl="0"/>
                <a:endParaRPr lang="zh-CN" altLang="zh-CN" kern="1200">
                  <a:latin typeface="微软雅黑 Light" pitchFamily="34" charset="-122"/>
                  <a:ea typeface="微软雅黑 Light" pitchFamily="34" charset="-122"/>
                  <a:cs typeface="Century Gothic" charset="0"/>
                  <a:sym typeface="Century Gothic" charset="0"/>
                </a:endParaRPr>
              </a:p>
            </p:txBody>
          </p:sp>
          <p:sp>
            <p:nvSpPr>
              <p:cNvPr id="74" name="AutoShape 22">
                <a:extLst>
                  <a:ext uri="{FF2B5EF4-FFF2-40B4-BE49-F238E27FC236}">
                    <a16:creationId xmlns:a16="http://schemas.microsoft.com/office/drawing/2014/main" id="{D7B6E221-3545-40B6-B38A-1658704DCACF}"/>
                  </a:ext>
                </a:extLst>
              </p:cNvPr>
              <p:cNvSpPr>
                <a:spLocks/>
              </p:cNvSpPr>
              <p:nvPr/>
            </p:nvSpPr>
            <p:spPr bwMode="auto">
              <a:xfrm>
                <a:off x="255224" y="94554"/>
                <a:ext cx="93134" cy="5047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2974"/>
                    </a:moveTo>
                    <a:cubicBezTo>
                      <a:pt x="3632" y="15166"/>
                      <a:pt x="10322" y="21600"/>
                      <a:pt x="10322" y="21600"/>
                    </a:cubicBezTo>
                    <a:cubicBezTo>
                      <a:pt x="10322" y="21600"/>
                      <a:pt x="18159" y="15237"/>
                      <a:pt x="21600" y="13045"/>
                    </a:cubicBezTo>
                    <a:lnTo>
                      <a:pt x="18733" y="0"/>
                    </a:lnTo>
                    <a:lnTo>
                      <a:pt x="1912" y="0"/>
                    </a:lnTo>
                    <a:lnTo>
                      <a:pt x="0" y="12974"/>
                    </a:lnTo>
                    <a:close/>
                  </a:path>
                </a:pathLst>
              </a:custGeom>
              <a:solidFill>
                <a:srgbClr val="F99402"/>
              </a:solidFill>
              <a:ln>
                <a:noFill/>
              </a:ln>
              <a:effectLst>
                <a:outerShdw blurRad="50800" dist="38100" dir="2700000" algn="ctr" rotWithShape="0">
                  <a:srgbClr val="000000">
                    <a:alpha val="39999"/>
                  </a:srgbClr>
                </a:outerShdw>
              </a:effectLst>
              <a:extLst>
                <a:ext uri="{91240B29-F687-4f45-9708-019B960494DF}">
                  <a14:hiddenLine xmlns:a14="http://schemas.microsoft.com/office/drawing/2010/main" xmlns="" w="12700" cap="flat" cmpd="sng">
                    <a:solidFill>
                      <a:srgbClr val="000000"/>
                    </a:solidFill>
                    <a:prstDash val="solid"/>
                    <a:miter lim="400000"/>
                    <a:headEnd type="none" w="med" len="med"/>
                    <a:tailEnd type="triangle" w="med" len="med"/>
                  </a14:hiddenLine>
                </a:ext>
              </a:extLst>
            </p:spPr>
            <p:txBody>
              <a:bodyPr lIns="45719" tIns="45719" rIns="45719" bIns="45719" anchor="ctr"/>
              <a:lstStyle>
                <a:lvl1pPr defTabSz="912813">
                  <a:defRPr>
                    <a:solidFill>
                      <a:srgbClr val="000000"/>
                    </a:solidFill>
                    <a:latin typeface="等线" charset="-122"/>
                    <a:ea typeface="等线" charset="-122"/>
                    <a:cs typeface="等线" charset="-122"/>
                    <a:sym typeface="等线" charset="-122"/>
                  </a:defRPr>
                </a:lvl1pPr>
                <a:lvl2pPr defTabSz="912813">
                  <a:defRPr>
                    <a:solidFill>
                      <a:srgbClr val="000000"/>
                    </a:solidFill>
                    <a:latin typeface="等线" charset="-122"/>
                    <a:ea typeface="等线" charset="-122"/>
                    <a:cs typeface="等线" charset="-122"/>
                    <a:sym typeface="等线" charset="-122"/>
                  </a:defRPr>
                </a:lvl2pPr>
                <a:lvl3pPr defTabSz="912813">
                  <a:defRPr>
                    <a:solidFill>
                      <a:srgbClr val="000000"/>
                    </a:solidFill>
                    <a:latin typeface="等线" charset="-122"/>
                    <a:ea typeface="等线" charset="-122"/>
                    <a:cs typeface="等线" charset="-122"/>
                    <a:sym typeface="等线" charset="-122"/>
                  </a:defRPr>
                </a:lvl3pPr>
                <a:lvl4pPr defTabSz="912813">
                  <a:defRPr>
                    <a:solidFill>
                      <a:srgbClr val="000000"/>
                    </a:solidFill>
                    <a:latin typeface="等线" charset="-122"/>
                    <a:ea typeface="等线" charset="-122"/>
                    <a:cs typeface="等线" charset="-122"/>
                    <a:sym typeface="等线" charset="-122"/>
                  </a:defRPr>
                </a:lvl4pPr>
                <a:lvl5pPr defTabSz="912813">
                  <a:defRPr>
                    <a:solidFill>
                      <a:srgbClr val="000000"/>
                    </a:solidFill>
                    <a:latin typeface="等线" charset="-122"/>
                    <a:ea typeface="等线" charset="-122"/>
                    <a:cs typeface="等线" charset="-122"/>
                    <a:sym typeface="等线" charset="-122"/>
                  </a:defRPr>
                </a:lvl5pPr>
                <a:lvl6pPr marL="4572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6pPr>
                <a:lvl7pPr marL="9144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7pPr>
                <a:lvl8pPr marL="13716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8pPr>
                <a:lvl9pPr marL="18288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9pPr>
              </a:lstStyle>
              <a:p>
                <a:pPr algn="ctr" rtl="0"/>
                <a:endParaRPr lang="zh-CN" altLang="zh-CN" kern="1200">
                  <a:latin typeface="微软雅黑 Light" pitchFamily="34" charset="-122"/>
                  <a:ea typeface="微软雅黑 Light" pitchFamily="34" charset="-122"/>
                  <a:cs typeface="Century Gothic" charset="0"/>
                  <a:sym typeface="Century Gothic" charset="0"/>
                </a:endParaRPr>
              </a:p>
            </p:txBody>
          </p:sp>
          <p:sp>
            <p:nvSpPr>
              <p:cNvPr id="75" name="AutoShape 23">
                <a:extLst>
                  <a:ext uri="{FF2B5EF4-FFF2-40B4-BE49-F238E27FC236}">
                    <a16:creationId xmlns:a16="http://schemas.microsoft.com/office/drawing/2014/main" id="{954E8A03-E4D6-4381-8143-5322BF9B565E}"/>
                  </a:ext>
                </a:extLst>
              </p:cNvPr>
              <p:cNvSpPr>
                <a:spLocks/>
              </p:cNvSpPr>
              <p:nvPr/>
            </p:nvSpPr>
            <p:spPr bwMode="auto">
              <a:xfrm>
                <a:off x="0" y="-1"/>
                <a:ext cx="300014" cy="6313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20" y="0"/>
                    </a:moveTo>
                    <a:lnTo>
                      <a:pt x="7952" y="2234"/>
                    </a:lnTo>
                    <a:lnTo>
                      <a:pt x="0" y="1385"/>
                    </a:lnTo>
                    <a:cubicBezTo>
                      <a:pt x="7655" y="11648"/>
                      <a:pt x="13945" y="16879"/>
                      <a:pt x="17743" y="19423"/>
                    </a:cubicBezTo>
                    <a:cubicBezTo>
                      <a:pt x="20176" y="21091"/>
                      <a:pt x="21600" y="21600"/>
                      <a:pt x="21600" y="21600"/>
                    </a:cubicBezTo>
                    <a:cubicBezTo>
                      <a:pt x="20176" y="19988"/>
                      <a:pt x="18989" y="18009"/>
                      <a:pt x="18099" y="15889"/>
                    </a:cubicBezTo>
                    <a:cubicBezTo>
                      <a:pt x="14895" y="8680"/>
                      <a:pt x="14420" y="0"/>
                      <a:pt x="14420" y="0"/>
                    </a:cubicBezTo>
                    <a:close/>
                  </a:path>
                </a:pathLst>
              </a:custGeom>
              <a:solidFill>
                <a:srgbClr val="F99402"/>
              </a:solidFill>
              <a:ln>
                <a:noFill/>
              </a:ln>
              <a:effectLst>
                <a:outerShdw blurRad="50800" dist="38100" dir="2700000" algn="ctr" rotWithShape="0">
                  <a:srgbClr val="000000">
                    <a:alpha val="39999"/>
                  </a:srgbClr>
                </a:outerShdw>
              </a:effectLst>
              <a:extLst>
                <a:ext uri="{91240B29-F687-4f45-9708-019B960494DF}">
                  <a14:hiddenLine xmlns:a14="http://schemas.microsoft.com/office/drawing/2010/main" xmlns="" w="12700" cap="flat" cmpd="sng">
                    <a:solidFill>
                      <a:srgbClr val="000000"/>
                    </a:solidFill>
                    <a:prstDash val="solid"/>
                    <a:miter lim="400000"/>
                    <a:headEnd type="none" w="med" len="med"/>
                    <a:tailEnd type="triangle" w="med" len="med"/>
                  </a14:hiddenLine>
                </a:ext>
              </a:extLst>
            </p:spPr>
            <p:txBody>
              <a:bodyPr lIns="45719" tIns="45719" rIns="45719" bIns="45719" anchor="ctr"/>
              <a:lstStyle>
                <a:lvl1pPr defTabSz="912813">
                  <a:defRPr>
                    <a:solidFill>
                      <a:srgbClr val="000000"/>
                    </a:solidFill>
                    <a:latin typeface="等线" charset="-122"/>
                    <a:ea typeface="等线" charset="-122"/>
                    <a:cs typeface="等线" charset="-122"/>
                    <a:sym typeface="等线" charset="-122"/>
                  </a:defRPr>
                </a:lvl1pPr>
                <a:lvl2pPr defTabSz="912813">
                  <a:defRPr>
                    <a:solidFill>
                      <a:srgbClr val="000000"/>
                    </a:solidFill>
                    <a:latin typeface="等线" charset="-122"/>
                    <a:ea typeface="等线" charset="-122"/>
                    <a:cs typeface="等线" charset="-122"/>
                    <a:sym typeface="等线" charset="-122"/>
                  </a:defRPr>
                </a:lvl2pPr>
                <a:lvl3pPr defTabSz="912813">
                  <a:defRPr>
                    <a:solidFill>
                      <a:srgbClr val="000000"/>
                    </a:solidFill>
                    <a:latin typeface="等线" charset="-122"/>
                    <a:ea typeface="等线" charset="-122"/>
                    <a:cs typeface="等线" charset="-122"/>
                    <a:sym typeface="等线" charset="-122"/>
                  </a:defRPr>
                </a:lvl3pPr>
                <a:lvl4pPr defTabSz="912813">
                  <a:defRPr>
                    <a:solidFill>
                      <a:srgbClr val="000000"/>
                    </a:solidFill>
                    <a:latin typeface="等线" charset="-122"/>
                    <a:ea typeface="等线" charset="-122"/>
                    <a:cs typeface="等线" charset="-122"/>
                    <a:sym typeface="等线" charset="-122"/>
                  </a:defRPr>
                </a:lvl4pPr>
                <a:lvl5pPr defTabSz="912813">
                  <a:defRPr>
                    <a:solidFill>
                      <a:srgbClr val="000000"/>
                    </a:solidFill>
                    <a:latin typeface="等线" charset="-122"/>
                    <a:ea typeface="等线" charset="-122"/>
                    <a:cs typeface="等线" charset="-122"/>
                    <a:sym typeface="等线" charset="-122"/>
                  </a:defRPr>
                </a:lvl5pPr>
                <a:lvl6pPr marL="4572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6pPr>
                <a:lvl7pPr marL="9144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7pPr>
                <a:lvl8pPr marL="13716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8pPr>
                <a:lvl9pPr marL="18288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9pPr>
              </a:lstStyle>
              <a:p>
                <a:pPr algn="ctr" rtl="0"/>
                <a:endParaRPr lang="zh-CN" altLang="zh-CN" kern="1200">
                  <a:latin typeface="微软雅黑 Light" pitchFamily="34" charset="-122"/>
                  <a:ea typeface="微软雅黑 Light" pitchFamily="34" charset="-122"/>
                  <a:cs typeface="Century Gothic" charset="0"/>
                  <a:sym typeface="Century Gothic" charset="0"/>
                </a:endParaRPr>
              </a:p>
            </p:txBody>
          </p:sp>
          <p:sp>
            <p:nvSpPr>
              <p:cNvPr id="76" name="AutoShape 24">
                <a:extLst>
                  <a:ext uri="{FF2B5EF4-FFF2-40B4-BE49-F238E27FC236}">
                    <a16:creationId xmlns:a16="http://schemas.microsoft.com/office/drawing/2014/main" id="{64124A1C-DB97-44F0-BD1D-800C9B09B74B}"/>
                  </a:ext>
                </a:extLst>
              </p:cNvPr>
              <p:cNvSpPr>
                <a:spLocks/>
              </p:cNvSpPr>
              <p:nvPr/>
            </p:nvSpPr>
            <p:spPr bwMode="auto">
              <a:xfrm>
                <a:off x="300013" y="-1"/>
                <a:ext cx="300015" cy="6313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48" y="2234"/>
                    </a:moveTo>
                    <a:lnTo>
                      <a:pt x="7180" y="0"/>
                    </a:lnTo>
                    <a:cubicBezTo>
                      <a:pt x="7180" y="0"/>
                      <a:pt x="6705" y="8651"/>
                      <a:pt x="3501" y="15889"/>
                    </a:cubicBezTo>
                    <a:cubicBezTo>
                      <a:pt x="2611" y="18009"/>
                      <a:pt x="1424" y="19988"/>
                      <a:pt x="0" y="21600"/>
                    </a:cubicBezTo>
                    <a:cubicBezTo>
                      <a:pt x="0" y="21600"/>
                      <a:pt x="1424" y="21091"/>
                      <a:pt x="3916" y="19423"/>
                    </a:cubicBezTo>
                    <a:cubicBezTo>
                      <a:pt x="7655" y="16879"/>
                      <a:pt x="14004" y="11620"/>
                      <a:pt x="21600" y="1357"/>
                    </a:cubicBezTo>
                    <a:lnTo>
                      <a:pt x="13648" y="2234"/>
                    </a:lnTo>
                    <a:close/>
                  </a:path>
                </a:pathLst>
              </a:custGeom>
              <a:solidFill>
                <a:srgbClr val="F99402"/>
              </a:solidFill>
              <a:ln>
                <a:noFill/>
              </a:ln>
              <a:effectLst>
                <a:outerShdw blurRad="50800" dist="38100" dir="2700000" algn="ctr" rotWithShape="0">
                  <a:srgbClr val="000000">
                    <a:alpha val="39999"/>
                  </a:srgbClr>
                </a:outerShdw>
              </a:effectLst>
              <a:extLst>
                <a:ext uri="{91240B29-F687-4f45-9708-019B960494DF}">
                  <a14:hiddenLine xmlns:a14="http://schemas.microsoft.com/office/drawing/2010/main" xmlns="" w="12700" cap="flat" cmpd="sng">
                    <a:solidFill>
                      <a:srgbClr val="000000"/>
                    </a:solidFill>
                    <a:prstDash val="solid"/>
                    <a:miter lim="400000"/>
                    <a:headEnd type="none" w="med" len="med"/>
                    <a:tailEnd type="triangle" w="med" len="med"/>
                  </a14:hiddenLine>
                </a:ext>
              </a:extLst>
            </p:spPr>
            <p:txBody>
              <a:bodyPr lIns="45719" tIns="45719" rIns="45719" bIns="45719" anchor="ctr"/>
              <a:lstStyle>
                <a:lvl1pPr defTabSz="912813">
                  <a:defRPr>
                    <a:solidFill>
                      <a:srgbClr val="000000"/>
                    </a:solidFill>
                    <a:latin typeface="等线" charset="-122"/>
                    <a:ea typeface="等线" charset="-122"/>
                    <a:cs typeface="等线" charset="-122"/>
                    <a:sym typeface="等线" charset="-122"/>
                  </a:defRPr>
                </a:lvl1pPr>
                <a:lvl2pPr defTabSz="912813">
                  <a:defRPr>
                    <a:solidFill>
                      <a:srgbClr val="000000"/>
                    </a:solidFill>
                    <a:latin typeface="等线" charset="-122"/>
                    <a:ea typeface="等线" charset="-122"/>
                    <a:cs typeface="等线" charset="-122"/>
                    <a:sym typeface="等线" charset="-122"/>
                  </a:defRPr>
                </a:lvl2pPr>
                <a:lvl3pPr defTabSz="912813">
                  <a:defRPr>
                    <a:solidFill>
                      <a:srgbClr val="000000"/>
                    </a:solidFill>
                    <a:latin typeface="等线" charset="-122"/>
                    <a:ea typeface="等线" charset="-122"/>
                    <a:cs typeface="等线" charset="-122"/>
                    <a:sym typeface="等线" charset="-122"/>
                  </a:defRPr>
                </a:lvl3pPr>
                <a:lvl4pPr defTabSz="912813">
                  <a:defRPr>
                    <a:solidFill>
                      <a:srgbClr val="000000"/>
                    </a:solidFill>
                    <a:latin typeface="等线" charset="-122"/>
                    <a:ea typeface="等线" charset="-122"/>
                    <a:cs typeface="等线" charset="-122"/>
                    <a:sym typeface="等线" charset="-122"/>
                  </a:defRPr>
                </a:lvl4pPr>
                <a:lvl5pPr defTabSz="912813">
                  <a:defRPr>
                    <a:solidFill>
                      <a:srgbClr val="000000"/>
                    </a:solidFill>
                    <a:latin typeface="等线" charset="-122"/>
                    <a:ea typeface="等线" charset="-122"/>
                    <a:cs typeface="等线" charset="-122"/>
                    <a:sym typeface="等线" charset="-122"/>
                  </a:defRPr>
                </a:lvl5pPr>
                <a:lvl6pPr marL="4572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6pPr>
                <a:lvl7pPr marL="9144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7pPr>
                <a:lvl8pPr marL="13716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8pPr>
                <a:lvl9pPr marL="1828800" defTabSz="912813" fontAlgn="base" hangingPunct="0">
                  <a:spcBef>
                    <a:spcPct val="0"/>
                  </a:spcBef>
                  <a:spcAft>
                    <a:spcPct val="0"/>
                  </a:spcAft>
                  <a:defRPr>
                    <a:solidFill>
                      <a:srgbClr val="000000"/>
                    </a:solidFill>
                    <a:latin typeface="等线" charset="-122"/>
                    <a:ea typeface="等线" charset="-122"/>
                    <a:cs typeface="等线" charset="-122"/>
                    <a:sym typeface="等线" charset="-122"/>
                  </a:defRPr>
                </a:lvl9pPr>
              </a:lstStyle>
              <a:p>
                <a:pPr algn="ctr" rtl="0"/>
                <a:endParaRPr lang="zh-CN" altLang="zh-CN" kern="1200">
                  <a:latin typeface="微软雅黑 Light" pitchFamily="34" charset="-122"/>
                  <a:ea typeface="微软雅黑 Light" pitchFamily="34" charset="-122"/>
                  <a:cs typeface="Century Gothic" charset="0"/>
                  <a:sym typeface="Century Gothic" charset="0"/>
                </a:endParaRPr>
              </a:p>
            </p:txBody>
          </p:sp>
        </p:grpSp>
        <p:sp>
          <p:nvSpPr>
            <p:cNvPr id="72" name="矩形 71">
              <a:extLst>
                <a:ext uri="{FF2B5EF4-FFF2-40B4-BE49-F238E27FC236}">
                  <a16:creationId xmlns:a16="http://schemas.microsoft.com/office/drawing/2014/main" id="{CAEDBD63-E578-485E-91A1-9B2A6309F5CF}"/>
                </a:ext>
              </a:extLst>
            </p:cNvPr>
            <p:cNvSpPr/>
            <p:nvPr/>
          </p:nvSpPr>
          <p:spPr>
            <a:xfrm>
              <a:off x="10582142" y="4232480"/>
              <a:ext cx="646331" cy="369332"/>
            </a:xfrm>
            <a:prstGeom prst="rect">
              <a:avLst/>
            </a:prstGeom>
          </p:spPr>
          <p:txBody>
            <a:bodyPr wrap="none">
              <a:spAutoFit/>
            </a:bodyPr>
            <a:lstStyle/>
            <a:p>
              <a:pPr algn="l" rtl="0"/>
              <a:r>
                <a:rPr lang="zh-CN" altLang="en-US" kern="1200" dirty="0">
                  <a:solidFill>
                    <a:prstClr val="white"/>
                  </a:solidFill>
                  <a:latin typeface="微软雅黑 Light" pitchFamily="34" charset="-122"/>
                  <a:ea typeface="微软雅黑 Light" pitchFamily="34" charset="-122"/>
                  <a:cs typeface="Microsoft YaHei Light" charset="-122"/>
                </a:rPr>
                <a:t>客户</a:t>
              </a:r>
              <a:endParaRPr lang="en-US" altLang="zh-CN" kern="1200" dirty="0">
                <a:solidFill>
                  <a:prstClr val="white"/>
                </a:solidFill>
                <a:latin typeface="微软雅黑 Light" pitchFamily="34" charset="-122"/>
                <a:ea typeface="微软雅黑 Light" pitchFamily="34" charset="-122"/>
                <a:cs typeface="Microsoft YaHei Light" charset="-122"/>
              </a:endParaRPr>
            </a:p>
          </p:txBody>
        </p:sp>
      </p:grpSp>
      <p:sp>
        <p:nvSpPr>
          <p:cNvPr id="77" name="AutoShape 8">
            <a:extLst>
              <a:ext uri="{FF2B5EF4-FFF2-40B4-BE49-F238E27FC236}">
                <a16:creationId xmlns:a16="http://schemas.microsoft.com/office/drawing/2014/main" id="{14710BC3-DC62-4E8C-9745-2C404A9BBE78}"/>
              </a:ext>
            </a:extLst>
          </p:cNvPr>
          <p:cNvSpPr/>
          <p:nvPr/>
        </p:nvSpPr>
        <p:spPr bwMode="auto">
          <a:xfrm rot="1705999">
            <a:off x="9557628" y="3009083"/>
            <a:ext cx="1146628" cy="70064"/>
          </a:xfrm>
          <a:prstGeom prst="chevron">
            <a:avLst>
              <a:gd name="adj" fmla="val 50000"/>
            </a:avLst>
          </a:prstGeom>
          <a:solidFill>
            <a:srgbClr val="FDAA02"/>
          </a:solidFill>
          <a:ln>
            <a:noFill/>
          </a:ln>
          <a:effectLst/>
        </p:spPr>
        <p:txBody>
          <a:bodyPr lIns="121919" tIns="121919" rIns="121919" bIns="121919" anchor="ctr"/>
          <a:lstStyle/>
          <a:p>
            <a:pPr algn="l" defTabSz="914377" rtl="0">
              <a:buClr>
                <a:prstClr val="black"/>
              </a:buClr>
            </a:pPr>
            <a:endParaRPr lang="zh-CN" altLang="en-US" kern="1200" dirty="0">
              <a:solidFill>
                <a:prstClr val="black"/>
              </a:solidFill>
              <a:latin typeface="微软雅黑 Light" pitchFamily="34" charset="-122"/>
              <a:ea typeface="微软雅黑 Light" pitchFamily="34" charset="-122"/>
              <a:cs typeface="+mn-cs"/>
              <a:sym typeface="Calibri" panose="020F0502020204030204" charset="0"/>
            </a:endParaRPr>
          </a:p>
        </p:txBody>
      </p:sp>
      <p:sp>
        <p:nvSpPr>
          <p:cNvPr id="78" name="AutoShape 8">
            <a:extLst>
              <a:ext uri="{FF2B5EF4-FFF2-40B4-BE49-F238E27FC236}">
                <a16:creationId xmlns:a16="http://schemas.microsoft.com/office/drawing/2014/main" id="{944EB1EB-CBB4-4B30-A417-89BA16F17E4F}"/>
              </a:ext>
            </a:extLst>
          </p:cNvPr>
          <p:cNvSpPr/>
          <p:nvPr/>
        </p:nvSpPr>
        <p:spPr bwMode="auto">
          <a:xfrm rot="19447880">
            <a:off x="9600297" y="4820970"/>
            <a:ext cx="1237554" cy="57912"/>
          </a:xfrm>
          <a:prstGeom prst="chevron">
            <a:avLst>
              <a:gd name="adj" fmla="val 50000"/>
            </a:avLst>
          </a:prstGeom>
          <a:solidFill>
            <a:srgbClr val="FDAA02"/>
          </a:solidFill>
          <a:ln>
            <a:noFill/>
          </a:ln>
          <a:effectLst/>
        </p:spPr>
        <p:txBody>
          <a:bodyPr lIns="121919" tIns="121919" rIns="121919" bIns="121919" anchor="ctr"/>
          <a:lstStyle/>
          <a:p>
            <a:pPr algn="l" defTabSz="914377" rtl="0">
              <a:buClr>
                <a:prstClr val="black"/>
              </a:buClr>
            </a:pPr>
            <a:endParaRPr lang="zh-CN" altLang="en-US" kern="1200" dirty="0">
              <a:solidFill>
                <a:prstClr val="black"/>
              </a:solidFill>
              <a:latin typeface="微软雅黑 Light" pitchFamily="34" charset="-122"/>
              <a:ea typeface="微软雅黑 Light" pitchFamily="34" charset="-122"/>
              <a:cs typeface="+mn-cs"/>
              <a:sym typeface="Calibri" panose="020F0502020204030204" charset="0"/>
            </a:endParaRPr>
          </a:p>
        </p:txBody>
      </p:sp>
      <p:sp>
        <p:nvSpPr>
          <p:cNvPr id="79" name="AutoShape 8">
            <a:extLst>
              <a:ext uri="{FF2B5EF4-FFF2-40B4-BE49-F238E27FC236}">
                <a16:creationId xmlns:a16="http://schemas.microsoft.com/office/drawing/2014/main" id="{B49E079A-01D2-4052-BBF3-0026184A1500}"/>
              </a:ext>
            </a:extLst>
          </p:cNvPr>
          <p:cNvSpPr/>
          <p:nvPr/>
        </p:nvSpPr>
        <p:spPr bwMode="auto">
          <a:xfrm>
            <a:off x="7070220" y="5083295"/>
            <a:ext cx="1043018" cy="104269"/>
          </a:xfrm>
          <a:prstGeom prst="chevron">
            <a:avLst>
              <a:gd name="adj" fmla="val 50000"/>
            </a:avLst>
          </a:prstGeom>
          <a:solidFill>
            <a:srgbClr val="FDAA02"/>
          </a:solidFill>
          <a:ln>
            <a:noFill/>
          </a:ln>
          <a:effectLst/>
        </p:spPr>
        <p:txBody>
          <a:bodyPr lIns="121919" tIns="121919" rIns="121919" bIns="121919" anchor="ctr"/>
          <a:lstStyle/>
          <a:p>
            <a:pPr algn="l" defTabSz="914377" rtl="0">
              <a:buClr>
                <a:prstClr val="black"/>
              </a:buClr>
            </a:pPr>
            <a:endParaRPr lang="zh-CN" altLang="en-US" kern="1200" dirty="0">
              <a:solidFill>
                <a:prstClr val="black"/>
              </a:solidFill>
              <a:latin typeface="微软雅黑 Light" pitchFamily="34" charset="-122"/>
              <a:ea typeface="微软雅黑 Light" pitchFamily="34" charset="-122"/>
              <a:cs typeface="+mn-cs"/>
              <a:sym typeface="Calibri" panose="020F0502020204030204" charset="0"/>
            </a:endParaRPr>
          </a:p>
        </p:txBody>
      </p:sp>
      <p:sp>
        <p:nvSpPr>
          <p:cNvPr id="80" name="矩形 79">
            <a:extLst>
              <a:ext uri="{FF2B5EF4-FFF2-40B4-BE49-F238E27FC236}">
                <a16:creationId xmlns:a16="http://schemas.microsoft.com/office/drawing/2014/main" id="{64E2DA07-712D-4F56-B273-18808C20AC73}"/>
              </a:ext>
            </a:extLst>
          </p:cNvPr>
          <p:cNvSpPr/>
          <p:nvPr/>
        </p:nvSpPr>
        <p:spPr>
          <a:xfrm>
            <a:off x="7252378" y="3442831"/>
            <a:ext cx="3181315" cy="338554"/>
          </a:xfrm>
          <a:prstGeom prst="rect">
            <a:avLst/>
          </a:prstGeom>
        </p:spPr>
        <p:txBody>
          <a:bodyPr wrap="square">
            <a:spAutoFit/>
          </a:bodyPr>
          <a:lstStyle/>
          <a:p>
            <a:pPr algn="ctr" rtl="0"/>
            <a:r>
              <a:rPr lang="zh-CN" altLang="en-US" sz="1600" b="1" kern="1200" dirty="0">
                <a:solidFill>
                  <a:srgbClr val="F99900"/>
                </a:solidFill>
                <a:latin typeface="微软雅黑 Light" pitchFamily="34" charset="-122"/>
                <a:ea typeface="微软雅黑 Light" pitchFamily="34" charset="-122"/>
                <a:cs typeface="Microsoft YaHei Light" charset="-122"/>
              </a:rPr>
              <a:t>连接客户</a:t>
            </a:r>
            <a:endParaRPr lang="en-US" altLang="zh-CN" sz="1600" b="1" kern="1200" dirty="0">
              <a:solidFill>
                <a:srgbClr val="F99900"/>
              </a:solidFill>
              <a:latin typeface="微软雅黑 Light" pitchFamily="34" charset="-122"/>
              <a:ea typeface="微软雅黑 Light" pitchFamily="34" charset="-122"/>
              <a:cs typeface="Microsoft YaHei Light" charset="-122"/>
            </a:endParaRPr>
          </a:p>
        </p:txBody>
      </p:sp>
      <p:sp>
        <p:nvSpPr>
          <p:cNvPr id="81" name="弧 1">
            <a:extLst>
              <a:ext uri="{FF2B5EF4-FFF2-40B4-BE49-F238E27FC236}">
                <a16:creationId xmlns:a16="http://schemas.microsoft.com/office/drawing/2014/main" id="{FBEA74BF-FEF1-47DB-962C-558F7B146870}"/>
              </a:ext>
            </a:extLst>
          </p:cNvPr>
          <p:cNvSpPr/>
          <p:nvPr/>
        </p:nvSpPr>
        <p:spPr>
          <a:xfrm>
            <a:off x="2940546" y="3156195"/>
            <a:ext cx="581632" cy="700272"/>
          </a:xfrm>
          <a:prstGeom prst="arc">
            <a:avLst>
              <a:gd name="adj1" fmla="val 16200000"/>
              <a:gd name="adj2" fmla="val 98514"/>
            </a:avLst>
          </a:prstGeom>
          <a:ln>
            <a:solidFill>
              <a:srgbClr val="F9940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kumimoji="1" lang="zh-CN" altLang="en-US" kern="1200">
              <a:solidFill>
                <a:srgbClr val="F99402"/>
              </a:solidFill>
              <a:ea typeface="DengXian"/>
              <a:cs typeface="+mn-cs"/>
            </a:endParaRPr>
          </a:p>
        </p:txBody>
      </p:sp>
      <p:sp>
        <p:nvSpPr>
          <p:cNvPr id="82" name="弧 128">
            <a:extLst>
              <a:ext uri="{FF2B5EF4-FFF2-40B4-BE49-F238E27FC236}">
                <a16:creationId xmlns:a16="http://schemas.microsoft.com/office/drawing/2014/main" id="{B348EA54-9248-41EE-939B-828A5B04B0E7}"/>
              </a:ext>
            </a:extLst>
          </p:cNvPr>
          <p:cNvSpPr/>
          <p:nvPr/>
        </p:nvSpPr>
        <p:spPr>
          <a:xfrm rot="11076318">
            <a:off x="2065518" y="3467365"/>
            <a:ext cx="581632" cy="700272"/>
          </a:xfrm>
          <a:prstGeom prst="arc">
            <a:avLst>
              <a:gd name="adj1" fmla="val 16200000"/>
              <a:gd name="adj2" fmla="val 98514"/>
            </a:avLst>
          </a:prstGeom>
          <a:ln>
            <a:solidFill>
              <a:srgbClr val="F9940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kumimoji="1" lang="zh-CN" altLang="en-US" kern="1200">
              <a:solidFill>
                <a:srgbClr val="F99402"/>
              </a:solidFill>
              <a:ea typeface="DengXian"/>
              <a:cs typeface="+mn-cs"/>
            </a:endParaRPr>
          </a:p>
        </p:txBody>
      </p:sp>
      <p:sp>
        <p:nvSpPr>
          <p:cNvPr id="83" name="Rectangle 44">
            <a:extLst>
              <a:ext uri="{FF2B5EF4-FFF2-40B4-BE49-F238E27FC236}">
                <a16:creationId xmlns:a16="http://schemas.microsoft.com/office/drawing/2014/main" id="{FAAFB718-B26B-4FBB-AF6C-039EDE897371}"/>
              </a:ext>
            </a:extLst>
          </p:cNvPr>
          <p:cNvSpPr/>
          <p:nvPr/>
        </p:nvSpPr>
        <p:spPr bwMode="auto">
          <a:xfrm rot="5400000">
            <a:off x="8530068" y="2576608"/>
            <a:ext cx="467434" cy="430885"/>
          </a:xfrm>
          <a:prstGeom prst="rect">
            <a:avLst/>
          </a:prstGeom>
          <a:noFill/>
          <a:ln>
            <a:noFill/>
          </a:ln>
          <a:effectLst/>
        </p:spPr>
        <p:txBody>
          <a:bodyPr wrap="square" lIns="121919" tIns="121919" rIns="121919" bIns="121919">
            <a:spAutoFit/>
          </a:bodyPr>
          <a:lstStyle/>
          <a:p>
            <a:pPr algn="l" defTabSz="914377" rtl="0">
              <a:buClr>
                <a:prstClr val="black"/>
              </a:buClr>
            </a:pPr>
            <a:r>
              <a:rPr lang="en-US" altLang="zh-CN" sz="1200" kern="1200" dirty="0">
                <a:solidFill>
                  <a:prstClr val="white"/>
                </a:solidFill>
                <a:latin typeface="微软雅黑 Light" pitchFamily="34" charset="-122"/>
                <a:ea typeface="微软雅黑 Light" pitchFamily="34" charset="-122"/>
                <a:cs typeface="+mn-cs"/>
                <a:sym typeface="Calibri" panose="020F0502020204030204" charset="0"/>
              </a:rPr>
              <a:t>……</a:t>
            </a:r>
          </a:p>
        </p:txBody>
      </p:sp>
      <p:sp>
        <p:nvSpPr>
          <p:cNvPr id="84" name="矩形 83">
            <a:extLst>
              <a:ext uri="{FF2B5EF4-FFF2-40B4-BE49-F238E27FC236}">
                <a16:creationId xmlns:a16="http://schemas.microsoft.com/office/drawing/2014/main" id="{72926532-48B2-4354-A666-C7A5B0E47847}"/>
              </a:ext>
            </a:extLst>
          </p:cNvPr>
          <p:cNvSpPr/>
          <p:nvPr/>
        </p:nvSpPr>
        <p:spPr>
          <a:xfrm>
            <a:off x="8132695" y="1825690"/>
            <a:ext cx="1219634" cy="1522206"/>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kern="1200">
              <a:solidFill>
                <a:prstClr val="white"/>
              </a:solidFill>
              <a:ea typeface="DengXian"/>
              <a:cs typeface="+mn-cs"/>
            </a:endParaRPr>
          </a:p>
        </p:txBody>
      </p:sp>
      <p:sp>
        <p:nvSpPr>
          <p:cNvPr id="85" name="矩形 84">
            <a:extLst>
              <a:ext uri="{FF2B5EF4-FFF2-40B4-BE49-F238E27FC236}">
                <a16:creationId xmlns:a16="http://schemas.microsoft.com/office/drawing/2014/main" id="{3CB02301-222B-4589-A407-78222CF45565}"/>
              </a:ext>
            </a:extLst>
          </p:cNvPr>
          <p:cNvSpPr/>
          <p:nvPr/>
        </p:nvSpPr>
        <p:spPr>
          <a:xfrm>
            <a:off x="7996076" y="1519673"/>
            <a:ext cx="1444999" cy="338554"/>
          </a:xfrm>
          <a:prstGeom prst="rect">
            <a:avLst/>
          </a:prstGeom>
        </p:spPr>
        <p:txBody>
          <a:bodyPr wrap="square">
            <a:spAutoFit/>
          </a:bodyPr>
          <a:lstStyle/>
          <a:p>
            <a:pPr algn="ctr" rtl="0"/>
            <a:r>
              <a:rPr lang="zh-CN" altLang="en-US" sz="1600" kern="1200" dirty="0">
                <a:solidFill>
                  <a:prstClr val="white"/>
                </a:solidFill>
                <a:latin typeface="微软雅黑 Light" pitchFamily="34" charset="-122"/>
                <a:ea typeface="微软雅黑 Light" pitchFamily="34" charset="-122"/>
                <a:cs typeface="Microsoft YaHei Light" charset="-122"/>
              </a:rPr>
              <a:t>经销商</a:t>
            </a:r>
            <a:endParaRPr lang="en-US" altLang="zh-CN" sz="1600" kern="1200" dirty="0">
              <a:solidFill>
                <a:prstClr val="white"/>
              </a:solidFill>
              <a:latin typeface="微软雅黑 Light" pitchFamily="34" charset="-122"/>
              <a:ea typeface="微软雅黑 Light" pitchFamily="34" charset="-122"/>
              <a:cs typeface="Microsoft YaHei Light" charset="-122"/>
            </a:endParaRPr>
          </a:p>
        </p:txBody>
      </p:sp>
      <p:sp>
        <p:nvSpPr>
          <p:cNvPr id="86" name="矩形 85">
            <a:extLst>
              <a:ext uri="{FF2B5EF4-FFF2-40B4-BE49-F238E27FC236}">
                <a16:creationId xmlns:a16="http://schemas.microsoft.com/office/drawing/2014/main" id="{37043A3E-36E7-41F6-BEFD-7AE5D482399F}"/>
              </a:ext>
            </a:extLst>
          </p:cNvPr>
          <p:cNvSpPr/>
          <p:nvPr/>
        </p:nvSpPr>
        <p:spPr>
          <a:xfrm>
            <a:off x="8211713" y="4257642"/>
            <a:ext cx="1219634" cy="1522206"/>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kern="1200">
              <a:solidFill>
                <a:prstClr val="white"/>
              </a:solidFill>
              <a:ea typeface="DengXian"/>
              <a:cs typeface="+mn-cs"/>
            </a:endParaRPr>
          </a:p>
        </p:txBody>
      </p:sp>
      <p:sp>
        <p:nvSpPr>
          <p:cNvPr id="87" name="矩形 86">
            <a:extLst>
              <a:ext uri="{FF2B5EF4-FFF2-40B4-BE49-F238E27FC236}">
                <a16:creationId xmlns:a16="http://schemas.microsoft.com/office/drawing/2014/main" id="{9D2227B6-37FD-4C69-B507-ABFFC182B37D}"/>
              </a:ext>
            </a:extLst>
          </p:cNvPr>
          <p:cNvSpPr/>
          <p:nvPr/>
        </p:nvSpPr>
        <p:spPr>
          <a:xfrm>
            <a:off x="8113238" y="3916284"/>
            <a:ext cx="1444999" cy="338554"/>
          </a:xfrm>
          <a:prstGeom prst="rect">
            <a:avLst/>
          </a:prstGeom>
        </p:spPr>
        <p:txBody>
          <a:bodyPr wrap="square">
            <a:spAutoFit/>
          </a:bodyPr>
          <a:lstStyle/>
          <a:p>
            <a:pPr algn="ctr" rtl="0"/>
            <a:r>
              <a:rPr lang="zh-CN" altLang="en-US" sz="1600" kern="1200" dirty="0">
                <a:solidFill>
                  <a:prstClr val="white"/>
                </a:solidFill>
                <a:latin typeface="微软雅黑 Light" pitchFamily="34" charset="-122"/>
                <a:ea typeface="微软雅黑 Light" pitchFamily="34" charset="-122"/>
                <a:cs typeface="Microsoft YaHei Light" charset="-122"/>
              </a:rPr>
              <a:t>代理商</a:t>
            </a:r>
            <a:endParaRPr lang="en-US" altLang="zh-CN" sz="1600" kern="1200" dirty="0">
              <a:solidFill>
                <a:prstClr val="white"/>
              </a:solidFill>
              <a:latin typeface="微软雅黑 Light" pitchFamily="34" charset="-122"/>
              <a:ea typeface="微软雅黑 Light" pitchFamily="34" charset="-122"/>
              <a:cs typeface="Microsoft YaHei Light" charset="-122"/>
            </a:endParaRPr>
          </a:p>
        </p:txBody>
      </p:sp>
      <p:sp>
        <p:nvSpPr>
          <p:cNvPr id="88" name="矩形 87">
            <a:extLst>
              <a:ext uri="{FF2B5EF4-FFF2-40B4-BE49-F238E27FC236}">
                <a16:creationId xmlns:a16="http://schemas.microsoft.com/office/drawing/2014/main" id="{C277690B-9DFE-4C01-9C3A-5CF3457F0022}"/>
              </a:ext>
            </a:extLst>
          </p:cNvPr>
          <p:cNvSpPr/>
          <p:nvPr/>
        </p:nvSpPr>
        <p:spPr>
          <a:xfrm>
            <a:off x="6859887" y="4712726"/>
            <a:ext cx="1444999" cy="338554"/>
          </a:xfrm>
          <a:prstGeom prst="rect">
            <a:avLst/>
          </a:prstGeom>
        </p:spPr>
        <p:txBody>
          <a:bodyPr wrap="square">
            <a:spAutoFit/>
          </a:bodyPr>
          <a:lstStyle/>
          <a:p>
            <a:pPr algn="ctr" rtl="0"/>
            <a:r>
              <a:rPr lang="zh-CN" altLang="en-US" sz="1600" b="1" kern="1200" dirty="0">
                <a:solidFill>
                  <a:srgbClr val="F99900"/>
                </a:solidFill>
                <a:latin typeface="微软雅黑 Light" pitchFamily="34" charset="-122"/>
                <a:ea typeface="微软雅黑 Light" pitchFamily="34" charset="-122"/>
                <a:cs typeface="Microsoft YaHei Light" charset="-122"/>
              </a:rPr>
              <a:t>连接伙伴</a:t>
            </a:r>
            <a:endParaRPr lang="en-US" altLang="zh-CN" sz="1600" b="1" kern="1200" dirty="0">
              <a:solidFill>
                <a:srgbClr val="F99900"/>
              </a:solidFill>
              <a:latin typeface="微软雅黑 Light" pitchFamily="34" charset="-122"/>
              <a:ea typeface="微软雅黑 Light" pitchFamily="34" charset="-122"/>
              <a:cs typeface="Microsoft YaHei Light" charset="-122"/>
            </a:endParaRPr>
          </a:p>
        </p:txBody>
      </p:sp>
      <p:sp>
        <p:nvSpPr>
          <p:cNvPr id="89" name="矩形 88">
            <a:extLst>
              <a:ext uri="{FF2B5EF4-FFF2-40B4-BE49-F238E27FC236}">
                <a16:creationId xmlns:a16="http://schemas.microsoft.com/office/drawing/2014/main" id="{3524CE9C-5203-4D15-A4C9-4F17286CD681}"/>
              </a:ext>
            </a:extLst>
          </p:cNvPr>
          <p:cNvSpPr/>
          <p:nvPr/>
        </p:nvSpPr>
        <p:spPr>
          <a:xfrm rot="1761573">
            <a:off x="9853615" y="2784796"/>
            <a:ext cx="800219" cy="276999"/>
          </a:xfrm>
          <a:prstGeom prst="rect">
            <a:avLst/>
          </a:prstGeom>
        </p:spPr>
        <p:txBody>
          <a:bodyPr wrap="square">
            <a:spAutoFit/>
          </a:bodyPr>
          <a:lstStyle/>
          <a:p>
            <a:pPr algn="l" rtl="0"/>
            <a:r>
              <a:rPr lang="zh-CN" altLang="en-US" sz="1200" kern="1200" dirty="0">
                <a:solidFill>
                  <a:srgbClr val="F99900"/>
                </a:solidFill>
                <a:latin typeface="Microsoft YaHei" charset="-122"/>
                <a:ea typeface="Microsoft YaHei" charset="-122"/>
                <a:cs typeface="Microsoft YaHei" charset="-122"/>
              </a:rPr>
              <a:t>连接客户</a:t>
            </a:r>
          </a:p>
        </p:txBody>
      </p:sp>
      <p:sp>
        <p:nvSpPr>
          <p:cNvPr id="90" name="矩形 89">
            <a:extLst>
              <a:ext uri="{FF2B5EF4-FFF2-40B4-BE49-F238E27FC236}">
                <a16:creationId xmlns:a16="http://schemas.microsoft.com/office/drawing/2014/main" id="{8BEA48CD-6F76-4780-A056-A357AA98A8E0}"/>
              </a:ext>
            </a:extLst>
          </p:cNvPr>
          <p:cNvSpPr/>
          <p:nvPr/>
        </p:nvSpPr>
        <p:spPr>
          <a:xfrm rot="19386450">
            <a:off x="9769007" y="4534031"/>
            <a:ext cx="800219" cy="276999"/>
          </a:xfrm>
          <a:prstGeom prst="rect">
            <a:avLst/>
          </a:prstGeom>
        </p:spPr>
        <p:txBody>
          <a:bodyPr wrap="square">
            <a:spAutoFit/>
          </a:bodyPr>
          <a:lstStyle/>
          <a:p>
            <a:pPr algn="l" rtl="0"/>
            <a:r>
              <a:rPr lang="zh-CN" altLang="en-US" sz="1200" kern="1200" dirty="0">
                <a:solidFill>
                  <a:srgbClr val="F99900"/>
                </a:solidFill>
                <a:ea typeface="微软雅黑" charset="-122"/>
                <a:cs typeface="+mn-cs"/>
              </a:rPr>
              <a:t>连接客户</a:t>
            </a:r>
            <a:endParaRPr lang="en-US" altLang="zh-CN" sz="1200" kern="1200" dirty="0">
              <a:solidFill>
                <a:srgbClr val="F99900"/>
              </a:solidFill>
              <a:ea typeface="微软雅黑" charset="-122"/>
              <a:cs typeface="+mn-cs"/>
            </a:endParaRPr>
          </a:p>
        </p:txBody>
      </p:sp>
      <p:sp>
        <p:nvSpPr>
          <p:cNvPr id="91" name="AutoShape 8">
            <a:extLst>
              <a:ext uri="{FF2B5EF4-FFF2-40B4-BE49-F238E27FC236}">
                <a16:creationId xmlns:a16="http://schemas.microsoft.com/office/drawing/2014/main" id="{EAF6C460-95AA-49F6-803F-10C43FA1E459}"/>
              </a:ext>
            </a:extLst>
          </p:cNvPr>
          <p:cNvSpPr/>
          <p:nvPr/>
        </p:nvSpPr>
        <p:spPr bwMode="auto">
          <a:xfrm rot="19069827">
            <a:off x="4127868" y="2032678"/>
            <a:ext cx="949479" cy="77195"/>
          </a:xfrm>
          <a:prstGeom prst="chevron">
            <a:avLst>
              <a:gd name="adj" fmla="val 50000"/>
            </a:avLst>
          </a:prstGeom>
          <a:solidFill>
            <a:srgbClr val="FDAA02"/>
          </a:solidFill>
          <a:ln>
            <a:noFill/>
          </a:ln>
          <a:effectLst/>
        </p:spPr>
        <p:txBody>
          <a:bodyPr lIns="121919" tIns="121919" rIns="121919" bIns="121919" anchor="ctr"/>
          <a:lstStyle/>
          <a:p>
            <a:pPr algn="l" defTabSz="914377" rtl="0">
              <a:buClr>
                <a:prstClr val="black"/>
              </a:buClr>
            </a:pPr>
            <a:endParaRPr lang="zh-CN" altLang="en-US" kern="1200" dirty="0">
              <a:solidFill>
                <a:prstClr val="black"/>
              </a:solidFill>
              <a:latin typeface="Calibri" panose="020F0502020204030204" charset="0"/>
              <a:ea typeface="Calibri" panose="020F0502020204030204" charset="0"/>
              <a:cs typeface="+mn-cs"/>
              <a:sym typeface="Calibri" panose="020F0502020204030204" charset="0"/>
            </a:endParaRPr>
          </a:p>
        </p:txBody>
      </p:sp>
      <p:cxnSp>
        <p:nvCxnSpPr>
          <p:cNvPr id="92" name="直接连接符 93">
            <a:extLst>
              <a:ext uri="{FF2B5EF4-FFF2-40B4-BE49-F238E27FC236}">
                <a16:creationId xmlns:a16="http://schemas.microsoft.com/office/drawing/2014/main" id="{357E7DFF-C01B-407E-8B5A-F4414DAC99A3}"/>
              </a:ext>
            </a:extLst>
          </p:cNvPr>
          <p:cNvCxnSpPr>
            <a:cxnSpLocks/>
          </p:cNvCxnSpPr>
          <p:nvPr/>
        </p:nvCxnSpPr>
        <p:spPr>
          <a:xfrm>
            <a:off x="5193481" y="2908806"/>
            <a:ext cx="1403052"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3" name="组 169">
            <a:extLst>
              <a:ext uri="{FF2B5EF4-FFF2-40B4-BE49-F238E27FC236}">
                <a16:creationId xmlns:a16="http://schemas.microsoft.com/office/drawing/2014/main" id="{127F2A86-298F-4766-BF00-DBE2114E31C5}"/>
              </a:ext>
            </a:extLst>
          </p:cNvPr>
          <p:cNvGrpSpPr/>
          <p:nvPr/>
        </p:nvGrpSpPr>
        <p:grpSpPr>
          <a:xfrm>
            <a:off x="4980379" y="1221782"/>
            <a:ext cx="1748722" cy="677106"/>
            <a:chOff x="5985868" y="1245945"/>
            <a:chExt cx="1007864" cy="677106"/>
          </a:xfrm>
        </p:grpSpPr>
        <p:sp>
          <p:nvSpPr>
            <p:cNvPr id="94" name="AutoShape 34">
              <a:extLst>
                <a:ext uri="{FF2B5EF4-FFF2-40B4-BE49-F238E27FC236}">
                  <a16:creationId xmlns:a16="http://schemas.microsoft.com/office/drawing/2014/main" id="{F4CEA299-3E76-4F0C-A477-7500B99B7458}"/>
                </a:ext>
              </a:extLst>
            </p:cNvPr>
            <p:cNvSpPr/>
            <p:nvPr/>
          </p:nvSpPr>
          <p:spPr>
            <a:xfrm>
              <a:off x="5985868" y="1311017"/>
              <a:ext cx="1007864" cy="534654"/>
            </a:xfrm>
            <a:prstGeom prst="roundRect">
              <a:avLst>
                <a:gd name="adj" fmla="val 50000"/>
              </a:avLst>
            </a:prstGeom>
            <a:noFill/>
            <a:ln w="25400" cap="flat" cmpd="sng">
              <a:solidFill>
                <a:srgbClr val="FDAA02"/>
              </a:solidFill>
              <a:prstDash val="solid"/>
              <a:headEnd type="none" w="med" len="med"/>
              <a:tailEnd type="none" w="med" len="med"/>
            </a:ln>
            <a:effectLst>
              <a:outerShdw dist="25400" dir="5400000" algn="ctr" rotWithShape="0">
                <a:srgbClr val="808080">
                  <a:alpha val="34998"/>
                </a:srgbClr>
              </a:outerShdw>
            </a:effectLst>
          </p:spPr>
          <p:txBody>
            <a:bodyPr lIns="121919" tIns="121919" rIns="121919" bIns="121919" anchor="ctr"/>
            <a:lstStyle/>
            <a:p>
              <a:pPr algn="l" defTabSz="914377" rtl="0">
                <a:buClr>
                  <a:prstClr val="black"/>
                </a:buClr>
              </a:pPr>
              <a:endParaRPr lang="zh-CN" altLang="en-US" kern="1200" dirty="0">
                <a:solidFill>
                  <a:prstClr val="white"/>
                </a:solidFill>
                <a:latin typeface="微软雅黑 Light" pitchFamily="34" charset="-122"/>
                <a:ea typeface="微软雅黑 Light" pitchFamily="34" charset="-122"/>
                <a:cs typeface="+mn-cs"/>
                <a:sym typeface="Calibri" panose="020F0502020204030204" charset="0"/>
              </a:endParaRPr>
            </a:p>
          </p:txBody>
        </p:sp>
        <p:sp>
          <p:nvSpPr>
            <p:cNvPr id="95" name="Rectangle 35">
              <a:extLst>
                <a:ext uri="{FF2B5EF4-FFF2-40B4-BE49-F238E27FC236}">
                  <a16:creationId xmlns:a16="http://schemas.microsoft.com/office/drawing/2014/main" id="{7D9A302F-FB33-432A-84EB-FDCD0DA9843C}"/>
                </a:ext>
              </a:extLst>
            </p:cNvPr>
            <p:cNvSpPr/>
            <p:nvPr/>
          </p:nvSpPr>
          <p:spPr bwMode="auto">
            <a:xfrm>
              <a:off x="6023939" y="1245945"/>
              <a:ext cx="969792" cy="677106"/>
            </a:xfrm>
            <a:prstGeom prst="rect">
              <a:avLst/>
            </a:prstGeom>
            <a:noFill/>
            <a:ln>
              <a:noFill/>
            </a:ln>
            <a:effectLst/>
          </p:spPr>
          <p:txBody>
            <a:bodyPr wrap="square" lIns="121919" tIns="121919" rIns="121919" bIns="121919">
              <a:spAutoFit/>
            </a:bodyPr>
            <a:lstStyle/>
            <a:p>
              <a:pPr algn="ctr" defTabSz="914377" rtl="0">
                <a:buClr>
                  <a:prstClr val="black"/>
                </a:buClr>
              </a:pPr>
              <a:r>
                <a:rPr lang="zh-CN" altLang="en-US" sz="1400" kern="1200" dirty="0">
                  <a:solidFill>
                    <a:prstClr val="white"/>
                  </a:solidFill>
                  <a:latin typeface="微软雅黑 Light" pitchFamily="34" charset="-122"/>
                  <a:ea typeface="微软雅黑 Light" pitchFamily="34" charset="-122"/>
                  <a:cs typeface="Microsoft YaHei" charset="-122"/>
                  <a:sym typeface="Calibri" panose="020F0502020204030204" charset="0"/>
                </a:rPr>
                <a:t>金蝶</a:t>
              </a:r>
              <a:r>
                <a:rPr lang="en-US" altLang="zh-CN" sz="1400" kern="1200" dirty="0">
                  <a:solidFill>
                    <a:prstClr val="white"/>
                  </a:solidFill>
                  <a:latin typeface="微软雅黑 Light" pitchFamily="34" charset="-122"/>
                  <a:ea typeface="微软雅黑 Light" pitchFamily="34" charset="-122"/>
                  <a:cs typeface="Microsoft YaHei" charset="-122"/>
                  <a:sym typeface="Calibri" panose="020F0502020204030204" charset="0"/>
                </a:rPr>
                <a:t>/</a:t>
              </a:r>
              <a:r>
                <a:rPr lang="zh-CN" altLang="en-US" sz="1400" kern="1200" dirty="0">
                  <a:solidFill>
                    <a:prstClr val="white"/>
                  </a:solidFill>
                  <a:latin typeface="微软雅黑 Light" pitchFamily="34" charset="-122"/>
                  <a:ea typeface="微软雅黑 Light" pitchFamily="34" charset="-122"/>
                  <a:cs typeface="Microsoft YaHei" charset="-122"/>
                  <a:sym typeface="Calibri" panose="020F0502020204030204" charset="0"/>
                </a:rPr>
                <a:t>用友</a:t>
              </a:r>
              <a:endParaRPr lang="en-US" altLang="zh-CN" sz="1400" kern="1200" dirty="0">
                <a:solidFill>
                  <a:prstClr val="white"/>
                </a:solidFill>
                <a:latin typeface="微软雅黑 Light" pitchFamily="34" charset="-122"/>
                <a:ea typeface="微软雅黑 Light" pitchFamily="34" charset="-122"/>
                <a:cs typeface="Microsoft YaHei" charset="-122"/>
                <a:sym typeface="Calibri" panose="020F0502020204030204" charset="0"/>
              </a:endParaRPr>
            </a:p>
            <a:p>
              <a:pPr algn="ctr" defTabSz="914377" rtl="0">
                <a:buClr>
                  <a:prstClr val="black"/>
                </a:buClr>
              </a:pPr>
              <a:r>
                <a:rPr lang="en-US" altLang="zh-CN" sz="1400" kern="1200" dirty="0">
                  <a:solidFill>
                    <a:prstClr val="white"/>
                  </a:solidFill>
                  <a:latin typeface="微软雅黑 Light" pitchFamily="34" charset="-122"/>
                  <a:ea typeface="微软雅黑 Light" pitchFamily="34" charset="-122"/>
                  <a:cs typeface="Microsoft YaHei" charset="-122"/>
                  <a:sym typeface="Calibri" panose="020F0502020204030204" charset="0"/>
                </a:rPr>
                <a:t>SAP/Oracle</a:t>
              </a:r>
            </a:p>
          </p:txBody>
        </p:sp>
      </p:grpSp>
      <p:sp>
        <p:nvSpPr>
          <p:cNvPr id="96" name="矩形 95">
            <a:extLst>
              <a:ext uri="{FF2B5EF4-FFF2-40B4-BE49-F238E27FC236}">
                <a16:creationId xmlns:a16="http://schemas.microsoft.com/office/drawing/2014/main" id="{297603F8-D791-4D7C-9061-8423906DBCB0}"/>
              </a:ext>
            </a:extLst>
          </p:cNvPr>
          <p:cNvSpPr/>
          <p:nvPr/>
        </p:nvSpPr>
        <p:spPr>
          <a:xfrm rot="19147857">
            <a:off x="3953229" y="1800440"/>
            <a:ext cx="1005403" cy="338554"/>
          </a:xfrm>
          <a:prstGeom prst="rect">
            <a:avLst/>
          </a:prstGeom>
        </p:spPr>
        <p:txBody>
          <a:bodyPr wrap="square">
            <a:spAutoFit/>
          </a:bodyPr>
          <a:lstStyle/>
          <a:p>
            <a:pPr algn="l" rtl="0"/>
            <a:r>
              <a:rPr lang="zh-CN" altLang="en-US" sz="1600" b="1" kern="1200" dirty="0">
                <a:solidFill>
                  <a:srgbClr val="F99900"/>
                </a:solidFill>
                <a:ea typeface="微软雅黑" charset="-122"/>
                <a:cs typeface="+mn-cs"/>
              </a:rPr>
              <a:t>连接系统</a:t>
            </a:r>
            <a:endParaRPr lang="en-US" altLang="zh-CN" sz="1600" b="1" kern="1200" dirty="0">
              <a:solidFill>
                <a:srgbClr val="F99900"/>
              </a:solidFill>
              <a:ea typeface="微软雅黑" charset="-122"/>
              <a:cs typeface="+mn-cs"/>
            </a:endParaRPr>
          </a:p>
        </p:txBody>
      </p:sp>
      <p:pic>
        <p:nvPicPr>
          <p:cNvPr id="97" name="Picture 3" descr="D:\运营中心\logo\2016.8纷享销客\logo上下组合-白底蜜蜂-白字-02.png">
            <a:extLst>
              <a:ext uri="{FF2B5EF4-FFF2-40B4-BE49-F238E27FC236}">
                <a16:creationId xmlns:a16="http://schemas.microsoft.com/office/drawing/2014/main" id="{3D9AA73C-61EE-405E-A6E3-5E482F8CD5E3}"/>
              </a:ext>
            </a:extLst>
          </p:cNvPr>
          <p:cNvPicPr>
            <a:picLocks noChangeAspect="1" noChangeArrowheads="1"/>
          </p:cNvPicPr>
          <p:nvPr/>
        </p:nvPicPr>
        <p:blipFill>
          <a:blip r:embed="rId3"/>
          <a:srcRect l="15880" r="17554" b="42055"/>
          <a:stretch>
            <a:fillRect/>
          </a:stretch>
        </p:blipFill>
        <p:spPr bwMode="auto">
          <a:xfrm>
            <a:off x="2624089" y="5914141"/>
            <a:ext cx="452636" cy="440559"/>
          </a:xfrm>
          <a:prstGeom prst="rect">
            <a:avLst/>
          </a:prstGeom>
          <a:noFill/>
          <a:ln w="3175">
            <a:noFill/>
          </a:ln>
        </p:spPr>
      </p:pic>
      <p:pic>
        <p:nvPicPr>
          <p:cNvPr id="98" name="Picture 3" descr="D:\运营中心\logo\2016.8纷享销客\logo上下组合-白底蜜蜂-白字-02.png">
            <a:extLst>
              <a:ext uri="{FF2B5EF4-FFF2-40B4-BE49-F238E27FC236}">
                <a16:creationId xmlns:a16="http://schemas.microsoft.com/office/drawing/2014/main" id="{C3241FD6-0F29-4B2F-9EFA-D3EF74071F1D}"/>
              </a:ext>
            </a:extLst>
          </p:cNvPr>
          <p:cNvPicPr>
            <a:picLocks noChangeAspect="1" noChangeArrowheads="1"/>
          </p:cNvPicPr>
          <p:nvPr/>
        </p:nvPicPr>
        <p:blipFill>
          <a:blip r:embed="rId3"/>
          <a:srcRect l="15880" r="17554" b="42055"/>
          <a:stretch>
            <a:fillRect/>
          </a:stretch>
        </p:blipFill>
        <p:spPr bwMode="auto">
          <a:xfrm>
            <a:off x="8373648" y="5914142"/>
            <a:ext cx="462716" cy="450370"/>
          </a:xfrm>
          <a:prstGeom prst="rect">
            <a:avLst/>
          </a:prstGeom>
          <a:noFill/>
          <a:ln w="3175">
            <a:noFill/>
          </a:ln>
        </p:spPr>
      </p:pic>
      <p:pic>
        <p:nvPicPr>
          <p:cNvPr id="99" name="Picture 4">
            <a:extLst>
              <a:ext uri="{FF2B5EF4-FFF2-40B4-BE49-F238E27FC236}">
                <a16:creationId xmlns:a16="http://schemas.microsoft.com/office/drawing/2014/main" id="{6F2FD5F0-5461-4BC8-84B4-0D53FB7E920E}"/>
              </a:ext>
            </a:extLst>
          </p:cNvPr>
          <p:cNvPicPr>
            <a:picLocks noChangeAspect="1" noChangeArrowheads="1"/>
          </p:cNvPicPr>
          <p:nvPr/>
        </p:nvPicPr>
        <p:blipFill>
          <a:blip r:embed="rId4"/>
          <a:srcRect/>
          <a:stretch>
            <a:fillRect/>
          </a:stretch>
        </p:blipFill>
        <p:spPr bwMode="auto">
          <a:xfrm>
            <a:off x="8916364" y="5914142"/>
            <a:ext cx="455643" cy="450370"/>
          </a:xfrm>
          <a:prstGeom prst="rect">
            <a:avLst/>
          </a:prstGeom>
          <a:noFill/>
          <a:ln w="9525">
            <a:noFill/>
            <a:miter lim="800000"/>
            <a:headEnd/>
            <a:tailEnd/>
          </a:ln>
          <a:effectLst/>
        </p:spPr>
      </p:pic>
      <p:pic>
        <p:nvPicPr>
          <p:cNvPr id="100" name="Picture 4">
            <a:extLst>
              <a:ext uri="{FF2B5EF4-FFF2-40B4-BE49-F238E27FC236}">
                <a16:creationId xmlns:a16="http://schemas.microsoft.com/office/drawing/2014/main" id="{90B5C168-5108-4507-B2EF-0BC5E4E9DCB7}"/>
              </a:ext>
            </a:extLst>
          </p:cNvPr>
          <p:cNvPicPr>
            <a:picLocks noChangeAspect="1" noChangeArrowheads="1"/>
          </p:cNvPicPr>
          <p:nvPr/>
        </p:nvPicPr>
        <p:blipFill>
          <a:blip r:embed="rId4"/>
          <a:srcRect/>
          <a:stretch>
            <a:fillRect/>
          </a:stretch>
        </p:blipFill>
        <p:spPr bwMode="auto">
          <a:xfrm>
            <a:off x="11045383" y="4540244"/>
            <a:ext cx="455643" cy="450370"/>
          </a:xfrm>
          <a:prstGeom prst="rect">
            <a:avLst/>
          </a:prstGeom>
          <a:noFill/>
          <a:ln w="9525">
            <a:noFill/>
            <a:miter lim="800000"/>
            <a:headEnd/>
            <a:tailEnd/>
          </a:ln>
          <a:effectLst/>
        </p:spPr>
      </p:pic>
      <p:sp>
        <p:nvSpPr>
          <p:cNvPr id="108" name="TextBox 8">
            <a:extLst>
              <a:ext uri="{FF2B5EF4-FFF2-40B4-BE49-F238E27FC236}">
                <a16:creationId xmlns:a16="http://schemas.microsoft.com/office/drawing/2014/main" id="{543644C3-DF85-49E5-A6B7-6EB8742B3E2A}"/>
              </a:ext>
            </a:extLst>
          </p:cNvPr>
          <p:cNvSpPr txBox="1"/>
          <p:nvPr/>
        </p:nvSpPr>
        <p:spPr>
          <a:xfrm>
            <a:off x="96664" y="62014"/>
            <a:ext cx="7363458" cy="867817"/>
          </a:xfrm>
          <a:prstGeom prst="rect">
            <a:avLst/>
          </a:prstGeom>
        </p:spPr>
        <p:txBody>
          <a:bodyPr vert="horz" lIns="91385" tIns="45692" rIns="91385" bIns="45692" rtlCol="0" anchor="ctr">
            <a:noAutofit/>
          </a:bodyPr>
          <a:lstStyle/>
          <a:p>
            <a:pPr>
              <a:lnSpc>
                <a:spcPct val="90000"/>
              </a:lnSpc>
              <a:spcBef>
                <a:spcPct val="0"/>
              </a:spcBef>
            </a:pPr>
            <a:r>
              <a:rPr lang="zh-CN" altLang="en-US" sz="3199" dirty="0">
                <a:solidFill>
                  <a:srgbClr val="FFB200"/>
                </a:solidFill>
                <a:cs typeface="+mn-ea"/>
                <a:sym typeface="+mn-lt"/>
              </a:rPr>
              <a:t>产品设计理念：连接型</a:t>
            </a:r>
            <a:r>
              <a:rPr lang="en-US" altLang="zh-CN" sz="3199" dirty="0">
                <a:solidFill>
                  <a:srgbClr val="FFB200"/>
                </a:solidFill>
                <a:cs typeface="+mn-ea"/>
                <a:sym typeface="+mn-lt"/>
              </a:rPr>
              <a:t>CRM</a:t>
            </a:r>
            <a:endParaRPr lang="zh-CN" altLang="en-US" sz="3199" dirty="0">
              <a:solidFill>
                <a:srgbClr val="FFB200"/>
              </a:solidFill>
              <a:cs typeface="+mn-ea"/>
              <a:sym typeface="+mn-lt"/>
            </a:endParaRPr>
          </a:p>
        </p:txBody>
      </p:sp>
      <p:pic>
        <p:nvPicPr>
          <p:cNvPr id="102" name="图片 101">
            <a:extLst>
              <a:ext uri="{FF2B5EF4-FFF2-40B4-BE49-F238E27FC236}">
                <a16:creationId xmlns:a16="http://schemas.microsoft.com/office/drawing/2014/main" id="{5E1D24B7-FE56-4265-8584-8B32F66D722B}"/>
              </a:ext>
            </a:extLst>
          </p:cNvPr>
          <p:cNvPicPr>
            <a:picLocks noChangeAspect="1"/>
          </p:cNvPicPr>
          <p:nvPr/>
        </p:nvPicPr>
        <p:blipFill>
          <a:blip r:embed="rId5"/>
          <a:stretch>
            <a:fillRect/>
          </a:stretch>
        </p:blipFill>
        <p:spPr>
          <a:xfrm>
            <a:off x="103991" y="1089704"/>
            <a:ext cx="3357150" cy="5490061"/>
          </a:xfrm>
          <a:prstGeom prst="rect">
            <a:avLst/>
          </a:prstGeom>
        </p:spPr>
      </p:pic>
    </p:spTree>
    <p:extLst>
      <p:ext uri="{BB962C8B-B14F-4D97-AF65-F5344CB8AC3E}">
        <p14:creationId xmlns:p14="http://schemas.microsoft.com/office/powerpoint/2010/main" val="137983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ppt_x"/>
                                          </p:val>
                                        </p:tav>
                                        <p:tav tm="100000">
                                          <p:val>
                                            <p:strVal val="#ppt_x"/>
                                          </p:val>
                                        </p:tav>
                                      </p:tavLst>
                                    </p:anim>
                                    <p:anim calcmode="lin" valueType="num">
                                      <p:cBhvr additive="base">
                                        <p:cTn id="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03508" y="3240095"/>
            <a:ext cx="9921219" cy="126983"/>
          </a:xfrm>
          <a:custGeom>
            <a:avLst/>
            <a:gdLst/>
            <a:ahLst/>
            <a:cxnLst/>
            <a:rect l="l" t="t" r="r" b="b"/>
            <a:pathLst>
              <a:path w="9922510" h="127000">
                <a:moveTo>
                  <a:pt x="76200" y="53973"/>
                </a:moveTo>
                <a:lnTo>
                  <a:pt x="0" y="53973"/>
                </a:lnTo>
                <a:lnTo>
                  <a:pt x="0" y="73023"/>
                </a:lnTo>
                <a:lnTo>
                  <a:pt x="76200" y="73023"/>
                </a:lnTo>
                <a:lnTo>
                  <a:pt x="76200" y="53973"/>
                </a:lnTo>
                <a:close/>
              </a:path>
              <a:path w="9922510" h="127000">
                <a:moveTo>
                  <a:pt x="209550" y="53973"/>
                </a:moveTo>
                <a:lnTo>
                  <a:pt x="133350" y="53973"/>
                </a:lnTo>
                <a:lnTo>
                  <a:pt x="133350" y="73023"/>
                </a:lnTo>
                <a:lnTo>
                  <a:pt x="209550" y="73023"/>
                </a:lnTo>
                <a:lnTo>
                  <a:pt x="209550" y="53973"/>
                </a:lnTo>
                <a:close/>
              </a:path>
              <a:path w="9922510" h="127000">
                <a:moveTo>
                  <a:pt x="342900" y="53973"/>
                </a:moveTo>
                <a:lnTo>
                  <a:pt x="266700" y="53973"/>
                </a:lnTo>
                <a:lnTo>
                  <a:pt x="266700" y="73023"/>
                </a:lnTo>
                <a:lnTo>
                  <a:pt x="342900" y="73023"/>
                </a:lnTo>
                <a:lnTo>
                  <a:pt x="342900" y="53973"/>
                </a:lnTo>
                <a:close/>
              </a:path>
              <a:path w="9922510" h="127000">
                <a:moveTo>
                  <a:pt x="476249" y="53973"/>
                </a:moveTo>
                <a:lnTo>
                  <a:pt x="400049" y="53973"/>
                </a:lnTo>
                <a:lnTo>
                  <a:pt x="400049" y="73023"/>
                </a:lnTo>
                <a:lnTo>
                  <a:pt x="476249" y="73023"/>
                </a:lnTo>
                <a:lnTo>
                  <a:pt x="476249" y="53973"/>
                </a:lnTo>
                <a:close/>
              </a:path>
              <a:path w="9922510" h="127000">
                <a:moveTo>
                  <a:pt x="609599" y="53973"/>
                </a:moveTo>
                <a:lnTo>
                  <a:pt x="533399" y="53973"/>
                </a:lnTo>
                <a:lnTo>
                  <a:pt x="533399" y="73023"/>
                </a:lnTo>
                <a:lnTo>
                  <a:pt x="609599" y="73023"/>
                </a:lnTo>
                <a:lnTo>
                  <a:pt x="609599" y="53973"/>
                </a:lnTo>
                <a:close/>
              </a:path>
              <a:path w="9922510" h="127000">
                <a:moveTo>
                  <a:pt x="742949" y="53973"/>
                </a:moveTo>
                <a:lnTo>
                  <a:pt x="666749" y="53973"/>
                </a:lnTo>
                <a:lnTo>
                  <a:pt x="666749" y="73023"/>
                </a:lnTo>
                <a:lnTo>
                  <a:pt x="742949" y="73023"/>
                </a:lnTo>
                <a:lnTo>
                  <a:pt x="742949" y="53973"/>
                </a:lnTo>
                <a:close/>
              </a:path>
              <a:path w="9922510" h="127000">
                <a:moveTo>
                  <a:pt x="876299" y="53973"/>
                </a:moveTo>
                <a:lnTo>
                  <a:pt x="800099" y="53973"/>
                </a:lnTo>
                <a:lnTo>
                  <a:pt x="800099" y="73023"/>
                </a:lnTo>
                <a:lnTo>
                  <a:pt x="876299" y="73023"/>
                </a:lnTo>
                <a:lnTo>
                  <a:pt x="876299" y="53973"/>
                </a:lnTo>
                <a:close/>
              </a:path>
              <a:path w="9922510" h="127000">
                <a:moveTo>
                  <a:pt x="1009649" y="53973"/>
                </a:moveTo>
                <a:lnTo>
                  <a:pt x="933449" y="53973"/>
                </a:lnTo>
                <a:lnTo>
                  <a:pt x="933449" y="73023"/>
                </a:lnTo>
                <a:lnTo>
                  <a:pt x="1009649" y="73023"/>
                </a:lnTo>
                <a:lnTo>
                  <a:pt x="1009649" y="53973"/>
                </a:lnTo>
                <a:close/>
              </a:path>
              <a:path w="9922510" h="127000">
                <a:moveTo>
                  <a:pt x="1142999" y="53973"/>
                </a:moveTo>
                <a:lnTo>
                  <a:pt x="1066799" y="53973"/>
                </a:lnTo>
                <a:lnTo>
                  <a:pt x="1066799" y="73023"/>
                </a:lnTo>
                <a:lnTo>
                  <a:pt x="1142999" y="73023"/>
                </a:lnTo>
                <a:lnTo>
                  <a:pt x="1142999" y="53973"/>
                </a:lnTo>
                <a:close/>
              </a:path>
              <a:path w="9922510" h="127000">
                <a:moveTo>
                  <a:pt x="1276349" y="53973"/>
                </a:moveTo>
                <a:lnTo>
                  <a:pt x="1200149" y="53973"/>
                </a:lnTo>
                <a:lnTo>
                  <a:pt x="1200149" y="73023"/>
                </a:lnTo>
                <a:lnTo>
                  <a:pt x="1276349" y="73023"/>
                </a:lnTo>
                <a:lnTo>
                  <a:pt x="1276349" y="53973"/>
                </a:lnTo>
                <a:close/>
              </a:path>
              <a:path w="9922510" h="127000">
                <a:moveTo>
                  <a:pt x="1409699" y="53973"/>
                </a:moveTo>
                <a:lnTo>
                  <a:pt x="1333499" y="53973"/>
                </a:lnTo>
                <a:lnTo>
                  <a:pt x="1333499" y="73023"/>
                </a:lnTo>
                <a:lnTo>
                  <a:pt x="1409699" y="73023"/>
                </a:lnTo>
                <a:lnTo>
                  <a:pt x="1409699" y="53973"/>
                </a:lnTo>
                <a:close/>
              </a:path>
              <a:path w="9922510" h="127000">
                <a:moveTo>
                  <a:pt x="1543049" y="53973"/>
                </a:moveTo>
                <a:lnTo>
                  <a:pt x="1466849" y="53973"/>
                </a:lnTo>
                <a:lnTo>
                  <a:pt x="1466849" y="73023"/>
                </a:lnTo>
                <a:lnTo>
                  <a:pt x="1543049" y="73023"/>
                </a:lnTo>
                <a:lnTo>
                  <a:pt x="1543049" y="53973"/>
                </a:lnTo>
                <a:close/>
              </a:path>
              <a:path w="9922510" h="127000">
                <a:moveTo>
                  <a:pt x="1676400" y="53973"/>
                </a:moveTo>
                <a:lnTo>
                  <a:pt x="1600199" y="53973"/>
                </a:lnTo>
                <a:lnTo>
                  <a:pt x="1600199" y="73023"/>
                </a:lnTo>
                <a:lnTo>
                  <a:pt x="1676400" y="73023"/>
                </a:lnTo>
                <a:lnTo>
                  <a:pt x="1676400" y="53973"/>
                </a:lnTo>
                <a:close/>
              </a:path>
              <a:path w="9922510" h="127000">
                <a:moveTo>
                  <a:pt x="1809750" y="53973"/>
                </a:moveTo>
                <a:lnTo>
                  <a:pt x="1733550" y="53973"/>
                </a:lnTo>
                <a:lnTo>
                  <a:pt x="1733550" y="73023"/>
                </a:lnTo>
                <a:lnTo>
                  <a:pt x="1809750" y="73023"/>
                </a:lnTo>
                <a:lnTo>
                  <a:pt x="1809750" y="53973"/>
                </a:lnTo>
                <a:close/>
              </a:path>
              <a:path w="9922510" h="127000">
                <a:moveTo>
                  <a:pt x="1943100" y="53973"/>
                </a:moveTo>
                <a:lnTo>
                  <a:pt x="1866900" y="53973"/>
                </a:lnTo>
                <a:lnTo>
                  <a:pt x="1866900" y="73023"/>
                </a:lnTo>
                <a:lnTo>
                  <a:pt x="1943100" y="73023"/>
                </a:lnTo>
                <a:lnTo>
                  <a:pt x="1943100" y="53973"/>
                </a:lnTo>
                <a:close/>
              </a:path>
              <a:path w="9922510" h="127000">
                <a:moveTo>
                  <a:pt x="2076450" y="53973"/>
                </a:moveTo>
                <a:lnTo>
                  <a:pt x="2000250" y="53973"/>
                </a:lnTo>
                <a:lnTo>
                  <a:pt x="2000250" y="73023"/>
                </a:lnTo>
                <a:lnTo>
                  <a:pt x="2076450" y="73023"/>
                </a:lnTo>
                <a:lnTo>
                  <a:pt x="2076450" y="53973"/>
                </a:lnTo>
                <a:close/>
              </a:path>
              <a:path w="9922510" h="127000">
                <a:moveTo>
                  <a:pt x="2209800" y="53973"/>
                </a:moveTo>
                <a:lnTo>
                  <a:pt x="2133600" y="53973"/>
                </a:lnTo>
                <a:lnTo>
                  <a:pt x="2133600" y="73023"/>
                </a:lnTo>
                <a:lnTo>
                  <a:pt x="2209800" y="73023"/>
                </a:lnTo>
                <a:lnTo>
                  <a:pt x="2209800" y="53973"/>
                </a:lnTo>
                <a:close/>
              </a:path>
              <a:path w="9922510" h="127000">
                <a:moveTo>
                  <a:pt x="2343150" y="53973"/>
                </a:moveTo>
                <a:lnTo>
                  <a:pt x="2266950" y="53973"/>
                </a:lnTo>
                <a:lnTo>
                  <a:pt x="2266950" y="73023"/>
                </a:lnTo>
                <a:lnTo>
                  <a:pt x="2343150" y="73023"/>
                </a:lnTo>
                <a:lnTo>
                  <a:pt x="2343150" y="53973"/>
                </a:lnTo>
                <a:close/>
              </a:path>
              <a:path w="9922510" h="127000">
                <a:moveTo>
                  <a:pt x="2476500" y="53973"/>
                </a:moveTo>
                <a:lnTo>
                  <a:pt x="2400300" y="53973"/>
                </a:lnTo>
                <a:lnTo>
                  <a:pt x="2400300" y="73023"/>
                </a:lnTo>
                <a:lnTo>
                  <a:pt x="2476500" y="73023"/>
                </a:lnTo>
                <a:lnTo>
                  <a:pt x="2476500" y="53973"/>
                </a:lnTo>
                <a:close/>
              </a:path>
              <a:path w="9922510" h="127000">
                <a:moveTo>
                  <a:pt x="2609850" y="53973"/>
                </a:moveTo>
                <a:lnTo>
                  <a:pt x="2533650" y="53973"/>
                </a:lnTo>
                <a:lnTo>
                  <a:pt x="2533650" y="73023"/>
                </a:lnTo>
                <a:lnTo>
                  <a:pt x="2609850" y="73023"/>
                </a:lnTo>
                <a:lnTo>
                  <a:pt x="2609850" y="53973"/>
                </a:lnTo>
                <a:close/>
              </a:path>
              <a:path w="9922510" h="127000">
                <a:moveTo>
                  <a:pt x="2743200" y="53973"/>
                </a:moveTo>
                <a:lnTo>
                  <a:pt x="2667000" y="53973"/>
                </a:lnTo>
                <a:lnTo>
                  <a:pt x="2667000" y="73023"/>
                </a:lnTo>
                <a:lnTo>
                  <a:pt x="2743200" y="73023"/>
                </a:lnTo>
                <a:lnTo>
                  <a:pt x="2743200" y="53973"/>
                </a:lnTo>
                <a:close/>
              </a:path>
              <a:path w="9922510" h="127000">
                <a:moveTo>
                  <a:pt x="2876550" y="53973"/>
                </a:moveTo>
                <a:lnTo>
                  <a:pt x="2800350" y="53973"/>
                </a:lnTo>
                <a:lnTo>
                  <a:pt x="2800350" y="73023"/>
                </a:lnTo>
                <a:lnTo>
                  <a:pt x="2876550" y="73023"/>
                </a:lnTo>
                <a:lnTo>
                  <a:pt x="2876550" y="53973"/>
                </a:lnTo>
                <a:close/>
              </a:path>
              <a:path w="9922510" h="127000">
                <a:moveTo>
                  <a:pt x="3009900" y="53973"/>
                </a:moveTo>
                <a:lnTo>
                  <a:pt x="2933700" y="53973"/>
                </a:lnTo>
                <a:lnTo>
                  <a:pt x="2933700" y="73023"/>
                </a:lnTo>
                <a:lnTo>
                  <a:pt x="3009900" y="73023"/>
                </a:lnTo>
                <a:lnTo>
                  <a:pt x="3009900" y="53973"/>
                </a:lnTo>
                <a:close/>
              </a:path>
              <a:path w="9922510" h="127000">
                <a:moveTo>
                  <a:pt x="3143250" y="53973"/>
                </a:moveTo>
                <a:lnTo>
                  <a:pt x="3067050" y="53973"/>
                </a:lnTo>
                <a:lnTo>
                  <a:pt x="3067050" y="73023"/>
                </a:lnTo>
                <a:lnTo>
                  <a:pt x="3143250" y="73023"/>
                </a:lnTo>
                <a:lnTo>
                  <a:pt x="3143250" y="53973"/>
                </a:lnTo>
                <a:close/>
              </a:path>
              <a:path w="9922510" h="127000">
                <a:moveTo>
                  <a:pt x="3276600" y="53973"/>
                </a:moveTo>
                <a:lnTo>
                  <a:pt x="3200400" y="53973"/>
                </a:lnTo>
                <a:lnTo>
                  <a:pt x="3200400" y="73023"/>
                </a:lnTo>
                <a:lnTo>
                  <a:pt x="3276600" y="73023"/>
                </a:lnTo>
                <a:lnTo>
                  <a:pt x="3276600" y="53973"/>
                </a:lnTo>
                <a:close/>
              </a:path>
              <a:path w="9922510" h="127000">
                <a:moveTo>
                  <a:pt x="3409950" y="53973"/>
                </a:moveTo>
                <a:lnTo>
                  <a:pt x="3333750" y="53973"/>
                </a:lnTo>
                <a:lnTo>
                  <a:pt x="3333750" y="73023"/>
                </a:lnTo>
                <a:lnTo>
                  <a:pt x="3409950" y="73023"/>
                </a:lnTo>
                <a:lnTo>
                  <a:pt x="3409950" y="53973"/>
                </a:lnTo>
                <a:close/>
              </a:path>
              <a:path w="9922510" h="127000">
                <a:moveTo>
                  <a:pt x="3543300" y="53973"/>
                </a:moveTo>
                <a:lnTo>
                  <a:pt x="3467100" y="53973"/>
                </a:lnTo>
                <a:lnTo>
                  <a:pt x="3467100" y="73023"/>
                </a:lnTo>
                <a:lnTo>
                  <a:pt x="3543300" y="73023"/>
                </a:lnTo>
                <a:lnTo>
                  <a:pt x="3543300" y="53973"/>
                </a:lnTo>
                <a:close/>
              </a:path>
              <a:path w="9922510" h="127000">
                <a:moveTo>
                  <a:pt x="3676650" y="53973"/>
                </a:moveTo>
                <a:lnTo>
                  <a:pt x="3600450" y="53973"/>
                </a:lnTo>
                <a:lnTo>
                  <a:pt x="3600450" y="73023"/>
                </a:lnTo>
                <a:lnTo>
                  <a:pt x="3676650" y="73023"/>
                </a:lnTo>
                <a:lnTo>
                  <a:pt x="3676650" y="53973"/>
                </a:lnTo>
                <a:close/>
              </a:path>
              <a:path w="9922510" h="127000">
                <a:moveTo>
                  <a:pt x="3810000" y="53973"/>
                </a:moveTo>
                <a:lnTo>
                  <a:pt x="3733800" y="53973"/>
                </a:lnTo>
                <a:lnTo>
                  <a:pt x="3733800" y="73023"/>
                </a:lnTo>
                <a:lnTo>
                  <a:pt x="3810000" y="73023"/>
                </a:lnTo>
                <a:lnTo>
                  <a:pt x="3810000" y="53973"/>
                </a:lnTo>
                <a:close/>
              </a:path>
              <a:path w="9922510" h="127000">
                <a:moveTo>
                  <a:pt x="3943350" y="53973"/>
                </a:moveTo>
                <a:lnTo>
                  <a:pt x="3867150" y="53973"/>
                </a:lnTo>
                <a:lnTo>
                  <a:pt x="3867150" y="73023"/>
                </a:lnTo>
                <a:lnTo>
                  <a:pt x="3943350" y="73023"/>
                </a:lnTo>
                <a:lnTo>
                  <a:pt x="3943350" y="53973"/>
                </a:lnTo>
                <a:close/>
              </a:path>
              <a:path w="9922510" h="127000">
                <a:moveTo>
                  <a:pt x="4076700" y="53973"/>
                </a:moveTo>
                <a:lnTo>
                  <a:pt x="4000500" y="53973"/>
                </a:lnTo>
                <a:lnTo>
                  <a:pt x="4000500" y="73023"/>
                </a:lnTo>
                <a:lnTo>
                  <a:pt x="4076700" y="73023"/>
                </a:lnTo>
                <a:lnTo>
                  <a:pt x="4076700" y="53973"/>
                </a:lnTo>
                <a:close/>
              </a:path>
              <a:path w="9922510" h="127000">
                <a:moveTo>
                  <a:pt x="4210050" y="53973"/>
                </a:moveTo>
                <a:lnTo>
                  <a:pt x="4133850" y="53973"/>
                </a:lnTo>
                <a:lnTo>
                  <a:pt x="4133850" y="73023"/>
                </a:lnTo>
                <a:lnTo>
                  <a:pt x="4210050" y="73023"/>
                </a:lnTo>
                <a:lnTo>
                  <a:pt x="4210050" y="53973"/>
                </a:lnTo>
                <a:close/>
              </a:path>
              <a:path w="9922510" h="127000">
                <a:moveTo>
                  <a:pt x="4343400" y="53973"/>
                </a:moveTo>
                <a:lnTo>
                  <a:pt x="4267200" y="53973"/>
                </a:lnTo>
                <a:lnTo>
                  <a:pt x="4267200" y="73023"/>
                </a:lnTo>
                <a:lnTo>
                  <a:pt x="4343400" y="73023"/>
                </a:lnTo>
                <a:lnTo>
                  <a:pt x="4343400" y="53973"/>
                </a:lnTo>
                <a:close/>
              </a:path>
              <a:path w="9922510" h="127000">
                <a:moveTo>
                  <a:pt x="4476750" y="53973"/>
                </a:moveTo>
                <a:lnTo>
                  <a:pt x="4400550" y="53973"/>
                </a:lnTo>
                <a:lnTo>
                  <a:pt x="4400550" y="73023"/>
                </a:lnTo>
                <a:lnTo>
                  <a:pt x="4476750" y="73023"/>
                </a:lnTo>
                <a:lnTo>
                  <a:pt x="4476750" y="53973"/>
                </a:lnTo>
                <a:close/>
              </a:path>
              <a:path w="9922510" h="127000">
                <a:moveTo>
                  <a:pt x="4610100" y="53973"/>
                </a:moveTo>
                <a:lnTo>
                  <a:pt x="4533900" y="53973"/>
                </a:lnTo>
                <a:lnTo>
                  <a:pt x="4533900" y="73023"/>
                </a:lnTo>
                <a:lnTo>
                  <a:pt x="4610100" y="73023"/>
                </a:lnTo>
                <a:lnTo>
                  <a:pt x="4610100" y="53973"/>
                </a:lnTo>
                <a:close/>
              </a:path>
              <a:path w="9922510" h="127000">
                <a:moveTo>
                  <a:pt x="4743450" y="53973"/>
                </a:moveTo>
                <a:lnTo>
                  <a:pt x="4667250" y="53973"/>
                </a:lnTo>
                <a:lnTo>
                  <a:pt x="4667250" y="73023"/>
                </a:lnTo>
                <a:lnTo>
                  <a:pt x="4743450" y="73023"/>
                </a:lnTo>
                <a:lnTo>
                  <a:pt x="4743450" y="53973"/>
                </a:lnTo>
                <a:close/>
              </a:path>
              <a:path w="9922510" h="127000">
                <a:moveTo>
                  <a:pt x="4876800" y="53973"/>
                </a:moveTo>
                <a:lnTo>
                  <a:pt x="4800600" y="53973"/>
                </a:lnTo>
                <a:lnTo>
                  <a:pt x="4800600" y="73023"/>
                </a:lnTo>
                <a:lnTo>
                  <a:pt x="4876800" y="73023"/>
                </a:lnTo>
                <a:lnTo>
                  <a:pt x="4876800" y="53973"/>
                </a:lnTo>
                <a:close/>
              </a:path>
              <a:path w="9922510" h="127000">
                <a:moveTo>
                  <a:pt x="5010150" y="53973"/>
                </a:moveTo>
                <a:lnTo>
                  <a:pt x="4933950" y="53973"/>
                </a:lnTo>
                <a:lnTo>
                  <a:pt x="4933950" y="73023"/>
                </a:lnTo>
                <a:lnTo>
                  <a:pt x="5010150" y="73023"/>
                </a:lnTo>
                <a:lnTo>
                  <a:pt x="5010150" y="53973"/>
                </a:lnTo>
                <a:close/>
              </a:path>
              <a:path w="9922510" h="127000">
                <a:moveTo>
                  <a:pt x="5143500" y="53973"/>
                </a:moveTo>
                <a:lnTo>
                  <a:pt x="5067300" y="53973"/>
                </a:lnTo>
                <a:lnTo>
                  <a:pt x="5067300" y="73023"/>
                </a:lnTo>
                <a:lnTo>
                  <a:pt x="5143500" y="73023"/>
                </a:lnTo>
                <a:lnTo>
                  <a:pt x="5143500" y="53973"/>
                </a:lnTo>
                <a:close/>
              </a:path>
              <a:path w="9922510" h="127000">
                <a:moveTo>
                  <a:pt x="5276850" y="53973"/>
                </a:moveTo>
                <a:lnTo>
                  <a:pt x="5200650" y="53973"/>
                </a:lnTo>
                <a:lnTo>
                  <a:pt x="5200650" y="73023"/>
                </a:lnTo>
                <a:lnTo>
                  <a:pt x="5276850" y="73023"/>
                </a:lnTo>
                <a:lnTo>
                  <a:pt x="5276850" y="53973"/>
                </a:lnTo>
                <a:close/>
              </a:path>
              <a:path w="9922510" h="127000">
                <a:moveTo>
                  <a:pt x="5410200" y="53973"/>
                </a:moveTo>
                <a:lnTo>
                  <a:pt x="5334000" y="53973"/>
                </a:lnTo>
                <a:lnTo>
                  <a:pt x="5334000" y="73023"/>
                </a:lnTo>
                <a:lnTo>
                  <a:pt x="5410200" y="73023"/>
                </a:lnTo>
                <a:lnTo>
                  <a:pt x="5410200" y="53973"/>
                </a:lnTo>
                <a:close/>
              </a:path>
              <a:path w="9922510" h="127000">
                <a:moveTo>
                  <a:pt x="5543550" y="53973"/>
                </a:moveTo>
                <a:lnTo>
                  <a:pt x="5467350" y="53973"/>
                </a:lnTo>
                <a:lnTo>
                  <a:pt x="5467350" y="73023"/>
                </a:lnTo>
                <a:lnTo>
                  <a:pt x="5543550" y="73023"/>
                </a:lnTo>
                <a:lnTo>
                  <a:pt x="5543550" y="53973"/>
                </a:lnTo>
                <a:close/>
              </a:path>
              <a:path w="9922510" h="127000">
                <a:moveTo>
                  <a:pt x="5676900" y="53973"/>
                </a:moveTo>
                <a:lnTo>
                  <a:pt x="5600700" y="53973"/>
                </a:lnTo>
                <a:lnTo>
                  <a:pt x="5600700" y="73023"/>
                </a:lnTo>
                <a:lnTo>
                  <a:pt x="5676900" y="73023"/>
                </a:lnTo>
                <a:lnTo>
                  <a:pt x="5676900" y="53973"/>
                </a:lnTo>
                <a:close/>
              </a:path>
              <a:path w="9922510" h="127000">
                <a:moveTo>
                  <a:pt x="5810250" y="53973"/>
                </a:moveTo>
                <a:lnTo>
                  <a:pt x="5734050" y="53973"/>
                </a:lnTo>
                <a:lnTo>
                  <a:pt x="5734050" y="73023"/>
                </a:lnTo>
                <a:lnTo>
                  <a:pt x="5810250" y="73023"/>
                </a:lnTo>
                <a:lnTo>
                  <a:pt x="5810250" y="53973"/>
                </a:lnTo>
                <a:close/>
              </a:path>
              <a:path w="9922510" h="127000">
                <a:moveTo>
                  <a:pt x="5943600" y="53973"/>
                </a:moveTo>
                <a:lnTo>
                  <a:pt x="5867400" y="53973"/>
                </a:lnTo>
                <a:lnTo>
                  <a:pt x="5867400" y="73023"/>
                </a:lnTo>
                <a:lnTo>
                  <a:pt x="5943600" y="73023"/>
                </a:lnTo>
                <a:lnTo>
                  <a:pt x="5943600" y="53973"/>
                </a:lnTo>
                <a:close/>
              </a:path>
              <a:path w="9922510" h="127000">
                <a:moveTo>
                  <a:pt x="6076950" y="53973"/>
                </a:moveTo>
                <a:lnTo>
                  <a:pt x="6000750" y="53973"/>
                </a:lnTo>
                <a:lnTo>
                  <a:pt x="6000750" y="73023"/>
                </a:lnTo>
                <a:lnTo>
                  <a:pt x="6076950" y="73023"/>
                </a:lnTo>
                <a:lnTo>
                  <a:pt x="6076950" y="53973"/>
                </a:lnTo>
                <a:close/>
              </a:path>
              <a:path w="9922510" h="127000">
                <a:moveTo>
                  <a:pt x="6210300" y="53973"/>
                </a:moveTo>
                <a:lnTo>
                  <a:pt x="6134100" y="53973"/>
                </a:lnTo>
                <a:lnTo>
                  <a:pt x="6134100" y="73023"/>
                </a:lnTo>
                <a:lnTo>
                  <a:pt x="6210300" y="73023"/>
                </a:lnTo>
                <a:lnTo>
                  <a:pt x="6210300" y="53973"/>
                </a:lnTo>
                <a:close/>
              </a:path>
              <a:path w="9922510" h="127000">
                <a:moveTo>
                  <a:pt x="6343650" y="53973"/>
                </a:moveTo>
                <a:lnTo>
                  <a:pt x="6267450" y="53973"/>
                </a:lnTo>
                <a:lnTo>
                  <a:pt x="6267450" y="73023"/>
                </a:lnTo>
                <a:lnTo>
                  <a:pt x="6343650" y="73023"/>
                </a:lnTo>
                <a:lnTo>
                  <a:pt x="6343650" y="53973"/>
                </a:lnTo>
                <a:close/>
              </a:path>
              <a:path w="9922510" h="127000">
                <a:moveTo>
                  <a:pt x="6477000" y="53973"/>
                </a:moveTo>
                <a:lnTo>
                  <a:pt x="6400800" y="53973"/>
                </a:lnTo>
                <a:lnTo>
                  <a:pt x="6400800" y="73023"/>
                </a:lnTo>
                <a:lnTo>
                  <a:pt x="6477000" y="73023"/>
                </a:lnTo>
                <a:lnTo>
                  <a:pt x="6477000" y="53973"/>
                </a:lnTo>
                <a:close/>
              </a:path>
              <a:path w="9922510" h="127000">
                <a:moveTo>
                  <a:pt x="6610350" y="53975"/>
                </a:moveTo>
                <a:lnTo>
                  <a:pt x="6534150" y="53975"/>
                </a:lnTo>
                <a:lnTo>
                  <a:pt x="6534150" y="73025"/>
                </a:lnTo>
                <a:lnTo>
                  <a:pt x="6610350" y="73025"/>
                </a:lnTo>
                <a:lnTo>
                  <a:pt x="6610350" y="53975"/>
                </a:lnTo>
                <a:close/>
              </a:path>
              <a:path w="9922510" h="127000">
                <a:moveTo>
                  <a:pt x="6743700" y="53975"/>
                </a:moveTo>
                <a:lnTo>
                  <a:pt x="6667500" y="53975"/>
                </a:lnTo>
                <a:lnTo>
                  <a:pt x="6667500" y="73025"/>
                </a:lnTo>
                <a:lnTo>
                  <a:pt x="6743700" y="73025"/>
                </a:lnTo>
                <a:lnTo>
                  <a:pt x="6743700" y="53975"/>
                </a:lnTo>
                <a:close/>
              </a:path>
              <a:path w="9922510" h="127000">
                <a:moveTo>
                  <a:pt x="6877050" y="53975"/>
                </a:moveTo>
                <a:lnTo>
                  <a:pt x="6800850" y="53975"/>
                </a:lnTo>
                <a:lnTo>
                  <a:pt x="6800850" y="73025"/>
                </a:lnTo>
                <a:lnTo>
                  <a:pt x="6877050" y="73025"/>
                </a:lnTo>
                <a:lnTo>
                  <a:pt x="6877050" y="53975"/>
                </a:lnTo>
                <a:close/>
              </a:path>
              <a:path w="9922510" h="127000">
                <a:moveTo>
                  <a:pt x="7010400" y="53975"/>
                </a:moveTo>
                <a:lnTo>
                  <a:pt x="6934200" y="53975"/>
                </a:lnTo>
                <a:lnTo>
                  <a:pt x="6934200" y="73025"/>
                </a:lnTo>
                <a:lnTo>
                  <a:pt x="7010400" y="73025"/>
                </a:lnTo>
                <a:lnTo>
                  <a:pt x="7010400" y="53975"/>
                </a:lnTo>
                <a:close/>
              </a:path>
              <a:path w="9922510" h="127000">
                <a:moveTo>
                  <a:pt x="7143750" y="53975"/>
                </a:moveTo>
                <a:lnTo>
                  <a:pt x="7067550" y="53975"/>
                </a:lnTo>
                <a:lnTo>
                  <a:pt x="7067550" y="73025"/>
                </a:lnTo>
                <a:lnTo>
                  <a:pt x="7143750" y="73025"/>
                </a:lnTo>
                <a:lnTo>
                  <a:pt x="7143750" y="53975"/>
                </a:lnTo>
                <a:close/>
              </a:path>
              <a:path w="9922510" h="127000">
                <a:moveTo>
                  <a:pt x="7277100" y="53975"/>
                </a:moveTo>
                <a:lnTo>
                  <a:pt x="7200900" y="53975"/>
                </a:lnTo>
                <a:lnTo>
                  <a:pt x="7200900" y="73025"/>
                </a:lnTo>
                <a:lnTo>
                  <a:pt x="7277100" y="73025"/>
                </a:lnTo>
                <a:lnTo>
                  <a:pt x="7277100" y="53975"/>
                </a:lnTo>
                <a:close/>
              </a:path>
              <a:path w="9922510" h="127000">
                <a:moveTo>
                  <a:pt x="7410450" y="53975"/>
                </a:moveTo>
                <a:lnTo>
                  <a:pt x="7334250" y="53975"/>
                </a:lnTo>
                <a:lnTo>
                  <a:pt x="7334250" y="73025"/>
                </a:lnTo>
                <a:lnTo>
                  <a:pt x="7410450" y="73025"/>
                </a:lnTo>
                <a:lnTo>
                  <a:pt x="7410450" y="53975"/>
                </a:lnTo>
                <a:close/>
              </a:path>
              <a:path w="9922510" h="127000">
                <a:moveTo>
                  <a:pt x="7543800" y="53975"/>
                </a:moveTo>
                <a:lnTo>
                  <a:pt x="7467600" y="53975"/>
                </a:lnTo>
                <a:lnTo>
                  <a:pt x="7467600" y="73025"/>
                </a:lnTo>
                <a:lnTo>
                  <a:pt x="7543800" y="73025"/>
                </a:lnTo>
                <a:lnTo>
                  <a:pt x="7543800" y="53975"/>
                </a:lnTo>
                <a:close/>
              </a:path>
              <a:path w="9922510" h="127000">
                <a:moveTo>
                  <a:pt x="7677150" y="53975"/>
                </a:moveTo>
                <a:lnTo>
                  <a:pt x="7600950" y="53975"/>
                </a:lnTo>
                <a:lnTo>
                  <a:pt x="7600950" y="73025"/>
                </a:lnTo>
                <a:lnTo>
                  <a:pt x="7677150" y="73025"/>
                </a:lnTo>
                <a:lnTo>
                  <a:pt x="7677150" y="53975"/>
                </a:lnTo>
                <a:close/>
              </a:path>
              <a:path w="9922510" h="127000">
                <a:moveTo>
                  <a:pt x="7810500" y="53975"/>
                </a:moveTo>
                <a:lnTo>
                  <a:pt x="7734300" y="53975"/>
                </a:lnTo>
                <a:lnTo>
                  <a:pt x="7734300" y="73025"/>
                </a:lnTo>
                <a:lnTo>
                  <a:pt x="7810500" y="73025"/>
                </a:lnTo>
                <a:lnTo>
                  <a:pt x="7810500" y="53975"/>
                </a:lnTo>
                <a:close/>
              </a:path>
              <a:path w="9922510" h="127000">
                <a:moveTo>
                  <a:pt x="7943850" y="53975"/>
                </a:moveTo>
                <a:lnTo>
                  <a:pt x="7867650" y="53975"/>
                </a:lnTo>
                <a:lnTo>
                  <a:pt x="7867650" y="73025"/>
                </a:lnTo>
                <a:lnTo>
                  <a:pt x="7943850" y="73025"/>
                </a:lnTo>
                <a:lnTo>
                  <a:pt x="7943850" y="53975"/>
                </a:lnTo>
                <a:close/>
              </a:path>
              <a:path w="9922510" h="127000">
                <a:moveTo>
                  <a:pt x="8077200" y="53975"/>
                </a:moveTo>
                <a:lnTo>
                  <a:pt x="8001000" y="53975"/>
                </a:lnTo>
                <a:lnTo>
                  <a:pt x="8001000" y="73025"/>
                </a:lnTo>
                <a:lnTo>
                  <a:pt x="8077200" y="73025"/>
                </a:lnTo>
                <a:lnTo>
                  <a:pt x="8077200" y="53975"/>
                </a:lnTo>
                <a:close/>
              </a:path>
              <a:path w="9922510" h="127000">
                <a:moveTo>
                  <a:pt x="8210550" y="53975"/>
                </a:moveTo>
                <a:lnTo>
                  <a:pt x="8134350" y="53975"/>
                </a:lnTo>
                <a:lnTo>
                  <a:pt x="8134350" y="73025"/>
                </a:lnTo>
                <a:lnTo>
                  <a:pt x="8210550" y="73025"/>
                </a:lnTo>
                <a:lnTo>
                  <a:pt x="8210550" y="53975"/>
                </a:lnTo>
                <a:close/>
              </a:path>
              <a:path w="9922510" h="127000">
                <a:moveTo>
                  <a:pt x="8343900" y="53975"/>
                </a:moveTo>
                <a:lnTo>
                  <a:pt x="8267700" y="53975"/>
                </a:lnTo>
                <a:lnTo>
                  <a:pt x="8267700" y="73025"/>
                </a:lnTo>
                <a:lnTo>
                  <a:pt x="8343900" y="73025"/>
                </a:lnTo>
                <a:lnTo>
                  <a:pt x="8343900" y="53975"/>
                </a:lnTo>
                <a:close/>
              </a:path>
              <a:path w="9922510" h="127000">
                <a:moveTo>
                  <a:pt x="8477250" y="53975"/>
                </a:moveTo>
                <a:lnTo>
                  <a:pt x="8401050" y="53975"/>
                </a:lnTo>
                <a:lnTo>
                  <a:pt x="8401050" y="73025"/>
                </a:lnTo>
                <a:lnTo>
                  <a:pt x="8477250" y="73025"/>
                </a:lnTo>
                <a:lnTo>
                  <a:pt x="8477250" y="53975"/>
                </a:lnTo>
                <a:close/>
              </a:path>
              <a:path w="9922510" h="127000">
                <a:moveTo>
                  <a:pt x="8610600" y="53975"/>
                </a:moveTo>
                <a:lnTo>
                  <a:pt x="8534400" y="53975"/>
                </a:lnTo>
                <a:lnTo>
                  <a:pt x="8534400" y="73025"/>
                </a:lnTo>
                <a:lnTo>
                  <a:pt x="8610600" y="73025"/>
                </a:lnTo>
                <a:lnTo>
                  <a:pt x="8610600" y="53975"/>
                </a:lnTo>
                <a:close/>
              </a:path>
              <a:path w="9922510" h="127000">
                <a:moveTo>
                  <a:pt x="8743950" y="53975"/>
                </a:moveTo>
                <a:lnTo>
                  <a:pt x="8667750" y="53975"/>
                </a:lnTo>
                <a:lnTo>
                  <a:pt x="8667750" y="73025"/>
                </a:lnTo>
                <a:lnTo>
                  <a:pt x="8743950" y="73025"/>
                </a:lnTo>
                <a:lnTo>
                  <a:pt x="8743950" y="53975"/>
                </a:lnTo>
                <a:close/>
              </a:path>
              <a:path w="9922510" h="127000">
                <a:moveTo>
                  <a:pt x="8877300" y="53975"/>
                </a:moveTo>
                <a:lnTo>
                  <a:pt x="8801100" y="53975"/>
                </a:lnTo>
                <a:lnTo>
                  <a:pt x="8801100" y="73025"/>
                </a:lnTo>
                <a:lnTo>
                  <a:pt x="8877300" y="73025"/>
                </a:lnTo>
                <a:lnTo>
                  <a:pt x="8877300" y="53975"/>
                </a:lnTo>
                <a:close/>
              </a:path>
              <a:path w="9922510" h="127000">
                <a:moveTo>
                  <a:pt x="9010650" y="53975"/>
                </a:moveTo>
                <a:lnTo>
                  <a:pt x="8934450" y="53975"/>
                </a:lnTo>
                <a:lnTo>
                  <a:pt x="8934450" y="73025"/>
                </a:lnTo>
                <a:lnTo>
                  <a:pt x="9010650" y="73025"/>
                </a:lnTo>
                <a:lnTo>
                  <a:pt x="9010650" y="53975"/>
                </a:lnTo>
                <a:close/>
              </a:path>
              <a:path w="9922510" h="127000">
                <a:moveTo>
                  <a:pt x="9144000" y="53975"/>
                </a:moveTo>
                <a:lnTo>
                  <a:pt x="9067800" y="53975"/>
                </a:lnTo>
                <a:lnTo>
                  <a:pt x="9067800" y="73025"/>
                </a:lnTo>
                <a:lnTo>
                  <a:pt x="9144000" y="73025"/>
                </a:lnTo>
                <a:lnTo>
                  <a:pt x="9144000" y="53975"/>
                </a:lnTo>
                <a:close/>
              </a:path>
              <a:path w="9922510" h="127000">
                <a:moveTo>
                  <a:pt x="9277350" y="53975"/>
                </a:moveTo>
                <a:lnTo>
                  <a:pt x="9201150" y="53975"/>
                </a:lnTo>
                <a:lnTo>
                  <a:pt x="9201150" y="73025"/>
                </a:lnTo>
                <a:lnTo>
                  <a:pt x="9277350" y="73025"/>
                </a:lnTo>
                <a:lnTo>
                  <a:pt x="9277350" y="53975"/>
                </a:lnTo>
                <a:close/>
              </a:path>
              <a:path w="9922510" h="127000">
                <a:moveTo>
                  <a:pt x="9410700" y="53975"/>
                </a:moveTo>
                <a:lnTo>
                  <a:pt x="9334500" y="53975"/>
                </a:lnTo>
                <a:lnTo>
                  <a:pt x="9334500" y="73025"/>
                </a:lnTo>
                <a:lnTo>
                  <a:pt x="9410700" y="73025"/>
                </a:lnTo>
                <a:lnTo>
                  <a:pt x="9410700" y="53975"/>
                </a:lnTo>
                <a:close/>
              </a:path>
              <a:path w="9922510" h="127000">
                <a:moveTo>
                  <a:pt x="9544050" y="53975"/>
                </a:moveTo>
                <a:lnTo>
                  <a:pt x="9467850" y="53975"/>
                </a:lnTo>
                <a:lnTo>
                  <a:pt x="9467850" y="73025"/>
                </a:lnTo>
                <a:lnTo>
                  <a:pt x="9544050" y="73025"/>
                </a:lnTo>
                <a:lnTo>
                  <a:pt x="9544050" y="53975"/>
                </a:lnTo>
                <a:close/>
              </a:path>
              <a:path w="9922510" h="127000">
                <a:moveTo>
                  <a:pt x="9677400" y="53975"/>
                </a:moveTo>
                <a:lnTo>
                  <a:pt x="9601200" y="53975"/>
                </a:lnTo>
                <a:lnTo>
                  <a:pt x="9601200" y="73025"/>
                </a:lnTo>
                <a:lnTo>
                  <a:pt x="9677400" y="73025"/>
                </a:lnTo>
                <a:lnTo>
                  <a:pt x="9677400" y="53975"/>
                </a:lnTo>
                <a:close/>
              </a:path>
              <a:path w="9922510" h="127000">
                <a:moveTo>
                  <a:pt x="9794921" y="0"/>
                </a:moveTo>
                <a:lnTo>
                  <a:pt x="9794921" y="127000"/>
                </a:lnTo>
                <a:lnTo>
                  <a:pt x="9902871" y="73025"/>
                </a:lnTo>
                <a:lnTo>
                  <a:pt x="9807614" y="73025"/>
                </a:lnTo>
                <a:lnTo>
                  <a:pt x="9807614" y="53975"/>
                </a:lnTo>
                <a:lnTo>
                  <a:pt x="9902871" y="53975"/>
                </a:lnTo>
                <a:lnTo>
                  <a:pt x="9794921" y="0"/>
                </a:lnTo>
                <a:close/>
              </a:path>
              <a:path w="9922510" h="127000">
                <a:moveTo>
                  <a:pt x="9794921" y="53975"/>
                </a:moveTo>
                <a:lnTo>
                  <a:pt x="9734550" y="53975"/>
                </a:lnTo>
                <a:lnTo>
                  <a:pt x="9734550" y="73025"/>
                </a:lnTo>
                <a:lnTo>
                  <a:pt x="9794921" y="73025"/>
                </a:lnTo>
                <a:lnTo>
                  <a:pt x="9794921" y="53975"/>
                </a:lnTo>
                <a:close/>
              </a:path>
              <a:path w="9922510" h="127000">
                <a:moveTo>
                  <a:pt x="9902871" y="53975"/>
                </a:moveTo>
                <a:lnTo>
                  <a:pt x="9807614" y="53975"/>
                </a:lnTo>
                <a:lnTo>
                  <a:pt x="9807614" y="73025"/>
                </a:lnTo>
                <a:lnTo>
                  <a:pt x="9902871" y="73025"/>
                </a:lnTo>
                <a:lnTo>
                  <a:pt x="9921921" y="63500"/>
                </a:lnTo>
                <a:lnTo>
                  <a:pt x="9902871" y="53975"/>
                </a:lnTo>
                <a:close/>
              </a:path>
            </a:pathLst>
          </a:custGeom>
          <a:solidFill>
            <a:srgbClr val="FFC000"/>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3" name="object 3"/>
          <p:cNvSpPr/>
          <p:nvPr/>
        </p:nvSpPr>
        <p:spPr>
          <a:xfrm>
            <a:off x="1583293" y="2790008"/>
            <a:ext cx="977773" cy="977773"/>
          </a:xfrm>
          <a:custGeom>
            <a:avLst/>
            <a:gdLst/>
            <a:ahLst/>
            <a:cxnLst/>
            <a:rect l="l" t="t" r="r" b="b"/>
            <a:pathLst>
              <a:path w="977900" h="977900">
                <a:moveTo>
                  <a:pt x="488833" y="0"/>
                </a:moveTo>
                <a:lnTo>
                  <a:pt x="441755" y="2237"/>
                </a:lnTo>
                <a:lnTo>
                  <a:pt x="395943" y="8814"/>
                </a:lnTo>
                <a:lnTo>
                  <a:pt x="351602" y="19525"/>
                </a:lnTo>
                <a:lnTo>
                  <a:pt x="308937" y="34165"/>
                </a:lnTo>
                <a:lnTo>
                  <a:pt x="268153" y="52529"/>
                </a:lnTo>
                <a:lnTo>
                  <a:pt x="229454" y="74413"/>
                </a:lnTo>
                <a:lnTo>
                  <a:pt x="193045" y="99611"/>
                </a:lnTo>
                <a:lnTo>
                  <a:pt x="159132" y="127919"/>
                </a:lnTo>
                <a:lnTo>
                  <a:pt x="127919" y="159132"/>
                </a:lnTo>
                <a:lnTo>
                  <a:pt x="99611" y="193046"/>
                </a:lnTo>
                <a:lnTo>
                  <a:pt x="74412" y="229454"/>
                </a:lnTo>
                <a:lnTo>
                  <a:pt x="52529" y="268153"/>
                </a:lnTo>
                <a:lnTo>
                  <a:pt x="34164" y="308938"/>
                </a:lnTo>
                <a:lnTo>
                  <a:pt x="19525" y="351603"/>
                </a:lnTo>
                <a:lnTo>
                  <a:pt x="8814" y="395944"/>
                </a:lnTo>
                <a:lnTo>
                  <a:pt x="2237" y="441756"/>
                </a:lnTo>
                <a:lnTo>
                  <a:pt x="0" y="488834"/>
                </a:lnTo>
                <a:lnTo>
                  <a:pt x="2237" y="535912"/>
                </a:lnTo>
                <a:lnTo>
                  <a:pt x="8814" y="581724"/>
                </a:lnTo>
                <a:lnTo>
                  <a:pt x="19525" y="626065"/>
                </a:lnTo>
                <a:lnTo>
                  <a:pt x="34164" y="668730"/>
                </a:lnTo>
                <a:lnTo>
                  <a:pt x="52529" y="709514"/>
                </a:lnTo>
                <a:lnTo>
                  <a:pt x="74412" y="748213"/>
                </a:lnTo>
                <a:lnTo>
                  <a:pt x="99611" y="784621"/>
                </a:lnTo>
                <a:lnTo>
                  <a:pt x="127919" y="818534"/>
                </a:lnTo>
                <a:lnTo>
                  <a:pt x="159132" y="849748"/>
                </a:lnTo>
                <a:lnTo>
                  <a:pt x="193045" y="878056"/>
                </a:lnTo>
                <a:lnTo>
                  <a:pt x="229454" y="903254"/>
                </a:lnTo>
                <a:lnTo>
                  <a:pt x="268153" y="925138"/>
                </a:lnTo>
                <a:lnTo>
                  <a:pt x="308937" y="943502"/>
                </a:lnTo>
                <a:lnTo>
                  <a:pt x="351602" y="958142"/>
                </a:lnTo>
                <a:lnTo>
                  <a:pt x="395943" y="968853"/>
                </a:lnTo>
                <a:lnTo>
                  <a:pt x="441755" y="975429"/>
                </a:lnTo>
                <a:lnTo>
                  <a:pt x="488833" y="977667"/>
                </a:lnTo>
                <a:lnTo>
                  <a:pt x="535911" y="975429"/>
                </a:lnTo>
                <a:lnTo>
                  <a:pt x="581723" y="968853"/>
                </a:lnTo>
                <a:lnTo>
                  <a:pt x="626064" y="958142"/>
                </a:lnTo>
                <a:lnTo>
                  <a:pt x="668729" y="943502"/>
                </a:lnTo>
                <a:lnTo>
                  <a:pt x="709513" y="925138"/>
                </a:lnTo>
                <a:lnTo>
                  <a:pt x="748212" y="903254"/>
                </a:lnTo>
                <a:lnTo>
                  <a:pt x="784621" y="878056"/>
                </a:lnTo>
                <a:lnTo>
                  <a:pt x="818534" y="849748"/>
                </a:lnTo>
                <a:lnTo>
                  <a:pt x="849747" y="818534"/>
                </a:lnTo>
                <a:lnTo>
                  <a:pt x="878056" y="784621"/>
                </a:lnTo>
                <a:lnTo>
                  <a:pt x="903254" y="748213"/>
                </a:lnTo>
                <a:lnTo>
                  <a:pt x="925138" y="709514"/>
                </a:lnTo>
                <a:lnTo>
                  <a:pt x="943502" y="668730"/>
                </a:lnTo>
                <a:lnTo>
                  <a:pt x="958142" y="626065"/>
                </a:lnTo>
                <a:lnTo>
                  <a:pt x="968853" y="581724"/>
                </a:lnTo>
                <a:lnTo>
                  <a:pt x="975429" y="535912"/>
                </a:lnTo>
                <a:lnTo>
                  <a:pt x="977667" y="488834"/>
                </a:lnTo>
                <a:lnTo>
                  <a:pt x="975429" y="441756"/>
                </a:lnTo>
                <a:lnTo>
                  <a:pt x="968853" y="395944"/>
                </a:lnTo>
                <a:lnTo>
                  <a:pt x="958142" y="351603"/>
                </a:lnTo>
                <a:lnTo>
                  <a:pt x="943502" y="308938"/>
                </a:lnTo>
                <a:lnTo>
                  <a:pt x="925138" y="268153"/>
                </a:lnTo>
                <a:lnTo>
                  <a:pt x="903254" y="229454"/>
                </a:lnTo>
                <a:lnTo>
                  <a:pt x="878056" y="193046"/>
                </a:lnTo>
                <a:lnTo>
                  <a:pt x="849747" y="159132"/>
                </a:lnTo>
                <a:lnTo>
                  <a:pt x="818534" y="127919"/>
                </a:lnTo>
                <a:lnTo>
                  <a:pt x="784621" y="99611"/>
                </a:lnTo>
                <a:lnTo>
                  <a:pt x="748212" y="74413"/>
                </a:lnTo>
                <a:lnTo>
                  <a:pt x="709513" y="52529"/>
                </a:lnTo>
                <a:lnTo>
                  <a:pt x="668729" y="34165"/>
                </a:lnTo>
                <a:lnTo>
                  <a:pt x="626064" y="19525"/>
                </a:lnTo>
                <a:lnTo>
                  <a:pt x="581723" y="8814"/>
                </a:lnTo>
                <a:lnTo>
                  <a:pt x="535911" y="2237"/>
                </a:lnTo>
                <a:lnTo>
                  <a:pt x="488833" y="0"/>
                </a:lnTo>
                <a:close/>
              </a:path>
            </a:pathLst>
          </a:custGeom>
          <a:solidFill>
            <a:srgbClr val="FFC000"/>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dirty="0">
              <a:ln>
                <a:noFill/>
              </a:ln>
              <a:solidFill>
                <a:prstClr val="black"/>
              </a:solidFill>
              <a:effectLst/>
              <a:uLnTx/>
              <a:uFillTx/>
              <a:latin typeface="微软雅黑 Light"/>
              <a:ea typeface="微软雅黑"/>
              <a:cs typeface="+mn-cs"/>
            </a:endParaRPr>
          </a:p>
        </p:txBody>
      </p:sp>
      <p:sp>
        <p:nvSpPr>
          <p:cNvPr id="4" name="object 4"/>
          <p:cNvSpPr/>
          <p:nvPr/>
        </p:nvSpPr>
        <p:spPr>
          <a:xfrm>
            <a:off x="1583293" y="2790008"/>
            <a:ext cx="977773" cy="977773"/>
          </a:xfrm>
          <a:custGeom>
            <a:avLst/>
            <a:gdLst/>
            <a:ahLst/>
            <a:cxnLst/>
            <a:rect l="l" t="t" r="r" b="b"/>
            <a:pathLst>
              <a:path w="977900" h="977900">
                <a:moveTo>
                  <a:pt x="0" y="488834"/>
                </a:moveTo>
                <a:lnTo>
                  <a:pt x="2237" y="441756"/>
                </a:lnTo>
                <a:lnTo>
                  <a:pt x="8814" y="395944"/>
                </a:lnTo>
                <a:lnTo>
                  <a:pt x="19525" y="351603"/>
                </a:lnTo>
                <a:lnTo>
                  <a:pt x="34165" y="308938"/>
                </a:lnTo>
                <a:lnTo>
                  <a:pt x="52529" y="268153"/>
                </a:lnTo>
                <a:lnTo>
                  <a:pt x="74413" y="229454"/>
                </a:lnTo>
                <a:lnTo>
                  <a:pt x="99611" y="193046"/>
                </a:lnTo>
                <a:lnTo>
                  <a:pt x="127919" y="159133"/>
                </a:lnTo>
                <a:lnTo>
                  <a:pt x="159133" y="127919"/>
                </a:lnTo>
                <a:lnTo>
                  <a:pt x="193046" y="99611"/>
                </a:lnTo>
                <a:lnTo>
                  <a:pt x="229454" y="74413"/>
                </a:lnTo>
                <a:lnTo>
                  <a:pt x="268153" y="52529"/>
                </a:lnTo>
                <a:lnTo>
                  <a:pt x="308938" y="34165"/>
                </a:lnTo>
                <a:lnTo>
                  <a:pt x="351603" y="19525"/>
                </a:lnTo>
                <a:lnTo>
                  <a:pt x="395944" y="8814"/>
                </a:lnTo>
                <a:lnTo>
                  <a:pt x="441756" y="2237"/>
                </a:lnTo>
                <a:lnTo>
                  <a:pt x="488834" y="0"/>
                </a:lnTo>
                <a:lnTo>
                  <a:pt x="535911" y="2237"/>
                </a:lnTo>
                <a:lnTo>
                  <a:pt x="581723" y="8814"/>
                </a:lnTo>
                <a:lnTo>
                  <a:pt x="626064" y="19525"/>
                </a:lnTo>
                <a:lnTo>
                  <a:pt x="668729" y="34165"/>
                </a:lnTo>
                <a:lnTo>
                  <a:pt x="709514" y="52529"/>
                </a:lnTo>
                <a:lnTo>
                  <a:pt x="748213" y="74413"/>
                </a:lnTo>
                <a:lnTo>
                  <a:pt x="784621" y="99611"/>
                </a:lnTo>
                <a:lnTo>
                  <a:pt x="818534" y="127919"/>
                </a:lnTo>
                <a:lnTo>
                  <a:pt x="849748" y="159133"/>
                </a:lnTo>
                <a:lnTo>
                  <a:pt x="878056" y="193046"/>
                </a:lnTo>
                <a:lnTo>
                  <a:pt x="903254" y="229454"/>
                </a:lnTo>
                <a:lnTo>
                  <a:pt x="925138" y="268153"/>
                </a:lnTo>
                <a:lnTo>
                  <a:pt x="943502" y="308938"/>
                </a:lnTo>
                <a:lnTo>
                  <a:pt x="958142" y="351603"/>
                </a:lnTo>
                <a:lnTo>
                  <a:pt x="968853" y="395944"/>
                </a:lnTo>
                <a:lnTo>
                  <a:pt x="975430" y="441756"/>
                </a:lnTo>
                <a:lnTo>
                  <a:pt x="977668" y="488834"/>
                </a:lnTo>
                <a:lnTo>
                  <a:pt x="975430" y="535911"/>
                </a:lnTo>
                <a:lnTo>
                  <a:pt x="968853" y="581723"/>
                </a:lnTo>
                <a:lnTo>
                  <a:pt x="958142" y="626064"/>
                </a:lnTo>
                <a:lnTo>
                  <a:pt x="943502" y="668729"/>
                </a:lnTo>
                <a:lnTo>
                  <a:pt x="925138" y="709514"/>
                </a:lnTo>
                <a:lnTo>
                  <a:pt x="903254" y="748213"/>
                </a:lnTo>
                <a:lnTo>
                  <a:pt x="878056" y="784621"/>
                </a:lnTo>
                <a:lnTo>
                  <a:pt x="849748" y="818534"/>
                </a:lnTo>
                <a:lnTo>
                  <a:pt x="818534" y="849748"/>
                </a:lnTo>
                <a:lnTo>
                  <a:pt x="784621" y="878056"/>
                </a:lnTo>
                <a:lnTo>
                  <a:pt x="748213" y="903254"/>
                </a:lnTo>
                <a:lnTo>
                  <a:pt x="709514" y="925138"/>
                </a:lnTo>
                <a:lnTo>
                  <a:pt x="668729" y="943502"/>
                </a:lnTo>
                <a:lnTo>
                  <a:pt x="626064" y="958142"/>
                </a:lnTo>
                <a:lnTo>
                  <a:pt x="581723" y="968853"/>
                </a:lnTo>
                <a:lnTo>
                  <a:pt x="535911" y="975430"/>
                </a:lnTo>
                <a:lnTo>
                  <a:pt x="488834" y="977668"/>
                </a:lnTo>
                <a:lnTo>
                  <a:pt x="441756" y="975430"/>
                </a:lnTo>
                <a:lnTo>
                  <a:pt x="395944" y="968853"/>
                </a:lnTo>
                <a:lnTo>
                  <a:pt x="351603" y="958142"/>
                </a:lnTo>
                <a:lnTo>
                  <a:pt x="308938" y="943502"/>
                </a:lnTo>
                <a:lnTo>
                  <a:pt x="268153" y="925138"/>
                </a:lnTo>
                <a:lnTo>
                  <a:pt x="229454" y="903254"/>
                </a:lnTo>
                <a:lnTo>
                  <a:pt x="193046" y="878056"/>
                </a:lnTo>
                <a:lnTo>
                  <a:pt x="159133" y="849748"/>
                </a:lnTo>
                <a:lnTo>
                  <a:pt x="127919" y="818534"/>
                </a:lnTo>
                <a:lnTo>
                  <a:pt x="99611" y="784621"/>
                </a:lnTo>
                <a:lnTo>
                  <a:pt x="74413" y="748213"/>
                </a:lnTo>
                <a:lnTo>
                  <a:pt x="52529" y="709514"/>
                </a:lnTo>
                <a:lnTo>
                  <a:pt x="34165" y="668729"/>
                </a:lnTo>
                <a:lnTo>
                  <a:pt x="19525" y="626064"/>
                </a:lnTo>
                <a:lnTo>
                  <a:pt x="8814" y="581723"/>
                </a:lnTo>
                <a:lnTo>
                  <a:pt x="2237" y="535911"/>
                </a:lnTo>
                <a:lnTo>
                  <a:pt x="0" y="488834"/>
                </a:lnTo>
                <a:close/>
              </a:path>
            </a:pathLst>
          </a:custGeom>
          <a:ln w="25400">
            <a:solidFill>
              <a:srgbClr val="FFC000"/>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6" name="object 6"/>
          <p:cNvSpPr/>
          <p:nvPr/>
        </p:nvSpPr>
        <p:spPr>
          <a:xfrm>
            <a:off x="1748938" y="2980461"/>
            <a:ext cx="646346" cy="646346"/>
          </a:xfrm>
          <a:custGeom>
            <a:avLst/>
            <a:gdLst/>
            <a:ahLst/>
            <a:cxnLst/>
            <a:rect l="l" t="t" r="r" b="b"/>
            <a:pathLst>
              <a:path w="646430" h="646429">
                <a:moveTo>
                  <a:pt x="0" y="0"/>
                </a:moveTo>
                <a:lnTo>
                  <a:pt x="646331" y="0"/>
                </a:lnTo>
                <a:lnTo>
                  <a:pt x="646331" y="646331"/>
                </a:lnTo>
                <a:lnTo>
                  <a:pt x="0" y="646331"/>
                </a:lnTo>
                <a:lnTo>
                  <a:pt x="0" y="0"/>
                </a:lnTo>
                <a:close/>
              </a:path>
            </a:pathLst>
          </a:custGeom>
          <a:ln w="9525">
            <a:solidFill>
              <a:srgbClr val="FFC000"/>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7" name="object 7"/>
          <p:cNvSpPr txBox="1"/>
          <p:nvPr/>
        </p:nvSpPr>
        <p:spPr>
          <a:xfrm>
            <a:off x="1788369" y="2989879"/>
            <a:ext cx="567617" cy="577466"/>
          </a:xfrm>
          <a:prstGeom prst="rect">
            <a:avLst/>
          </a:prstGeom>
        </p:spPr>
        <p:txBody>
          <a:bodyPr vert="horz" wrap="square" lIns="0" tIns="6350" rIns="0" bIns="0" rtlCol="0">
            <a:spAutoFit/>
          </a:bodyPr>
          <a:lstStyle/>
          <a:p>
            <a:pPr marL="12699" marR="5079" lvl="0" indent="0" algn="l" defTabSz="1219170" rtl="0" eaLnBrk="1" fontAlgn="auto" latinLnBrk="0" hangingPunct="1">
              <a:lnSpc>
                <a:spcPct val="102200"/>
              </a:lnSpc>
              <a:spcBef>
                <a:spcPts val="51"/>
              </a:spcBef>
              <a:spcAft>
                <a:spcPts val="0"/>
              </a:spcAft>
              <a:buClrTx/>
              <a:buSzTx/>
              <a:buFontTx/>
              <a:buNone/>
              <a:tabLst/>
              <a:defRPr/>
            </a:pPr>
            <a:r>
              <a:rPr kumimoji="0" sz="1866" b="1" i="0" u="none" strike="noStrike" kern="1200" cap="none" spc="0" normalizeH="0" baseline="0" noProof="0" dirty="0">
                <a:ln>
                  <a:noFill/>
                </a:ln>
                <a:solidFill>
                  <a:srgbClr val="262626"/>
                </a:solidFill>
                <a:effectLst/>
                <a:uLnTx/>
                <a:uFillTx/>
                <a:latin typeface="微软雅黑 Light"/>
                <a:ea typeface="微软雅黑"/>
                <a:cs typeface="微软雅黑"/>
              </a:rPr>
              <a:t>服务 受理</a:t>
            </a:r>
            <a:endParaRPr kumimoji="0" sz="1866" b="0" i="0" u="none" strike="noStrike" kern="1200" cap="none" spc="0" normalizeH="0" baseline="0" noProof="0" dirty="0">
              <a:ln>
                <a:noFill/>
              </a:ln>
              <a:solidFill>
                <a:prstClr val="black"/>
              </a:solidFill>
              <a:effectLst/>
              <a:uLnTx/>
              <a:uFillTx/>
              <a:latin typeface="微软雅黑 Light"/>
              <a:ea typeface="微软雅黑"/>
              <a:cs typeface="微软雅黑"/>
            </a:endParaRPr>
          </a:p>
        </p:txBody>
      </p:sp>
      <p:sp>
        <p:nvSpPr>
          <p:cNvPr id="8" name="object 8"/>
          <p:cNvSpPr/>
          <p:nvPr/>
        </p:nvSpPr>
        <p:spPr>
          <a:xfrm>
            <a:off x="3713249" y="2790008"/>
            <a:ext cx="977773" cy="977773"/>
          </a:xfrm>
          <a:custGeom>
            <a:avLst/>
            <a:gdLst/>
            <a:ahLst/>
            <a:cxnLst/>
            <a:rect l="l" t="t" r="r" b="b"/>
            <a:pathLst>
              <a:path w="977900" h="977900">
                <a:moveTo>
                  <a:pt x="488833" y="0"/>
                </a:moveTo>
                <a:lnTo>
                  <a:pt x="441755" y="2237"/>
                </a:lnTo>
                <a:lnTo>
                  <a:pt x="395943" y="8814"/>
                </a:lnTo>
                <a:lnTo>
                  <a:pt x="351602" y="19525"/>
                </a:lnTo>
                <a:lnTo>
                  <a:pt x="308937" y="34165"/>
                </a:lnTo>
                <a:lnTo>
                  <a:pt x="268153" y="52529"/>
                </a:lnTo>
                <a:lnTo>
                  <a:pt x="229454" y="74413"/>
                </a:lnTo>
                <a:lnTo>
                  <a:pt x="193045" y="99611"/>
                </a:lnTo>
                <a:lnTo>
                  <a:pt x="159132" y="127919"/>
                </a:lnTo>
                <a:lnTo>
                  <a:pt x="127919" y="159132"/>
                </a:lnTo>
                <a:lnTo>
                  <a:pt x="99611" y="193046"/>
                </a:lnTo>
                <a:lnTo>
                  <a:pt x="74412" y="229454"/>
                </a:lnTo>
                <a:lnTo>
                  <a:pt x="52529" y="268153"/>
                </a:lnTo>
                <a:lnTo>
                  <a:pt x="34164" y="308938"/>
                </a:lnTo>
                <a:lnTo>
                  <a:pt x="19525" y="351603"/>
                </a:lnTo>
                <a:lnTo>
                  <a:pt x="8814" y="395944"/>
                </a:lnTo>
                <a:lnTo>
                  <a:pt x="2237" y="441756"/>
                </a:lnTo>
                <a:lnTo>
                  <a:pt x="0" y="488834"/>
                </a:lnTo>
                <a:lnTo>
                  <a:pt x="2237" y="535912"/>
                </a:lnTo>
                <a:lnTo>
                  <a:pt x="8814" y="581724"/>
                </a:lnTo>
                <a:lnTo>
                  <a:pt x="19525" y="626065"/>
                </a:lnTo>
                <a:lnTo>
                  <a:pt x="34164" y="668730"/>
                </a:lnTo>
                <a:lnTo>
                  <a:pt x="52529" y="709514"/>
                </a:lnTo>
                <a:lnTo>
                  <a:pt x="74412" y="748213"/>
                </a:lnTo>
                <a:lnTo>
                  <a:pt x="99611" y="784621"/>
                </a:lnTo>
                <a:lnTo>
                  <a:pt x="127919" y="818534"/>
                </a:lnTo>
                <a:lnTo>
                  <a:pt x="159132" y="849748"/>
                </a:lnTo>
                <a:lnTo>
                  <a:pt x="193045" y="878056"/>
                </a:lnTo>
                <a:lnTo>
                  <a:pt x="229454" y="903254"/>
                </a:lnTo>
                <a:lnTo>
                  <a:pt x="268153" y="925138"/>
                </a:lnTo>
                <a:lnTo>
                  <a:pt x="308937" y="943502"/>
                </a:lnTo>
                <a:lnTo>
                  <a:pt x="351602" y="958142"/>
                </a:lnTo>
                <a:lnTo>
                  <a:pt x="395943" y="968853"/>
                </a:lnTo>
                <a:lnTo>
                  <a:pt x="441755" y="975429"/>
                </a:lnTo>
                <a:lnTo>
                  <a:pt x="488833" y="977667"/>
                </a:lnTo>
                <a:lnTo>
                  <a:pt x="535911" y="975429"/>
                </a:lnTo>
                <a:lnTo>
                  <a:pt x="581723" y="968853"/>
                </a:lnTo>
                <a:lnTo>
                  <a:pt x="626064" y="958142"/>
                </a:lnTo>
                <a:lnTo>
                  <a:pt x="668729" y="943502"/>
                </a:lnTo>
                <a:lnTo>
                  <a:pt x="709513" y="925138"/>
                </a:lnTo>
                <a:lnTo>
                  <a:pt x="748212" y="903254"/>
                </a:lnTo>
                <a:lnTo>
                  <a:pt x="784621" y="878056"/>
                </a:lnTo>
                <a:lnTo>
                  <a:pt x="818534" y="849748"/>
                </a:lnTo>
                <a:lnTo>
                  <a:pt x="849747" y="818534"/>
                </a:lnTo>
                <a:lnTo>
                  <a:pt x="878056" y="784621"/>
                </a:lnTo>
                <a:lnTo>
                  <a:pt x="903254" y="748213"/>
                </a:lnTo>
                <a:lnTo>
                  <a:pt x="925138" y="709514"/>
                </a:lnTo>
                <a:lnTo>
                  <a:pt x="943502" y="668730"/>
                </a:lnTo>
                <a:lnTo>
                  <a:pt x="958142" y="626065"/>
                </a:lnTo>
                <a:lnTo>
                  <a:pt x="968853" y="581724"/>
                </a:lnTo>
                <a:lnTo>
                  <a:pt x="975429" y="535912"/>
                </a:lnTo>
                <a:lnTo>
                  <a:pt x="977667" y="488834"/>
                </a:lnTo>
                <a:lnTo>
                  <a:pt x="975429" y="441756"/>
                </a:lnTo>
                <a:lnTo>
                  <a:pt x="968853" y="395944"/>
                </a:lnTo>
                <a:lnTo>
                  <a:pt x="958142" y="351603"/>
                </a:lnTo>
                <a:lnTo>
                  <a:pt x="943502" y="308938"/>
                </a:lnTo>
                <a:lnTo>
                  <a:pt x="925138" y="268153"/>
                </a:lnTo>
                <a:lnTo>
                  <a:pt x="903254" y="229454"/>
                </a:lnTo>
                <a:lnTo>
                  <a:pt x="878056" y="193046"/>
                </a:lnTo>
                <a:lnTo>
                  <a:pt x="849747" y="159132"/>
                </a:lnTo>
                <a:lnTo>
                  <a:pt x="818534" y="127919"/>
                </a:lnTo>
                <a:lnTo>
                  <a:pt x="784621" y="99611"/>
                </a:lnTo>
                <a:lnTo>
                  <a:pt x="748212" y="74413"/>
                </a:lnTo>
                <a:lnTo>
                  <a:pt x="709513" y="52529"/>
                </a:lnTo>
                <a:lnTo>
                  <a:pt x="668729" y="34165"/>
                </a:lnTo>
                <a:lnTo>
                  <a:pt x="626064" y="19525"/>
                </a:lnTo>
                <a:lnTo>
                  <a:pt x="581723" y="8814"/>
                </a:lnTo>
                <a:lnTo>
                  <a:pt x="535911" y="2237"/>
                </a:lnTo>
                <a:lnTo>
                  <a:pt x="488833" y="0"/>
                </a:lnTo>
                <a:close/>
              </a:path>
            </a:pathLst>
          </a:custGeom>
          <a:solidFill>
            <a:srgbClr val="FFC000"/>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9" name="object 9"/>
          <p:cNvSpPr/>
          <p:nvPr/>
        </p:nvSpPr>
        <p:spPr>
          <a:xfrm>
            <a:off x="3713249" y="2790008"/>
            <a:ext cx="977773" cy="977773"/>
          </a:xfrm>
          <a:custGeom>
            <a:avLst/>
            <a:gdLst/>
            <a:ahLst/>
            <a:cxnLst/>
            <a:rect l="l" t="t" r="r" b="b"/>
            <a:pathLst>
              <a:path w="977900" h="977900">
                <a:moveTo>
                  <a:pt x="0" y="488834"/>
                </a:moveTo>
                <a:lnTo>
                  <a:pt x="2237" y="441756"/>
                </a:lnTo>
                <a:lnTo>
                  <a:pt x="8814" y="395944"/>
                </a:lnTo>
                <a:lnTo>
                  <a:pt x="19525" y="351603"/>
                </a:lnTo>
                <a:lnTo>
                  <a:pt x="34165" y="308938"/>
                </a:lnTo>
                <a:lnTo>
                  <a:pt x="52529" y="268153"/>
                </a:lnTo>
                <a:lnTo>
                  <a:pt x="74413" y="229454"/>
                </a:lnTo>
                <a:lnTo>
                  <a:pt x="99611" y="193046"/>
                </a:lnTo>
                <a:lnTo>
                  <a:pt x="127919" y="159133"/>
                </a:lnTo>
                <a:lnTo>
                  <a:pt x="159133" y="127919"/>
                </a:lnTo>
                <a:lnTo>
                  <a:pt x="193046" y="99611"/>
                </a:lnTo>
                <a:lnTo>
                  <a:pt x="229454" y="74413"/>
                </a:lnTo>
                <a:lnTo>
                  <a:pt x="268153" y="52529"/>
                </a:lnTo>
                <a:lnTo>
                  <a:pt x="308938" y="34165"/>
                </a:lnTo>
                <a:lnTo>
                  <a:pt x="351603" y="19525"/>
                </a:lnTo>
                <a:lnTo>
                  <a:pt x="395944" y="8814"/>
                </a:lnTo>
                <a:lnTo>
                  <a:pt x="441756" y="2237"/>
                </a:lnTo>
                <a:lnTo>
                  <a:pt x="488834" y="0"/>
                </a:lnTo>
                <a:lnTo>
                  <a:pt x="535911" y="2237"/>
                </a:lnTo>
                <a:lnTo>
                  <a:pt x="581723" y="8814"/>
                </a:lnTo>
                <a:lnTo>
                  <a:pt x="626064" y="19525"/>
                </a:lnTo>
                <a:lnTo>
                  <a:pt x="668729" y="34165"/>
                </a:lnTo>
                <a:lnTo>
                  <a:pt x="709514" y="52529"/>
                </a:lnTo>
                <a:lnTo>
                  <a:pt x="748213" y="74413"/>
                </a:lnTo>
                <a:lnTo>
                  <a:pt x="784621" y="99611"/>
                </a:lnTo>
                <a:lnTo>
                  <a:pt x="818534" y="127919"/>
                </a:lnTo>
                <a:lnTo>
                  <a:pt x="849748" y="159133"/>
                </a:lnTo>
                <a:lnTo>
                  <a:pt x="878056" y="193046"/>
                </a:lnTo>
                <a:lnTo>
                  <a:pt x="903254" y="229454"/>
                </a:lnTo>
                <a:lnTo>
                  <a:pt x="925138" y="268153"/>
                </a:lnTo>
                <a:lnTo>
                  <a:pt x="943502" y="308938"/>
                </a:lnTo>
                <a:lnTo>
                  <a:pt x="958142" y="351603"/>
                </a:lnTo>
                <a:lnTo>
                  <a:pt x="968853" y="395944"/>
                </a:lnTo>
                <a:lnTo>
                  <a:pt x="975430" y="441756"/>
                </a:lnTo>
                <a:lnTo>
                  <a:pt x="977668" y="488834"/>
                </a:lnTo>
                <a:lnTo>
                  <a:pt x="975430" y="535911"/>
                </a:lnTo>
                <a:lnTo>
                  <a:pt x="968853" y="581723"/>
                </a:lnTo>
                <a:lnTo>
                  <a:pt x="958142" y="626064"/>
                </a:lnTo>
                <a:lnTo>
                  <a:pt x="943502" y="668729"/>
                </a:lnTo>
                <a:lnTo>
                  <a:pt x="925138" y="709514"/>
                </a:lnTo>
                <a:lnTo>
                  <a:pt x="903254" y="748213"/>
                </a:lnTo>
                <a:lnTo>
                  <a:pt x="878056" y="784621"/>
                </a:lnTo>
                <a:lnTo>
                  <a:pt x="849748" y="818534"/>
                </a:lnTo>
                <a:lnTo>
                  <a:pt x="818534" y="849748"/>
                </a:lnTo>
                <a:lnTo>
                  <a:pt x="784621" y="878056"/>
                </a:lnTo>
                <a:lnTo>
                  <a:pt x="748213" y="903254"/>
                </a:lnTo>
                <a:lnTo>
                  <a:pt x="709514" y="925138"/>
                </a:lnTo>
                <a:lnTo>
                  <a:pt x="668729" y="943502"/>
                </a:lnTo>
                <a:lnTo>
                  <a:pt x="626064" y="958142"/>
                </a:lnTo>
                <a:lnTo>
                  <a:pt x="581723" y="968853"/>
                </a:lnTo>
                <a:lnTo>
                  <a:pt x="535911" y="975430"/>
                </a:lnTo>
                <a:lnTo>
                  <a:pt x="488834" y="977668"/>
                </a:lnTo>
                <a:lnTo>
                  <a:pt x="441756" y="975430"/>
                </a:lnTo>
                <a:lnTo>
                  <a:pt x="395944" y="968853"/>
                </a:lnTo>
                <a:lnTo>
                  <a:pt x="351603" y="958142"/>
                </a:lnTo>
                <a:lnTo>
                  <a:pt x="308938" y="943502"/>
                </a:lnTo>
                <a:lnTo>
                  <a:pt x="268153" y="925138"/>
                </a:lnTo>
                <a:lnTo>
                  <a:pt x="229454" y="903254"/>
                </a:lnTo>
                <a:lnTo>
                  <a:pt x="193046" y="878056"/>
                </a:lnTo>
                <a:lnTo>
                  <a:pt x="159133" y="849748"/>
                </a:lnTo>
                <a:lnTo>
                  <a:pt x="127919" y="818534"/>
                </a:lnTo>
                <a:lnTo>
                  <a:pt x="99611" y="784621"/>
                </a:lnTo>
                <a:lnTo>
                  <a:pt x="74413" y="748213"/>
                </a:lnTo>
                <a:lnTo>
                  <a:pt x="52529" y="709514"/>
                </a:lnTo>
                <a:lnTo>
                  <a:pt x="34165" y="668729"/>
                </a:lnTo>
                <a:lnTo>
                  <a:pt x="19525" y="626064"/>
                </a:lnTo>
                <a:lnTo>
                  <a:pt x="8814" y="581723"/>
                </a:lnTo>
                <a:lnTo>
                  <a:pt x="2237" y="535911"/>
                </a:lnTo>
                <a:lnTo>
                  <a:pt x="0" y="488834"/>
                </a:lnTo>
                <a:close/>
              </a:path>
            </a:pathLst>
          </a:custGeom>
          <a:ln w="25400">
            <a:solidFill>
              <a:srgbClr val="FFC000"/>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11" name="object 11"/>
          <p:cNvSpPr/>
          <p:nvPr/>
        </p:nvSpPr>
        <p:spPr>
          <a:xfrm>
            <a:off x="3878894" y="2955654"/>
            <a:ext cx="646346" cy="646346"/>
          </a:xfrm>
          <a:custGeom>
            <a:avLst/>
            <a:gdLst/>
            <a:ahLst/>
            <a:cxnLst/>
            <a:rect l="l" t="t" r="r" b="b"/>
            <a:pathLst>
              <a:path w="646429" h="646429">
                <a:moveTo>
                  <a:pt x="0" y="0"/>
                </a:moveTo>
                <a:lnTo>
                  <a:pt x="646331" y="0"/>
                </a:lnTo>
                <a:lnTo>
                  <a:pt x="646331" y="646331"/>
                </a:lnTo>
                <a:lnTo>
                  <a:pt x="0" y="646331"/>
                </a:lnTo>
                <a:lnTo>
                  <a:pt x="0" y="0"/>
                </a:lnTo>
                <a:close/>
              </a:path>
            </a:pathLst>
          </a:custGeom>
          <a:ln w="9525">
            <a:solidFill>
              <a:srgbClr val="FFC000"/>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12" name="object 12"/>
          <p:cNvSpPr txBox="1"/>
          <p:nvPr/>
        </p:nvSpPr>
        <p:spPr>
          <a:xfrm>
            <a:off x="3957624" y="2975779"/>
            <a:ext cx="646345" cy="577466"/>
          </a:xfrm>
          <a:prstGeom prst="rect">
            <a:avLst/>
          </a:prstGeom>
        </p:spPr>
        <p:txBody>
          <a:bodyPr vert="horz" wrap="square" lIns="0" tIns="6350" rIns="0" bIns="0" rtlCol="0">
            <a:spAutoFit/>
          </a:bodyPr>
          <a:lstStyle/>
          <a:p>
            <a:pPr marL="12699" marR="5079" lvl="0" indent="0" algn="l" defTabSz="1219170" rtl="0" eaLnBrk="1" fontAlgn="auto" latinLnBrk="0" hangingPunct="1">
              <a:lnSpc>
                <a:spcPct val="102200"/>
              </a:lnSpc>
              <a:spcBef>
                <a:spcPts val="51"/>
              </a:spcBef>
              <a:spcAft>
                <a:spcPts val="0"/>
              </a:spcAft>
              <a:buClrTx/>
              <a:buSzTx/>
              <a:buFontTx/>
              <a:buNone/>
              <a:tabLst/>
              <a:defRPr/>
            </a:pPr>
            <a:r>
              <a:rPr kumimoji="0" sz="1866" b="1" i="0" u="none" strike="noStrike" kern="1200" cap="none" spc="0" normalizeH="0" baseline="0" noProof="0" dirty="0">
                <a:ln>
                  <a:noFill/>
                </a:ln>
                <a:solidFill>
                  <a:srgbClr val="262626"/>
                </a:solidFill>
                <a:effectLst/>
                <a:uLnTx/>
                <a:uFillTx/>
                <a:latin typeface="微软雅黑 Light"/>
                <a:ea typeface="微软雅黑"/>
                <a:cs typeface="微软雅黑"/>
              </a:rPr>
              <a:t>工单 调度</a:t>
            </a:r>
            <a:endParaRPr kumimoji="0" sz="1866" b="0" i="0" u="none" strike="noStrike" kern="1200" cap="none" spc="0" normalizeH="0" baseline="0" noProof="0" dirty="0">
              <a:ln>
                <a:noFill/>
              </a:ln>
              <a:solidFill>
                <a:prstClr val="black"/>
              </a:solidFill>
              <a:effectLst/>
              <a:uLnTx/>
              <a:uFillTx/>
              <a:latin typeface="微软雅黑 Light"/>
              <a:ea typeface="微软雅黑"/>
              <a:cs typeface="微软雅黑"/>
            </a:endParaRPr>
          </a:p>
        </p:txBody>
      </p:sp>
      <p:sp>
        <p:nvSpPr>
          <p:cNvPr id="13" name="object 13"/>
          <p:cNvSpPr/>
          <p:nvPr/>
        </p:nvSpPr>
        <p:spPr>
          <a:xfrm>
            <a:off x="5609834" y="2790008"/>
            <a:ext cx="977773" cy="977773"/>
          </a:xfrm>
          <a:custGeom>
            <a:avLst/>
            <a:gdLst/>
            <a:ahLst/>
            <a:cxnLst/>
            <a:rect l="l" t="t" r="r" b="b"/>
            <a:pathLst>
              <a:path w="977900" h="977900">
                <a:moveTo>
                  <a:pt x="488833" y="0"/>
                </a:moveTo>
                <a:lnTo>
                  <a:pt x="441755" y="2237"/>
                </a:lnTo>
                <a:lnTo>
                  <a:pt x="395943" y="8814"/>
                </a:lnTo>
                <a:lnTo>
                  <a:pt x="351602" y="19525"/>
                </a:lnTo>
                <a:lnTo>
                  <a:pt x="308937" y="34165"/>
                </a:lnTo>
                <a:lnTo>
                  <a:pt x="268153" y="52529"/>
                </a:lnTo>
                <a:lnTo>
                  <a:pt x="229454" y="74413"/>
                </a:lnTo>
                <a:lnTo>
                  <a:pt x="193045" y="99611"/>
                </a:lnTo>
                <a:lnTo>
                  <a:pt x="159132" y="127919"/>
                </a:lnTo>
                <a:lnTo>
                  <a:pt x="127919" y="159132"/>
                </a:lnTo>
                <a:lnTo>
                  <a:pt x="99611" y="193046"/>
                </a:lnTo>
                <a:lnTo>
                  <a:pt x="74412" y="229454"/>
                </a:lnTo>
                <a:lnTo>
                  <a:pt x="52529" y="268153"/>
                </a:lnTo>
                <a:lnTo>
                  <a:pt x="34164" y="308938"/>
                </a:lnTo>
                <a:lnTo>
                  <a:pt x="19525" y="351603"/>
                </a:lnTo>
                <a:lnTo>
                  <a:pt x="8814" y="395944"/>
                </a:lnTo>
                <a:lnTo>
                  <a:pt x="2237" y="441756"/>
                </a:lnTo>
                <a:lnTo>
                  <a:pt x="0" y="488834"/>
                </a:lnTo>
                <a:lnTo>
                  <a:pt x="2237" y="535912"/>
                </a:lnTo>
                <a:lnTo>
                  <a:pt x="8814" y="581724"/>
                </a:lnTo>
                <a:lnTo>
                  <a:pt x="19525" y="626065"/>
                </a:lnTo>
                <a:lnTo>
                  <a:pt x="34164" y="668730"/>
                </a:lnTo>
                <a:lnTo>
                  <a:pt x="52529" y="709514"/>
                </a:lnTo>
                <a:lnTo>
                  <a:pt x="74412" y="748213"/>
                </a:lnTo>
                <a:lnTo>
                  <a:pt x="99611" y="784621"/>
                </a:lnTo>
                <a:lnTo>
                  <a:pt x="127919" y="818534"/>
                </a:lnTo>
                <a:lnTo>
                  <a:pt x="159132" y="849748"/>
                </a:lnTo>
                <a:lnTo>
                  <a:pt x="193045" y="878056"/>
                </a:lnTo>
                <a:lnTo>
                  <a:pt x="229454" y="903254"/>
                </a:lnTo>
                <a:lnTo>
                  <a:pt x="268153" y="925138"/>
                </a:lnTo>
                <a:lnTo>
                  <a:pt x="308937" y="943502"/>
                </a:lnTo>
                <a:lnTo>
                  <a:pt x="351602" y="958142"/>
                </a:lnTo>
                <a:lnTo>
                  <a:pt x="395943" y="968853"/>
                </a:lnTo>
                <a:lnTo>
                  <a:pt x="441755" y="975429"/>
                </a:lnTo>
                <a:lnTo>
                  <a:pt x="488833" y="977667"/>
                </a:lnTo>
                <a:lnTo>
                  <a:pt x="535911" y="975429"/>
                </a:lnTo>
                <a:lnTo>
                  <a:pt x="581723" y="968853"/>
                </a:lnTo>
                <a:lnTo>
                  <a:pt x="626064" y="958142"/>
                </a:lnTo>
                <a:lnTo>
                  <a:pt x="668729" y="943502"/>
                </a:lnTo>
                <a:lnTo>
                  <a:pt x="709513" y="925138"/>
                </a:lnTo>
                <a:lnTo>
                  <a:pt x="748212" y="903254"/>
                </a:lnTo>
                <a:lnTo>
                  <a:pt x="784621" y="878056"/>
                </a:lnTo>
                <a:lnTo>
                  <a:pt x="818534" y="849748"/>
                </a:lnTo>
                <a:lnTo>
                  <a:pt x="849747" y="818534"/>
                </a:lnTo>
                <a:lnTo>
                  <a:pt x="878056" y="784621"/>
                </a:lnTo>
                <a:lnTo>
                  <a:pt x="903254" y="748213"/>
                </a:lnTo>
                <a:lnTo>
                  <a:pt x="925138" y="709514"/>
                </a:lnTo>
                <a:lnTo>
                  <a:pt x="943502" y="668730"/>
                </a:lnTo>
                <a:lnTo>
                  <a:pt x="958142" y="626065"/>
                </a:lnTo>
                <a:lnTo>
                  <a:pt x="968853" y="581724"/>
                </a:lnTo>
                <a:lnTo>
                  <a:pt x="975429" y="535912"/>
                </a:lnTo>
                <a:lnTo>
                  <a:pt x="977667" y="488834"/>
                </a:lnTo>
                <a:lnTo>
                  <a:pt x="975429" y="441756"/>
                </a:lnTo>
                <a:lnTo>
                  <a:pt x="968853" y="395944"/>
                </a:lnTo>
                <a:lnTo>
                  <a:pt x="958142" y="351603"/>
                </a:lnTo>
                <a:lnTo>
                  <a:pt x="943502" y="308938"/>
                </a:lnTo>
                <a:lnTo>
                  <a:pt x="925138" y="268153"/>
                </a:lnTo>
                <a:lnTo>
                  <a:pt x="903254" y="229454"/>
                </a:lnTo>
                <a:lnTo>
                  <a:pt x="878056" y="193046"/>
                </a:lnTo>
                <a:lnTo>
                  <a:pt x="849747" y="159132"/>
                </a:lnTo>
                <a:lnTo>
                  <a:pt x="818534" y="127919"/>
                </a:lnTo>
                <a:lnTo>
                  <a:pt x="784621" y="99611"/>
                </a:lnTo>
                <a:lnTo>
                  <a:pt x="748212" y="74413"/>
                </a:lnTo>
                <a:lnTo>
                  <a:pt x="709513" y="52529"/>
                </a:lnTo>
                <a:lnTo>
                  <a:pt x="668729" y="34165"/>
                </a:lnTo>
                <a:lnTo>
                  <a:pt x="626064" y="19525"/>
                </a:lnTo>
                <a:lnTo>
                  <a:pt x="581723" y="8814"/>
                </a:lnTo>
                <a:lnTo>
                  <a:pt x="535911" y="2237"/>
                </a:lnTo>
                <a:lnTo>
                  <a:pt x="488833" y="0"/>
                </a:lnTo>
                <a:close/>
              </a:path>
            </a:pathLst>
          </a:custGeom>
          <a:solidFill>
            <a:srgbClr val="FFC000"/>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14" name="object 14"/>
          <p:cNvSpPr/>
          <p:nvPr/>
        </p:nvSpPr>
        <p:spPr>
          <a:xfrm>
            <a:off x="5609834" y="2790008"/>
            <a:ext cx="977773" cy="977773"/>
          </a:xfrm>
          <a:custGeom>
            <a:avLst/>
            <a:gdLst/>
            <a:ahLst/>
            <a:cxnLst/>
            <a:rect l="l" t="t" r="r" b="b"/>
            <a:pathLst>
              <a:path w="977900" h="977900">
                <a:moveTo>
                  <a:pt x="0" y="488834"/>
                </a:moveTo>
                <a:lnTo>
                  <a:pt x="2237" y="441756"/>
                </a:lnTo>
                <a:lnTo>
                  <a:pt x="8814" y="395944"/>
                </a:lnTo>
                <a:lnTo>
                  <a:pt x="19525" y="351603"/>
                </a:lnTo>
                <a:lnTo>
                  <a:pt x="34165" y="308938"/>
                </a:lnTo>
                <a:lnTo>
                  <a:pt x="52529" y="268153"/>
                </a:lnTo>
                <a:lnTo>
                  <a:pt x="74413" y="229454"/>
                </a:lnTo>
                <a:lnTo>
                  <a:pt x="99611" y="193046"/>
                </a:lnTo>
                <a:lnTo>
                  <a:pt x="127919" y="159133"/>
                </a:lnTo>
                <a:lnTo>
                  <a:pt x="159133" y="127919"/>
                </a:lnTo>
                <a:lnTo>
                  <a:pt x="193046" y="99611"/>
                </a:lnTo>
                <a:lnTo>
                  <a:pt x="229454" y="74413"/>
                </a:lnTo>
                <a:lnTo>
                  <a:pt x="268153" y="52529"/>
                </a:lnTo>
                <a:lnTo>
                  <a:pt x="308938" y="34165"/>
                </a:lnTo>
                <a:lnTo>
                  <a:pt x="351603" y="19525"/>
                </a:lnTo>
                <a:lnTo>
                  <a:pt x="395944" y="8814"/>
                </a:lnTo>
                <a:lnTo>
                  <a:pt x="441756" y="2237"/>
                </a:lnTo>
                <a:lnTo>
                  <a:pt x="488834" y="0"/>
                </a:lnTo>
                <a:lnTo>
                  <a:pt x="535911" y="2237"/>
                </a:lnTo>
                <a:lnTo>
                  <a:pt x="581723" y="8814"/>
                </a:lnTo>
                <a:lnTo>
                  <a:pt x="626064" y="19525"/>
                </a:lnTo>
                <a:lnTo>
                  <a:pt x="668729" y="34165"/>
                </a:lnTo>
                <a:lnTo>
                  <a:pt x="709514" y="52529"/>
                </a:lnTo>
                <a:lnTo>
                  <a:pt x="748213" y="74413"/>
                </a:lnTo>
                <a:lnTo>
                  <a:pt x="784621" y="99611"/>
                </a:lnTo>
                <a:lnTo>
                  <a:pt x="818534" y="127919"/>
                </a:lnTo>
                <a:lnTo>
                  <a:pt x="849748" y="159133"/>
                </a:lnTo>
                <a:lnTo>
                  <a:pt x="878056" y="193046"/>
                </a:lnTo>
                <a:lnTo>
                  <a:pt x="903254" y="229454"/>
                </a:lnTo>
                <a:lnTo>
                  <a:pt x="925138" y="268153"/>
                </a:lnTo>
                <a:lnTo>
                  <a:pt x="943502" y="308938"/>
                </a:lnTo>
                <a:lnTo>
                  <a:pt x="958142" y="351603"/>
                </a:lnTo>
                <a:lnTo>
                  <a:pt x="968853" y="395944"/>
                </a:lnTo>
                <a:lnTo>
                  <a:pt x="975430" y="441756"/>
                </a:lnTo>
                <a:lnTo>
                  <a:pt x="977668" y="488834"/>
                </a:lnTo>
                <a:lnTo>
                  <a:pt x="975430" y="535911"/>
                </a:lnTo>
                <a:lnTo>
                  <a:pt x="968853" y="581723"/>
                </a:lnTo>
                <a:lnTo>
                  <a:pt x="958142" y="626064"/>
                </a:lnTo>
                <a:lnTo>
                  <a:pt x="943502" y="668729"/>
                </a:lnTo>
                <a:lnTo>
                  <a:pt x="925138" y="709514"/>
                </a:lnTo>
                <a:lnTo>
                  <a:pt x="903254" y="748213"/>
                </a:lnTo>
                <a:lnTo>
                  <a:pt x="878056" y="784621"/>
                </a:lnTo>
                <a:lnTo>
                  <a:pt x="849748" y="818534"/>
                </a:lnTo>
                <a:lnTo>
                  <a:pt x="818534" y="849748"/>
                </a:lnTo>
                <a:lnTo>
                  <a:pt x="784621" y="878056"/>
                </a:lnTo>
                <a:lnTo>
                  <a:pt x="748213" y="903254"/>
                </a:lnTo>
                <a:lnTo>
                  <a:pt x="709514" y="925138"/>
                </a:lnTo>
                <a:lnTo>
                  <a:pt x="668729" y="943502"/>
                </a:lnTo>
                <a:lnTo>
                  <a:pt x="626064" y="958142"/>
                </a:lnTo>
                <a:lnTo>
                  <a:pt x="581723" y="968853"/>
                </a:lnTo>
                <a:lnTo>
                  <a:pt x="535911" y="975430"/>
                </a:lnTo>
                <a:lnTo>
                  <a:pt x="488834" y="977668"/>
                </a:lnTo>
                <a:lnTo>
                  <a:pt x="441756" y="975430"/>
                </a:lnTo>
                <a:lnTo>
                  <a:pt x="395944" y="968853"/>
                </a:lnTo>
                <a:lnTo>
                  <a:pt x="351603" y="958142"/>
                </a:lnTo>
                <a:lnTo>
                  <a:pt x="308938" y="943502"/>
                </a:lnTo>
                <a:lnTo>
                  <a:pt x="268153" y="925138"/>
                </a:lnTo>
                <a:lnTo>
                  <a:pt x="229454" y="903254"/>
                </a:lnTo>
                <a:lnTo>
                  <a:pt x="193046" y="878056"/>
                </a:lnTo>
                <a:lnTo>
                  <a:pt x="159133" y="849748"/>
                </a:lnTo>
                <a:lnTo>
                  <a:pt x="127919" y="818534"/>
                </a:lnTo>
                <a:lnTo>
                  <a:pt x="99611" y="784621"/>
                </a:lnTo>
                <a:lnTo>
                  <a:pt x="74413" y="748213"/>
                </a:lnTo>
                <a:lnTo>
                  <a:pt x="52529" y="709514"/>
                </a:lnTo>
                <a:lnTo>
                  <a:pt x="34165" y="668729"/>
                </a:lnTo>
                <a:lnTo>
                  <a:pt x="19525" y="626064"/>
                </a:lnTo>
                <a:lnTo>
                  <a:pt x="8814" y="581723"/>
                </a:lnTo>
                <a:lnTo>
                  <a:pt x="2237" y="535911"/>
                </a:lnTo>
                <a:lnTo>
                  <a:pt x="0" y="488834"/>
                </a:lnTo>
                <a:close/>
              </a:path>
            </a:pathLst>
          </a:custGeom>
          <a:ln w="25400">
            <a:solidFill>
              <a:srgbClr val="FFC000"/>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16" name="object 16"/>
          <p:cNvSpPr/>
          <p:nvPr/>
        </p:nvSpPr>
        <p:spPr>
          <a:xfrm>
            <a:off x="5775479" y="2955653"/>
            <a:ext cx="646346" cy="646346"/>
          </a:xfrm>
          <a:custGeom>
            <a:avLst/>
            <a:gdLst/>
            <a:ahLst/>
            <a:cxnLst/>
            <a:rect l="l" t="t" r="r" b="b"/>
            <a:pathLst>
              <a:path w="646429" h="646429">
                <a:moveTo>
                  <a:pt x="0" y="0"/>
                </a:moveTo>
                <a:lnTo>
                  <a:pt x="646331" y="0"/>
                </a:lnTo>
                <a:lnTo>
                  <a:pt x="646331" y="646331"/>
                </a:lnTo>
                <a:lnTo>
                  <a:pt x="0" y="646331"/>
                </a:lnTo>
                <a:lnTo>
                  <a:pt x="0" y="0"/>
                </a:lnTo>
                <a:close/>
              </a:path>
            </a:pathLst>
          </a:custGeom>
          <a:ln w="9525">
            <a:solidFill>
              <a:srgbClr val="FFC000"/>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17" name="object 17"/>
          <p:cNvSpPr txBox="1"/>
          <p:nvPr/>
        </p:nvSpPr>
        <p:spPr>
          <a:xfrm>
            <a:off x="5814913" y="2989879"/>
            <a:ext cx="567615" cy="577466"/>
          </a:xfrm>
          <a:prstGeom prst="rect">
            <a:avLst/>
          </a:prstGeom>
        </p:spPr>
        <p:txBody>
          <a:bodyPr vert="horz" wrap="square" lIns="0" tIns="6350" rIns="0" bIns="0" rtlCol="0">
            <a:spAutoFit/>
          </a:bodyPr>
          <a:lstStyle/>
          <a:p>
            <a:pPr marL="12699" marR="5079" lvl="0" indent="0" algn="ctr" defTabSz="1219170" rtl="0" eaLnBrk="1" fontAlgn="auto" latinLnBrk="0" hangingPunct="1">
              <a:lnSpc>
                <a:spcPct val="102200"/>
              </a:lnSpc>
              <a:spcBef>
                <a:spcPts val="51"/>
              </a:spcBef>
              <a:spcAft>
                <a:spcPts val="0"/>
              </a:spcAft>
              <a:buClrTx/>
              <a:buSzTx/>
              <a:buFontTx/>
              <a:buNone/>
              <a:tabLst/>
              <a:defRPr/>
            </a:pPr>
            <a:r>
              <a:rPr kumimoji="0" sz="1866" b="1" i="0" u="none" strike="noStrike" kern="1200" cap="none" spc="0" normalizeH="0" baseline="0" noProof="0" dirty="0">
                <a:ln>
                  <a:noFill/>
                </a:ln>
                <a:solidFill>
                  <a:srgbClr val="262626"/>
                </a:solidFill>
                <a:effectLst/>
                <a:uLnTx/>
                <a:uFillTx/>
                <a:latin typeface="微软雅黑 Light"/>
                <a:ea typeface="微软雅黑"/>
                <a:cs typeface="微软雅黑"/>
              </a:rPr>
              <a:t>现场 服务</a:t>
            </a:r>
            <a:endParaRPr kumimoji="0" sz="1866" b="0" i="0" u="none" strike="noStrike" kern="1200" cap="none" spc="0" normalizeH="0" baseline="0" noProof="0" dirty="0">
              <a:ln>
                <a:noFill/>
              </a:ln>
              <a:solidFill>
                <a:prstClr val="black"/>
              </a:solidFill>
              <a:effectLst/>
              <a:uLnTx/>
              <a:uFillTx/>
              <a:latin typeface="微软雅黑 Light"/>
              <a:ea typeface="微软雅黑"/>
              <a:cs typeface="微软雅黑"/>
            </a:endParaRPr>
          </a:p>
        </p:txBody>
      </p:sp>
      <p:sp>
        <p:nvSpPr>
          <p:cNvPr id="18" name="object 18"/>
          <p:cNvSpPr/>
          <p:nvPr/>
        </p:nvSpPr>
        <p:spPr>
          <a:xfrm>
            <a:off x="7540277" y="2790008"/>
            <a:ext cx="977773" cy="977773"/>
          </a:xfrm>
          <a:custGeom>
            <a:avLst/>
            <a:gdLst/>
            <a:ahLst/>
            <a:cxnLst/>
            <a:rect l="l" t="t" r="r" b="b"/>
            <a:pathLst>
              <a:path w="977900" h="977900">
                <a:moveTo>
                  <a:pt x="488833" y="0"/>
                </a:moveTo>
                <a:lnTo>
                  <a:pt x="441755" y="2237"/>
                </a:lnTo>
                <a:lnTo>
                  <a:pt x="395943" y="8814"/>
                </a:lnTo>
                <a:lnTo>
                  <a:pt x="351602" y="19525"/>
                </a:lnTo>
                <a:lnTo>
                  <a:pt x="308937" y="34165"/>
                </a:lnTo>
                <a:lnTo>
                  <a:pt x="268153" y="52529"/>
                </a:lnTo>
                <a:lnTo>
                  <a:pt x="229454" y="74413"/>
                </a:lnTo>
                <a:lnTo>
                  <a:pt x="193045" y="99611"/>
                </a:lnTo>
                <a:lnTo>
                  <a:pt x="159132" y="127919"/>
                </a:lnTo>
                <a:lnTo>
                  <a:pt x="127919" y="159132"/>
                </a:lnTo>
                <a:lnTo>
                  <a:pt x="99611" y="193046"/>
                </a:lnTo>
                <a:lnTo>
                  <a:pt x="74412" y="229454"/>
                </a:lnTo>
                <a:lnTo>
                  <a:pt x="52529" y="268153"/>
                </a:lnTo>
                <a:lnTo>
                  <a:pt x="34164" y="308938"/>
                </a:lnTo>
                <a:lnTo>
                  <a:pt x="19525" y="351603"/>
                </a:lnTo>
                <a:lnTo>
                  <a:pt x="8814" y="395944"/>
                </a:lnTo>
                <a:lnTo>
                  <a:pt x="2237" y="441756"/>
                </a:lnTo>
                <a:lnTo>
                  <a:pt x="0" y="488834"/>
                </a:lnTo>
                <a:lnTo>
                  <a:pt x="2237" y="535912"/>
                </a:lnTo>
                <a:lnTo>
                  <a:pt x="8814" y="581724"/>
                </a:lnTo>
                <a:lnTo>
                  <a:pt x="19525" y="626065"/>
                </a:lnTo>
                <a:lnTo>
                  <a:pt x="34164" y="668730"/>
                </a:lnTo>
                <a:lnTo>
                  <a:pt x="52529" y="709514"/>
                </a:lnTo>
                <a:lnTo>
                  <a:pt x="74412" y="748213"/>
                </a:lnTo>
                <a:lnTo>
                  <a:pt x="99611" y="784621"/>
                </a:lnTo>
                <a:lnTo>
                  <a:pt x="127919" y="818534"/>
                </a:lnTo>
                <a:lnTo>
                  <a:pt x="159132" y="849748"/>
                </a:lnTo>
                <a:lnTo>
                  <a:pt x="193045" y="878056"/>
                </a:lnTo>
                <a:lnTo>
                  <a:pt x="229454" y="903254"/>
                </a:lnTo>
                <a:lnTo>
                  <a:pt x="268153" y="925138"/>
                </a:lnTo>
                <a:lnTo>
                  <a:pt x="308937" y="943502"/>
                </a:lnTo>
                <a:lnTo>
                  <a:pt x="351602" y="958142"/>
                </a:lnTo>
                <a:lnTo>
                  <a:pt x="395943" y="968853"/>
                </a:lnTo>
                <a:lnTo>
                  <a:pt x="441755" y="975429"/>
                </a:lnTo>
                <a:lnTo>
                  <a:pt x="488833" y="977667"/>
                </a:lnTo>
                <a:lnTo>
                  <a:pt x="535911" y="975429"/>
                </a:lnTo>
                <a:lnTo>
                  <a:pt x="581722" y="968853"/>
                </a:lnTo>
                <a:lnTo>
                  <a:pt x="626063" y="958142"/>
                </a:lnTo>
                <a:lnTo>
                  <a:pt x="668728" y="943502"/>
                </a:lnTo>
                <a:lnTo>
                  <a:pt x="709513" y="925138"/>
                </a:lnTo>
                <a:lnTo>
                  <a:pt x="748212" y="903254"/>
                </a:lnTo>
                <a:lnTo>
                  <a:pt x="784620" y="878056"/>
                </a:lnTo>
                <a:lnTo>
                  <a:pt x="818534" y="849748"/>
                </a:lnTo>
                <a:lnTo>
                  <a:pt x="849747" y="818534"/>
                </a:lnTo>
                <a:lnTo>
                  <a:pt x="878055" y="784621"/>
                </a:lnTo>
                <a:lnTo>
                  <a:pt x="903254" y="748213"/>
                </a:lnTo>
                <a:lnTo>
                  <a:pt x="925138" y="709514"/>
                </a:lnTo>
                <a:lnTo>
                  <a:pt x="943502" y="668730"/>
                </a:lnTo>
                <a:lnTo>
                  <a:pt x="958142" y="626065"/>
                </a:lnTo>
                <a:lnTo>
                  <a:pt x="968853" y="581724"/>
                </a:lnTo>
                <a:lnTo>
                  <a:pt x="975429" y="535912"/>
                </a:lnTo>
                <a:lnTo>
                  <a:pt x="977667" y="488834"/>
                </a:lnTo>
                <a:lnTo>
                  <a:pt x="975429" y="441756"/>
                </a:lnTo>
                <a:lnTo>
                  <a:pt x="968853" y="395944"/>
                </a:lnTo>
                <a:lnTo>
                  <a:pt x="958142" y="351603"/>
                </a:lnTo>
                <a:lnTo>
                  <a:pt x="943502" y="308938"/>
                </a:lnTo>
                <a:lnTo>
                  <a:pt x="925138" y="268153"/>
                </a:lnTo>
                <a:lnTo>
                  <a:pt x="903254" y="229454"/>
                </a:lnTo>
                <a:lnTo>
                  <a:pt x="878055" y="193046"/>
                </a:lnTo>
                <a:lnTo>
                  <a:pt x="849747" y="159132"/>
                </a:lnTo>
                <a:lnTo>
                  <a:pt x="818534" y="127919"/>
                </a:lnTo>
                <a:lnTo>
                  <a:pt x="784620" y="99611"/>
                </a:lnTo>
                <a:lnTo>
                  <a:pt x="748212" y="74413"/>
                </a:lnTo>
                <a:lnTo>
                  <a:pt x="709513" y="52529"/>
                </a:lnTo>
                <a:lnTo>
                  <a:pt x="668728" y="34165"/>
                </a:lnTo>
                <a:lnTo>
                  <a:pt x="626063" y="19525"/>
                </a:lnTo>
                <a:lnTo>
                  <a:pt x="581722" y="8814"/>
                </a:lnTo>
                <a:lnTo>
                  <a:pt x="535911" y="2237"/>
                </a:lnTo>
                <a:lnTo>
                  <a:pt x="488833" y="0"/>
                </a:lnTo>
                <a:close/>
              </a:path>
            </a:pathLst>
          </a:custGeom>
          <a:solidFill>
            <a:srgbClr val="FFC000"/>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19" name="object 19"/>
          <p:cNvSpPr/>
          <p:nvPr/>
        </p:nvSpPr>
        <p:spPr>
          <a:xfrm>
            <a:off x="7540277" y="2790008"/>
            <a:ext cx="977773" cy="977773"/>
          </a:xfrm>
          <a:custGeom>
            <a:avLst/>
            <a:gdLst/>
            <a:ahLst/>
            <a:cxnLst/>
            <a:rect l="l" t="t" r="r" b="b"/>
            <a:pathLst>
              <a:path w="977900" h="977900">
                <a:moveTo>
                  <a:pt x="0" y="488834"/>
                </a:moveTo>
                <a:lnTo>
                  <a:pt x="2237" y="441756"/>
                </a:lnTo>
                <a:lnTo>
                  <a:pt x="8814" y="395944"/>
                </a:lnTo>
                <a:lnTo>
                  <a:pt x="19525" y="351603"/>
                </a:lnTo>
                <a:lnTo>
                  <a:pt x="34165" y="308938"/>
                </a:lnTo>
                <a:lnTo>
                  <a:pt x="52529" y="268153"/>
                </a:lnTo>
                <a:lnTo>
                  <a:pt x="74413" y="229454"/>
                </a:lnTo>
                <a:lnTo>
                  <a:pt x="99611" y="193046"/>
                </a:lnTo>
                <a:lnTo>
                  <a:pt x="127919" y="159133"/>
                </a:lnTo>
                <a:lnTo>
                  <a:pt x="159133" y="127919"/>
                </a:lnTo>
                <a:lnTo>
                  <a:pt x="193046" y="99611"/>
                </a:lnTo>
                <a:lnTo>
                  <a:pt x="229454" y="74413"/>
                </a:lnTo>
                <a:lnTo>
                  <a:pt x="268153" y="52529"/>
                </a:lnTo>
                <a:lnTo>
                  <a:pt x="308938" y="34165"/>
                </a:lnTo>
                <a:lnTo>
                  <a:pt x="351603" y="19525"/>
                </a:lnTo>
                <a:lnTo>
                  <a:pt x="395944" y="8814"/>
                </a:lnTo>
                <a:lnTo>
                  <a:pt x="441756" y="2237"/>
                </a:lnTo>
                <a:lnTo>
                  <a:pt x="488834" y="0"/>
                </a:lnTo>
                <a:lnTo>
                  <a:pt x="535911" y="2237"/>
                </a:lnTo>
                <a:lnTo>
                  <a:pt x="581723" y="8814"/>
                </a:lnTo>
                <a:lnTo>
                  <a:pt x="626064" y="19525"/>
                </a:lnTo>
                <a:lnTo>
                  <a:pt x="668729" y="34165"/>
                </a:lnTo>
                <a:lnTo>
                  <a:pt x="709514" y="52529"/>
                </a:lnTo>
                <a:lnTo>
                  <a:pt x="748213" y="74413"/>
                </a:lnTo>
                <a:lnTo>
                  <a:pt x="784621" y="99611"/>
                </a:lnTo>
                <a:lnTo>
                  <a:pt x="818534" y="127919"/>
                </a:lnTo>
                <a:lnTo>
                  <a:pt x="849748" y="159133"/>
                </a:lnTo>
                <a:lnTo>
                  <a:pt x="878056" y="193046"/>
                </a:lnTo>
                <a:lnTo>
                  <a:pt x="903254" y="229454"/>
                </a:lnTo>
                <a:lnTo>
                  <a:pt x="925138" y="268153"/>
                </a:lnTo>
                <a:lnTo>
                  <a:pt x="943502" y="308938"/>
                </a:lnTo>
                <a:lnTo>
                  <a:pt x="958142" y="351603"/>
                </a:lnTo>
                <a:lnTo>
                  <a:pt x="968853" y="395944"/>
                </a:lnTo>
                <a:lnTo>
                  <a:pt x="975430" y="441756"/>
                </a:lnTo>
                <a:lnTo>
                  <a:pt x="977668" y="488834"/>
                </a:lnTo>
                <a:lnTo>
                  <a:pt x="975430" y="535911"/>
                </a:lnTo>
                <a:lnTo>
                  <a:pt x="968853" y="581723"/>
                </a:lnTo>
                <a:lnTo>
                  <a:pt x="958142" y="626064"/>
                </a:lnTo>
                <a:lnTo>
                  <a:pt x="943502" y="668729"/>
                </a:lnTo>
                <a:lnTo>
                  <a:pt x="925138" y="709514"/>
                </a:lnTo>
                <a:lnTo>
                  <a:pt x="903254" y="748213"/>
                </a:lnTo>
                <a:lnTo>
                  <a:pt x="878056" y="784621"/>
                </a:lnTo>
                <a:lnTo>
                  <a:pt x="849748" y="818534"/>
                </a:lnTo>
                <a:lnTo>
                  <a:pt x="818534" y="849748"/>
                </a:lnTo>
                <a:lnTo>
                  <a:pt x="784621" y="878056"/>
                </a:lnTo>
                <a:lnTo>
                  <a:pt x="748213" y="903254"/>
                </a:lnTo>
                <a:lnTo>
                  <a:pt x="709514" y="925138"/>
                </a:lnTo>
                <a:lnTo>
                  <a:pt x="668729" y="943502"/>
                </a:lnTo>
                <a:lnTo>
                  <a:pt x="626064" y="958142"/>
                </a:lnTo>
                <a:lnTo>
                  <a:pt x="581723" y="968853"/>
                </a:lnTo>
                <a:lnTo>
                  <a:pt x="535911" y="975430"/>
                </a:lnTo>
                <a:lnTo>
                  <a:pt x="488834" y="977668"/>
                </a:lnTo>
                <a:lnTo>
                  <a:pt x="441756" y="975430"/>
                </a:lnTo>
                <a:lnTo>
                  <a:pt x="395944" y="968853"/>
                </a:lnTo>
                <a:lnTo>
                  <a:pt x="351603" y="958142"/>
                </a:lnTo>
                <a:lnTo>
                  <a:pt x="308938" y="943502"/>
                </a:lnTo>
                <a:lnTo>
                  <a:pt x="268153" y="925138"/>
                </a:lnTo>
                <a:lnTo>
                  <a:pt x="229454" y="903254"/>
                </a:lnTo>
                <a:lnTo>
                  <a:pt x="193046" y="878056"/>
                </a:lnTo>
                <a:lnTo>
                  <a:pt x="159133" y="849748"/>
                </a:lnTo>
                <a:lnTo>
                  <a:pt x="127919" y="818534"/>
                </a:lnTo>
                <a:lnTo>
                  <a:pt x="99611" y="784621"/>
                </a:lnTo>
                <a:lnTo>
                  <a:pt x="74413" y="748213"/>
                </a:lnTo>
                <a:lnTo>
                  <a:pt x="52529" y="709514"/>
                </a:lnTo>
                <a:lnTo>
                  <a:pt x="34165" y="668729"/>
                </a:lnTo>
                <a:lnTo>
                  <a:pt x="19525" y="626064"/>
                </a:lnTo>
                <a:lnTo>
                  <a:pt x="8814" y="581723"/>
                </a:lnTo>
                <a:lnTo>
                  <a:pt x="2237" y="535911"/>
                </a:lnTo>
                <a:lnTo>
                  <a:pt x="0" y="488834"/>
                </a:lnTo>
                <a:close/>
              </a:path>
            </a:pathLst>
          </a:custGeom>
          <a:ln w="25400">
            <a:solidFill>
              <a:srgbClr val="FFC000"/>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21" name="object 21"/>
          <p:cNvSpPr/>
          <p:nvPr/>
        </p:nvSpPr>
        <p:spPr>
          <a:xfrm>
            <a:off x="7705922" y="2955653"/>
            <a:ext cx="646346" cy="646346"/>
          </a:xfrm>
          <a:custGeom>
            <a:avLst/>
            <a:gdLst/>
            <a:ahLst/>
            <a:cxnLst/>
            <a:rect l="l" t="t" r="r" b="b"/>
            <a:pathLst>
              <a:path w="646429" h="646429">
                <a:moveTo>
                  <a:pt x="0" y="0"/>
                </a:moveTo>
                <a:lnTo>
                  <a:pt x="646331" y="0"/>
                </a:lnTo>
                <a:lnTo>
                  <a:pt x="646331" y="646331"/>
                </a:lnTo>
                <a:lnTo>
                  <a:pt x="0" y="646331"/>
                </a:lnTo>
                <a:lnTo>
                  <a:pt x="0" y="0"/>
                </a:lnTo>
                <a:close/>
              </a:path>
            </a:pathLst>
          </a:custGeom>
          <a:ln w="9525">
            <a:solidFill>
              <a:srgbClr val="FFC000"/>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22" name="object 22"/>
          <p:cNvSpPr txBox="1"/>
          <p:nvPr/>
        </p:nvSpPr>
        <p:spPr>
          <a:xfrm>
            <a:off x="7705990" y="2989879"/>
            <a:ext cx="646346" cy="577466"/>
          </a:xfrm>
          <a:prstGeom prst="rect">
            <a:avLst/>
          </a:prstGeom>
        </p:spPr>
        <p:txBody>
          <a:bodyPr vert="horz" wrap="square" lIns="0" tIns="6350" rIns="0" bIns="0" rtlCol="0">
            <a:spAutoFit/>
          </a:bodyPr>
          <a:lstStyle/>
          <a:p>
            <a:pPr marL="12699" marR="5079" lvl="0" indent="0" algn="ctr" defTabSz="1219170" rtl="0" eaLnBrk="1" fontAlgn="auto" latinLnBrk="0" hangingPunct="1">
              <a:lnSpc>
                <a:spcPct val="102200"/>
              </a:lnSpc>
              <a:spcBef>
                <a:spcPts val="51"/>
              </a:spcBef>
              <a:spcAft>
                <a:spcPts val="0"/>
              </a:spcAft>
              <a:buClrTx/>
              <a:buSzTx/>
              <a:buFontTx/>
              <a:buNone/>
              <a:tabLst/>
              <a:defRPr/>
            </a:pPr>
            <a:r>
              <a:rPr kumimoji="0" sz="1866" b="1" i="0" u="none" strike="noStrike" kern="1200" cap="none" spc="0" normalizeH="0" baseline="0" noProof="0" dirty="0">
                <a:ln>
                  <a:noFill/>
                </a:ln>
                <a:solidFill>
                  <a:srgbClr val="262626"/>
                </a:solidFill>
                <a:effectLst/>
                <a:uLnTx/>
                <a:uFillTx/>
                <a:latin typeface="微软雅黑 Light"/>
                <a:ea typeface="微软雅黑"/>
                <a:cs typeface="微软雅黑"/>
              </a:rPr>
              <a:t>费用 结算</a:t>
            </a:r>
            <a:endParaRPr kumimoji="0" sz="1866" b="0" i="0" u="none" strike="noStrike" kern="1200" cap="none" spc="0" normalizeH="0" baseline="0" noProof="0" dirty="0">
              <a:ln>
                <a:noFill/>
              </a:ln>
              <a:solidFill>
                <a:prstClr val="black"/>
              </a:solidFill>
              <a:effectLst/>
              <a:uLnTx/>
              <a:uFillTx/>
              <a:latin typeface="微软雅黑 Light"/>
              <a:ea typeface="微软雅黑"/>
              <a:cs typeface="微软雅黑"/>
            </a:endParaRPr>
          </a:p>
        </p:txBody>
      </p:sp>
      <p:sp>
        <p:nvSpPr>
          <p:cNvPr id="23" name="object 23"/>
          <p:cNvSpPr/>
          <p:nvPr/>
        </p:nvSpPr>
        <p:spPr>
          <a:xfrm>
            <a:off x="9462256" y="2790008"/>
            <a:ext cx="977773" cy="977773"/>
          </a:xfrm>
          <a:custGeom>
            <a:avLst/>
            <a:gdLst/>
            <a:ahLst/>
            <a:cxnLst/>
            <a:rect l="l" t="t" r="r" b="b"/>
            <a:pathLst>
              <a:path w="977900" h="977900">
                <a:moveTo>
                  <a:pt x="488833" y="0"/>
                </a:moveTo>
                <a:lnTo>
                  <a:pt x="441755" y="2237"/>
                </a:lnTo>
                <a:lnTo>
                  <a:pt x="395943" y="8814"/>
                </a:lnTo>
                <a:lnTo>
                  <a:pt x="351602" y="19525"/>
                </a:lnTo>
                <a:lnTo>
                  <a:pt x="308937" y="34165"/>
                </a:lnTo>
                <a:lnTo>
                  <a:pt x="268153" y="52529"/>
                </a:lnTo>
                <a:lnTo>
                  <a:pt x="229454" y="74413"/>
                </a:lnTo>
                <a:lnTo>
                  <a:pt x="193045" y="99611"/>
                </a:lnTo>
                <a:lnTo>
                  <a:pt x="159132" y="127919"/>
                </a:lnTo>
                <a:lnTo>
                  <a:pt x="127919" y="159132"/>
                </a:lnTo>
                <a:lnTo>
                  <a:pt x="99611" y="193046"/>
                </a:lnTo>
                <a:lnTo>
                  <a:pt x="74412" y="229454"/>
                </a:lnTo>
                <a:lnTo>
                  <a:pt x="52529" y="268153"/>
                </a:lnTo>
                <a:lnTo>
                  <a:pt x="34164" y="308938"/>
                </a:lnTo>
                <a:lnTo>
                  <a:pt x="19525" y="351603"/>
                </a:lnTo>
                <a:lnTo>
                  <a:pt x="8814" y="395944"/>
                </a:lnTo>
                <a:lnTo>
                  <a:pt x="2237" y="441756"/>
                </a:lnTo>
                <a:lnTo>
                  <a:pt x="0" y="488834"/>
                </a:lnTo>
                <a:lnTo>
                  <a:pt x="2237" y="535912"/>
                </a:lnTo>
                <a:lnTo>
                  <a:pt x="8814" y="581724"/>
                </a:lnTo>
                <a:lnTo>
                  <a:pt x="19525" y="626065"/>
                </a:lnTo>
                <a:lnTo>
                  <a:pt x="34164" y="668730"/>
                </a:lnTo>
                <a:lnTo>
                  <a:pt x="52529" y="709514"/>
                </a:lnTo>
                <a:lnTo>
                  <a:pt x="74412" y="748213"/>
                </a:lnTo>
                <a:lnTo>
                  <a:pt x="99611" y="784621"/>
                </a:lnTo>
                <a:lnTo>
                  <a:pt x="127919" y="818534"/>
                </a:lnTo>
                <a:lnTo>
                  <a:pt x="159132" y="849748"/>
                </a:lnTo>
                <a:lnTo>
                  <a:pt x="193045" y="878056"/>
                </a:lnTo>
                <a:lnTo>
                  <a:pt x="229454" y="903254"/>
                </a:lnTo>
                <a:lnTo>
                  <a:pt x="268153" y="925138"/>
                </a:lnTo>
                <a:lnTo>
                  <a:pt x="308937" y="943502"/>
                </a:lnTo>
                <a:lnTo>
                  <a:pt x="351602" y="958142"/>
                </a:lnTo>
                <a:lnTo>
                  <a:pt x="395943" y="968853"/>
                </a:lnTo>
                <a:lnTo>
                  <a:pt x="441755" y="975429"/>
                </a:lnTo>
                <a:lnTo>
                  <a:pt x="488833" y="977667"/>
                </a:lnTo>
                <a:lnTo>
                  <a:pt x="535911" y="975429"/>
                </a:lnTo>
                <a:lnTo>
                  <a:pt x="581722" y="968853"/>
                </a:lnTo>
                <a:lnTo>
                  <a:pt x="626063" y="958142"/>
                </a:lnTo>
                <a:lnTo>
                  <a:pt x="668728" y="943502"/>
                </a:lnTo>
                <a:lnTo>
                  <a:pt x="709513" y="925138"/>
                </a:lnTo>
                <a:lnTo>
                  <a:pt x="748212" y="903254"/>
                </a:lnTo>
                <a:lnTo>
                  <a:pt x="784620" y="878056"/>
                </a:lnTo>
                <a:lnTo>
                  <a:pt x="818534" y="849748"/>
                </a:lnTo>
                <a:lnTo>
                  <a:pt x="849747" y="818534"/>
                </a:lnTo>
                <a:lnTo>
                  <a:pt x="878055" y="784621"/>
                </a:lnTo>
                <a:lnTo>
                  <a:pt x="903254" y="748213"/>
                </a:lnTo>
                <a:lnTo>
                  <a:pt x="925138" y="709514"/>
                </a:lnTo>
                <a:lnTo>
                  <a:pt x="943502" y="668730"/>
                </a:lnTo>
                <a:lnTo>
                  <a:pt x="958142" y="626065"/>
                </a:lnTo>
                <a:lnTo>
                  <a:pt x="968853" y="581724"/>
                </a:lnTo>
                <a:lnTo>
                  <a:pt x="975429" y="535912"/>
                </a:lnTo>
                <a:lnTo>
                  <a:pt x="977667" y="488834"/>
                </a:lnTo>
                <a:lnTo>
                  <a:pt x="975429" y="441756"/>
                </a:lnTo>
                <a:lnTo>
                  <a:pt x="968853" y="395944"/>
                </a:lnTo>
                <a:lnTo>
                  <a:pt x="958142" y="351603"/>
                </a:lnTo>
                <a:lnTo>
                  <a:pt x="943502" y="308938"/>
                </a:lnTo>
                <a:lnTo>
                  <a:pt x="925138" y="268153"/>
                </a:lnTo>
                <a:lnTo>
                  <a:pt x="903254" y="229454"/>
                </a:lnTo>
                <a:lnTo>
                  <a:pt x="878055" y="193046"/>
                </a:lnTo>
                <a:lnTo>
                  <a:pt x="849747" y="159132"/>
                </a:lnTo>
                <a:lnTo>
                  <a:pt x="818534" y="127919"/>
                </a:lnTo>
                <a:lnTo>
                  <a:pt x="784620" y="99611"/>
                </a:lnTo>
                <a:lnTo>
                  <a:pt x="748212" y="74413"/>
                </a:lnTo>
                <a:lnTo>
                  <a:pt x="709513" y="52529"/>
                </a:lnTo>
                <a:lnTo>
                  <a:pt x="668728" y="34165"/>
                </a:lnTo>
                <a:lnTo>
                  <a:pt x="626063" y="19525"/>
                </a:lnTo>
                <a:lnTo>
                  <a:pt x="581722" y="8814"/>
                </a:lnTo>
                <a:lnTo>
                  <a:pt x="535911" y="2237"/>
                </a:lnTo>
                <a:lnTo>
                  <a:pt x="488833" y="0"/>
                </a:lnTo>
                <a:close/>
              </a:path>
            </a:pathLst>
          </a:custGeom>
          <a:solidFill>
            <a:srgbClr val="FFC000"/>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24" name="object 24"/>
          <p:cNvSpPr/>
          <p:nvPr/>
        </p:nvSpPr>
        <p:spPr>
          <a:xfrm>
            <a:off x="9462256" y="2790008"/>
            <a:ext cx="977773" cy="977773"/>
          </a:xfrm>
          <a:custGeom>
            <a:avLst/>
            <a:gdLst/>
            <a:ahLst/>
            <a:cxnLst/>
            <a:rect l="l" t="t" r="r" b="b"/>
            <a:pathLst>
              <a:path w="977900" h="977900">
                <a:moveTo>
                  <a:pt x="0" y="488834"/>
                </a:moveTo>
                <a:lnTo>
                  <a:pt x="2237" y="441756"/>
                </a:lnTo>
                <a:lnTo>
                  <a:pt x="8814" y="395944"/>
                </a:lnTo>
                <a:lnTo>
                  <a:pt x="19525" y="351603"/>
                </a:lnTo>
                <a:lnTo>
                  <a:pt x="34165" y="308938"/>
                </a:lnTo>
                <a:lnTo>
                  <a:pt x="52529" y="268153"/>
                </a:lnTo>
                <a:lnTo>
                  <a:pt x="74413" y="229454"/>
                </a:lnTo>
                <a:lnTo>
                  <a:pt x="99611" y="193046"/>
                </a:lnTo>
                <a:lnTo>
                  <a:pt x="127919" y="159133"/>
                </a:lnTo>
                <a:lnTo>
                  <a:pt x="159133" y="127919"/>
                </a:lnTo>
                <a:lnTo>
                  <a:pt x="193046" y="99611"/>
                </a:lnTo>
                <a:lnTo>
                  <a:pt x="229454" y="74413"/>
                </a:lnTo>
                <a:lnTo>
                  <a:pt x="268153" y="52529"/>
                </a:lnTo>
                <a:lnTo>
                  <a:pt x="308938" y="34165"/>
                </a:lnTo>
                <a:lnTo>
                  <a:pt x="351603" y="19525"/>
                </a:lnTo>
                <a:lnTo>
                  <a:pt x="395944" y="8814"/>
                </a:lnTo>
                <a:lnTo>
                  <a:pt x="441756" y="2237"/>
                </a:lnTo>
                <a:lnTo>
                  <a:pt x="488834" y="0"/>
                </a:lnTo>
                <a:lnTo>
                  <a:pt x="535911" y="2237"/>
                </a:lnTo>
                <a:lnTo>
                  <a:pt x="581723" y="8814"/>
                </a:lnTo>
                <a:lnTo>
                  <a:pt x="626064" y="19525"/>
                </a:lnTo>
                <a:lnTo>
                  <a:pt x="668729" y="34165"/>
                </a:lnTo>
                <a:lnTo>
                  <a:pt x="709514" y="52529"/>
                </a:lnTo>
                <a:lnTo>
                  <a:pt x="748213" y="74413"/>
                </a:lnTo>
                <a:lnTo>
                  <a:pt x="784621" y="99611"/>
                </a:lnTo>
                <a:lnTo>
                  <a:pt x="818534" y="127919"/>
                </a:lnTo>
                <a:lnTo>
                  <a:pt x="849748" y="159133"/>
                </a:lnTo>
                <a:lnTo>
                  <a:pt x="878056" y="193046"/>
                </a:lnTo>
                <a:lnTo>
                  <a:pt x="903254" y="229454"/>
                </a:lnTo>
                <a:lnTo>
                  <a:pt x="925138" y="268153"/>
                </a:lnTo>
                <a:lnTo>
                  <a:pt x="943502" y="308938"/>
                </a:lnTo>
                <a:lnTo>
                  <a:pt x="958142" y="351603"/>
                </a:lnTo>
                <a:lnTo>
                  <a:pt x="968853" y="395944"/>
                </a:lnTo>
                <a:lnTo>
                  <a:pt x="975430" y="441756"/>
                </a:lnTo>
                <a:lnTo>
                  <a:pt x="977668" y="488834"/>
                </a:lnTo>
                <a:lnTo>
                  <a:pt x="975430" y="535911"/>
                </a:lnTo>
                <a:lnTo>
                  <a:pt x="968853" y="581723"/>
                </a:lnTo>
                <a:lnTo>
                  <a:pt x="958142" y="626064"/>
                </a:lnTo>
                <a:lnTo>
                  <a:pt x="943502" y="668729"/>
                </a:lnTo>
                <a:lnTo>
                  <a:pt x="925138" y="709514"/>
                </a:lnTo>
                <a:lnTo>
                  <a:pt x="903254" y="748213"/>
                </a:lnTo>
                <a:lnTo>
                  <a:pt x="878056" y="784621"/>
                </a:lnTo>
                <a:lnTo>
                  <a:pt x="849748" y="818534"/>
                </a:lnTo>
                <a:lnTo>
                  <a:pt x="818534" y="849748"/>
                </a:lnTo>
                <a:lnTo>
                  <a:pt x="784621" y="878056"/>
                </a:lnTo>
                <a:lnTo>
                  <a:pt x="748213" y="903254"/>
                </a:lnTo>
                <a:lnTo>
                  <a:pt x="709514" y="925138"/>
                </a:lnTo>
                <a:lnTo>
                  <a:pt x="668729" y="943502"/>
                </a:lnTo>
                <a:lnTo>
                  <a:pt x="626064" y="958142"/>
                </a:lnTo>
                <a:lnTo>
                  <a:pt x="581723" y="968853"/>
                </a:lnTo>
                <a:lnTo>
                  <a:pt x="535911" y="975430"/>
                </a:lnTo>
                <a:lnTo>
                  <a:pt x="488834" y="977668"/>
                </a:lnTo>
                <a:lnTo>
                  <a:pt x="441756" y="975430"/>
                </a:lnTo>
                <a:lnTo>
                  <a:pt x="395944" y="968853"/>
                </a:lnTo>
                <a:lnTo>
                  <a:pt x="351603" y="958142"/>
                </a:lnTo>
                <a:lnTo>
                  <a:pt x="308938" y="943502"/>
                </a:lnTo>
                <a:lnTo>
                  <a:pt x="268153" y="925138"/>
                </a:lnTo>
                <a:lnTo>
                  <a:pt x="229454" y="903254"/>
                </a:lnTo>
                <a:lnTo>
                  <a:pt x="193046" y="878056"/>
                </a:lnTo>
                <a:lnTo>
                  <a:pt x="159133" y="849748"/>
                </a:lnTo>
                <a:lnTo>
                  <a:pt x="127919" y="818534"/>
                </a:lnTo>
                <a:lnTo>
                  <a:pt x="99611" y="784621"/>
                </a:lnTo>
                <a:lnTo>
                  <a:pt x="74413" y="748213"/>
                </a:lnTo>
                <a:lnTo>
                  <a:pt x="52529" y="709514"/>
                </a:lnTo>
                <a:lnTo>
                  <a:pt x="34165" y="668729"/>
                </a:lnTo>
                <a:lnTo>
                  <a:pt x="19525" y="626064"/>
                </a:lnTo>
                <a:lnTo>
                  <a:pt x="8814" y="581723"/>
                </a:lnTo>
                <a:lnTo>
                  <a:pt x="2237" y="535911"/>
                </a:lnTo>
                <a:lnTo>
                  <a:pt x="0" y="488834"/>
                </a:lnTo>
                <a:close/>
              </a:path>
            </a:pathLst>
          </a:custGeom>
          <a:ln w="25400">
            <a:solidFill>
              <a:srgbClr val="FFC000"/>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6"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27" name="object 27"/>
          <p:cNvSpPr txBox="1"/>
          <p:nvPr/>
        </p:nvSpPr>
        <p:spPr>
          <a:xfrm>
            <a:off x="9687708" y="2989879"/>
            <a:ext cx="526867" cy="577466"/>
          </a:xfrm>
          <a:prstGeom prst="rect">
            <a:avLst/>
          </a:prstGeom>
        </p:spPr>
        <p:txBody>
          <a:bodyPr vert="horz" wrap="square" lIns="0" tIns="6350" rIns="0" bIns="0" rtlCol="0">
            <a:spAutoFit/>
          </a:bodyPr>
          <a:lstStyle/>
          <a:p>
            <a:pPr marL="12699" marR="5079" lvl="0" indent="0" algn="ctr" defTabSz="1219170" rtl="0" eaLnBrk="1" fontAlgn="auto" latinLnBrk="0" hangingPunct="1">
              <a:lnSpc>
                <a:spcPct val="102200"/>
              </a:lnSpc>
              <a:spcBef>
                <a:spcPts val="51"/>
              </a:spcBef>
              <a:spcAft>
                <a:spcPts val="0"/>
              </a:spcAft>
              <a:buClrTx/>
              <a:buSzTx/>
              <a:buFontTx/>
              <a:buNone/>
              <a:tabLst/>
              <a:defRPr/>
            </a:pPr>
            <a:r>
              <a:rPr kumimoji="0" sz="1866" b="1" i="0" u="none" strike="noStrike" kern="1200" cap="none" spc="0" normalizeH="0" baseline="0" noProof="0" dirty="0">
                <a:ln>
                  <a:noFill/>
                </a:ln>
                <a:solidFill>
                  <a:srgbClr val="262626"/>
                </a:solidFill>
                <a:effectLst/>
                <a:uLnTx/>
                <a:uFillTx/>
                <a:latin typeface="微软雅黑 Light"/>
                <a:ea typeface="微软雅黑"/>
                <a:cs typeface="微软雅黑"/>
              </a:rPr>
              <a:t>评价 回访</a:t>
            </a:r>
            <a:endParaRPr kumimoji="0" sz="1866" b="0" i="0" u="none" strike="noStrike" kern="1200" cap="none" spc="0" normalizeH="0" baseline="0" noProof="0" dirty="0">
              <a:ln>
                <a:noFill/>
              </a:ln>
              <a:solidFill>
                <a:prstClr val="black"/>
              </a:solidFill>
              <a:effectLst/>
              <a:uLnTx/>
              <a:uFillTx/>
              <a:latin typeface="微软雅黑 Light"/>
              <a:ea typeface="微软雅黑"/>
              <a:cs typeface="微软雅黑"/>
            </a:endParaRPr>
          </a:p>
        </p:txBody>
      </p:sp>
      <p:sp>
        <p:nvSpPr>
          <p:cNvPr id="28" name="object 28"/>
          <p:cNvSpPr txBox="1">
            <a:spLocks noGrp="1"/>
          </p:cNvSpPr>
          <p:nvPr>
            <p:ph type="title"/>
          </p:nvPr>
        </p:nvSpPr>
        <p:spPr>
          <a:xfrm>
            <a:off x="1982" y="255818"/>
            <a:ext cx="8557627" cy="428320"/>
          </a:xfrm>
          <a:prstGeom prst="rect">
            <a:avLst/>
          </a:prstGeom>
        </p:spPr>
        <p:txBody>
          <a:bodyPr vert="horz" lIns="91440" tIns="45720" rIns="91440" bIns="45720" rtlCol="0" anchor="ctr">
            <a:normAutofit fontScale="90000"/>
          </a:bodyPr>
          <a:lstStyle/>
          <a:p>
            <a:pPr algn="l">
              <a:lnSpc>
                <a:spcPct val="90000"/>
              </a:lnSpc>
            </a:pPr>
            <a:r>
              <a:rPr sz="3200" dirty="0">
                <a:solidFill>
                  <a:srgbClr val="FFB200"/>
                </a:solidFill>
                <a:latin typeface="+mn-lt"/>
                <a:ea typeface="+mn-ea"/>
                <a:cs typeface="+mn-ea"/>
              </a:rPr>
              <a:t>针对服务业务痛点的解决方案</a:t>
            </a:r>
          </a:p>
        </p:txBody>
      </p:sp>
      <p:sp>
        <p:nvSpPr>
          <p:cNvPr id="29" name="object 29"/>
          <p:cNvSpPr txBox="1"/>
          <p:nvPr/>
        </p:nvSpPr>
        <p:spPr>
          <a:xfrm>
            <a:off x="482537" y="1413832"/>
            <a:ext cx="253967" cy="1161342"/>
          </a:xfrm>
          <a:prstGeom prst="rect">
            <a:avLst/>
          </a:prstGeom>
        </p:spPr>
        <p:txBody>
          <a:bodyPr vert="horz" wrap="square" lIns="0" tIns="12698" rIns="0" bIns="0" rtlCol="0">
            <a:spAutoFit/>
          </a:bodyPr>
          <a:lstStyle/>
          <a:p>
            <a:pPr marL="12699" marR="5079" lvl="0" indent="0" algn="just" defTabSz="1219170" rtl="0" eaLnBrk="1" fontAlgn="auto" latinLnBrk="0" hangingPunct="1">
              <a:lnSpc>
                <a:spcPct val="100000"/>
              </a:lnSpc>
              <a:spcBef>
                <a:spcPts val="100"/>
              </a:spcBef>
              <a:spcAft>
                <a:spcPts val="0"/>
              </a:spcAft>
              <a:buClrTx/>
              <a:buSzTx/>
              <a:buFontTx/>
              <a:buNone/>
              <a:tabLst/>
              <a:defRPr/>
            </a:pPr>
            <a:r>
              <a:rPr kumimoji="0" sz="1866" b="1"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a:rPr>
              <a:t>业 务 痛 点</a:t>
            </a:r>
            <a:endParaRPr kumimoji="0" sz="1866"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a:endParaRPr>
          </a:p>
        </p:txBody>
      </p:sp>
      <p:sp>
        <p:nvSpPr>
          <p:cNvPr id="30" name="object 30"/>
          <p:cNvSpPr txBox="1"/>
          <p:nvPr/>
        </p:nvSpPr>
        <p:spPr>
          <a:xfrm>
            <a:off x="482241" y="4268936"/>
            <a:ext cx="253967" cy="1160060"/>
          </a:xfrm>
          <a:prstGeom prst="rect">
            <a:avLst/>
          </a:prstGeom>
        </p:spPr>
        <p:txBody>
          <a:bodyPr vert="horz" wrap="square" lIns="0" tIns="11429" rIns="0" bIns="0" rtlCol="0">
            <a:spAutoFit/>
          </a:bodyPr>
          <a:lstStyle/>
          <a:p>
            <a:pPr marL="12699" marR="5079" lvl="0" indent="0" algn="just" defTabSz="1219170" rtl="0" eaLnBrk="1" fontAlgn="auto" latinLnBrk="0" hangingPunct="1">
              <a:lnSpc>
                <a:spcPct val="100400"/>
              </a:lnSpc>
              <a:spcBef>
                <a:spcPts val="91"/>
              </a:spcBef>
              <a:spcAft>
                <a:spcPts val="0"/>
              </a:spcAft>
              <a:buClrTx/>
              <a:buSzTx/>
              <a:buFontTx/>
              <a:buNone/>
              <a:tabLst/>
              <a:defRPr/>
            </a:pPr>
            <a:r>
              <a:rPr kumimoji="0" sz="1866" b="1"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a:rPr>
              <a:t>解 决 方 案</a:t>
            </a:r>
            <a:endParaRPr kumimoji="0" sz="1866"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a:endParaRPr>
          </a:p>
        </p:txBody>
      </p:sp>
      <p:sp>
        <p:nvSpPr>
          <p:cNvPr id="31" name="object 31"/>
          <p:cNvSpPr txBox="1">
            <a:spLocks/>
          </p:cNvSpPr>
          <p:nvPr/>
        </p:nvSpPr>
        <p:spPr>
          <a:xfrm>
            <a:off x="1271298" y="1470732"/>
            <a:ext cx="1656499" cy="706727"/>
          </a:xfrm>
          <a:prstGeom prst="rect">
            <a:avLst/>
          </a:prstGeom>
          <a:ln w="9525">
            <a:solidFill>
              <a:srgbClr val="FF0000"/>
            </a:solidFill>
          </a:ln>
        </p:spPr>
        <p:txBody>
          <a:bodyPr vert="horz" wrap="square" lIns="0" tIns="33650" rIns="0" bIns="0" rtlCol="0">
            <a:spAutoFit/>
          </a:bodyPr>
          <a:lstStyle/>
          <a:p>
            <a:pPr marL="539697" marR="0" lvl="0" indent="0" algn="l" defTabSz="1219170" rtl="0" eaLnBrk="1" fontAlgn="auto" latinLnBrk="0" hangingPunct="1">
              <a:lnSpc>
                <a:spcPct val="100000"/>
              </a:lnSpc>
              <a:spcBef>
                <a:spcPts val="265"/>
              </a:spcBef>
              <a:spcAft>
                <a:spcPts val="0"/>
              </a:spcAft>
              <a:buClrTx/>
              <a:buSzTx/>
              <a:buFontTx/>
              <a:buNone/>
              <a:tabLst/>
              <a:defRPr/>
            </a:pPr>
            <a:r>
              <a:rPr kumimoji="0" sz="1600" b="1" i="0" u="none" strike="noStrike" kern="1200" cap="none" spc="0" normalizeH="0" baseline="0" noProof="0" dirty="0">
                <a:ln>
                  <a:noFill/>
                </a:ln>
                <a:solidFill>
                  <a:srgbClr val="FF0000"/>
                </a:solidFill>
                <a:effectLst/>
                <a:uLnTx/>
                <a:uFillTx/>
                <a:latin typeface="微软雅黑 Light"/>
                <a:ea typeface="微软雅黑"/>
                <a:cs typeface="微软雅黑"/>
              </a:rPr>
              <a:t>受理难</a:t>
            </a:r>
            <a:endParaRPr kumimoji="0" sz="1600" b="0" i="0" u="none" strike="noStrike" kern="1200" cap="none" spc="0" normalizeH="0" baseline="0" noProof="0" dirty="0">
              <a:ln>
                <a:noFill/>
              </a:ln>
              <a:solidFill>
                <a:prstClr val="black"/>
              </a:solidFill>
              <a:effectLst/>
              <a:uLnTx/>
              <a:uFillTx/>
              <a:latin typeface="微软雅黑 Light"/>
              <a:ea typeface="微软雅黑"/>
              <a:cs typeface="微软雅黑"/>
            </a:endParaRPr>
          </a:p>
          <a:p>
            <a:pPr marL="222228" marR="214608" lvl="0" indent="0" algn="ctr" defTabSz="1219170" rtl="0" eaLnBrk="1" fontAlgn="auto" latinLnBrk="0" hangingPunct="1">
              <a:lnSpc>
                <a:spcPts val="1580"/>
              </a:lnSpc>
              <a:spcBef>
                <a:spcPts val="211"/>
              </a:spcBef>
              <a:spcAft>
                <a:spcPts val="0"/>
              </a:spcAft>
              <a:buClrTx/>
              <a:buSzTx/>
              <a:buFontTx/>
              <a:buNone/>
              <a:tabLst/>
              <a:defRPr/>
            </a:pPr>
            <a:r>
              <a:rPr kumimoji="0" sz="1333" b="0" i="0" u="none" strike="noStrike" kern="1200" cap="none" spc="0" normalizeH="0" baseline="0" noProof="0" dirty="0">
                <a:ln>
                  <a:noFill/>
                </a:ln>
                <a:solidFill>
                  <a:prstClr val="black"/>
                </a:solidFill>
                <a:effectLst/>
                <a:uLnTx/>
                <a:uFillTx/>
                <a:latin typeface="微软雅黑 Light"/>
                <a:ea typeface="微软雅黑"/>
                <a:cs typeface="微软雅黑"/>
              </a:rPr>
              <a:t>无法给客户提供 便捷高效的服务</a:t>
            </a:r>
          </a:p>
        </p:txBody>
      </p:sp>
      <p:sp>
        <p:nvSpPr>
          <p:cNvPr id="32" name="object 32"/>
          <p:cNvSpPr txBox="1">
            <a:spLocks/>
          </p:cNvSpPr>
          <p:nvPr/>
        </p:nvSpPr>
        <p:spPr>
          <a:xfrm>
            <a:off x="3233260" y="1470731"/>
            <a:ext cx="1656499" cy="706727"/>
          </a:xfrm>
          <a:prstGeom prst="rect">
            <a:avLst/>
          </a:prstGeom>
          <a:ln w="9525">
            <a:solidFill>
              <a:srgbClr val="FF0000"/>
            </a:solidFill>
          </a:ln>
        </p:spPr>
        <p:txBody>
          <a:bodyPr vert="horz" wrap="square" lIns="0" tIns="33650" rIns="0" bIns="0" rtlCol="0">
            <a:spAutoFit/>
          </a:bodyPr>
          <a:lstStyle/>
          <a:p>
            <a:pPr marL="523188" marR="0" lvl="0" indent="0" algn="l" defTabSz="1219170" rtl="0" eaLnBrk="1" fontAlgn="auto" latinLnBrk="0" hangingPunct="1">
              <a:lnSpc>
                <a:spcPct val="100000"/>
              </a:lnSpc>
              <a:spcBef>
                <a:spcPts val="265"/>
              </a:spcBef>
              <a:spcAft>
                <a:spcPts val="0"/>
              </a:spcAft>
              <a:buClrTx/>
              <a:buSzTx/>
              <a:buFontTx/>
              <a:buNone/>
              <a:tabLst/>
              <a:defRPr/>
            </a:pPr>
            <a:r>
              <a:rPr kumimoji="0" sz="1600" b="1" i="0" u="none" strike="noStrike" kern="1200" cap="none" spc="0" normalizeH="0" baseline="0" noProof="0" dirty="0">
                <a:ln>
                  <a:noFill/>
                </a:ln>
                <a:solidFill>
                  <a:srgbClr val="FF0000"/>
                </a:solidFill>
                <a:effectLst/>
                <a:uLnTx/>
                <a:uFillTx/>
                <a:latin typeface="微软雅黑 Light"/>
                <a:ea typeface="微软雅黑"/>
                <a:cs typeface="微软雅黑"/>
              </a:rPr>
              <a:t>调度难</a:t>
            </a:r>
            <a:endParaRPr kumimoji="0" sz="1600" b="0" i="0" u="none" strike="noStrike" kern="1200" cap="none" spc="0" normalizeH="0" baseline="0" noProof="0" dirty="0">
              <a:ln>
                <a:noFill/>
              </a:ln>
              <a:solidFill>
                <a:prstClr val="black"/>
              </a:solidFill>
              <a:effectLst/>
              <a:uLnTx/>
              <a:uFillTx/>
              <a:latin typeface="微软雅黑 Light"/>
              <a:ea typeface="微软雅黑"/>
              <a:cs typeface="微软雅黑"/>
            </a:endParaRPr>
          </a:p>
          <a:p>
            <a:pPr marL="205719" marR="198100" lvl="0" indent="0" algn="ctr" defTabSz="1219170" rtl="0" eaLnBrk="1" fontAlgn="auto" latinLnBrk="0" hangingPunct="1">
              <a:lnSpc>
                <a:spcPts val="1580"/>
              </a:lnSpc>
              <a:spcBef>
                <a:spcPts val="211"/>
              </a:spcBef>
              <a:spcAft>
                <a:spcPts val="0"/>
              </a:spcAft>
              <a:buClrTx/>
              <a:buSzTx/>
              <a:buFontTx/>
              <a:buNone/>
              <a:tabLst/>
              <a:defRPr/>
            </a:pPr>
            <a:r>
              <a:rPr kumimoji="0" sz="1333" b="0" i="0" u="none" strike="noStrike" kern="1200" cap="none" spc="0" normalizeH="0" baseline="0" noProof="0" dirty="0">
                <a:ln>
                  <a:noFill/>
                </a:ln>
                <a:solidFill>
                  <a:prstClr val="black"/>
                </a:solidFill>
                <a:effectLst/>
                <a:uLnTx/>
                <a:uFillTx/>
                <a:latin typeface="微软雅黑 Light"/>
                <a:ea typeface="微软雅黑"/>
                <a:cs typeface="微软雅黑"/>
              </a:rPr>
              <a:t>内外部资源无法 合理及时调度</a:t>
            </a:r>
          </a:p>
        </p:txBody>
      </p:sp>
      <p:sp>
        <p:nvSpPr>
          <p:cNvPr id="33" name="object 33"/>
          <p:cNvSpPr txBox="1">
            <a:spLocks/>
          </p:cNvSpPr>
          <p:nvPr/>
        </p:nvSpPr>
        <p:spPr>
          <a:xfrm>
            <a:off x="5195222" y="1470731"/>
            <a:ext cx="1656499" cy="706727"/>
          </a:xfrm>
          <a:prstGeom prst="rect">
            <a:avLst/>
          </a:prstGeom>
          <a:ln w="9525">
            <a:solidFill>
              <a:srgbClr val="FF0000"/>
            </a:solidFill>
          </a:ln>
        </p:spPr>
        <p:txBody>
          <a:bodyPr vert="horz" wrap="square" lIns="0" tIns="33650" rIns="0" bIns="0" rtlCol="0">
            <a:spAutoFit/>
          </a:bodyPr>
          <a:lstStyle/>
          <a:p>
            <a:pPr marL="523188" marR="0" lvl="0" indent="0" algn="l" defTabSz="1219170" rtl="0" eaLnBrk="1" fontAlgn="auto" latinLnBrk="0" hangingPunct="1">
              <a:lnSpc>
                <a:spcPct val="100000"/>
              </a:lnSpc>
              <a:spcBef>
                <a:spcPts val="265"/>
              </a:spcBef>
              <a:spcAft>
                <a:spcPts val="0"/>
              </a:spcAft>
              <a:buClrTx/>
              <a:buSzTx/>
              <a:buFontTx/>
              <a:buNone/>
              <a:tabLst/>
              <a:defRPr/>
            </a:pPr>
            <a:r>
              <a:rPr kumimoji="0" sz="1600" b="1" i="0" u="none" strike="noStrike" kern="1200" cap="none" spc="0" normalizeH="0" baseline="0" noProof="0" dirty="0">
                <a:ln>
                  <a:noFill/>
                </a:ln>
                <a:solidFill>
                  <a:srgbClr val="FF0000"/>
                </a:solidFill>
                <a:effectLst/>
                <a:uLnTx/>
                <a:uFillTx/>
                <a:latin typeface="微软雅黑 Light"/>
                <a:ea typeface="微软雅黑"/>
                <a:cs typeface="微软雅黑"/>
              </a:rPr>
              <a:t>外勤难</a:t>
            </a:r>
            <a:endParaRPr kumimoji="0" sz="1600" b="0" i="0" u="none" strike="noStrike" kern="1200" cap="none" spc="0" normalizeH="0" baseline="0" noProof="0" dirty="0">
              <a:ln>
                <a:noFill/>
              </a:ln>
              <a:solidFill>
                <a:prstClr val="black"/>
              </a:solidFill>
              <a:effectLst/>
              <a:uLnTx/>
              <a:uFillTx/>
              <a:latin typeface="微软雅黑 Light"/>
              <a:ea typeface="微软雅黑"/>
              <a:cs typeface="微软雅黑"/>
            </a:endParaRPr>
          </a:p>
          <a:p>
            <a:pPr marL="116827" marR="109209" lvl="0" indent="0" algn="ctr" defTabSz="1219170" rtl="0" eaLnBrk="1" fontAlgn="auto" latinLnBrk="0" hangingPunct="1">
              <a:lnSpc>
                <a:spcPts val="1580"/>
              </a:lnSpc>
              <a:spcBef>
                <a:spcPts val="211"/>
              </a:spcBef>
              <a:spcAft>
                <a:spcPts val="0"/>
              </a:spcAft>
              <a:buClrTx/>
              <a:buSzTx/>
              <a:buFontTx/>
              <a:buNone/>
              <a:tabLst/>
              <a:defRPr/>
            </a:pPr>
            <a:r>
              <a:rPr kumimoji="0" sz="1333" b="0" i="0" u="none" strike="noStrike" kern="1200" cap="none" spc="0" normalizeH="0" baseline="0" noProof="0" dirty="0">
                <a:ln>
                  <a:noFill/>
                </a:ln>
                <a:solidFill>
                  <a:prstClr val="black"/>
                </a:solidFill>
                <a:effectLst/>
                <a:uLnTx/>
                <a:uFillTx/>
                <a:latin typeface="微软雅黑 Light"/>
                <a:ea typeface="微软雅黑"/>
                <a:cs typeface="微软雅黑"/>
              </a:rPr>
              <a:t>无法统一工程师现 场服务流程及步骤</a:t>
            </a:r>
          </a:p>
        </p:txBody>
      </p:sp>
      <p:sp>
        <p:nvSpPr>
          <p:cNvPr id="34" name="object 34"/>
          <p:cNvSpPr txBox="1">
            <a:spLocks/>
          </p:cNvSpPr>
          <p:nvPr/>
        </p:nvSpPr>
        <p:spPr>
          <a:xfrm>
            <a:off x="7157184" y="1470730"/>
            <a:ext cx="1656499" cy="706727"/>
          </a:xfrm>
          <a:prstGeom prst="rect">
            <a:avLst/>
          </a:prstGeom>
          <a:ln w="9525">
            <a:solidFill>
              <a:srgbClr val="FF0000"/>
            </a:solidFill>
          </a:ln>
        </p:spPr>
        <p:txBody>
          <a:bodyPr vert="horz" wrap="square" lIns="0" tIns="33650" rIns="0" bIns="0" rtlCol="0">
            <a:spAutoFit/>
          </a:bodyPr>
          <a:lstStyle/>
          <a:p>
            <a:pPr marL="523188" marR="0" lvl="0" indent="0" algn="l" defTabSz="1219170" rtl="0" eaLnBrk="1" fontAlgn="auto" latinLnBrk="0" hangingPunct="1">
              <a:lnSpc>
                <a:spcPct val="100000"/>
              </a:lnSpc>
              <a:spcBef>
                <a:spcPts val="265"/>
              </a:spcBef>
              <a:spcAft>
                <a:spcPts val="0"/>
              </a:spcAft>
              <a:buClrTx/>
              <a:buSzTx/>
              <a:buFontTx/>
              <a:buNone/>
              <a:tabLst/>
              <a:defRPr/>
            </a:pPr>
            <a:r>
              <a:rPr kumimoji="0" sz="1600" b="1" i="0" u="none" strike="noStrike" kern="1200" cap="none" spc="0" normalizeH="0" baseline="0" noProof="0" dirty="0">
                <a:ln>
                  <a:noFill/>
                </a:ln>
                <a:solidFill>
                  <a:srgbClr val="FF0000"/>
                </a:solidFill>
                <a:effectLst/>
                <a:uLnTx/>
                <a:uFillTx/>
                <a:latin typeface="微软雅黑 Light"/>
                <a:ea typeface="微软雅黑"/>
                <a:cs typeface="微软雅黑"/>
              </a:rPr>
              <a:t>结算难</a:t>
            </a:r>
            <a:endParaRPr kumimoji="0" sz="1600" b="0" i="0" u="none" strike="noStrike" kern="1200" cap="none" spc="0" normalizeH="0" baseline="0" noProof="0" dirty="0">
              <a:ln>
                <a:noFill/>
              </a:ln>
              <a:solidFill>
                <a:prstClr val="black"/>
              </a:solidFill>
              <a:effectLst/>
              <a:uLnTx/>
              <a:uFillTx/>
              <a:latin typeface="微软雅黑 Light"/>
              <a:ea typeface="微软雅黑"/>
              <a:cs typeface="微软雅黑"/>
            </a:endParaRPr>
          </a:p>
          <a:p>
            <a:pPr marL="116827" marR="109209" lvl="0" indent="0" algn="ctr" defTabSz="1219170" rtl="0" eaLnBrk="1" fontAlgn="auto" latinLnBrk="0" hangingPunct="1">
              <a:lnSpc>
                <a:spcPts val="1580"/>
              </a:lnSpc>
              <a:spcBef>
                <a:spcPts val="211"/>
              </a:spcBef>
              <a:spcAft>
                <a:spcPts val="0"/>
              </a:spcAft>
              <a:buClrTx/>
              <a:buSzTx/>
              <a:buFontTx/>
              <a:buNone/>
              <a:tabLst/>
              <a:defRPr/>
            </a:pPr>
            <a:r>
              <a:rPr kumimoji="0" sz="1333" b="0" i="0" u="none" strike="noStrike" kern="1200" cap="none" spc="0" normalizeH="0" baseline="0" noProof="0" dirty="0">
                <a:ln>
                  <a:noFill/>
                </a:ln>
                <a:solidFill>
                  <a:prstClr val="black"/>
                </a:solidFill>
                <a:effectLst/>
                <a:uLnTx/>
                <a:uFillTx/>
                <a:latin typeface="微软雅黑 Light"/>
                <a:ea typeface="微软雅黑"/>
                <a:cs typeface="微软雅黑"/>
              </a:rPr>
              <a:t>无法自动结算，不 支持外部人员结算</a:t>
            </a:r>
          </a:p>
        </p:txBody>
      </p:sp>
      <p:sp>
        <p:nvSpPr>
          <p:cNvPr id="35" name="object 35"/>
          <p:cNvSpPr txBox="1">
            <a:spLocks/>
          </p:cNvSpPr>
          <p:nvPr/>
        </p:nvSpPr>
        <p:spPr>
          <a:xfrm>
            <a:off x="9119148" y="1470728"/>
            <a:ext cx="1656499" cy="706727"/>
          </a:xfrm>
          <a:prstGeom prst="rect">
            <a:avLst/>
          </a:prstGeom>
          <a:ln w="9525">
            <a:solidFill>
              <a:srgbClr val="FF0000"/>
            </a:solidFill>
          </a:ln>
        </p:spPr>
        <p:txBody>
          <a:bodyPr vert="horz" wrap="square" lIns="0" tIns="33650" rIns="0" bIns="0" rtlCol="0">
            <a:spAutoFit/>
          </a:bodyPr>
          <a:lstStyle/>
          <a:p>
            <a:pPr marL="523188" marR="0" lvl="0" indent="0" algn="l" defTabSz="1219170" rtl="0" eaLnBrk="1" fontAlgn="auto" latinLnBrk="0" hangingPunct="1">
              <a:lnSpc>
                <a:spcPct val="100000"/>
              </a:lnSpc>
              <a:spcBef>
                <a:spcPts val="265"/>
              </a:spcBef>
              <a:spcAft>
                <a:spcPts val="0"/>
              </a:spcAft>
              <a:buClrTx/>
              <a:buSzTx/>
              <a:buFontTx/>
              <a:buNone/>
              <a:tabLst/>
              <a:defRPr/>
            </a:pPr>
            <a:r>
              <a:rPr kumimoji="0" sz="1600" b="1" i="0" u="none" strike="noStrike" kern="1200" cap="none" spc="0" normalizeH="0" baseline="0" noProof="0" dirty="0">
                <a:ln>
                  <a:noFill/>
                </a:ln>
                <a:solidFill>
                  <a:srgbClr val="FF0000"/>
                </a:solidFill>
                <a:effectLst/>
                <a:uLnTx/>
                <a:uFillTx/>
                <a:latin typeface="微软雅黑 Light"/>
                <a:ea typeface="微软雅黑"/>
                <a:cs typeface="微软雅黑"/>
              </a:rPr>
              <a:t>评价难</a:t>
            </a:r>
            <a:endParaRPr kumimoji="0" sz="1600" b="0" i="0" u="none" strike="noStrike" kern="1200" cap="none" spc="0" normalizeH="0" baseline="0" noProof="0" dirty="0">
              <a:ln>
                <a:noFill/>
              </a:ln>
              <a:solidFill>
                <a:prstClr val="black"/>
              </a:solidFill>
              <a:effectLst/>
              <a:uLnTx/>
              <a:uFillTx/>
              <a:latin typeface="微软雅黑 Light"/>
              <a:ea typeface="微软雅黑"/>
              <a:cs typeface="微软雅黑"/>
            </a:endParaRPr>
          </a:p>
          <a:p>
            <a:pPr marL="116827" marR="109209" lvl="0" indent="0" algn="ctr" defTabSz="1219170" rtl="0" eaLnBrk="1" fontAlgn="auto" latinLnBrk="0" hangingPunct="1">
              <a:lnSpc>
                <a:spcPts val="1580"/>
              </a:lnSpc>
              <a:spcBef>
                <a:spcPts val="211"/>
              </a:spcBef>
              <a:spcAft>
                <a:spcPts val="0"/>
              </a:spcAft>
              <a:buClrTx/>
              <a:buSzTx/>
              <a:buFontTx/>
              <a:buNone/>
              <a:tabLst/>
              <a:defRPr/>
            </a:pPr>
            <a:r>
              <a:rPr kumimoji="0" sz="1333" b="0" i="0" u="none" strike="noStrike" kern="1200" cap="none" spc="0" normalizeH="0" baseline="0" noProof="0" dirty="0">
                <a:ln>
                  <a:noFill/>
                </a:ln>
                <a:solidFill>
                  <a:prstClr val="black"/>
                </a:solidFill>
                <a:effectLst/>
                <a:uLnTx/>
                <a:uFillTx/>
                <a:latin typeface="微软雅黑 Light"/>
                <a:ea typeface="微软雅黑"/>
                <a:cs typeface="微软雅黑"/>
              </a:rPr>
              <a:t>无法及时客观的获 取客户评价满意度</a:t>
            </a:r>
          </a:p>
        </p:txBody>
      </p:sp>
      <p:sp>
        <p:nvSpPr>
          <p:cNvPr id="36" name="object 36"/>
          <p:cNvSpPr/>
          <p:nvPr/>
        </p:nvSpPr>
        <p:spPr>
          <a:xfrm>
            <a:off x="1271298" y="4466605"/>
            <a:ext cx="1656499" cy="2071736"/>
          </a:xfrm>
          <a:custGeom>
            <a:avLst/>
            <a:gdLst/>
            <a:ahLst/>
            <a:cxnLst/>
            <a:rect l="l" t="t" r="r" b="b"/>
            <a:pathLst>
              <a:path w="1258570" h="2072004">
                <a:moveTo>
                  <a:pt x="1128810" y="0"/>
                </a:moveTo>
                <a:lnTo>
                  <a:pt x="129127" y="0"/>
                </a:lnTo>
                <a:lnTo>
                  <a:pt x="78865" y="10147"/>
                </a:lnTo>
                <a:lnTo>
                  <a:pt x="37820" y="37820"/>
                </a:lnTo>
                <a:lnTo>
                  <a:pt x="10147" y="78865"/>
                </a:lnTo>
                <a:lnTo>
                  <a:pt x="0" y="129128"/>
                </a:lnTo>
                <a:lnTo>
                  <a:pt x="0" y="1942349"/>
                </a:lnTo>
                <a:lnTo>
                  <a:pt x="10147" y="1992611"/>
                </a:lnTo>
                <a:lnTo>
                  <a:pt x="37820" y="2033655"/>
                </a:lnTo>
                <a:lnTo>
                  <a:pt x="78865" y="2061329"/>
                </a:lnTo>
                <a:lnTo>
                  <a:pt x="129127" y="2071476"/>
                </a:lnTo>
                <a:lnTo>
                  <a:pt x="1128810" y="2071476"/>
                </a:lnTo>
                <a:lnTo>
                  <a:pt x="1179072" y="2061329"/>
                </a:lnTo>
                <a:lnTo>
                  <a:pt x="1220116" y="2033655"/>
                </a:lnTo>
                <a:lnTo>
                  <a:pt x="1247789" y="1992611"/>
                </a:lnTo>
                <a:lnTo>
                  <a:pt x="1257937" y="1942349"/>
                </a:lnTo>
                <a:lnTo>
                  <a:pt x="1257937" y="129128"/>
                </a:lnTo>
                <a:lnTo>
                  <a:pt x="1247789" y="78865"/>
                </a:lnTo>
                <a:lnTo>
                  <a:pt x="1220116" y="37820"/>
                </a:lnTo>
                <a:lnTo>
                  <a:pt x="1179072" y="10147"/>
                </a:lnTo>
                <a:lnTo>
                  <a:pt x="1128810" y="0"/>
                </a:lnTo>
                <a:close/>
              </a:path>
            </a:pathLst>
          </a:custGeom>
          <a:solidFill>
            <a:srgbClr val="FFC100"/>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37" name="object 37"/>
          <p:cNvSpPr txBox="1"/>
          <p:nvPr/>
        </p:nvSpPr>
        <p:spPr>
          <a:xfrm>
            <a:off x="1271458" y="4237265"/>
            <a:ext cx="1655662" cy="404515"/>
          </a:xfrm>
          <a:prstGeom prst="rect">
            <a:avLst/>
          </a:prstGeom>
          <a:solidFill>
            <a:srgbClr val="95B3D7"/>
          </a:solidFill>
        </p:spPr>
        <p:txBody>
          <a:bodyPr vert="horz" wrap="square" lIns="0" tIns="0" rIns="0" bIns="0" rtlCol="0" anchor="ctr">
            <a:noAutofit/>
          </a:bodyPr>
          <a:lstStyle/>
          <a:p>
            <a:pPr marL="95241" marR="0" lvl="0" indent="0" algn="ctr" defTabSz="1219170" rtl="0" eaLnBrk="1" fontAlgn="auto" latinLnBrk="0" hangingPunct="1">
              <a:lnSpc>
                <a:spcPct val="100000"/>
              </a:lnSpc>
              <a:spcBef>
                <a:spcPts val="345"/>
              </a:spcBef>
              <a:spcAft>
                <a:spcPts val="0"/>
              </a:spcAft>
              <a:buClrTx/>
              <a:buSzTx/>
              <a:buFontTx/>
              <a:buNone/>
              <a:tabLst/>
              <a:defRPr/>
            </a:pPr>
            <a:r>
              <a:rPr kumimoji="0" sz="1467" b="1" i="0" u="none" strike="noStrike" kern="1200" cap="none" spc="0" normalizeH="0" baseline="0" noProof="0" dirty="0">
                <a:ln>
                  <a:noFill/>
                </a:ln>
                <a:solidFill>
                  <a:prstClr val="white"/>
                </a:solidFill>
                <a:effectLst/>
                <a:uLnTx/>
                <a:uFillTx/>
                <a:latin typeface="微软雅黑 Light"/>
                <a:ea typeface="微软雅黑"/>
                <a:cs typeface="微软雅黑"/>
              </a:rPr>
              <a:t>多渠道服务受理</a:t>
            </a:r>
            <a:endParaRPr kumimoji="0" sz="1467" b="0" i="0" u="none" strike="noStrike" kern="1200" cap="none" spc="0" normalizeH="0" baseline="0" noProof="0" dirty="0">
              <a:ln>
                <a:noFill/>
              </a:ln>
              <a:solidFill>
                <a:prstClr val="white"/>
              </a:solidFill>
              <a:effectLst/>
              <a:uLnTx/>
              <a:uFillTx/>
              <a:latin typeface="微软雅黑 Light"/>
              <a:ea typeface="微软雅黑"/>
              <a:cs typeface="微软雅黑"/>
            </a:endParaRPr>
          </a:p>
        </p:txBody>
      </p:sp>
      <p:sp>
        <p:nvSpPr>
          <p:cNvPr id="38" name="object 38"/>
          <p:cNvSpPr txBox="1"/>
          <p:nvPr/>
        </p:nvSpPr>
        <p:spPr>
          <a:xfrm>
            <a:off x="1391952" y="4680616"/>
            <a:ext cx="1385556" cy="1065674"/>
          </a:xfrm>
          <a:prstGeom prst="rect">
            <a:avLst/>
          </a:prstGeom>
        </p:spPr>
        <p:txBody>
          <a:bodyPr vert="horz" wrap="square" lIns="0" tIns="21588" rIns="0" bIns="0" rtlCol="0">
            <a:spAutoFit/>
          </a:bodyPr>
          <a:lstStyle/>
          <a:p>
            <a:pPr marL="12699" marR="0" lvl="0" indent="0" algn="l" defTabSz="1219170" rtl="0" eaLnBrk="1" fontAlgn="auto" latinLnBrk="0" hangingPunct="1">
              <a:lnSpc>
                <a:spcPct val="100000"/>
              </a:lnSpc>
              <a:spcBef>
                <a:spcPts val="169"/>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呼叫中心/微信</a:t>
            </a:r>
          </a:p>
          <a:p>
            <a:pPr marL="12699" marR="110478" lvl="0" indent="0" algn="l" defTabSz="1219170" rtl="0" eaLnBrk="1" fontAlgn="auto" latinLnBrk="0" hangingPunct="1">
              <a:lnSpc>
                <a:spcPts val="1391"/>
              </a:lnSpc>
              <a:spcBef>
                <a:spcPts val="155"/>
              </a:spcBef>
              <a:spcAft>
                <a:spcPts val="0"/>
              </a:spcAft>
              <a:buClrTx/>
              <a:buSzTx/>
              <a:buFontTx/>
              <a:buNone/>
              <a:tabLst/>
              <a:defRPr/>
            </a:pP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app</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/设备扫码 提单</a:t>
            </a:r>
          </a:p>
          <a:p>
            <a:pPr marL="12699" marR="5079" lvl="0" indent="0" algn="l" defTabSz="1219170" rtl="0" eaLnBrk="1" fontAlgn="auto" latinLnBrk="0" hangingPunct="1">
              <a:lnSpc>
                <a:spcPts val="1391"/>
              </a:lnSpc>
              <a:spcBef>
                <a:spcPts val="911"/>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客服/服务商/</a:t>
            </a:r>
            <a:r>
              <a:rPr kumimoji="0" sz="1200" b="0" i="0" u="none" strike="noStrike" kern="1200" cap="none" spc="0" normalizeH="0" baseline="0" noProof="0" dirty="0" err="1">
                <a:ln>
                  <a:noFill/>
                </a:ln>
                <a:solidFill>
                  <a:prstClr val="black">
                    <a:lumMod val="75000"/>
                    <a:lumOff val="25000"/>
                  </a:prstClr>
                </a:solidFill>
                <a:effectLst/>
                <a:uLnTx/>
                <a:uFillTx/>
                <a:latin typeface="微软雅黑 Light"/>
                <a:ea typeface="微软雅黑"/>
                <a:cs typeface="微软雅黑 Light"/>
              </a:rPr>
              <a:t>客户提单</a:t>
            </a:r>
            <a:endPar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endParaRPr>
          </a:p>
        </p:txBody>
      </p:sp>
      <p:sp>
        <p:nvSpPr>
          <p:cNvPr id="39" name="object 39"/>
          <p:cNvSpPr/>
          <p:nvPr/>
        </p:nvSpPr>
        <p:spPr>
          <a:xfrm>
            <a:off x="3233260" y="4468526"/>
            <a:ext cx="1656499" cy="2069830"/>
          </a:xfrm>
          <a:custGeom>
            <a:avLst/>
            <a:gdLst/>
            <a:ahLst/>
            <a:cxnLst/>
            <a:rect l="l" t="t" r="r" b="b"/>
            <a:pathLst>
              <a:path w="1258570" h="2070100">
                <a:moveTo>
                  <a:pt x="1128809" y="0"/>
                </a:moveTo>
                <a:lnTo>
                  <a:pt x="129128" y="0"/>
                </a:lnTo>
                <a:lnTo>
                  <a:pt x="78865" y="10147"/>
                </a:lnTo>
                <a:lnTo>
                  <a:pt x="37820" y="37820"/>
                </a:lnTo>
                <a:lnTo>
                  <a:pt x="10147" y="78865"/>
                </a:lnTo>
                <a:lnTo>
                  <a:pt x="0" y="129127"/>
                </a:lnTo>
                <a:lnTo>
                  <a:pt x="0" y="1940428"/>
                </a:lnTo>
                <a:lnTo>
                  <a:pt x="10147" y="1990690"/>
                </a:lnTo>
                <a:lnTo>
                  <a:pt x="37820" y="2031735"/>
                </a:lnTo>
                <a:lnTo>
                  <a:pt x="78865" y="2059408"/>
                </a:lnTo>
                <a:lnTo>
                  <a:pt x="129128" y="2069556"/>
                </a:lnTo>
                <a:lnTo>
                  <a:pt x="1128809" y="2069556"/>
                </a:lnTo>
                <a:lnTo>
                  <a:pt x="1179071" y="2059408"/>
                </a:lnTo>
                <a:lnTo>
                  <a:pt x="1220116" y="2031735"/>
                </a:lnTo>
                <a:lnTo>
                  <a:pt x="1247789" y="1990690"/>
                </a:lnTo>
                <a:lnTo>
                  <a:pt x="1257937" y="1940428"/>
                </a:lnTo>
                <a:lnTo>
                  <a:pt x="1257937" y="129127"/>
                </a:lnTo>
                <a:lnTo>
                  <a:pt x="1247789" y="78865"/>
                </a:lnTo>
                <a:lnTo>
                  <a:pt x="1220116" y="37820"/>
                </a:lnTo>
                <a:lnTo>
                  <a:pt x="1179071" y="10147"/>
                </a:lnTo>
                <a:lnTo>
                  <a:pt x="1128809" y="0"/>
                </a:lnTo>
                <a:close/>
              </a:path>
            </a:pathLst>
          </a:custGeom>
          <a:solidFill>
            <a:srgbClr val="FFC100"/>
          </a:solidFill>
        </p:spPr>
        <p:txBody>
          <a:bodyPr wrap="square" lIns="0" tIns="0" rIns="0" bIns="0" rtlCol="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40" name="object 40"/>
          <p:cNvSpPr txBox="1"/>
          <p:nvPr/>
        </p:nvSpPr>
        <p:spPr>
          <a:xfrm>
            <a:off x="3233407" y="4238692"/>
            <a:ext cx="1655662" cy="406784"/>
          </a:xfrm>
          <a:prstGeom prst="rect">
            <a:avLst/>
          </a:prstGeom>
          <a:solidFill>
            <a:srgbClr val="95B3D7"/>
          </a:solidFill>
        </p:spPr>
        <p:txBody>
          <a:bodyPr vert="horz" wrap="square" lIns="0" tIns="0" rIns="0" bIns="0" rtlCol="0" anchor="ctr">
            <a:noAutofit/>
          </a:bodyPr>
          <a:lstStyle/>
          <a:p>
            <a:pPr marL="95241" marR="0" lvl="0" indent="0" algn="ctr" defTabSz="1219170" rtl="0" eaLnBrk="1" fontAlgn="auto" latinLnBrk="0" hangingPunct="1">
              <a:lnSpc>
                <a:spcPct val="100000"/>
              </a:lnSpc>
              <a:spcBef>
                <a:spcPts val="355"/>
              </a:spcBef>
              <a:spcAft>
                <a:spcPts val="0"/>
              </a:spcAft>
              <a:buClrTx/>
              <a:buSzTx/>
              <a:buFontTx/>
              <a:buNone/>
              <a:tabLst/>
              <a:defRPr/>
            </a:pPr>
            <a:r>
              <a:rPr kumimoji="0" sz="1467" b="1" i="0" u="none" strike="noStrike" kern="1200" cap="none" spc="0" normalizeH="0" baseline="0" noProof="0" dirty="0">
                <a:ln>
                  <a:noFill/>
                </a:ln>
                <a:solidFill>
                  <a:prstClr val="white"/>
                </a:solidFill>
                <a:effectLst/>
                <a:uLnTx/>
                <a:uFillTx/>
                <a:latin typeface="微软雅黑 Light"/>
                <a:ea typeface="微软雅黑"/>
                <a:cs typeface="微软雅黑"/>
              </a:rPr>
              <a:t>灵活的服务调度</a:t>
            </a:r>
            <a:endParaRPr kumimoji="0" sz="1467" b="0" i="0" u="none" strike="noStrike" kern="1200" cap="none" spc="0" normalizeH="0" baseline="0" noProof="0" dirty="0">
              <a:ln>
                <a:noFill/>
              </a:ln>
              <a:solidFill>
                <a:prstClr val="white"/>
              </a:solidFill>
              <a:effectLst/>
              <a:uLnTx/>
              <a:uFillTx/>
              <a:latin typeface="微软雅黑 Light"/>
              <a:ea typeface="微软雅黑"/>
              <a:cs typeface="微软雅黑"/>
            </a:endParaRPr>
          </a:p>
        </p:txBody>
      </p:sp>
      <p:sp>
        <p:nvSpPr>
          <p:cNvPr id="41" name="object 41"/>
          <p:cNvSpPr txBox="1"/>
          <p:nvPr/>
        </p:nvSpPr>
        <p:spPr>
          <a:xfrm>
            <a:off x="3319448" y="4680616"/>
            <a:ext cx="1446898" cy="1047529"/>
          </a:xfrm>
          <a:prstGeom prst="rect">
            <a:avLst/>
          </a:prstGeom>
        </p:spPr>
        <p:txBody>
          <a:bodyPr vert="horz" wrap="square" lIns="0" tIns="12698" rIns="0" bIns="0" rtlCol="0">
            <a:spAutoFit/>
          </a:bodyPr>
          <a:lstStyle/>
          <a:p>
            <a:pPr marL="12699" marR="0" lvl="0" indent="0" algn="l" defTabSz="121917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对内/对外派单</a:t>
            </a:r>
          </a:p>
          <a:p>
            <a:pPr marL="12699" marR="0" lvl="0" indent="0" algn="l" defTabSz="1219170" rtl="0" eaLnBrk="1" fontAlgn="auto" latinLnBrk="0" hangingPunct="1">
              <a:lnSpc>
                <a:spcPct val="100000"/>
              </a:lnSpc>
              <a:spcBef>
                <a:spcPts val="860"/>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自动/手动派单</a:t>
            </a:r>
          </a:p>
          <a:p>
            <a:pPr marL="12699" marR="5079" lvl="0" indent="0" algn="l" defTabSz="1219170" rtl="0" eaLnBrk="1" fontAlgn="auto" latinLnBrk="0" hangingPunct="1">
              <a:lnSpc>
                <a:spcPct val="103299"/>
              </a:lnSpc>
              <a:spcBef>
                <a:spcPts val="715"/>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甘特图/地图/</a:t>
            </a:r>
            <a:r>
              <a:rPr kumimoji="0" sz="1200" b="0" i="0" u="none" strike="noStrike" kern="1200" cap="none" spc="0" normalizeH="0" baseline="0" noProof="0" dirty="0" err="1">
                <a:ln>
                  <a:noFill/>
                </a:ln>
                <a:solidFill>
                  <a:prstClr val="black">
                    <a:lumMod val="75000"/>
                    <a:lumOff val="25000"/>
                  </a:prstClr>
                </a:solidFill>
                <a:effectLst/>
                <a:uLnTx/>
                <a:uFillTx/>
                <a:latin typeface="微软雅黑 Light"/>
                <a:ea typeface="微软雅黑"/>
                <a:cs typeface="微软雅黑 Light"/>
              </a:rPr>
              <a:t>忙闲</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endParaRPr>
          </a:p>
          <a:p>
            <a:pPr marL="12699" marR="5079" lvl="0" indent="0" algn="l" defTabSz="1219170" rtl="0" eaLnBrk="1" fontAlgn="auto" latinLnBrk="0" hangingPunct="1">
              <a:lnSpc>
                <a:spcPct val="103299"/>
              </a:lnSpc>
              <a:spcBef>
                <a:spcPts val="715"/>
              </a:spcBef>
              <a:spcAft>
                <a:spcPts val="0"/>
              </a:spcAft>
              <a:buClrTx/>
              <a:buSzTx/>
              <a:buFontTx/>
              <a:buNone/>
              <a:tabLst/>
              <a:defRPr/>
            </a:pPr>
            <a:r>
              <a:rPr kumimoji="0" sz="1200" b="0" i="0" u="none" strike="noStrike" kern="1200" cap="none" spc="0" normalizeH="0" baseline="0" noProof="0" dirty="0" err="1">
                <a:ln>
                  <a:noFill/>
                </a:ln>
                <a:solidFill>
                  <a:prstClr val="black">
                    <a:lumMod val="75000"/>
                    <a:lumOff val="25000"/>
                  </a:prstClr>
                </a:solidFill>
                <a:effectLst/>
                <a:uLnTx/>
                <a:uFillTx/>
                <a:latin typeface="微软雅黑 Light"/>
                <a:ea typeface="微软雅黑"/>
                <a:cs typeface="微软雅黑 Light"/>
              </a:rPr>
              <a:t>调度</a:t>
            </a:r>
            <a:endPar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endParaRPr>
          </a:p>
        </p:txBody>
      </p:sp>
      <p:sp>
        <p:nvSpPr>
          <p:cNvPr id="42" name="object 42"/>
          <p:cNvSpPr/>
          <p:nvPr/>
        </p:nvSpPr>
        <p:spPr>
          <a:xfrm>
            <a:off x="5194678" y="4448441"/>
            <a:ext cx="1655662" cy="2089513"/>
          </a:xfrm>
          <a:custGeom>
            <a:avLst/>
            <a:gdLst/>
            <a:ahLst/>
            <a:cxnLst/>
            <a:rect l="l" t="t" r="r" b="b"/>
            <a:pathLst>
              <a:path w="1258570" h="2089784">
                <a:moveTo>
                  <a:pt x="1128810" y="0"/>
                </a:moveTo>
                <a:lnTo>
                  <a:pt x="129127" y="0"/>
                </a:lnTo>
                <a:lnTo>
                  <a:pt x="78864" y="10147"/>
                </a:lnTo>
                <a:lnTo>
                  <a:pt x="37820" y="37820"/>
                </a:lnTo>
                <a:lnTo>
                  <a:pt x="10147" y="78864"/>
                </a:lnTo>
                <a:lnTo>
                  <a:pt x="0" y="129127"/>
                </a:lnTo>
                <a:lnTo>
                  <a:pt x="0" y="1960518"/>
                </a:lnTo>
                <a:lnTo>
                  <a:pt x="10147" y="2010780"/>
                </a:lnTo>
                <a:lnTo>
                  <a:pt x="37820" y="2051824"/>
                </a:lnTo>
                <a:lnTo>
                  <a:pt x="78864" y="2079497"/>
                </a:lnTo>
                <a:lnTo>
                  <a:pt x="129127" y="2089645"/>
                </a:lnTo>
                <a:lnTo>
                  <a:pt x="1128810" y="2089645"/>
                </a:lnTo>
                <a:lnTo>
                  <a:pt x="1179072" y="2079497"/>
                </a:lnTo>
                <a:lnTo>
                  <a:pt x="1220117" y="2051824"/>
                </a:lnTo>
                <a:lnTo>
                  <a:pt x="1247790" y="2010780"/>
                </a:lnTo>
                <a:lnTo>
                  <a:pt x="1257937" y="1960518"/>
                </a:lnTo>
                <a:lnTo>
                  <a:pt x="1257937" y="129127"/>
                </a:lnTo>
                <a:lnTo>
                  <a:pt x="1247790" y="78864"/>
                </a:lnTo>
                <a:lnTo>
                  <a:pt x="1220117" y="37820"/>
                </a:lnTo>
                <a:lnTo>
                  <a:pt x="1179072" y="10147"/>
                </a:lnTo>
                <a:lnTo>
                  <a:pt x="1128810" y="0"/>
                </a:lnTo>
                <a:close/>
              </a:path>
            </a:pathLst>
          </a:custGeom>
          <a:solidFill>
            <a:srgbClr val="FFC100"/>
          </a:solidFill>
        </p:spPr>
        <p:txBody>
          <a:bodyPr wrap="square" lIns="0" tIns="0" rIns="0" bIns="0" rtlCol="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43" name="object 43"/>
          <p:cNvSpPr txBox="1"/>
          <p:nvPr/>
        </p:nvSpPr>
        <p:spPr>
          <a:xfrm>
            <a:off x="5194799" y="4217869"/>
            <a:ext cx="1654825" cy="410184"/>
          </a:xfrm>
          <a:prstGeom prst="rect">
            <a:avLst/>
          </a:prstGeom>
          <a:solidFill>
            <a:srgbClr val="95B3D7"/>
          </a:solidFill>
        </p:spPr>
        <p:txBody>
          <a:bodyPr vert="horz" wrap="square" lIns="0" tIns="0" rIns="0" bIns="0" rtlCol="0" anchor="ctr">
            <a:noAutofit/>
          </a:bodyPr>
          <a:lstStyle/>
          <a:p>
            <a:pPr marL="95241" marR="0" lvl="0" indent="0" algn="ctr" defTabSz="1219170" rtl="0" eaLnBrk="1" fontAlgn="auto" latinLnBrk="0" hangingPunct="1">
              <a:lnSpc>
                <a:spcPct val="100000"/>
              </a:lnSpc>
              <a:spcBef>
                <a:spcPts val="371"/>
              </a:spcBef>
              <a:spcAft>
                <a:spcPts val="0"/>
              </a:spcAft>
              <a:buClrTx/>
              <a:buSzTx/>
              <a:buFontTx/>
              <a:buNone/>
              <a:tabLst/>
              <a:defRPr/>
            </a:pPr>
            <a:r>
              <a:rPr kumimoji="0" sz="1467" b="1" i="0" u="none" strike="noStrike" kern="1200" cap="none" spc="0" normalizeH="0" baseline="0" noProof="0" dirty="0">
                <a:ln>
                  <a:noFill/>
                </a:ln>
                <a:solidFill>
                  <a:prstClr val="white"/>
                </a:solidFill>
                <a:effectLst/>
                <a:uLnTx/>
                <a:uFillTx/>
                <a:latin typeface="微软雅黑 Light"/>
                <a:ea typeface="微软雅黑"/>
                <a:cs typeface="微软雅黑"/>
              </a:rPr>
              <a:t>标准化现场服务</a:t>
            </a:r>
            <a:endParaRPr kumimoji="0" sz="1467" b="0" i="0" u="none" strike="noStrike" kern="1200" cap="none" spc="0" normalizeH="0" baseline="0" noProof="0" dirty="0">
              <a:ln>
                <a:noFill/>
              </a:ln>
              <a:solidFill>
                <a:prstClr val="white"/>
              </a:solidFill>
              <a:effectLst/>
              <a:uLnTx/>
              <a:uFillTx/>
              <a:latin typeface="微软雅黑 Light"/>
              <a:ea typeface="微软雅黑"/>
              <a:cs typeface="微软雅黑"/>
            </a:endParaRPr>
          </a:p>
        </p:txBody>
      </p:sp>
      <p:sp>
        <p:nvSpPr>
          <p:cNvPr id="44" name="object 44"/>
          <p:cNvSpPr txBox="1"/>
          <p:nvPr/>
        </p:nvSpPr>
        <p:spPr>
          <a:xfrm>
            <a:off x="5261053" y="4680616"/>
            <a:ext cx="1488465" cy="1708994"/>
          </a:xfrm>
          <a:prstGeom prst="rect">
            <a:avLst/>
          </a:prstGeom>
        </p:spPr>
        <p:txBody>
          <a:bodyPr vert="horz" wrap="square" lIns="0" tIns="6350" rIns="0" bIns="0" rtlCol="0">
            <a:spAutoFit/>
          </a:bodyPr>
          <a:lstStyle/>
          <a:p>
            <a:pPr marL="12699" marR="133972" lvl="0" indent="0" algn="l" defTabSz="1219170" rtl="0" eaLnBrk="1" fontAlgn="auto" latinLnBrk="0" hangingPunct="1">
              <a:lnSpc>
                <a:spcPct val="103299"/>
              </a:lnSpc>
              <a:spcBef>
                <a:spcPts val="51"/>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服务S</a:t>
            </a:r>
            <a:r>
              <a:rPr kumimoji="0" sz="1200" b="0" i="0" u="none" strike="noStrike" kern="1200" cap="none" spc="51" normalizeH="0" baseline="0" noProof="0" dirty="0">
                <a:ln>
                  <a:noFill/>
                </a:ln>
                <a:solidFill>
                  <a:prstClr val="black">
                    <a:lumMod val="75000"/>
                    <a:lumOff val="25000"/>
                  </a:prstClr>
                </a:solidFill>
                <a:effectLst/>
                <a:uLnTx/>
                <a:uFillTx/>
                <a:latin typeface="微软雅黑 Light"/>
                <a:ea typeface="微软雅黑"/>
                <a:cs typeface="微软雅黑 Light"/>
              </a:rPr>
              <a:t>L</a:t>
            </a: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err="1">
                <a:ln>
                  <a:noFill/>
                </a:ln>
                <a:solidFill>
                  <a:prstClr val="black">
                    <a:lumMod val="75000"/>
                    <a:lumOff val="25000"/>
                  </a:prstClr>
                </a:solidFill>
                <a:effectLst/>
                <a:uLnTx/>
                <a:uFillTx/>
                <a:latin typeface="微软雅黑 Light"/>
                <a:ea typeface="微软雅黑"/>
                <a:cs typeface="微软雅黑 Light"/>
              </a:rPr>
              <a:t>服务预约</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/服务接收</a:t>
            </a:r>
          </a:p>
          <a:p>
            <a:pPr marL="12699" marR="0" lvl="0" indent="0" algn="l" defTabSz="1219170" rtl="0" eaLnBrk="1" fontAlgn="auto" latinLnBrk="0" hangingPunct="1">
              <a:lnSpc>
                <a:spcPct val="100000"/>
              </a:lnSpc>
              <a:spcBef>
                <a:spcPts val="765"/>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标准化流程</a:t>
            </a:r>
          </a:p>
          <a:p>
            <a:pPr marL="12699" marR="0" lvl="0" indent="0" algn="l" defTabSz="1219170" rtl="0" eaLnBrk="1" fontAlgn="auto" latinLnBrk="0" hangingPunct="1">
              <a:lnSpc>
                <a:spcPct val="100000"/>
              </a:lnSpc>
              <a:spcBef>
                <a:spcPts val="860"/>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外勤记录</a:t>
            </a:r>
          </a:p>
          <a:p>
            <a:pPr marL="12699" marR="0" lvl="0" indent="0" algn="l" defTabSz="1219170" rtl="0" eaLnBrk="1" fontAlgn="auto" latinLnBrk="0" hangingPunct="1">
              <a:lnSpc>
                <a:spcPct val="100000"/>
              </a:lnSpc>
              <a:spcBef>
                <a:spcPts val="740"/>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费用明细与结算</a:t>
            </a:r>
          </a:p>
          <a:p>
            <a:pPr marL="12699" marR="92065" lvl="0" indent="0" algn="l" defTabSz="1219170" rtl="0" eaLnBrk="1" fontAlgn="auto" latinLnBrk="0" hangingPunct="1">
              <a:lnSpc>
                <a:spcPct val="103299"/>
              </a:lnSpc>
              <a:spcBef>
                <a:spcPts val="720"/>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err="1">
                <a:ln>
                  <a:noFill/>
                </a:ln>
                <a:solidFill>
                  <a:prstClr val="black">
                    <a:lumMod val="75000"/>
                    <a:lumOff val="25000"/>
                  </a:prstClr>
                </a:solidFill>
                <a:effectLst/>
                <a:uLnTx/>
                <a:uFillTx/>
                <a:latin typeface="微软雅黑 Light"/>
                <a:ea typeface="微软雅黑"/>
                <a:cs typeface="微软雅黑 Light"/>
              </a:rPr>
              <a:t>简单易用工程师版</a:t>
            </a:r>
            <a:r>
              <a:rPr kumimoji="0" sz="1200" b="0" i="0" u="none" strike="noStrike" kern="1200" cap="none" spc="-5" normalizeH="0" baseline="0" noProof="0" dirty="0" err="1">
                <a:ln>
                  <a:noFill/>
                </a:ln>
                <a:solidFill>
                  <a:prstClr val="black">
                    <a:lumMod val="75000"/>
                    <a:lumOff val="25000"/>
                  </a:prstClr>
                </a:solidFill>
                <a:effectLst/>
                <a:uLnTx/>
                <a:uFillTx/>
                <a:latin typeface="微软雅黑 Light"/>
                <a:ea typeface="微软雅黑"/>
                <a:cs typeface="微软雅黑 Light"/>
              </a:rPr>
              <a:t>AP</a:t>
            </a:r>
            <a:r>
              <a:rPr kumimoji="0" sz="1200" b="0" i="0" u="none" strike="noStrike" kern="1200" cap="none" spc="0" normalizeH="0" baseline="0" noProof="0" dirty="0" err="1">
                <a:ln>
                  <a:noFill/>
                </a:ln>
                <a:solidFill>
                  <a:prstClr val="black">
                    <a:lumMod val="75000"/>
                    <a:lumOff val="25000"/>
                  </a:prstClr>
                </a:solidFill>
                <a:effectLst/>
                <a:uLnTx/>
                <a:uFillTx/>
                <a:latin typeface="微软雅黑 Light"/>
                <a:ea typeface="微软雅黑"/>
                <a:cs typeface="微软雅黑 Light"/>
              </a:rPr>
              <a:t>P</a:t>
            </a:r>
            <a:endPar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endParaRPr>
          </a:p>
        </p:txBody>
      </p:sp>
      <p:sp>
        <p:nvSpPr>
          <p:cNvPr id="45" name="object 45"/>
          <p:cNvSpPr/>
          <p:nvPr/>
        </p:nvSpPr>
        <p:spPr>
          <a:xfrm>
            <a:off x="7155258" y="4448441"/>
            <a:ext cx="1655660" cy="2089513"/>
          </a:xfrm>
          <a:custGeom>
            <a:avLst/>
            <a:gdLst/>
            <a:ahLst/>
            <a:cxnLst/>
            <a:rect l="l" t="t" r="r" b="b"/>
            <a:pathLst>
              <a:path w="1258570" h="2089784">
                <a:moveTo>
                  <a:pt x="1128810" y="0"/>
                </a:moveTo>
                <a:lnTo>
                  <a:pt x="129127" y="0"/>
                </a:lnTo>
                <a:lnTo>
                  <a:pt x="78864" y="10147"/>
                </a:lnTo>
                <a:lnTo>
                  <a:pt x="37820" y="37820"/>
                </a:lnTo>
                <a:lnTo>
                  <a:pt x="10147" y="78864"/>
                </a:lnTo>
                <a:lnTo>
                  <a:pt x="0" y="129125"/>
                </a:lnTo>
                <a:lnTo>
                  <a:pt x="0" y="1960517"/>
                </a:lnTo>
                <a:lnTo>
                  <a:pt x="10147" y="2010779"/>
                </a:lnTo>
                <a:lnTo>
                  <a:pt x="37820" y="2051823"/>
                </a:lnTo>
                <a:lnTo>
                  <a:pt x="78864" y="2079496"/>
                </a:lnTo>
                <a:lnTo>
                  <a:pt x="129127" y="2089643"/>
                </a:lnTo>
                <a:lnTo>
                  <a:pt x="1128810" y="2089643"/>
                </a:lnTo>
                <a:lnTo>
                  <a:pt x="1179072" y="2079496"/>
                </a:lnTo>
                <a:lnTo>
                  <a:pt x="1220117" y="2051823"/>
                </a:lnTo>
                <a:lnTo>
                  <a:pt x="1247790" y="2010779"/>
                </a:lnTo>
                <a:lnTo>
                  <a:pt x="1257937" y="1960517"/>
                </a:lnTo>
                <a:lnTo>
                  <a:pt x="1257937" y="129125"/>
                </a:lnTo>
                <a:lnTo>
                  <a:pt x="1247790" y="78864"/>
                </a:lnTo>
                <a:lnTo>
                  <a:pt x="1220117" y="37820"/>
                </a:lnTo>
                <a:lnTo>
                  <a:pt x="1179072" y="10147"/>
                </a:lnTo>
                <a:lnTo>
                  <a:pt x="1128810" y="0"/>
                </a:lnTo>
                <a:close/>
              </a:path>
            </a:pathLst>
          </a:custGeom>
          <a:solidFill>
            <a:srgbClr val="FFC100"/>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46" name="object 46"/>
          <p:cNvSpPr txBox="1"/>
          <p:nvPr/>
        </p:nvSpPr>
        <p:spPr>
          <a:xfrm>
            <a:off x="7155357" y="4217869"/>
            <a:ext cx="1654823" cy="410184"/>
          </a:xfrm>
          <a:prstGeom prst="rect">
            <a:avLst/>
          </a:prstGeom>
          <a:solidFill>
            <a:srgbClr val="95B3D7"/>
          </a:solidFill>
        </p:spPr>
        <p:txBody>
          <a:bodyPr vert="horz" wrap="square" lIns="0" tIns="0" rIns="0" bIns="0" rtlCol="0" anchor="ctr">
            <a:noAutofit/>
          </a:bodyPr>
          <a:lstStyle/>
          <a:p>
            <a:pPr marL="95241" marR="0" lvl="0" indent="0" algn="ctr" defTabSz="1219170" rtl="0" eaLnBrk="1" fontAlgn="auto" latinLnBrk="0" hangingPunct="1">
              <a:lnSpc>
                <a:spcPct val="100000"/>
              </a:lnSpc>
              <a:spcBef>
                <a:spcPts val="371"/>
              </a:spcBef>
              <a:spcAft>
                <a:spcPts val="0"/>
              </a:spcAft>
              <a:buClrTx/>
              <a:buSzTx/>
              <a:buFontTx/>
              <a:buNone/>
              <a:tabLst/>
              <a:defRPr/>
            </a:pPr>
            <a:r>
              <a:rPr kumimoji="0" sz="1467" b="1" i="0" u="none" strike="noStrike" kern="1200" cap="none" spc="0" normalizeH="0" baseline="0" noProof="0" dirty="0">
                <a:ln>
                  <a:noFill/>
                </a:ln>
                <a:solidFill>
                  <a:prstClr val="white"/>
                </a:solidFill>
                <a:effectLst/>
                <a:uLnTx/>
                <a:uFillTx/>
                <a:latin typeface="微软雅黑 Light"/>
                <a:ea typeface="微软雅黑"/>
                <a:cs typeface="微软雅黑"/>
              </a:rPr>
              <a:t>精细化费用结算</a:t>
            </a:r>
            <a:endParaRPr kumimoji="0" sz="1467" b="0" i="0" u="none" strike="noStrike" kern="1200" cap="none" spc="0" normalizeH="0" baseline="0" noProof="0" dirty="0">
              <a:ln>
                <a:noFill/>
              </a:ln>
              <a:solidFill>
                <a:prstClr val="white"/>
              </a:solidFill>
              <a:effectLst/>
              <a:uLnTx/>
              <a:uFillTx/>
              <a:latin typeface="微软雅黑 Light"/>
              <a:ea typeface="微软雅黑"/>
              <a:cs typeface="微软雅黑"/>
            </a:endParaRPr>
          </a:p>
        </p:txBody>
      </p:sp>
      <p:sp>
        <p:nvSpPr>
          <p:cNvPr id="47" name="object 47"/>
          <p:cNvSpPr txBox="1"/>
          <p:nvPr/>
        </p:nvSpPr>
        <p:spPr>
          <a:xfrm>
            <a:off x="7244226" y="4680615"/>
            <a:ext cx="1477081" cy="600148"/>
          </a:xfrm>
          <a:prstGeom prst="rect">
            <a:avLst/>
          </a:prstGeom>
        </p:spPr>
        <p:txBody>
          <a:bodyPr vert="horz" wrap="square" lIns="0" tIns="119364" rIns="0" bIns="0" rtlCol="0">
            <a:spAutoFit/>
          </a:bodyPr>
          <a:lstStyle/>
          <a:p>
            <a:pPr marL="12699" marR="0" lvl="0" indent="0" algn="l" defTabSz="1219170" rtl="0" eaLnBrk="1" fontAlgn="auto" latinLnBrk="0" hangingPunct="1">
              <a:lnSpc>
                <a:spcPct val="100000"/>
              </a:lnSpc>
              <a:spcBef>
                <a:spcPts val="940"/>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费用核算</a:t>
            </a:r>
          </a:p>
          <a:p>
            <a:pPr marL="12699" marR="5079" lvl="0" indent="0" algn="l" defTabSz="1219170" rtl="0" eaLnBrk="1" fontAlgn="auto" latinLnBrk="0" hangingPunct="1">
              <a:lnSpc>
                <a:spcPts val="1420"/>
              </a:lnSpc>
              <a:spcBef>
                <a:spcPts val="905"/>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工程师/</a:t>
            </a:r>
            <a:r>
              <a:rPr kumimoji="0" sz="1200" b="0" i="0" u="none" strike="noStrike" kern="1200" cap="none" spc="0" normalizeH="0" baseline="0" noProof="0" dirty="0" err="1">
                <a:ln>
                  <a:noFill/>
                </a:ln>
                <a:solidFill>
                  <a:prstClr val="black">
                    <a:lumMod val="75000"/>
                    <a:lumOff val="25000"/>
                  </a:prstClr>
                </a:solidFill>
                <a:effectLst/>
                <a:uLnTx/>
                <a:uFillTx/>
                <a:latin typeface="微软雅黑 Light"/>
                <a:ea typeface="微软雅黑"/>
                <a:cs typeface="微软雅黑 Light"/>
              </a:rPr>
              <a:t>服务商结算</a:t>
            </a:r>
            <a:endPar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endParaRPr>
          </a:p>
        </p:txBody>
      </p:sp>
      <p:sp>
        <p:nvSpPr>
          <p:cNvPr id="48" name="object 48"/>
          <p:cNvSpPr/>
          <p:nvPr/>
        </p:nvSpPr>
        <p:spPr>
          <a:xfrm>
            <a:off x="9115196" y="4448441"/>
            <a:ext cx="1655660" cy="2089513"/>
          </a:xfrm>
          <a:custGeom>
            <a:avLst/>
            <a:gdLst/>
            <a:ahLst/>
            <a:cxnLst/>
            <a:rect l="l" t="t" r="r" b="b"/>
            <a:pathLst>
              <a:path w="1258570" h="2089784">
                <a:moveTo>
                  <a:pt x="1128810" y="0"/>
                </a:moveTo>
                <a:lnTo>
                  <a:pt x="129125" y="0"/>
                </a:lnTo>
                <a:lnTo>
                  <a:pt x="78864" y="10147"/>
                </a:lnTo>
                <a:lnTo>
                  <a:pt x="37820" y="37820"/>
                </a:lnTo>
                <a:lnTo>
                  <a:pt x="10147" y="78864"/>
                </a:lnTo>
                <a:lnTo>
                  <a:pt x="0" y="129125"/>
                </a:lnTo>
                <a:lnTo>
                  <a:pt x="0" y="1960517"/>
                </a:lnTo>
                <a:lnTo>
                  <a:pt x="10147" y="2010779"/>
                </a:lnTo>
                <a:lnTo>
                  <a:pt x="37820" y="2051823"/>
                </a:lnTo>
                <a:lnTo>
                  <a:pt x="78864" y="2079496"/>
                </a:lnTo>
                <a:lnTo>
                  <a:pt x="129125" y="2089643"/>
                </a:lnTo>
                <a:lnTo>
                  <a:pt x="1128810" y="2089643"/>
                </a:lnTo>
                <a:lnTo>
                  <a:pt x="1179071" y="2079496"/>
                </a:lnTo>
                <a:lnTo>
                  <a:pt x="1220116" y="2051823"/>
                </a:lnTo>
                <a:lnTo>
                  <a:pt x="1247788" y="2010779"/>
                </a:lnTo>
                <a:lnTo>
                  <a:pt x="1257936" y="1960517"/>
                </a:lnTo>
                <a:lnTo>
                  <a:pt x="1257936" y="129125"/>
                </a:lnTo>
                <a:lnTo>
                  <a:pt x="1247788" y="78864"/>
                </a:lnTo>
                <a:lnTo>
                  <a:pt x="1220116" y="37820"/>
                </a:lnTo>
                <a:lnTo>
                  <a:pt x="1179071" y="10147"/>
                </a:lnTo>
                <a:lnTo>
                  <a:pt x="1128810" y="0"/>
                </a:lnTo>
                <a:close/>
              </a:path>
            </a:pathLst>
          </a:custGeom>
          <a:solidFill>
            <a:srgbClr val="FFC100"/>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Light"/>
              <a:ea typeface="微软雅黑"/>
              <a:cs typeface="+mn-cs"/>
            </a:endParaRPr>
          </a:p>
        </p:txBody>
      </p:sp>
      <p:sp>
        <p:nvSpPr>
          <p:cNvPr id="49" name="object 49"/>
          <p:cNvSpPr txBox="1"/>
          <p:nvPr/>
        </p:nvSpPr>
        <p:spPr>
          <a:xfrm>
            <a:off x="9115287" y="4217869"/>
            <a:ext cx="1654823" cy="410184"/>
          </a:xfrm>
          <a:prstGeom prst="rect">
            <a:avLst/>
          </a:prstGeom>
          <a:solidFill>
            <a:srgbClr val="95B3D7"/>
          </a:solidFill>
        </p:spPr>
        <p:txBody>
          <a:bodyPr vert="horz" wrap="square" lIns="0" tIns="0" rIns="0" bIns="0" rtlCol="0" anchor="ctr">
            <a:noAutofit/>
          </a:bodyPr>
          <a:lstStyle/>
          <a:p>
            <a:pPr marL="95241" marR="0" lvl="0" indent="0" algn="ctr" defTabSz="1219170" rtl="0" eaLnBrk="1" fontAlgn="auto" latinLnBrk="0" hangingPunct="1">
              <a:lnSpc>
                <a:spcPct val="100000"/>
              </a:lnSpc>
              <a:spcBef>
                <a:spcPts val="371"/>
              </a:spcBef>
              <a:spcAft>
                <a:spcPts val="0"/>
              </a:spcAft>
              <a:buClrTx/>
              <a:buSzTx/>
              <a:buFontTx/>
              <a:buNone/>
              <a:tabLst/>
              <a:defRPr/>
            </a:pPr>
            <a:r>
              <a:rPr kumimoji="0" sz="1467" b="1" i="0" u="none" strike="noStrike" kern="1200" cap="none" spc="0" normalizeH="0" baseline="0" noProof="0" dirty="0">
                <a:ln>
                  <a:noFill/>
                </a:ln>
                <a:solidFill>
                  <a:prstClr val="white"/>
                </a:solidFill>
                <a:effectLst/>
                <a:uLnTx/>
                <a:uFillTx/>
                <a:latin typeface="微软雅黑 Light"/>
                <a:ea typeface="微软雅黑"/>
                <a:cs typeface="微软雅黑"/>
              </a:rPr>
              <a:t>客户评价与回访</a:t>
            </a:r>
            <a:endParaRPr kumimoji="0" sz="1467" b="0" i="0" u="none" strike="noStrike" kern="1200" cap="none" spc="0" normalizeH="0" baseline="0" noProof="0" dirty="0">
              <a:ln>
                <a:noFill/>
              </a:ln>
              <a:solidFill>
                <a:prstClr val="white"/>
              </a:solidFill>
              <a:effectLst/>
              <a:uLnTx/>
              <a:uFillTx/>
              <a:latin typeface="微软雅黑 Light"/>
              <a:ea typeface="微软雅黑"/>
              <a:cs typeface="微软雅黑"/>
            </a:endParaRPr>
          </a:p>
        </p:txBody>
      </p:sp>
      <p:sp>
        <p:nvSpPr>
          <p:cNvPr id="50" name="object 50"/>
          <p:cNvSpPr txBox="1"/>
          <p:nvPr/>
        </p:nvSpPr>
        <p:spPr>
          <a:xfrm>
            <a:off x="9186338" y="4680616"/>
            <a:ext cx="1089810" cy="592454"/>
          </a:xfrm>
          <a:prstGeom prst="rect">
            <a:avLst/>
          </a:prstGeom>
        </p:spPr>
        <p:txBody>
          <a:bodyPr vert="horz" wrap="square" lIns="0" tIns="119364" rIns="0" bIns="0" rtlCol="0">
            <a:spAutoFit/>
          </a:bodyPr>
          <a:lstStyle/>
          <a:p>
            <a:pPr marL="12699" marR="0" lvl="0" indent="0" algn="l" defTabSz="1219170" rtl="0" eaLnBrk="1" fontAlgn="auto" latinLnBrk="0" hangingPunct="1">
              <a:lnSpc>
                <a:spcPct val="100000"/>
              </a:lnSpc>
              <a:spcBef>
                <a:spcPts val="940"/>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用户评价</a:t>
            </a:r>
          </a:p>
          <a:p>
            <a:pPr marL="12699" marR="0" lvl="0" indent="0" algn="l" defTabSz="1219170" rtl="0" eaLnBrk="1" fontAlgn="auto" latinLnBrk="0" hangingPunct="1">
              <a:lnSpc>
                <a:spcPct val="100000"/>
              </a:lnSpc>
              <a:spcBef>
                <a:spcPts val="840"/>
              </a:spcBef>
              <a:spcAft>
                <a:spcPts val="0"/>
              </a:spcAft>
              <a:buClrTx/>
              <a:buSzTx/>
              <a:buFontTx/>
              <a:buNone/>
              <a:tabLst/>
              <a:defRPr/>
            </a:pPr>
            <a:r>
              <a:rPr kumimoji="0" sz="1200" b="0" i="0" u="none" strike="noStrike" kern="1200" cap="none" spc="-5" normalizeH="0" baseline="0" noProof="0" dirty="0">
                <a:ln>
                  <a:noFill/>
                </a:ln>
                <a:solidFill>
                  <a:prstClr val="black">
                    <a:lumMod val="75000"/>
                    <a:lumOff val="25000"/>
                  </a:prstClr>
                </a:solidFill>
                <a:effectLst/>
                <a:uLnTx/>
                <a:uFillTx/>
                <a:latin typeface="微软雅黑 Light"/>
                <a:ea typeface="微软雅黑"/>
                <a:cs typeface="微软雅黑 Light"/>
              </a:rPr>
              <a:t>-</a:t>
            </a:r>
            <a:r>
              <a:rPr kumimoji="0" sz="1200" b="0" i="0" u="none" strike="noStrike" kern="1200" cap="none" spc="0" normalizeH="0" baseline="0" noProof="0" dirty="0">
                <a:ln>
                  <a:noFill/>
                </a:ln>
                <a:solidFill>
                  <a:prstClr val="black">
                    <a:lumMod val="75000"/>
                    <a:lumOff val="25000"/>
                  </a:prstClr>
                </a:solidFill>
                <a:effectLst/>
                <a:uLnTx/>
                <a:uFillTx/>
                <a:latin typeface="微软雅黑 Light"/>
                <a:ea typeface="微软雅黑"/>
                <a:cs typeface="微软雅黑 Light"/>
              </a:rPr>
              <a:t>服务回访</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63DD7E55-8613-4795-84DD-F044D1CBC0C1}"/>
              </a:ext>
            </a:extLst>
          </p:cNvPr>
          <p:cNvSpPr>
            <a:spLocks noGrp="1"/>
          </p:cNvSpPr>
          <p:nvPr>
            <p:ph type="title" idx="4294967295"/>
          </p:nvPr>
        </p:nvSpPr>
        <p:spPr>
          <a:xfrm>
            <a:off x="0" y="206954"/>
            <a:ext cx="10510421" cy="531426"/>
          </a:xfrm>
        </p:spPr>
        <p:txBody>
          <a:bodyPr>
            <a:normAutofit fontScale="90000"/>
          </a:bodyPr>
          <a:lstStyle/>
          <a:p>
            <a:pPr algn="l" defTabSz="548304">
              <a:defRPr/>
            </a:pPr>
            <a:r>
              <a:rPr lang="zh-CN" altLang="en-US" sz="3197" dirty="0">
                <a:solidFill>
                  <a:srgbClr val="FFB200"/>
                </a:solidFill>
                <a:latin typeface="+mn-lt"/>
                <a:ea typeface="+mn-ea"/>
                <a:cs typeface="+mn-ea"/>
                <a:sym typeface="微软雅黑" panose="020B0503020204020204" charset="-122"/>
              </a:rPr>
              <a:t>售后服务管理核心关注点</a:t>
            </a:r>
            <a:endParaRPr lang="zh-CN" altLang="en-US" sz="3197" dirty="0">
              <a:solidFill>
                <a:srgbClr val="FFB200"/>
              </a:solidFill>
              <a:latin typeface="+mn-lt"/>
              <a:ea typeface="+mn-ea"/>
              <a:cs typeface="+mn-ea"/>
            </a:endParaRPr>
          </a:p>
        </p:txBody>
      </p:sp>
      <p:sp>
        <p:nvSpPr>
          <p:cNvPr id="5" name="矩形 4">
            <a:extLst>
              <a:ext uri="{FF2B5EF4-FFF2-40B4-BE49-F238E27FC236}">
                <a16:creationId xmlns:a16="http://schemas.microsoft.com/office/drawing/2014/main" id="{7CABF87E-8C1C-4148-9BAD-249CB57DE6A8}"/>
              </a:ext>
            </a:extLst>
          </p:cNvPr>
          <p:cNvSpPr/>
          <p:nvPr/>
        </p:nvSpPr>
        <p:spPr bwMode="ltGray">
          <a:xfrm>
            <a:off x="927135" y="5439612"/>
            <a:ext cx="9271044" cy="891173"/>
          </a:xfrm>
          <a:prstGeom prst="rect">
            <a:avLst/>
          </a:prstGeom>
          <a:ln/>
        </p:spPr>
        <p:style>
          <a:lnRef idx="3">
            <a:schemeClr val="lt1"/>
          </a:lnRef>
          <a:fillRef idx="1">
            <a:schemeClr val="accent6"/>
          </a:fillRef>
          <a:effectRef idx="1">
            <a:schemeClr val="accent6"/>
          </a:effectRef>
          <a:fontRef idx="minor">
            <a:schemeClr val="lt1"/>
          </a:fontRef>
        </p:style>
        <p:txBody>
          <a:bodyPr wrap="none" rtlCol="0" anchor="ctr"/>
          <a:lstStyle/>
          <a:p>
            <a:pPr algn="ctr" defTabSz="685494" fontAlgn="base">
              <a:spcBef>
                <a:spcPct val="0"/>
              </a:spcBef>
              <a:spcAft>
                <a:spcPct val="0"/>
              </a:spcAft>
            </a:pPr>
            <a:endParaRPr lang="zh-CN" altLang="en-US" sz="2799" dirty="0">
              <a:solidFill>
                <a:prstClr val="white"/>
              </a:solidFill>
              <a:latin typeface="微软雅黑" panose="020B0503020204020204" charset="-122"/>
              <a:ea typeface="微软雅黑" panose="020B0503020204020204" charset="-122"/>
            </a:endParaRPr>
          </a:p>
        </p:txBody>
      </p:sp>
      <p:grpSp>
        <p:nvGrpSpPr>
          <p:cNvPr id="27" name="组合 26">
            <a:extLst>
              <a:ext uri="{FF2B5EF4-FFF2-40B4-BE49-F238E27FC236}">
                <a16:creationId xmlns:a16="http://schemas.microsoft.com/office/drawing/2014/main" id="{02356B0A-2611-49E0-ADC9-E14CCA106E28}"/>
              </a:ext>
            </a:extLst>
          </p:cNvPr>
          <p:cNvGrpSpPr/>
          <p:nvPr/>
        </p:nvGrpSpPr>
        <p:grpSpPr>
          <a:xfrm>
            <a:off x="-17581" y="2332939"/>
            <a:ext cx="1319037" cy="2508386"/>
            <a:chOff x="-19794" y="2332542"/>
            <a:chExt cx="1319515" cy="2509294"/>
          </a:xfrm>
        </p:grpSpPr>
        <p:pic>
          <p:nvPicPr>
            <p:cNvPr id="13" name="图片 12">
              <a:extLst>
                <a:ext uri="{FF2B5EF4-FFF2-40B4-BE49-F238E27FC236}">
                  <a16:creationId xmlns:a16="http://schemas.microsoft.com/office/drawing/2014/main" id="{F1ECEDC8-1A84-4A3F-8C71-99D3B7CB6022}"/>
                </a:ext>
              </a:extLst>
            </p:cNvPr>
            <p:cNvPicPr>
              <a:picLocks noChangeAspect="1"/>
            </p:cNvPicPr>
            <p:nvPr/>
          </p:nvPicPr>
          <p:blipFill>
            <a:blip r:embed="rId3"/>
            <a:stretch>
              <a:fillRect/>
            </a:stretch>
          </p:blipFill>
          <p:spPr>
            <a:xfrm>
              <a:off x="-19794" y="2332542"/>
              <a:ext cx="945059" cy="2509294"/>
            </a:xfrm>
            <a:prstGeom prst="rect">
              <a:avLst/>
            </a:prstGeom>
          </p:spPr>
        </p:pic>
        <p:cxnSp>
          <p:nvCxnSpPr>
            <p:cNvPr id="46" name="直接箭头连接符 45">
              <a:extLst>
                <a:ext uri="{FF2B5EF4-FFF2-40B4-BE49-F238E27FC236}">
                  <a16:creationId xmlns:a16="http://schemas.microsoft.com/office/drawing/2014/main" id="{2E00B2F0-2BC8-4FBC-B441-A26B83C9E1F9}"/>
                </a:ext>
              </a:extLst>
            </p:cNvPr>
            <p:cNvCxnSpPr>
              <a:stCxn id="13" idx="3"/>
            </p:cNvCxnSpPr>
            <p:nvPr/>
          </p:nvCxnSpPr>
          <p:spPr>
            <a:xfrm flipV="1">
              <a:off x="925265" y="3583640"/>
              <a:ext cx="374456" cy="3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7E652D6E-E42F-47A4-8960-0E143572ED2D}"/>
              </a:ext>
            </a:extLst>
          </p:cNvPr>
          <p:cNvGrpSpPr/>
          <p:nvPr/>
        </p:nvGrpSpPr>
        <p:grpSpPr>
          <a:xfrm>
            <a:off x="7477362" y="1063890"/>
            <a:ext cx="2484200" cy="4176631"/>
            <a:chOff x="7477863" y="1063033"/>
            <a:chExt cx="2485098" cy="4178142"/>
          </a:xfrm>
        </p:grpSpPr>
        <p:grpSp>
          <p:nvGrpSpPr>
            <p:cNvPr id="50" name="组合 49">
              <a:extLst>
                <a:ext uri="{FF2B5EF4-FFF2-40B4-BE49-F238E27FC236}">
                  <a16:creationId xmlns:a16="http://schemas.microsoft.com/office/drawing/2014/main" id="{DB8C98A5-82B6-4902-A420-77FF361896EE}"/>
                </a:ext>
              </a:extLst>
            </p:cNvPr>
            <p:cNvGrpSpPr/>
            <p:nvPr/>
          </p:nvGrpSpPr>
          <p:grpSpPr>
            <a:xfrm>
              <a:off x="7477863" y="1063033"/>
              <a:ext cx="2485098" cy="4178142"/>
              <a:chOff x="7477863" y="1063033"/>
              <a:chExt cx="2485098" cy="4178142"/>
            </a:xfrm>
          </p:grpSpPr>
          <p:grpSp>
            <p:nvGrpSpPr>
              <p:cNvPr id="47" name="组合 46">
                <a:extLst>
                  <a:ext uri="{FF2B5EF4-FFF2-40B4-BE49-F238E27FC236}">
                    <a16:creationId xmlns:a16="http://schemas.microsoft.com/office/drawing/2014/main" id="{06F8D02D-6C8B-4E4E-B266-BCD1AE086609}"/>
                  </a:ext>
                </a:extLst>
              </p:cNvPr>
              <p:cNvGrpSpPr/>
              <p:nvPr/>
            </p:nvGrpSpPr>
            <p:grpSpPr>
              <a:xfrm>
                <a:off x="7828686" y="1063033"/>
                <a:ext cx="2134275" cy="4178142"/>
                <a:chOff x="7828686" y="1063033"/>
                <a:chExt cx="2134275" cy="4178142"/>
              </a:xfrm>
            </p:grpSpPr>
            <p:sp>
              <p:nvSpPr>
                <p:cNvPr id="42" name="箭头: V 形 41">
                  <a:extLst>
                    <a:ext uri="{FF2B5EF4-FFF2-40B4-BE49-F238E27FC236}">
                      <a16:creationId xmlns:a16="http://schemas.microsoft.com/office/drawing/2014/main" id="{AA7C09A6-8464-408F-BA0A-B88DEF85F5D4}"/>
                    </a:ext>
                  </a:extLst>
                </p:cNvPr>
                <p:cNvSpPr/>
                <p:nvPr/>
              </p:nvSpPr>
              <p:spPr bwMode="ltGray">
                <a:xfrm>
                  <a:off x="7828686" y="1063033"/>
                  <a:ext cx="2134275" cy="651723"/>
                </a:xfrm>
                <a:prstGeom prst="chevron">
                  <a:avLst/>
                </a:prstGeom>
                <a:ln/>
              </p:spPr>
              <p:style>
                <a:lnRef idx="3">
                  <a:schemeClr val="lt1"/>
                </a:lnRef>
                <a:fillRef idx="1">
                  <a:schemeClr val="accent6"/>
                </a:fillRef>
                <a:effectRef idx="1">
                  <a:schemeClr val="accent6"/>
                </a:effectRef>
                <a:fontRef idx="minor">
                  <a:schemeClr val="lt1"/>
                </a:fontRef>
              </p:style>
              <p:txBody>
                <a:bodyPr wrap="none" rtlCol="0" anchor="ctr"/>
                <a:lstStyle/>
                <a:p>
                  <a:pPr algn="ctr" defTabSz="685494" fontAlgn="base">
                    <a:spcBef>
                      <a:spcPct val="0"/>
                    </a:spcBef>
                    <a:spcAft>
                      <a:spcPct val="0"/>
                    </a:spcAft>
                  </a:pPr>
                  <a:endParaRPr lang="zh-CN" altLang="en-US" sz="1350" dirty="0">
                    <a:solidFill>
                      <a:prstClr val="white"/>
                    </a:solidFill>
                    <a:latin typeface="微软雅黑" panose="020B0503020204020204" charset="-122"/>
                    <a:ea typeface="微软雅黑" panose="020B0503020204020204" charset="-122"/>
                  </a:endParaRPr>
                </a:p>
              </p:txBody>
            </p:sp>
            <p:sp>
              <p:nvSpPr>
                <p:cNvPr id="31" name="矩形 30">
                  <a:extLst>
                    <a:ext uri="{FF2B5EF4-FFF2-40B4-BE49-F238E27FC236}">
                      <a16:creationId xmlns:a16="http://schemas.microsoft.com/office/drawing/2014/main" id="{713A99CA-0BA7-4944-BF95-592552FC2C88}"/>
                    </a:ext>
                  </a:extLst>
                </p:cNvPr>
                <p:cNvSpPr/>
                <p:nvPr/>
              </p:nvSpPr>
              <p:spPr bwMode="ltGray">
                <a:xfrm>
                  <a:off x="8007641" y="1870136"/>
                  <a:ext cx="1897924" cy="3371039"/>
                </a:xfrm>
                <a:prstGeom prst="rect">
                  <a:avLst/>
                </a:prstGeom>
                <a:ln/>
              </p:spPr>
              <p:style>
                <a:lnRef idx="3">
                  <a:schemeClr val="lt1"/>
                </a:lnRef>
                <a:fillRef idx="1">
                  <a:schemeClr val="accent6"/>
                </a:fillRef>
                <a:effectRef idx="1">
                  <a:schemeClr val="accent6"/>
                </a:effectRef>
                <a:fontRef idx="minor">
                  <a:schemeClr val="lt1"/>
                </a:fontRef>
              </p:style>
              <p:txBody>
                <a:bodyPr wrap="none" rtlCol="0" anchor="ctr"/>
                <a:lstStyle/>
                <a:p>
                  <a:pPr algn="ctr" defTabSz="685494" fontAlgn="base">
                    <a:spcBef>
                      <a:spcPct val="0"/>
                    </a:spcBef>
                    <a:spcAft>
                      <a:spcPct val="0"/>
                    </a:spcAft>
                  </a:pPr>
                  <a:endParaRPr lang="zh-CN" altLang="en-US" sz="1350" dirty="0">
                    <a:solidFill>
                      <a:prstClr val="white"/>
                    </a:solidFill>
                    <a:latin typeface="微软雅黑" panose="020B0503020204020204" charset="-122"/>
                    <a:ea typeface="微软雅黑" panose="020B0503020204020204" charset="-122"/>
                  </a:endParaRPr>
                </a:p>
              </p:txBody>
            </p:sp>
          </p:grpSp>
          <p:sp>
            <p:nvSpPr>
              <p:cNvPr id="62" name="箭头: 右 61">
                <a:extLst>
                  <a:ext uri="{FF2B5EF4-FFF2-40B4-BE49-F238E27FC236}">
                    <a16:creationId xmlns:a16="http://schemas.microsoft.com/office/drawing/2014/main" id="{F98F9780-F8B7-4537-9988-59480729C51C}"/>
                  </a:ext>
                </a:extLst>
              </p:cNvPr>
              <p:cNvSpPr/>
              <p:nvPr/>
            </p:nvSpPr>
            <p:spPr bwMode="ltGray">
              <a:xfrm>
                <a:off x="7477863" y="3345422"/>
                <a:ext cx="357872" cy="531364"/>
              </a:xfrm>
              <a:prstGeom prst="rightArrow">
                <a:avLst/>
              </a:prstGeom>
              <a:solidFill>
                <a:schemeClr val="tx2"/>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685494" fontAlgn="base">
                  <a:spcBef>
                    <a:spcPct val="0"/>
                  </a:spcBef>
                  <a:spcAft>
                    <a:spcPct val="0"/>
                  </a:spcAft>
                </a:pPr>
                <a:endParaRPr lang="zh-CN" altLang="en-US" sz="1350" dirty="0">
                  <a:solidFill>
                    <a:prstClr val="black"/>
                  </a:solidFill>
                  <a:latin typeface="微软雅黑" panose="020B0503020204020204" charset="-122"/>
                  <a:ea typeface="微软雅黑" panose="020B0503020204020204" charset="-122"/>
                </a:endParaRPr>
              </a:p>
            </p:txBody>
          </p:sp>
        </p:grpSp>
        <p:sp>
          <p:nvSpPr>
            <p:cNvPr id="35" name="文本框 34">
              <a:extLst>
                <a:ext uri="{FF2B5EF4-FFF2-40B4-BE49-F238E27FC236}">
                  <a16:creationId xmlns:a16="http://schemas.microsoft.com/office/drawing/2014/main" id="{BA2DF242-E3C4-412B-BAE3-63E6DB5C8CEA}"/>
                </a:ext>
              </a:extLst>
            </p:cNvPr>
            <p:cNvSpPr txBox="1"/>
            <p:nvPr/>
          </p:nvSpPr>
          <p:spPr>
            <a:xfrm>
              <a:off x="8280016" y="1078059"/>
              <a:ext cx="1416284" cy="461512"/>
            </a:xfrm>
            <a:prstGeom prst="rect">
              <a:avLst/>
            </a:prstGeom>
            <a:noFill/>
          </p:spPr>
          <p:txBody>
            <a:bodyPr wrap="none" rtlCol="0">
              <a:spAutoFit/>
            </a:bodyPr>
            <a:lstStyle/>
            <a:p>
              <a:pPr defTabSz="1218626"/>
              <a:r>
                <a:rPr lang="zh-CN" altLang="en-US" sz="2398" dirty="0">
                  <a:solidFill>
                    <a:prstClr val="black"/>
                  </a:solidFill>
                  <a:latin typeface="Arial"/>
                  <a:ea typeface="微软雅黑"/>
                </a:rPr>
                <a:t>服务回访</a:t>
              </a:r>
            </a:p>
          </p:txBody>
        </p:sp>
        <p:sp>
          <p:nvSpPr>
            <p:cNvPr id="56" name="矩形 55">
              <a:extLst>
                <a:ext uri="{FF2B5EF4-FFF2-40B4-BE49-F238E27FC236}">
                  <a16:creationId xmlns:a16="http://schemas.microsoft.com/office/drawing/2014/main" id="{B175D570-84EB-4D29-9BD7-4B18AC33BD58}"/>
                </a:ext>
              </a:extLst>
            </p:cNvPr>
            <p:cNvSpPr/>
            <p:nvPr/>
          </p:nvSpPr>
          <p:spPr bwMode="ltGray">
            <a:xfrm>
              <a:off x="8213212" y="2272217"/>
              <a:ext cx="1490464" cy="33854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defTabSz="1218626"/>
              <a:r>
                <a:rPr lang="zh-CN" altLang="en-US" sz="1599" dirty="0">
                  <a:solidFill>
                    <a:prstClr val="white"/>
                  </a:solidFill>
                  <a:latin typeface="Arial"/>
                  <a:ea typeface="微软雅黑"/>
                </a:rPr>
                <a:t>服务回访计划</a:t>
              </a:r>
            </a:p>
          </p:txBody>
        </p:sp>
        <p:sp>
          <p:nvSpPr>
            <p:cNvPr id="57" name="矩形 56">
              <a:extLst>
                <a:ext uri="{FF2B5EF4-FFF2-40B4-BE49-F238E27FC236}">
                  <a16:creationId xmlns:a16="http://schemas.microsoft.com/office/drawing/2014/main" id="{8DF96D2F-58FA-4C81-BB71-789A4F149840}"/>
                </a:ext>
              </a:extLst>
            </p:cNvPr>
            <p:cNvSpPr/>
            <p:nvPr/>
          </p:nvSpPr>
          <p:spPr bwMode="ltGray">
            <a:xfrm>
              <a:off x="8213212" y="3222056"/>
              <a:ext cx="1490464" cy="33854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defTabSz="1218626"/>
              <a:r>
                <a:rPr lang="zh-CN" altLang="en-US" sz="1599" dirty="0">
                  <a:solidFill>
                    <a:prstClr val="white"/>
                  </a:solidFill>
                  <a:latin typeface="Arial"/>
                  <a:ea typeface="微软雅黑"/>
                </a:rPr>
                <a:t>回访实施</a:t>
              </a:r>
            </a:p>
          </p:txBody>
        </p:sp>
        <p:sp>
          <p:nvSpPr>
            <p:cNvPr id="58" name="矩形 57">
              <a:extLst>
                <a:ext uri="{FF2B5EF4-FFF2-40B4-BE49-F238E27FC236}">
                  <a16:creationId xmlns:a16="http://schemas.microsoft.com/office/drawing/2014/main" id="{6C9F3B94-C3A4-4444-A79F-169634A1B249}"/>
                </a:ext>
              </a:extLst>
            </p:cNvPr>
            <p:cNvSpPr/>
            <p:nvPr/>
          </p:nvSpPr>
          <p:spPr bwMode="ltGray">
            <a:xfrm>
              <a:off x="8213212" y="4173231"/>
              <a:ext cx="1490464" cy="33854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defTabSz="1218626"/>
              <a:r>
                <a:rPr lang="zh-CN" altLang="en-US" sz="1599" dirty="0">
                  <a:solidFill>
                    <a:prstClr val="white"/>
                  </a:solidFill>
                  <a:latin typeface="Arial"/>
                  <a:ea typeface="微软雅黑"/>
                </a:rPr>
                <a:t>回访结果录入</a:t>
              </a:r>
            </a:p>
          </p:txBody>
        </p:sp>
      </p:grpSp>
      <p:grpSp>
        <p:nvGrpSpPr>
          <p:cNvPr id="28" name="组合 27">
            <a:extLst>
              <a:ext uri="{FF2B5EF4-FFF2-40B4-BE49-F238E27FC236}">
                <a16:creationId xmlns:a16="http://schemas.microsoft.com/office/drawing/2014/main" id="{539F3F43-964B-4FE7-99F0-39570A8680B0}"/>
              </a:ext>
            </a:extLst>
          </p:cNvPr>
          <p:cNvGrpSpPr/>
          <p:nvPr/>
        </p:nvGrpSpPr>
        <p:grpSpPr>
          <a:xfrm>
            <a:off x="861878" y="996242"/>
            <a:ext cx="2133503" cy="4244280"/>
            <a:chOff x="859984" y="995360"/>
            <a:chExt cx="2134275" cy="4245816"/>
          </a:xfrm>
        </p:grpSpPr>
        <p:sp>
          <p:nvSpPr>
            <p:cNvPr id="4" name="矩形 3">
              <a:extLst>
                <a:ext uri="{FF2B5EF4-FFF2-40B4-BE49-F238E27FC236}">
                  <a16:creationId xmlns:a16="http://schemas.microsoft.com/office/drawing/2014/main" id="{DEC8026C-A887-4A1D-B133-28B24E3B665A}"/>
                </a:ext>
              </a:extLst>
            </p:cNvPr>
            <p:cNvSpPr/>
            <p:nvPr/>
          </p:nvSpPr>
          <p:spPr bwMode="ltGray">
            <a:xfrm>
              <a:off x="1344649" y="1762879"/>
              <a:ext cx="1150066" cy="3478297"/>
            </a:xfrm>
            <a:prstGeom prst="rect">
              <a:avLst/>
            </a:prstGeom>
            <a:ln/>
          </p:spPr>
          <p:style>
            <a:lnRef idx="3">
              <a:schemeClr val="lt1"/>
            </a:lnRef>
            <a:fillRef idx="1">
              <a:schemeClr val="accent6"/>
            </a:fillRef>
            <a:effectRef idx="1">
              <a:schemeClr val="accent6"/>
            </a:effectRef>
            <a:fontRef idx="minor">
              <a:schemeClr val="lt1"/>
            </a:fontRef>
          </p:style>
          <p:txBody>
            <a:bodyPr wrap="none" rtlCol="0" anchor="ctr"/>
            <a:lstStyle/>
            <a:p>
              <a:pPr algn="ctr" defTabSz="685494" fontAlgn="base">
                <a:spcBef>
                  <a:spcPct val="0"/>
                </a:spcBef>
                <a:spcAft>
                  <a:spcPct val="0"/>
                </a:spcAft>
              </a:pPr>
              <a:endParaRPr lang="zh-CN" altLang="en-US" sz="1350" dirty="0">
                <a:solidFill>
                  <a:prstClr val="white"/>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A51BBAA7-C106-43AA-8E46-7016E4D00F24}"/>
                </a:ext>
              </a:extLst>
            </p:cNvPr>
            <p:cNvPicPr>
              <a:picLocks noChangeAspect="1"/>
            </p:cNvPicPr>
            <p:nvPr/>
          </p:nvPicPr>
          <p:blipFill>
            <a:blip r:embed="rId4"/>
            <a:stretch>
              <a:fillRect/>
            </a:stretch>
          </p:blipFill>
          <p:spPr>
            <a:xfrm>
              <a:off x="1523703" y="2081368"/>
              <a:ext cx="806839" cy="811297"/>
            </a:xfrm>
            <a:prstGeom prst="rect">
              <a:avLst/>
            </a:prstGeom>
          </p:spPr>
        </p:pic>
        <p:grpSp>
          <p:nvGrpSpPr>
            <p:cNvPr id="23" name="组合 22">
              <a:extLst>
                <a:ext uri="{FF2B5EF4-FFF2-40B4-BE49-F238E27FC236}">
                  <a16:creationId xmlns:a16="http://schemas.microsoft.com/office/drawing/2014/main" id="{28A6067F-9214-4B31-BFA6-40122007512C}"/>
                </a:ext>
              </a:extLst>
            </p:cNvPr>
            <p:cNvGrpSpPr/>
            <p:nvPr/>
          </p:nvGrpSpPr>
          <p:grpSpPr>
            <a:xfrm>
              <a:off x="859984" y="995360"/>
              <a:ext cx="2134275" cy="651723"/>
              <a:chOff x="859984" y="995360"/>
              <a:chExt cx="2134275" cy="651723"/>
            </a:xfrm>
          </p:grpSpPr>
          <p:sp>
            <p:nvSpPr>
              <p:cNvPr id="14" name="箭头: V 形 13">
                <a:extLst>
                  <a:ext uri="{FF2B5EF4-FFF2-40B4-BE49-F238E27FC236}">
                    <a16:creationId xmlns:a16="http://schemas.microsoft.com/office/drawing/2014/main" id="{72D9ED0A-B03F-4B11-BB27-B6302CE44106}"/>
                  </a:ext>
                </a:extLst>
              </p:cNvPr>
              <p:cNvSpPr/>
              <p:nvPr/>
            </p:nvSpPr>
            <p:spPr bwMode="ltGray">
              <a:xfrm>
                <a:off x="859984" y="995360"/>
                <a:ext cx="2134275" cy="651723"/>
              </a:xfrm>
              <a:prstGeom prst="chevron">
                <a:avLst/>
              </a:prstGeom>
              <a:ln/>
            </p:spPr>
            <p:style>
              <a:lnRef idx="3">
                <a:schemeClr val="lt1"/>
              </a:lnRef>
              <a:fillRef idx="1">
                <a:schemeClr val="accent6"/>
              </a:fillRef>
              <a:effectRef idx="1">
                <a:schemeClr val="accent6"/>
              </a:effectRef>
              <a:fontRef idx="minor">
                <a:schemeClr val="lt1"/>
              </a:fontRef>
            </p:style>
            <p:txBody>
              <a:bodyPr wrap="none" rtlCol="0" anchor="ctr"/>
              <a:lstStyle/>
              <a:p>
                <a:pPr algn="ctr" defTabSz="685494" fontAlgn="base">
                  <a:spcBef>
                    <a:spcPct val="0"/>
                  </a:spcBef>
                  <a:spcAft>
                    <a:spcPct val="0"/>
                  </a:spcAft>
                </a:pPr>
                <a:endParaRPr lang="zh-CN" altLang="en-US" sz="1350" dirty="0">
                  <a:solidFill>
                    <a:prstClr val="white"/>
                  </a:solidFill>
                  <a:latin typeface="微软雅黑" panose="020B0503020204020204" charset="-122"/>
                  <a:ea typeface="微软雅黑" panose="020B0503020204020204" charset="-122"/>
                </a:endParaRPr>
              </a:p>
            </p:txBody>
          </p:sp>
          <p:sp>
            <p:nvSpPr>
              <p:cNvPr id="10" name="文本框 9">
                <a:extLst>
                  <a:ext uri="{FF2B5EF4-FFF2-40B4-BE49-F238E27FC236}">
                    <a16:creationId xmlns:a16="http://schemas.microsoft.com/office/drawing/2014/main" id="{9AC1B386-FB20-4747-932F-081E1219077C}"/>
                  </a:ext>
                </a:extLst>
              </p:cNvPr>
              <p:cNvSpPr txBox="1"/>
              <p:nvPr/>
            </p:nvSpPr>
            <p:spPr>
              <a:xfrm>
                <a:off x="1267323" y="1078059"/>
                <a:ext cx="1416284" cy="461512"/>
              </a:xfrm>
              <a:prstGeom prst="rect">
                <a:avLst/>
              </a:prstGeom>
              <a:noFill/>
            </p:spPr>
            <p:txBody>
              <a:bodyPr wrap="none" rtlCol="0">
                <a:spAutoFit/>
              </a:bodyPr>
              <a:lstStyle/>
              <a:p>
                <a:pPr defTabSz="1218626"/>
                <a:r>
                  <a:rPr lang="zh-CN" altLang="en-US" sz="2398" dirty="0">
                    <a:solidFill>
                      <a:prstClr val="black"/>
                    </a:solidFill>
                    <a:latin typeface="Arial"/>
                    <a:ea typeface="微软雅黑"/>
                  </a:rPr>
                  <a:t>服务请求</a:t>
                </a:r>
              </a:p>
            </p:txBody>
          </p:sp>
        </p:grpSp>
      </p:grpSp>
      <p:grpSp>
        <p:nvGrpSpPr>
          <p:cNvPr id="65" name="组合 64">
            <a:extLst>
              <a:ext uri="{FF2B5EF4-FFF2-40B4-BE49-F238E27FC236}">
                <a16:creationId xmlns:a16="http://schemas.microsoft.com/office/drawing/2014/main" id="{5970457E-9A6D-4090-8D91-29883C641BFB}"/>
              </a:ext>
            </a:extLst>
          </p:cNvPr>
          <p:cNvGrpSpPr/>
          <p:nvPr/>
        </p:nvGrpSpPr>
        <p:grpSpPr>
          <a:xfrm>
            <a:off x="2539207" y="991596"/>
            <a:ext cx="2524863" cy="4236646"/>
            <a:chOff x="2537920" y="990715"/>
            <a:chExt cx="2525777" cy="4238178"/>
          </a:xfrm>
        </p:grpSpPr>
        <p:grpSp>
          <p:nvGrpSpPr>
            <p:cNvPr id="30" name="组合 29">
              <a:extLst>
                <a:ext uri="{FF2B5EF4-FFF2-40B4-BE49-F238E27FC236}">
                  <a16:creationId xmlns:a16="http://schemas.microsoft.com/office/drawing/2014/main" id="{C9D9EA1E-8429-4B34-8AD7-00C6E6974970}"/>
                </a:ext>
              </a:extLst>
            </p:cNvPr>
            <p:cNvGrpSpPr/>
            <p:nvPr/>
          </p:nvGrpSpPr>
          <p:grpSpPr>
            <a:xfrm>
              <a:off x="2537920" y="990715"/>
              <a:ext cx="2525777" cy="4238178"/>
              <a:chOff x="2537920" y="990715"/>
              <a:chExt cx="2525777" cy="4238178"/>
            </a:xfrm>
          </p:grpSpPr>
          <p:sp>
            <p:nvSpPr>
              <p:cNvPr id="60" name="箭头: 右 59">
                <a:extLst>
                  <a:ext uri="{FF2B5EF4-FFF2-40B4-BE49-F238E27FC236}">
                    <a16:creationId xmlns:a16="http://schemas.microsoft.com/office/drawing/2014/main" id="{FFF1C196-8846-42C5-8098-2B8017D3D8D7}"/>
                  </a:ext>
                </a:extLst>
              </p:cNvPr>
              <p:cNvSpPr/>
              <p:nvPr/>
            </p:nvSpPr>
            <p:spPr bwMode="ltGray">
              <a:xfrm>
                <a:off x="2537920" y="3250663"/>
                <a:ext cx="357872" cy="531364"/>
              </a:xfrm>
              <a:prstGeom prst="rightArrow">
                <a:avLst/>
              </a:prstGeom>
              <a:solidFill>
                <a:schemeClr val="tx2"/>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685494" fontAlgn="base">
                  <a:spcBef>
                    <a:spcPct val="0"/>
                  </a:spcBef>
                  <a:spcAft>
                    <a:spcPct val="0"/>
                  </a:spcAft>
                </a:pPr>
                <a:endParaRPr lang="zh-CN" altLang="en-US" sz="1350" dirty="0">
                  <a:solidFill>
                    <a:prstClr val="black"/>
                  </a:solidFill>
                  <a:latin typeface="微软雅黑" panose="020B0503020204020204" charset="-122"/>
                  <a:ea typeface="微软雅黑" panose="020B0503020204020204" charset="-122"/>
                </a:endParaRPr>
              </a:p>
            </p:txBody>
          </p:sp>
          <p:grpSp>
            <p:nvGrpSpPr>
              <p:cNvPr id="29" name="组合 28">
                <a:extLst>
                  <a:ext uri="{FF2B5EF4-FFF2-40B4-BE49-F238E27FC236}">
                    <a16:creationId xmlns:a16="http://schemas.microsoft.com/office/drawing/2014/main" id="{52D838E5-61A8-4B7B-8E1D-E8CAA7697871}"/>
                  </a:ext>
                </a:extLst>
              </p:cNvPr>
              <p:cNvGrpSpPr/>
              <p:nvPr/>
            </p:nvGrpSpPr>
            <p:grpSpPr>
              <a:xfrm>
                <a:off x="2929422" y="990715"/>
                <a:ext cx="2134275" cy="4238178"/>
                <a:chOff x="2929422" y="990715"/>
                <a:chExt cx="2134275" cy="4238178"/>
              </a:xfrm>
            </p:grpSpPr>
            <p:sp>
              <p:nvSpPr>
                <p:cNvPr id="40" name="箭头: V 形 39">
                  <a:extLst>
                    <a:ext uri="{FF2B5EF4-FFF2-40B4-BE49-F238E27FC236}">
                      <a16:creationId xmlns:a16="http://schemas.microsoft.com/office/drawing/2014/main" id="{1AA393AF-9AE0-4E43-B9BF-420FD1DD8B6B}"/>
                    </a:ext>
                  </a:extLst>
                </p:cNvPr>
                <p:cNvSpPr/>
                <p:nvPr/>
              </p:nvSpPr>
              <p:spPr bwMode="ltGray">
                <a:xfrm>
                  <a:off x="2929422" y="990715"/>
                  <a:ext cx="2134275" cy="651723"/>
                </a:xfrm>
                <a:prstGeom prst="chevron">
                  <a:avLst/>
                </a:prstGeom>
                <a:ln/>
              </p:spPr>
              <p:style>
                <a:lnRef idx="3">
                  <a:schemeClr val="lt1"/>
                </a:lnRef>
                <a:fillRef idx="1">
                  <a:schemeClr val="accent6"/>
                </a:fillRef>
                <a:effectRef idx="1">
                  <a:schemeClr val="accent6"/>
                </a:effectRef>
                <a:fontRef idx="minor">
                  <a:schemeClr val="lt1"/>
                </a:fontRef>
              </p:style>
              <p:txBody>
                <a:bodyPr wrap="none" rtlCol="0" anchor="ctr"/>
                <a:lstStyle/>
                <a:p>
                  <a:pPr algn="ctr" defTabSz="685494" fontAlgn="base">
                    <a:spcBef>
                      <a:spcPct val="0"/>
                    </a:spcBef>
                    <a:spcAft>
                      <a:spcPct val="0"/>
                    </a:spcAft>
                  </a:pPr>
                  <a:endParaRPr lang="zh-CN" altLang="en-US" sz="1350" dirty="0">
                    <a:solidFill>
                      <a:prstClr val="white"/>
                    </a:solidFill>
                    <a:latin typeface="微软雅黑" panose="020B0503020204020204" charset="-122"/>
                    <a:ea typeface="微软雅黑" panose="020B0503020204020204" charset="-122"/>
                  </a:endParaRPr>
                </a:p>
              </p:txBody>
            </p:sp>
            <p:sp>
              <p:nvSpPr>
                <p:cNvPr id="37" name="矩形 36">
                  <a:extLst>
                    <a:ext uri="{FF2B5EF4-FFF2-40B4-BE49-F238E27FC236}">
                      <a16:creationId xmlns:a16="http://schemas.microsoft.com/office/drawing/2014/main" id="{C7F9D600-879B-4BEE-A2FA-1AF5308BA74B}"/>
                    </a:ext>
                  </a:extLst>
                </p:cNvPr>
                <p:cNvSpPr/>
                <p:nvPr/>
              </p:nvSpPr>
              <p:spPr bwMode="ltGray">
                <a:xfrm>
                  <a:off x="2982584" y="1748161"/>
                  <a:ext cx="1882125" cy="3480732"/>
                </a:xfrm>
                <a:prstGeom prst="rect">
                  <a:avLst/>
                </a:prstGeom>
                <a:ln/>
              </p:spPr>
              <p:style>
                <a:lnRef idx="3">
                  <a:schemeClr val="lt1"/>
                </a:lnRef>
                <a:fillRef idx="1">
                  <a:schemeClr val="accent6"/>
                </a:fillRef>
                <a:effectRef idx="1">
                  <a:schemeClr val="accent6"/>
                </a:effectRef>
                <a:fontRef idx="minor">
                  <a:schemeClr val="lt1"/>
                </a:fontRef>
              </p:style>
              <p:txBody>
                <a:bodyPr wrap="none" rtlCol="0" anchor="ctr"/>
                <a:lstStyle/>
                <a:p>
                  <a:pPr algn="ctr" defTabSz="685494" fontAlgn="base">
                    <a:spcBef>
                      <a:spcPct val="0"/>
                    </a:spcBef>
                    <a:spcAft>
                      <a:spcPct val="0"/>
                    </a:spcAft>
                  </a:pPr>
                  <a:endParaRPr lang="zh-CN" altLang="en-US" sz="1350" dirty="0">
                    <a:solidFill>
                      <a:prstClr val="white"/>
                    </a:solidFill>
                    <a:latin typeface="微软雅黑" panose="020B0503020204020204" charset="-122"/>
                    <a:ea typeface="微软雅黑" panose="020B0503020204020204" charset="-122"/>
                  </a:endParaRPr>
                </a:p>
              </p:txBody>
            </p:sp>
          </p:grpSp>
        </p:grpSp>
        <p:sp>
          <p:nvSpPr>
            <p:cNvPr id="16" name="文本框 15">
              <a:extLst>
                <a:ext uri="{FF2B5EF4-FFF2-40B4-BE49-F238E27FC236}">
                  <a16:creationId xmlns:a16="http://schemas.microsoft.com/office/drawing/2014/main" id="{A0896A45-B1C8-4734-8A17-4303A3453962}"/>
                </a:ext>
              </a:extLst>
            </p:cNvPr>
            <p:cNvSpPr txBox="1"/>
            <p:nvPr/>
          </p:nvSpPr>
          <p:spPr>
            <a:xfrm>
              <a:off x="3224887" y="1105766"/>
              <a:ext cx="1724173" cy="461512"/>
            </a:xfrm>
            <a:prstGeom prst="rect">
              <a:avLst/>
            </a:prstGeom>
            <a:noFill/>
          </p:spPr>
          <p:txBody>
            <a:bodyPr wrap="none" rtlCol="0">
              <a:spAutoFit/>
            </a:bodyPr>
            <a:lstStyle/>
            <a:p>
              <a:pPr defTabSz="1218626"/>
              <a:r>
                <a:rPr lang="zh-CN" altLang="en-US" sz="2398" dirty="0">
                  <a:solidFill>
                    <a:prstClr val="black"/>
                  </a:solidFill>
                  <a:latin typeface="Arial"/>
                  <a:ea typeface="微软雅黑"/>
                </a:rPr>
                <a:t>系统与客服</a:t>
              </a:r>
            </a:p>
          </p:txBody>
        </p:sp>
      </p:grpSp>
      <p:sp>
        <p:nvSpPr>
          <p:cNvPr id="34" name="文本框 33">
            <a:extLst>
              <a:ext uri="{FF2B5EF4-FFF2-40B4-BE49-F238E27FC236}">
                <a16:creationId xmlns:a16="http://schemas.microsoft.com/office/drawing/2014/main" id="{5112E499-08D4-4A12-8390-6124869050EA}"/>
              </a:ext>
            </a:extLst>
          </p:cNvPr>
          <p:cNvSpPr txBox="1"/>
          <p:nvPr/>
        </p:nvSpPr>
        <p:spPr>
          <a:xfrm>
            <a:off x="3233073" y="2646868"/>
            <a:ext cx="1269883" cy="58451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defTabSz="1218626"/>
            <a:r>
              <a:rPr lang="zh-CN" altLang="en-US" sz="1599" dirty="0">
                <a:solidFill>
                  <a:prstClr val="white"/>
                </a:solidFill>
                <a:latin typeface="Arial"/>
                <a:ea typeface="微软雅黑"/>
              </a:rPr>
              <a:t>自动判断维修条件</a:t>
            </a:r>
          </a:p>
        </p:txBody>
      </p:sp>
      <p:sp>
        <p:nvSpPr>
          <p:cNvPr id="38" name="文本框 37">
            <a:extLst>
              <a:ext uri="{FF2B5EF4-FFF2-40B4-BE49-F238E27FC236}">
                <a16:creationId xmlns:a16="http://schemas.microsoft.com/office/drawing/2014/main" id="{DC128E2B-BE11-46D0-9449-4CBE6E71F1FB}"/>
              </a:ext>
            </a:extLst>
          </p:cNvPr>
          <p:cNvSpPr txBox="1"/>
          <p:nvPr/>
        </p:nvSpPr>
        <p:spPr>
          <a:xfrm>
            <a:off x="1205106" y="5755614"/>
            <a:ext cx="1269883" cy="299973"/>
          </a:xfrm>
          <a:prstGeom prst="rect">
            <a:avLst/>
          </a:prstGeom>
          <a:ln/>
        </p:spPr>
        <p:style>
          <a:lnRef idx="2">
            <a:schemeClr val="dk1"/>
          </a:lnRef>
          <a:fillRef idx="1">
            <a:schemeClr val="lt1"/>
          </a:fillRef>
          <a:effectRef idx="0">
            <a:schemeClr val="dk1"/>
          </a:effectRef>
          <a:fontRef idx="minor">
            <a:schemeClr val="dk1"/>
          </a:fontRef>
        </p:style>
        <p:txBody>
          <a:bodyPr wrap="none" rtlCol="0" anchor="ctr"/>
          <a:lstStyle>
            <a:defPPr>
              <a:defRPr lang="zh-CN"/>
            </a:defPPr>
            <a:lvl1pPr algn="ctr" defTabSz="685800" fontAlgn="base">
              <a:spcBef>
                <a:spcPct val="0"/>
              </a:spcBef>
              <a:spcAft>
                <a:spcPct val="0"/>
              </a:spcAft>
              <a:defRPr sz="1350">
                <a:solidFill>
                  <a:schemeClr val="dk1"/>
                </a:solidFill>
                <a:latin typeface="微软雅黑" panose="020B0503020204020204" charset="-122"/>
                <a:ea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685494"/>
            <a:r>
              <a:rPr lang="zh-CN" altLang="en-US" dirty="0">
                <a:solidFill>
                  <a:prstClr val="black"/>
                </a:solidFill>
              </a:rPr>
              <a:t>服务请求</a:t>
            </a:r>
          </a:p>
        </p:txBody>
      </p:sp>
      <p:sp>
        <p:nvSpPr>
          <p:cNvPr id="39" name="文本框 38">
            <a:extLst>
              <a:ext uri="{FF2B5EF4-FFF2-40B4-BE49-F238E27FC236}">
                <a16:creationId xmlns:a16="http://schemas.microsoft.com/office/drawing/2014/main" id="{1BB44FF2-77D5-4B89-97A8-F6E1845BCE5C}"/>
              </a:ext>
            </a:extLst>
          </p:cNvPr>
          <p:cNvSpPr txBox="1"/>
          <p:nvPr/>
        </p:nvSpPr>
        <p:spPr>
          <a:xfrm>
            <a:off x="3225926" y="5752981"/>
            <a:ext cx="1269883" cy="299973"/>
          </a:xfrm>
          <a:prstGeom prst="rect">
            <a:avLst/>
          </a:prstGeom>
          <a:ln/>
        </p:spPr>
        <p:style>
          <a:lnRef idx="2">
            <a:schemeClr val="dk1"/>
          </a:lnRef>
          <a:fillRef idx="1">
            <a:schemeClr val="lt1"/>
          </a:fillRef>
          <a:effectRef idx="0">
            <a:schemeClr val="dk1"/>
          </a:effectRef>
          <a:fontRef idx="minor">
            <a:schemeClr val="dk1"/>
          </a:fontRef>
        </p:style>
        <p:txBody>
          <a:bodyPr wrap="none" rtlCol="0" anchor="ctr"/>
          <a:lstStyle>
            <a:defPPr>
              <a:defRPr lang="zh-CN"/>
            </a:defPPr>
            <a:lvl1pPr algn="ctr" defTabSz="685800" fontAlgn="base">
              <a:spcBef>
                <a:spcPct val="0"/>
              </a:spcBef>
              <a:spcAft>
                <a:spcPct val="0"/>
              </a:spcAft>
              <a:defRPr sz="1350">
                <a:solidFill>
                  <a:schemeClr val="dk1"/>
                </a:solidFill>
                <a:latin typeface="微软雅黑" panose="020B0503020204020204" charset="-122"/>
                <a:ea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685494"/>
            <a:r>
              <a:rPr lang="zh-CN" altLang="en-US" dirty="0">
                <a:solidFill>
                  <a:prstClr val="black"/>
                </a:solidFill>
              </a:rPr>
              <a:t>知识库</a:t>
            </a:r>
          </a:p>
        </p:txBody>
      </p:sp>
      <p:grpSp>
        <p:nvGrpSpPr>
          <p:cNvPr id="63" name="组合 62">
            <a:extLst>
              <a:ext uri="{FF2B5EF4-FFF2-40B4-BE49-F238E27FC236}">
                <a16:creationId xmlns:a16="http://schemas.microsoft.com/office/drawing/2014/main" id="{1934D0E7-AF1D-4C87-B60D-C90DBFF91CEC}"/>
              </a:ext>
            </a:extLst>
          </p:cNvPr>
          <p:cNvGrpSpPr/>
          <p:nvPr/>
        </p:nvGrpSpPr>
        <p:grpSpPr>
          <a:xfrm>
            <a:off x="4916606" y="1034033"/>
            <a:ext cx="2592021" cy="4213683"/>
            <a:chOff x="4916178" y="1033166"/>
            <a:chExt cx="2592959" cy="4215208"/>
          </a:xfrm>
        </p:grpSpPr>
        <p:grpSp>
          <p:nvGrpSpPr>
            <p:cNvPr id="33" name="组合 32">
              <a:extLst>
                <a:ext uri="{FF2B5EF4-FFF2-40B4-BE49-F238E27FC236}">
                  <a16:creationId xmlns:a16="http://schemas.microsoft.com/office/drawing/2014/main" id="{8047D0EC-37F8-4DA2-B056-C753577F665B}"/>
                </a:ext>
              </a:extLst>
            </p:cNvPr>
            <p:cNvGrpSpPr/>
            <p:nvPr/>
          </p:nvGrpSpPr>
          <p:grpSpPr>
            <a:xfrm>
              <a:off x="4916178" y="1033166"/>
              <a:ext cx="2592959" cy="4215208"/>
              <a:chOff x="4916178" y="1033166"/>
              <a:chExt cx="2592959" cy="4215208"/>
            </a:xfrm>
          </p:grpSpPr>
          <p:sp>
            <p:nvSpPr>
              <p:cNvPr id="61" name="箭头: 右 60">
                <a:extLst>
                  <a:ext uri="{FF2B5EF4-FFF2-40B4-BE49-F238E27FC236}">
                    <a16:creationId xmlns:a16="http://schemas.microsoft.com/office/drawing/2014/main" id="{85DAAC85-2AAE-44B8-9AA4-D25B0EBAC540}"/>
                  </a:ext>
                </a:extLst>
              </p:cNvPr>
              <p:cNvSpPr/>
              <p:nvPr/>
            </p:nvSpPr>
            <p:spPr bwMode="ltGray">
              <a:xfrm>
                <a:off x="4916178" y="3236345"/>
                <a:ext cx="357872" cy="531364"/>
              </a:xfrm>
              <a:prstGeom prst="rightArrow">
                <a:avLst/>
              </a:prstGeom>
              <a:solidFill>
                <a:schemeClr val="tx2"/>
              </a:solidFill>
              <a:ln w="12700" algn="ctr">
                <a:noFill/>
                <a:prstDash val="dash"/>
                <a:miter lim="800000"/>
              </a:ln>
              <a:effectLst>
                <a:outerShdw dist="56796" dir="3806097" algn="ctr" rotWithShape="0">
                  <a:srgbClr val="808080">
                    <a:alpha val="50000"/>
                  </a:srgbClr>
                </a:outerShdw>
              </a:effectLst>
            </p:spPr>
            <p:txBody>
              <a:bodyPr wrap="none" rtlCol="0" anchor="ctr"/>
              <a:lstStyle/>
              <a:p>
                <a:pPr algn="ctr" defTabSz="685494" fontAlgn="base">
                  <a:spcBef>
                    <a:spcPct val="0"/>
                  </a:spcBef>
                  <a:spcAft>
                    <a:spcPct val="0"/>
                  </a:spcAft>
                </a:pPr>
                <a:endParaRPr lang="zh-CN" altLang="en-US" sz="1350" dirty="0">
                  <a:solidFill>
                    <a:prstClr val="black"/>
                  </a:solidFill>
                  <a:latin typeface="微软雅黑" panose="020B0503020204020204" charset="-122"/>
                  <a:ea typeface="微软雅黑" panose="020B0503020204020204" charset="-122"/>
                </a:endParaRPr>
              </a:p>
            </p:txBody>
          </p:sp>
          <p:sp>
            <p:nvSpPr>
              <p:cNvPr id="41" name="箭头: V 形 40">
                <a:extLst>
                  <a:ext uri="{FF2B5EF4-FFF2-40B4-BE49-F238E27FC236}">
                    <a16:creationId xmlns:a16="http://schemas.microsoft.com/office/drawing/2014/main" id="{4F0FCCDA-DF8F-4F27-A0B5-B60BB8614A58}"/>
                  </a:ext>
                </a:extLst>
              </p:cNvPr>
              <p:cNvSpPr/>
              <p:nvPr/>
            </p:nvSpPr>
            <p:spPr bwMode="ltGray">
              <a:xfrm>
                <a:off x="5374862" y="1033166"/>
                <a:ext cx="2134275" cy="651723"/>
              </a:xfrm>
              <a:prstGeom prst="chevron">
                <a:avLst/>
              </a:prstGeom>
              <a:ln/>
            </p:spPr>
            <p:style>
              <a:lnRef idx="3">
                <a:schemeClr val="lt1"/>
              </a:lnRef>
              <a:fillRef idx="1">
                <a:schemeClr val="accent6"/>
              </a:fillRef>
              <a:effectRef idx="1">
                <a:schemeClr val="accent6"/>
              </a:effectRef>
              <a:fontRef idx="minor">
                <a:schemeClr val="lt1"/>
              </a:fontRef>
            </p:style>
            <p:txBody>
              <a:bodyPr wrap="none" rtlCol="0" anchor="ctr"/>
              <a:lstStyle/>
              <a:p>
                <a:pPr algn="ctr" defTabSz="685494" fontAlgn="base">
                  <a:spcBef>
                    <a:spcPct val="0"/>
                  </a:spcBef>
                  <a:spcAft>
                    <a:spcPct val="0"/>
                  </a:spcAft>
                </a:pPr>
                <a:endParaRPr lang="zh-CN" altLang="en-US" sz="1350" dirty="0">
                  <a:solidFill>
                    <a:prstClr val="white"/>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7C206347-1A6E-471B-BE58-8570E838BACC}"/>
                  </a:ext>
                </a:extLst>
              </p:cNvPr>
              <p:cNvSpPr/>
              <p:nvPr/>
            </p:nvSpPr>
            <p:spPr bwMode="ltGray">
              <a:xfrm>
                <a:off x="5410392" y="1784316"/>
                <a:ext cx="1910343" cy="3464058"/>
              </a:xfrm>
              <a:prstGeom prst="rect">
                <a:avLst/>
              </a:prstGeom>
              <a:ln/>
            </p:spPr>
            <p:style>
              <a:lnRef idx="3">
                <a:schemeClr val="lt1"/>
              </a:lnRef>
              <a:fillRef idx="1">
                <a:schemeClr val="accent6"/>
              </a:fillRef>
              <a:effectRef idx="1">
                <a:schemeClr val="accent6"/>
              </a:effectRef>
              <a:fontRef idx="minor">
                <a:schemeClr val="lt1"/>
              </a:fontRef>
            </p:style>
            <p:txBody>
              <a:bodyPr wrap="none" rtlCol="0" anchor="ctr"/>
              <a:lstStyle/>
              <a:p>
                <a:pPr algn="ctr" defTabSz="685494" fontAlgn="base">
                  <a:spcBef>
                    <a:spcPct val="0"/>
                  </a:spcBef>
                  <a:spcAft>
                    <a:spcPct val="0"/>
                  </a:spcAft>
                </a:pPr>
                <a:endParaRPr lang="zh-CN" altLang="en-US" sz="1350" dirty="0">
                  <a:solidFill>
                    <a:prstClr val="white"/>
                  </a:solidFill>
                  <a:latin typeface="微软雅黑" panose="020B0503020204020204" charset="-122"/>
                  <a:ea typeface="微软雅黑" panose="020B0503020204020204" charset="-122"/>
                </a:endParaRPr>
              </a:p>
            </p:txBody>
          </p:sp>
        </p:grpSp>
        <p:sp>
          <p:nvSpPr>
            <p:cNvPr id="24" name="文本框 23">
              <a:extLst>
                <a:ext uri="{FF2B5EF4-FFF2-40B4-BE49-F238E27FC236}">
                  <a16:creationId xmlns:a16="http://schemas.microsoft.com/office/drawing/2014/main" id="{0A3C96D6-562A-4BB3-867F-41654A824B71}"/>
                </a:ext>
              </a:extLst>
            </p:cNvPr>
            <p:cNvSpPr txBox="1"/>
            <p:nvPr/>
          </p:nvSpPr>
          <p:spPr>
            <a:xfrm>
              <a:off x="5734113" y="1105767"/>
              <a:ext cx="1416284" cy="461512"/>
            </a:xfrm>
            <a:prstGeom prst="rect">
              <a:avLst/>
            </a:prstGeom>
            <a:noFill/>
          </p:spPr>
          <p:txBody>
            <a:bodyPr wrap="none" rtlCol="0">
              <a:spAutoFit/>
            </a:bodyPr>
            <a:lstStyle/>
            <a:p>
              <a:pPr defTabSz="1218626"/>
              <a:r>
                <a:rPr lang="zh-CN" altLang="en-US" sz="2398" dirty="0">
                  <a:solidFill>
                    <a:prstClr val="black"/>
                  </a:solidFill>
                  <a:latin typeface="Arial"/>
                  <a:ea typeface="微软雅黑"/>
                </a:rPr>
                <a:t>服务派工</a:t>
              </a:r>
            </a:p>
          </p:txBody>
        </p:sp>
        <p:sp>
          <p:nvSpPr>
            <p:cNvPr id="49" name="矩形 48">
              <a:extLst>
                <a:ext uri="{FF2B5EF4-FFF2-40B4-BE49-F238E27FC236}">
                  <a16:creationId xmlns:a16="http://schemas.microsoft.com/office/drawing/2014/main" id="{A350D277-E0D9-4870-85C3-B6727E6F1EC8}"/>
                </a:ext>
              </a:extLst>
            </p:cNvPr>
            <p:cNvSpPr/>
            <p:nvPr/>
          </p:nvSpPr>
          <p:spPr bwMode="ltGray">
            <a:xfrm>
              <a:off x="5627864" y="2817095"/>
              <a:ext cx="1490464" cy="33854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defTabSz="1218626"/>
              <a:r>
                <a:rPr lang="zh-CN" altLang="en-US" sz="1599" dirty="0">
                  <a:solidFill>
                    <a:prstClr val="white"/>
                  </a:solidFill>
                  <a:latin typeface="Arial"/>
                  <a:ea typeface="微软雅黑"/>
                </a:rPr>
                <a:t>服务派工</a:t>
              </a:r>
            </a:p>
          </p:txBody>
        </p:sp>
        <p:sp>
          <p:nvSpPr>
            <p:cNvPr id="52" name="矩形 51">
              <a:extLst>
                <a:ext uri="{FF2B5EF4-FFF2-40B4-BE49-F238E27FC236}">
                  <a16:creationId xmlns:a16="http://schemas.microsoft.com/office/drawing/2014/main" id="{74E40701-AB24-4F69-9D53-B134526DC582}"/>
                </a:ext>
              </a:extLst>
            </p:cNvPr>
            <p:cNvSpPr/>
            <p:nvPr/>
          </p:nvSpPr>
          <p:spPr bwMode="ltGray">
            <a:xfrm>
              <a:off x="5627864" y="3320503"/>
              <a:ext cx="1490464" cy="33854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defTabSz="1218626"/>
              <a:r>
                <a:rPr lang="zh-CN" altLang="en-US" sz="1599" dirty="0">
                  <a:solidFill>
                    <a:prstClr val="white"/>
                  </a:solidFill>
                  <a:latin typeface="Arial"/>
                  <a:ea typeface="微软雅黑"/>
                </a:rPr>
                <a:t>工程师接收</a:t>
              </a:r>
            </a:p>
          </p:txBody>
        </p:sp>
        <p:sp>
          <p:nvSpPr>
            <p:cNvPr id="53" name="矩形 52">
              <a:extLst>
                <a:ext uri="{FF2B5EF4-FFF2-40B4-BE49-F238E27FC236}">
                  <a16:creationId xmlns:a16="http://schemas.microsoft.com/office/drawing/2014/main" id="{1C72E1DD-880C-482A-B94A-28D9CE3E8D34}"/>
                </a:ext>
              </a:extLst>
            </p:cNvPr>
            <p:cNvSpPr/>
            <p:nvPr/>
          </p:nvSpPr>
          <p:spPr bwMode="ltGray">
            <a:xfrm>
              <a:off x="5627864" y="3824534"/>
              <a:ext cx="1490464" cy="33854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defTabSz="1218626"/>
              <a:r>
                <a:rPr lang="zh-CN" altLang="en-US" sz="1599" dirty="0">
                  <a:solidFill>
                    <a:prstClr val="white"/>
                  </a:solidFill>
                  <a:latin typeface="Arial"/>
                  <a:ea typeface="微软雅黑"/>
                </a:rPr>
                <a:t>服务实施</a:t>
              </a:r>
            </a:p>
          </p:txBody>
        </p:sp>
        <p:sp>
          <p:nvSpPr>
            <p:cNvPr id="54" name="矩形 53">
              <a:extLst>
                <a:ext uri="{FF2B5EF4-FFF2-40B4-BE49-F238E27FC236}">
                  <a16:creationId xmlns:a16="http://schemas.microsoft.com/office/drawing/2014/main" id="{CB593BAD-0924-425E-9E80-6FBAC8B69408}"/>
                </a:ext>
              </a:extLst>
            </p:cNvPr>
            <p:cNvSpPr/>
            <p:nvPr/>
          </p:nvSpPr>
          <p:spPr bwMode="ltGray">
            <a:xfrm>
              <a:off x="5627864" y="4328563"/>
              <a:ext cx="1490464" cy="33854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defTabSz="1218626"/>
              <a:r>
                <a:rPr lang="zh-CN" altLang="en-US" sz="1599" dirty="0">
                  <a:solidFill>
                    <a:prstClr val="white"/>
                  </a:solidFill>
                  <a:latin typeface="Arial"/>
                  <a:ea typeface="微软雅黑"/>
                </a:rPr>
                <a:t>备品备件收费</a:t>
              </a:r>
            </a:p>
          </p:txBody>
        </p:sp>
        <p:sp>
          <p:nvSpPr>
            <p:cNvPr id="55" name="矩形 54">
              <a:extLst>
                <a:ext uri="{FF2B5EF4-FFF2-40B4-BE49-F238E27FC236}">
                  <a16:creationId xmlns:a16="http://schemas.microsoft.com/office/drawing/2014/main" id="{C5CE2976-73D7-4AC6-9EDF-0555ECDEAF17}"/>
                </a:ext>
              </a:extLst>
            </p:cNvPr>
            <p:cNvSpPr/>
            <p:nvPr/>
          </p:nvSpPr>
          <p:spPr bwMode="ltGray">
            <a:xfrm>
              <a:off x="5627864" y="2328465"/>
              <a:ext cx="1490464" cy="33854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defTabSz="1218626"/>
              <a:r>
                <a:rPr lang="zh-CN" altLang="en-US" sz="1599" dirty="0">
                  <a:solidFill>
                    <a:prstClr val="white"/>
                  </a:solidFill>
                  <a:latin typeface="Arial"/>
                  <a:ea typeface="微软雅黑"/>
                </a:rPr>
                <a:t>工单录入</a:t>
              </a:r>
            </a:p>
          </p:txBody>
        </p:sp>
      </p:grpSp>
      <p:sp>
        <p:nvSpPr>
          <p:cNvPr id="43" name="文本框 42">
            <a:extLst>
              <a:ext uri="{FF2B5EF4-FFF2-40B4-BE49-F238E27FC236}">
                <a16:creationId xmlns:a16="http://schemas.microsoft.com/office/drawing/2014/main" id="{8B6D2DE4-ED5C-4E44-8393-E73118023BB5}"/>
              </a:ext>
            </a:extLst>
          </p:cNvPr>
          <p:cNvSpPr txBox="1"/>
          <p:nvPr/>
        </p:nvSpPr>
        <p:spPr>
          <a:xfrm>
            <a:off x="5616844" y="5585224"/>
            <a:ext cx="1269883" cy="299973"/>
          </a:xfrm>
          <a:prstGeom prst="rect">
            <a:avLst/>
          </a:prstGeom>
          <a:ln/>
        </p:spPr>
        <p:style>
          <a:lnRef idx="2">
            <a:schemeClr val="dk1"/>
          </a:lnRef>
          <a:fillRef idx="1">
            <a:schemeClr val="lt1"/>
          </a:fillRef>
          <a:effectRef idx="0">
            <a:schemeClr val="dk1"/>
          </a:effectRef>
          <a:fontRef idx="minor">
            <a:schemeClr val="dk1"/>
          </a:fontRef>
        </p:style>
        <p:txBody>
          <a:bodyPr wrap="none" rtlCol="0" anchor="ctr"/>
          <a:lstStyle>
            <a:defPPr>
              <a:defRPr lang="zh-CN"/>
            </a:defPPr>
            <a:lvl1pPr algn="ctr" defTabSz="685800" fontAlgn="base">
              <a:spcBef>
                <a:spcPct val="0"/>
              </a:spcBef>
              <a:spcAft>
                <a:spcPct val="0"/>
              </a:spcAft>
              <a:defRPr sz="1350">
                <a:solidFill>
                  <a:schemeClr val="dk1"/>
                </a:solidFill>
                <a:latin typeface="微软雅黑" panose="020B0503020204020204" charset="-122"/>
                <a:ea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685494"/>
            <a:r>
              <a:rPr lang="zh-CN" altLang="en-US" dirty="0">
                <a:solidFill>
                  <a:prstClr val="black"/>
                </a:solidFill>
              </a:rPr>
              <a:t>工单管理</a:t>
            </a:r>
          </a:p>
        </p:txBody>
      </p:sp>
      <p:sp>
        <p:nvSpPr>
          <p:cNvPr id="44" name="文本框 43">
            <a:extLst>
              <a:ext uri="{FF2B5EF4-FFF2-40B4-BE49-F238E27FC236}">
                <a16:creationId xmlns:a16="http://schemas.microsoft.com/office/drawing/2014/main" id="{958DBC76-5C87-43B0-8CBC-38F4B8ABEEE3}"/>
              </a:ext>
            </a:extLst>
          </p:cNvPr>
          <p:cNvSpPr txBox="1"/>
          <p:nvPr/>
        </p:nvSpPr>
        <p:spPr>
          <a:xfrm>
            <a:off x="5628034" y="5953914"/>
            <a:ext cx="1269883" cy="299973"/>
          </a:xfrm>
          <a:prstGeom prst="rect">
            <a:avLst/>
          </a:prstGeom>
          <a:ln/>
        </p:spPr>
        <p:style>
          <a:lnRef idx="2">
            <a:schemeClr val="dk1"/>
          </a:lnRef>
          <a:fillRef idx="1">
            <a:schemeClr val="lt1"/>
          </a:fillRef>
          <a:effectRef idx="0">
            <a:schemeClr val="dk1"/>
          </a:effectRef>
          <a:fontRef idx="minor">
            <a:schemeClr val="dk1"/>
          </a:fontRef>
        </p:style>
        <p:txBody>
          <a:bodyPr wrap="none" rtlCol="0" anchor="ctr"/>
          <a:lstStyle>
            <a:defPPr>
              <a:defRPr lang="zh-CN"/>
            </a:defPPr>
            <a:lvl1pPr algn="ctr" defTabSz="685800" fontAlgn="base">
              <a:spcBef>
                <a:spcPct val="0"/>
              </a:spcBef>
              <a:spcAft>
                <a:spcPct val="0"/>
              </a:spcAft>
              <a:defRPr sz="1350">
                <a:solidFill>
                  <a:schemeClr val="dk1"/>
                </a:solidFill>
                <a:latin typeface="微软雅黑" panose="020B0503020204020204" charset="-122"/>
                <a:ea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685494"/>
            <a:r>
              <a:rPr lang="zh-CN" altLang="en-US" dirty="0">
                <a:solidFill>
                  <a:prstClr val="black"/>
                </a:solidFill>
              </a:rPr>
              <a:t>派单管理</a:t>
            </a:r>
          </a:p>
        </p:txBody>
      </p:sp>
      <p:sp>
        <p:nvSpPr>
          <p:cNvPr id="45" name="文本框 44">
            <a:extLst>
              <a:ext uri="{FF2B5EF4-FFF2-40B4-BE49-F238E27FC236}">
                <a16:creationId xmlns:a16="http://schemas.microsoft.com/office/drawing/2014/main" id="{6C0499BF-B37D-4868-9802-532B57A09BFD}"/>
              </a:ext>
            </a:extLst>
          </p:cNvPr>
          <p:cNvSpPr txBox="1"/>
          <p:nvPr/>
        </p:nvSpPr>
        <p:spPr>
          <a:xfrm>
            <a:off x="8394888" y="5737872"/>
            <a:ext cx="1269883" cy="299973"/>
          </a:xfrm>
          <a:prstGeom prst="rect">
            <a:avLst/>
          </a:prstGeom>
          <a:ln/>
        </p:spPr>
        <p:style>
          <a:lnRef idx="2">
            <a:schemeClr val="dk1"/>
          </a:lnRef>
          <a:fillRef idx="1">
            <a:schemeClr val="lt1"/>
          </a:fillRef>
          <a:effectRef idx="0">
            <a:schemeClr val="dk1"/>
          </a:effectRef>
          <a:fontRef idx="minor">
            <a:schemeClr val="dk1"/>
          </a:fontRef>
        </p:style>
        <p:txBody>
          <a:bodyPr wrap="none" rtlCol="0" anchor="ctr"/>
          <a:lstStyle>
            <a:defPPr>
              <a:defRPr lang="zh-CN"/>
            </a:defPPr>
            <a:lvl1pPr algn="ctr" defTabSz="685800" fontAlgn="base">
              <a:spcBef>
                <a:spcPct val="0"/>
              </a:spcBef>
              <a:spcAft>
                <a:spcPct val="0"/>
              </a:spcAft>
              <a:defRPr sz="1350">
                <a:solidFill>
                  <a:schemeClr val="dk1"/>
                </a:solidFill>
                <a:latin typeface="微软雅黑" panose="020B0503020204020204" charset="-122"/>
                <a:ea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685494"/>
            <a:r>
              <a:rPr lang="zh-CN" altLang="en-US" dirty="0">
                <a:solidFill>
                  <a:prstClr val="black"/>
                </a:solidFill>
              </a:rPr>
              <a:t>回访管理</a:t>
            </a:r>
          </a:p>
        </p:txBody>
      </p:sp>
      <p:grpSp>
        <p:nvGrpSpPr>
          <p:cNvPr id="32" name="组合 31">
            <a:extLst>
              <a:ext uri="{FF2B5EF4-FFF2-40B4-BE49-F238E27FC236}">
                <a16:creationId xmlns:a16="http://schemas.microsoft.com/office/drawing/2014/main" id="{D7C5DD69-45B9-4742-BD57-73A0163330B1}"/>
              </a:ext>
            </a:extLst>
          </p:cNvPr>
          <p:cNvGrpSpPr/>
          <p:nvPr/>
        </p:nvGrpSpPr>
        <p:grpSpPr>
          <a:xfrm>
            <a:off x="3206815" y="3303801"/>
            <a:ext cx="1269883" cy="1073730"/>
            <a:chOff x="3232850" y="3147987"/>
            <a:chExt cx="1270343" cy="1074119"/>
          </a:xfrm>
        </p:grpSpPr>
        <p:sp>
          <p:nvSpPr>
            <p:cNvPr id="36" name="文本框 35">
              <a:extLst>
                <a:ext uri="{FF2B5EF4-FFF2-40B4-BE49-F238E27FC236}">
                  <a16:creationId xmlns:a16="http://schemas.microsoft.com/office/drawing/2014/main" id="{3C929370-27C7-47B8-B667-7E6584BA5926}"/>
                </a:ext>
              </a:extLst>
            </p:cNvPr>
            <p:cNvSpPr txBox="1"/>
            <p:nvPr/>
          </p:nvSpPr>
          <p:spPr>
            <a:xfrm>
              <a:off x="3232850" y="3883558"/>
              <a:ext cx="1270343" cy="33854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defTabSz="1218626"/>
              <a:r>
                <a:rPr lang="zh-CN" altLang="en-US" sz="1599" dirty="0">
                  <a:solidFill>
                    <a:prstClr val="white"/>
                  </a:solidFill>
                  <a:latin typeface="Arial"/>
                  <a:ea typeface="微软雅黑"/>
                </a:rPr>
                <a:t>定位问题</a:t>
              </a:r>
            </a:p>
          </p:txBody>
        </p:sp>
        <p:sp>
          <p:nvSpPr>
            <p:cNvPr id="15" name="箭头: 下 14">
              <a:extLst>
                <a:ext uri="{FF2B5EF4-FFF2-40B4-BE49-F238E27FC236}">
                  <a16:creationId xmlns:a16="http://schemas.microsoft.com/office/drawing/2014/main" id="{C6911CCE-249D-4B8D-8C18-CC622B4D79C8}"/>
                </a:ext>
              </a:extLst>
            </p:cNvPr>
            <p:cNvSpPr/>
            <p:nvPr/>
          </p:nvSpPr>
          <p:spPr bwMode="ltGray">
            <a:xfrm>
              <a:off x="3551810" y="3147987"/>
              <a:ext cx="720080" cy="651723"/>
            </a:xfrm>
            <a:prstGeom prst="downArrow">
              <a:avLst/>
            </a:prstGeom>
            <a:ln/>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defTabSz="685494" fontAlgn="base">
                <a:spcBef>
                  <a:spcPct val="0"/>
                </a:spcBef>
                <a:spcAft>
                  <a:spcPct val="0"/>
                </a:spcAft>
              </a:pPr>
              <a:endParaRPr lang="zh-CN" altLang="en-US" sz="1350" dirty="0">
                <a:solidFill>
                  <a:prstClr val="white"/>
                </a:solidFill>
                <a:latin typeface="微软雅黑" panose="020B0503020204020204" charset="-122"/>
                <a:ea typeface="微软雅黑" panose="020B0503020204020204" charset="-122"/>
              </a:endParaRPr>
            </a:p>
          </p:txBody>
        </p:sp>
      </p:grpSp>
      <p:grpSp>
        <p:nvGrpSpPr>
          <p:cNvPr id="26" name="组合 25">
            <a:extLst>
              <a:ext uri="{FF2B5EF4-FFF2-40B4-BE49-F238E27FC236}">
                <a16:creationId xmlns:a16="http://schemas.microsoft.com/office/drawing/2014/main" id="{2D8281D1-3A21-4763-AB84-32138B6ABF41}"/>
              </a:ext>
            </a:extLst>
          </p:cNvPr>
          <p:cNvGrpSpPr/>
          <p:nvPr/>
        </p:nvGrpSpPr>
        <p:grpSpPr>
          <a:xfrm>
            <a:off x="1468514" y="3074976"/>
            <a:ext cx="858305" cy="2023601"/>
            <a:chOff x="1483528" y="3027123"/>
            <a:chExt cx="858615" cy="2024333"/>
          </a:xfrm>
        </p:grpSpPr>
        <p:sp>
          <p:nvSpPr>
            <p:cNvPr id="6" name="object 3">
              <a:extLst>
                <a:ext uri="{FF2B5EF4-FFF2-40B4-BE49-F238E27FC236}">
                  <a16:creationId xmlns:a16="http://schemas.microsoft.com/office/drawing/2014/main" id="{546B5415-21D2-48DC-A4D7-CACE9C9A6F7B}"/>
                </a:ext>
              </a:extLst>
            </p:cNvPr>
            <p:cNvSpPr/>
            <p:nvPr/>
          </p:nvSpPr>
          <p:spPr>
            <a:xfrm>
              <a:off x="1483528" y="4089048"/>
              <a:ext cx="847014" cy="962408"/>
            </a:xfrm>
            <a:prstGeom prst="rect">
              <a:avLst/>
            </a:prstGeom>
            <a:blipFill>
              <a:blip r:embed="rId5" cstate="print"/>
              <a:stretch>
                <a:fillRect/>
              </a:stretch>
            </a:blipFill>
          </p:spPr>
          <p:txBody>
            <a:bodyPr wrap="square" lIns="0" tIns="0" rIns="0" bIns="0" rtlCol="0"/>
            <a:lstStyle/>
            <a:p>
              <a:pPr defTabSz="1218626"/>
              <a:endParaRPr sz="2398">
                <a:solidFill>
                  <a:prstClr val="black"/>
                </a:solidFill>
                <a:latin typeface="Arial"/>
                <a:ea typeface="微软雅黑"/>
              </a:endParaRPr>
            </a:p>
          </p:txBody>
        </p:sp>
        <p:pic>
          <p:nvPicPr>
            <p:cNvPr id="8" name="图片 7">
              <a:extLst>
                <a:ext uri="{FF2B5EF4-FFF2-40B4-BE49-F238E27FC236}">
                  <a16:creationId xmlns:a16="http://schemas.microsoft.com/office/drawing/2014/main" id="{50732EA5-2E2E-4E4C-B651-454D5FB47D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3528" y="3027123"/>
              <a:ext cx="858615" cy="922808"/>
            </a:xfrm>
            <a:prstGeom prst="rect">
              <a:avLst/>
            </a:prstGeom>
          </p:spPr>
        </p:pic>
      </p:grpSp>
      <p:sp>
        <p:nvSpPr>
          <p:cNvPr id="66" name="文本框 65">
            <a:extLst>
              <a:ext uri="{FF2B5EF4-FFF2-40B4-BE49-F238E27FC236}">
                <a16:creationId xmlns:a16="http://schemas.microsoft.com/office/drawing/2014/main" id="{45288B8F-5C4D-426E-8A82-DA32F42B40F5}"/>
              </a:ext>
            </a:extLst>
          </p:cNvPr>
          <p:cNvSpPr txBox="1"/>
          <p:nvPr/>
        </p:nvSpPr>
        <p:spPr>
          <a:xfrm>
            <a:off x="10137243" y="1953112"/>
            <a:ext cx="1909652"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defTabSz="1218626"/>
            <a:r>
              <a:rPr lang="zh-CN" altLang="en-US" sz="1800" dirty="0">
                <a:solidFill>
                  <a:prstClr val="white"/>
                </a:solidFill>
                <a:latin typeface="Arial"/>
                <a:ea typeface="微软雅黑"/>
              </a:rPr>
              <a:t>多渠道采集服务请求</a:t>
            </a:r>
          </a:p>
        </p:txBody>
      </p:sp>
      <p:sp>
        <p:nvSpPr>
          <p:cNvPr id="67" name="文本框 66">
            <a:extLst>
              <a:ext uri="{FF2B5EF4-FFF2-40B4-BE49-F238E27FC236}">
                <a16:creationId xmlns:a16="http://schemas.microsoft.com/office/drawing/2014/main" id="{D736AFB1-4A8C-4E19-8D46-9B7CFFC49E48}"/>
              </a:ext>
            </a:extLst>
          </p:cNvPr>
          <p:cNvSpPr txBox="1"/>
          <p:nvPr/>
        </p:nvSpPr>
        <p:spPr>
          <a:xfrm>
            <a:off x="10137243" y="2832716"/>
            <a:ext cx="1909652"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defTabSz="1218626"/>
            <a:r>
              <a:rPr lang="zh-CN" altLang="en-US" sz="1800" dirty="0">
                <a:solidFill>
                  <a:prstClr val="white"/>
                </a:solidFill>
                <a:latin typeface="Arial"/>
                <a:ea typeface="微软雅黑"/>
              </a:rPr>
              <a:t>自动维修条件判断</a:t>
            </a:r>
          </a:p>
        </p:txBody>
      </p:sp>
      <p:sp>
        <p:nvSpPr>
          <p:cNvPr id="68" name="文本框 67">
            <a:extLst>
              <a:ext uri="{FF2B5EF4-FFF2-40B4-BE49-F238E27FC236}">
                <a16:creationId xmlns:a16="http://schemas.microsoft.com/office/drawing/2014/main" id="{F6D538F5-3157-428D-9D80-9FDD55C3C305}"/>
              </a:ext>
            </a:extLst>
          </p:cNvPr>
          <p:cNvSpPr txBox="1"/>
          <p:nvPr/>
        </p:nvSpPr>
        <p:spPr>
          <a:xfrm>
            <a:off x="10137242" y="3694616"/>
            <a:ext cx="1909652"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defTabSz="1218626"/>
            <a:r>
              <a:rPr lang="zh-CN" altLang="en-US" sz="1800" dirty="0">
                <a:solidFill>
                  <a:prstClr val="white"/>
                </a:solidFill>
                <a:latin typeface="Arial"/>
                <a:ea typeface="微软雅黑"/>
              </a:rPr>
              <a:t>流程绩效加速工单处理</a:t>
            </a:r>
          </a:p>
        </p:txBody>
      </p:sp>
      <p:sp>
        <p:nvSpPr>
          <p:cNvPr id="69" name="文本框 68">
            <a:extLst>
              <a:ext uri="{FF2B5EF4-FFF2-40B4-BE49-F238E27FC236}">
                <a16:creationId xmlns:a16="http://schemas.microsoft.com/office/drawing/2014/main" id="{65ADE6CB-0964-4A73-9FA0-803FB11B3594}"/>
              </a:ext>
            </a:extLst>
          </p:cNvPr>
          <p:cNvSpPr txBox="1"/>
          <p:nvPr/>
        </p:nvSpPr>
        <p:spPr>
          <a:xfrm>
            <a:off x="10137241" y="4601620"/>
            <a:ext cx="1909652"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defTabSz="1218626"/>
            <a:r>
              <a:rPr lang="zh-CN" altLang="en-US" sz="1800" dirty="0">
                <a:solidFill>
                  <a:prstClr val="white"/>
                </a:solidFill>
                <a:latin typeface="Arial"/>
                <a:ea typeface="微软雅黑"/>
              </a:rPr>
              <a:t>大数据设备故障分析</a:t>
            </a:r>
          </a:p>
        </p:txBody>
      </p:sp>
      <p:sp>
        <p:nvSpPr>
          <p:cNvPr id="70" name="文本框 69">
            <a:extLst>
              <a:ext uri="{FF2B5EF4-FFF2-40B4-BE49-F238E27FC236}">
                <a16:creationId xmlns:a16="http://schemas.microsoft.com/office/drawing/2014/main" id="{34FF2413-2623-485C-B22E-E371DA05CC34}"/>
              </a:ext>
            </a:extLst>
          </p:cNvPr>
          <p:cNvSpPr txBox="1"/>
          <p:nvPr/>
        </p:nvSpPr>
        <p:spPr>
          <a:xfrm>
            <a:off x="10137241" y="1144995"/>
            <a:ext cx="1909652" cy="5230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defTabSz="1218626"/>
            <a:r>
              <a:rPr lang="zh-CN" altLang="en-US" sz="2799" dirty="0">
                <a:solidFill>
                  <a:prstClr val="white"/>
                </a:solidFill>
                <a:latin typeface="Arial"/>
                <a:ea typeface="微软雅黑"/>
              </a:rPr>
              <a:t>价值</a:t>
            </a:r>
          </a:p>
        </p:txBody>
      </p:sp>
    </p:spTree>
    <p:extLst>
      <p:ext uri="{BB962C8B-B14F-4D97-AF65-F5344CB8AC3E}">
        <p14:creationId xmlns:p14="http://schemas.microsoft.com/office/powerpoint/2010/main" val="41691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heckerboard(across)">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checkerboard(across)">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1000"/>
                                        <p:tgtEl>
                                          <p:spTgt spid="32"/>
                                        </p:tgtEl>
                                      </p:cBhvr>
                                    </p:animEffect>
                                    <p:anim calcmode="lin" valueType="num">
                                      <p:cBhvr>
                                        <p:cTn id="27" dur="1000" fill="hold"/>
                                        <p:tgtEl>
                                          <p:spTgt spid="32"/>
                                        </p:tgtEl>
                                        <p:attrNameLst>
                                          <p:attrName>ppt_x</p:attrName>
                                        </p:attrNameLst>
                                      </p:cBhvr>
                                      <p:tavLst>
                                        <p:tav tm="0">
                                          <p:val>
                                            <p:strVal val="#ppt_x"/>
                                          </p:val>
                                        </p:tav>
                                        <p:tav tm="100000">
                                          <p:val>
                                            <p:strVal val="#ppt_x"/>
                                          </p:val>
                                        </p:tav>
                                      </p:tavLst>
                                    </p:anim>
                                    <p:anim calcmode="lin" valueType="num">
                                      <p:cBhvr>
                                        <p:cTn id="2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checkerboard(across)">
                                      <p:cBhvr>
                                        <p:cTn id="33" dur="500"/>
                                        <p:tgtEl>
                                          <p:spTgt spid="63"/>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checkerboard(across)">
                                      <p:cBhvr>
                                        <p:cTn id="38" dur="5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barn(inVertical)">
                                      <p:cBhvr>
                                        <p:cTn id="43" dur="500"/>
                                        <p:tgtEl>
                                          <p:spTgt spid="70"/>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barn(inVertical)">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barn(inVertical)">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barn(inVertical)">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barn(inVertical)">
                                      <p:cBhvr>
                                        <p:cTn id="6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66" grpId="0" animBg="1"/>
      <p:bldP spid="67" grpId="0" animBg="1"/>
      <p:bldP spid="68" grpId="0" animBg="1"/>
      <p:bldP spid="69" grpId="0" animBg="1"/>
      <p:bldP spid="70"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72">
            <a:extLst>
              <a:ext uri="{FF2B5EF4-FFF2-40B4-BE49-F238E27FC236}">
                <a16:creationId xmlns:a16="http://schemas.microsoft.com/office/drawing/2014/main" id="{0FC4F683-6A51-4EAB-A8CC-8FDBDDB8E00A}"/>
              </a:ext>
            </a:extLst>
          </p:cNvPr>
          <p:cNvSpPr txBox="1">
            <a:spLocks/>
          </p:cNvSpPr>
          <p:nvPr/>
        </p:nvSpPr>
        <p:spPr>
          <a:xfrm>
            <a:off x="307" y="153648"/>
            <a:ext cx="10514231" cy="704378"/>
          </a:xfrm>
          <a:prstGeom prst="rect">
            <a:avLst/>
          </a:prstGeom>
        </p:spPr>
        <p:txBody>
          <a:bodyPr vert="horz" lIns="91440" tIns="45720" rIns="91440" bIns="45720" rtlCol="0" anchor="ctr">
            <a:normAutofit/>
          </a:bodyPr>
          <a:lstStyle>
            <a:defPPr>
              <a:defRPr lang="zh-CN"/>
            </a:defPPr>
            <a:lvl1pPr>
              <a:lnSpc>
                <a:spcPct val="90000"/>
              </a:lnSpc>
              <a:spcBef>
                <a:spcPct val="0"/>
              </a:spcBef>
              <a:buNone/>
              <a:defRPr sz="3200">
                <a:solidFill>
                  <a:srgbClr val="FFB200"/>
                </a:solidFill>
                <a:cs typeface="+mn-ea"/>
              </a:defRPr>
            </a:lvl1pPr>
          </a:lstStyle>
          <a:p>
            <a:r>
              <a:rPr lang="zh-CN" altLang="en-US" dirty="0">
                <a:sym typeface="+mn-lt"/>
              </a:rPr>
              <a:t>以客户满意为导向的售后服务体系</a:t>
            </a:r>
          </a:p>
        </p:txBody>
      </p:sp>
      <p:sp>
        <p:nvSpPr>
          <p:cNvPr id="117" name="Oval 6" descr="圆形"/>
          <p:cNvSpPr>
            <a:spLocks/>
          </p:cNvSpPr>
          <p:nvPr/>
        </p:nvSpPr>
        <p:spPr bwMode="auto">
          <a:xfrm>
            <a:off x="8828005" y="3348633"/>
            <a:ext cx="735080" cy="739329"/>
          </a:xfrm>
          <a:prstGeom prst="ellipse">
            <a:avLst/>
          </a:prstGeom>
          <a:solidFill>
            <a:srgbClr val="00B0F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7308" tIns="57308" rIns="57308" bIns="57308" anchor="ctr"/>
          <a:lstStyle>
            <a:lvl1pPr eaLnBrk="0">
              <a:defRPr sz="2000">
                <a:solidFill>
                  <a:srgbClr val="000000"/>
                </a:solidFill>
                <a:latin typeface="Arial" charset="0"/>
                <a:ea typeface="微软雅黑" charset="-122"/>
                <a:cs typeface="微软雅黑" charset="-122"/>
                <a:sym typeface="Arial" charset="0"/>
              </a:defRPr>
            </a:lvl1pPr>
            <a:lvl2pPr marL="742950" indent="-285750" eaLnBrk="0">
              <a:defRPr sz="2000">
                <a:solidFill>
                  <a:srgbClr val="000000"/>
                </a:solidFill>
                <a:latin typeface="Arial" charset="0"/>
                <a:ea typeface="微软雅黑" charset="-122"/>
                <a:cs typeface="微软雅黑" charset="-122"/>
                <a:sym typeface="Arial" charset="0"/>
              </a:defRPr>
            </a:lvl2pPr>
            <a:lvl3pPr marL="1143000" indent="-228600" eaLnBrk="0">
              <a:defRPr sz="2000">
                <a:solidFill>
                  <a:srgbClr val="000000"/>
                </a:solidFill>
                <a:latin typeface="Arial" charset="0"/>
                <a:ea typeface="微软雅黑" charset="-122"/>
                <a:cs typeface="微软雅黑" charset="-122"/>
                <a:sym typeface="Arial" charset="0"/>
              </a:defRPr>
            </a:lvl3pPr>
            <a:lvl4pPr marL="1600200" indent="-228600" eaLnBrk="0">
              <a:defRPr sz="2000">
                <a:solidFill>
                  <a:srgbClr val="000000"/>
                </a:solidFill>
                <a:latin typeface="Arial" charset="0"/>
                <a:ea typeface="微软雅黑" charset="-122"/>
                <a:cs typeface="微软雅黑" charset="-122"/>
                <a:sym typeface="Arial" charset="0"/>
              </a:defRPr>
            </a:lvl4pPr>
            <a:lvl5pPr marL="2057400" indent="-228600" eaLnBrk="0">
              <a:defRPr sz="2000">
                <a:solidFill>
                  <a:srgbClr val="000000"/>
                </a:solidFill>
                <a:latin typeface="Arial" charset="0"/>
                <a:ea typeface="微软雅黑" charset="-122"/>
                <a:cs typeface="微软雅黑" charset="-122"/>
                <a:sym typeface="Arial" charset="0"/>
              </a:defRPr>
            </a:lvl5pPr>
            <a:lvl6pPr marL="25146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6pPr>
            <a:lvl7pPr marL="29718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7pPr>
            <a:lvl8pPr marL="34290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8pPr>
            <a:lvl9pPr marL="38862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9pPr>
          </a:lstStyle>
          <a:p>
            <a:pPr eaLnBrk="1" fontAlgn="base" hangingPunct="0">
              <a:spcBef>
                <a:spcPct val="0"/>
              </a:spcBef>
              <a:spcAft>
                <a:spcPct val="0"/>
              </a:spcAft>
              <a:defRPr/>
            </a:pPr>
            <a:endParaRPr lang="zh-CN" altLang="zh-CN" sz="2256">
              <a:latin typeface="Calibri" charset="0"/>
              <a:sym typeface="Calibri" charset="0"/>
            </a:endParaRPr>
          </a:p>
        </p:txBody>
      </p:sp>
      <p:sp>
        <p:nvSpPr>
          <p:cNvPr id="116" name="Oval 6" descr="圆形"/>
          <p:cNvSpPr>
            <a:spLocks/>
          </p:cNvSpPr>
          <p:nvPr/>
        </p:nvSpPr>
        <p:spPr bwMode="auto">
          <a:xfrm>
            <a:off x="6196513" y="3352689"/>
            <a:ext cx="735080" cy="739329"/>
          </a:xfrm>
          <a:prstGeom prst="ellipse">
            <a:avLst/>
          </a:prstGeom>
          <a:solidFill>
            <a:srgbClr val="00B0F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7308" tIns="57308" rIns="57308" bIns="57308" anchor="ctr"/>
          <a:lstStyle>
            <a:lvl1pPr eaLnBrk="0">
              <a:defRPr sz="2000">
                <a:solidFill>
                  <a:srgbClr val="000000"/>
                </a:solidFill>
                <a:latin typeface="Arial" charset="0"/>
                <a:ea typeface="微软雅黑" charset="-122"/>
                <a:cs typeface="微软雅黑" charset="-122"/>
                <a:sym typeface="Arial" charset="0"/>
              </a:defRPr>
            </a:lvl1pPr>
            <a:lvl2pPr marL="742950" indent="-285750" eaLnBrk="0">
              <a:defRPr sz="2000">
                <a:solidFill>
                  <a:srgbClr val="000000"/>
                </a:solidFill>
                <a:latin typeface="Arial" charset="0"/>
                <a:ea typeface="微软雅黑" charset="-122"/>
                <a:cs typeface="微软雅黑" charset="-122"/>
                <a:sym typeface="Arial" charset="0"/>
              </a:defRPr>
            </a:lvl2pPr>
            <a:lvl3pPr marL="1143000" indent="-228600" eaLnBrk="0">
              <a:defRPr sz="2000">
                <a:solidFill>
                  <a:srgbClr val="000000"/>
                </a:solidFill>
                <a:latin typeface="Arial" charset="0"/>
                <a:ea typeface="微软雅黑" charset="-122"/>
                <a:cs typeface="微软雅黑" charset="-122"/>
                <a:sym typeface="Arial" charset="0"/>
              </a:defRPr>
            </a:lvl3pPr>
            <a:lvl4pPr marL="1600200" indent="-228600" eaLnBrk="0">
              <a:defRPr sz="2000">
                <a:solidFill>
                  <a:srgbClr val="000000"/>
                </a:solidFill>
                <a:latin typeface="Arial" charset="0"/>
                <a:ea typeface="微软雅黑" charset="-122"/>
                <a:cs typeface="微软雅黑" charset="-122"/>
                <a:sym typeface="Arial" charset="0"/>
              </a:defRPr>
            </a:lvl4pPr>
            <a:lvl5pPr marL="2057400" indent="-228600" eaLnBrk="0">
              <a:defRPr sz="2000">
                <a:solidFill>
                  <a:srgbClr val="000000"/>
                </a:solidFill>
                <a:latin typeface="Arial" charset="0"/>
                <a:ea typeface="微软雅黑" charset="-122"/>
                <a:cs typeface="微软雅黑" charset="-122"/>
                <a:sym typeface="Arial" charset="0"/>
              </a:defRPr>
            </a:lvl5pPr>
            <a:lvl6pPr marL="25146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6pPr>
            <a:lvl7pPr marL="29718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7pPr>
            <a:lvl8pPr marL="34290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8pPr>
            <a:lvl9pPr marL="38862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9pPr>
          </a:lstStyle>
          <a:p>
            <a:pPr eaLnBrk="1" fontAlgn="base" hangingPunct="0">
              <a:spcBef>
                <a:spcPct val="0"/>
              </a:spcBef>
              <a:spcAft>
                <a:spcPct val="0"/>
              </a:spcAft>
              <a:defRPr/>
            </a:pPr>
            <a:endParaRPr lang="zh-CN" altLang="zh-CN" sz="2256">
              <a:latin typeface="Calibri" charset="0"/>
              <a:sym typeface="Calibri" charset="0"/>
            </a:endParaRPr>
          </a:p>
        </p:txBody>
      </p:sp>
      <p:sp>
        <p:nvSpPr>
          <p:cNvPr id="115" name="Oval 6" descr="圆形"/>
          <p:cNvSpPr>
            <a:spLocks/>
          </p:cNvSpPr>
          <p:nvPr/>
        </p:nvSpPr>
        <p:spPr bwMode="auto">
          <a:xfrm>
            <a:off x="2710376" y="4884503"/>
            <a:ext cx="735080" cy="739329"/>
          </a:xfrm>
          <a:prstGeom prst="ellipse">
            <a:avLst/>
          </a:prstGeom>
          <a:solidFill>
            <a:srgbClr val="00B0F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7308" tIns="57308" rIns="57308" bIns="57308" anchor="ctr"/>
          <a:lstStyle>
            <a:lvl1pPr eaLnBrk="0">
              <a:defRPr sz="2000">
                <a:solidFill>
                  <a:srgbClr val="000000"/>
                </a:solidFill>
                <a:latin typeface="Arial" charset="0"/>
                <a:ea typeface="微软雅黑" charset="-122"/>
                <a:cs typeface="微软雅黑" charset="-122"/>
                <a:sym typeface="Arial" charset="0"/>
              </a:defRPr>
            </a:lvl1pPr>
            <a:lvl2pPr marL="742950" indent="-285750" eaLnBrk="0">
              <a:defRPr sz="2000">
                <a:solidFill>
                  <a:srgbClr val="000000"/>
                </a:solidFill>
                <a:latin typeface="Arial" charset="0"/>
                <a:ea typeface="微软雅黑" charset="-122"/>
                <a:cs typeface="微软雅黑" charset="-122"/>
                <a:sym typeface="Arial" charset="0"/>
              </a:defRPr>
            </a:lvl2pPr>
            <a:lvl3pPr marL="1143000" indent="-228600" eaLnBrk="0">
              <a:defRPr sz="2000">
                <a:solidFill>
                  <a:srgbClr val="000000"/>
                </a:solidFill>
                <a:latin typeface="Arial" charset="0"/>
                <a:ea typeface="微软雅黑" charset="-122"/>
                <a:cs typeface="微软雅黑" charset="-122"/>
                <a:sym typeface="Arial" charset="0"/>
              </a:defRPr>
            </a:lvl3pPr>
            <a:lvl4pPr marL="1600200" indent="-228600" eaLnBrk="0">
              <a:defRPr sz="2000">
                <a:solidFill>
                  <a:srgbClr val="000000"/>
                </a:solidFill>
                <a:latin typeface="Arial" charset="0"/>
                <a:ea typeface="微软雅黑" charset="-122"/>
                <a:cs typeface="微软雅黑" charset="-122"/>
                <a:sym typeface="Arial" charset="0"/>
              </a:defRPr>
            </a:lvl4pPr>
            <a:lvl5pPr marL="2057400" indent="-228600" eaLnBrk="0">
              <a:defRPr sz="2000">
                <a:solidFill>
                  <a:srgbClr val="000000"/>
                </a:solidFill>
                <a:latin typeface="Arial" charset="0"/>
                <a:ea typeface="微软雅黑" charset="-122"/>
                <a:cs typeface="微软雅黑" charset="-122"/>
                <a:sym typeface="Arial" charset="0"/>
              </a:defRPr>
            </a:lvl5pPr>
            <a:lvl6pPr marL="25146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6pPr>
            <a:lvl7pPr marL="29718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7pPr>
            <a:lvl8pPr marL="34290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8pPr>
            <a:lvl9pPr marL="38862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9pPr>
          </a:lstStyle>
          <a:p>
            <a:pPr eaLnBrk="1" fontAlgn="base" hangingPunct="0">
              <a:spcBef>
                <a:spcPct val="0"/>
              </a:spcBef>
              <a:spcAft>
                <a:spcPct val="0"/>
              </a:spcAft>
              <a:defRPr/>
            </a:pPr>
            <a:endParaRPr lang="zh-CN" altLang="zh-CN" sz="2256">
              <a:latin typeface="Calibri" charset="0"/>
              <a:sym typeface="Calibri" charset="0"/>
            </a:endParaRPr>
          </a:p>
        </p:txBody>
      </p:sp>
      <p:sp>
        <p:nvSpPr>
          <p:cNvPr id="114" name="Oval 6" descr="圆形"/>
          <p:cNvSpPr>
            <a:spLocks/>
          </p:cNvSpPr>
          <p:nvPr/>
        </p:nvSpPr>
        <p:spPr bwMode="auto">
          <a:xfrm>
            <a:off x="5184590" y="1981706"/>
            <a:ext cx="735080" cy="739329"/>
          </a:xfrm>
          <a:prstGeom prst="ellipse">
            <a:avLst/>
          </a:prstGeom>
          <a:solidFill>
            <a:srgbClr val="00B0F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7308" tIns="57308" rIns="57308" bIns="57308" anchor="ctr"/>
          <a:lstStyle>
            <a:lvl1pPr eaLnBrk="0">
              <a:defRPr sz="2000">
                <a:solidFill>
                  <a:srgbClr val="000000"/>
                </a:solidFill>
                <a:latin typeface="Arial" charset="0"/>
                <a:ea typeface="微软雅黑" charset="-122"/>
                <a:cs typeface="微软雅黑" charset="-122"/>
                <a:sym typeface="Arial" charset="0"/>
              </a:defRPr>
            </a:lvl1pPr>
            <a:lvl2pPr marL="742950" indent="-285750" eaLnBrk="0">
              <a:defRPr sz="2000">
                <a:solidFill>
                  <a:srgbClr val="000000"/>
                </a:solidFill>
                <a:latin typeface="Arial" charset="0"/>
                <a:ea typeface="微软雅黑" charset="-122"/>
                <a:cs typeface="微软雅黑" charset="-122"/>
                <a:sym typeface="Arial" charset="0"/>
              </a:defRPr>
            </a:lvl2pPr>
            <a:lvl3pPr marL="1143000" indent="-228600" eaLnBrk="0">
              <a:defRPr sz="2000">
                <a:solidFill>
                  <a:srgbClr val="000000"/>
                </a:solidFill>
                <a:latin typeface="Arial" charset="0"/>
                <a:ea typeface="微软雅黑" charset="-122"/>
                <a:cs typeface="微软雅黑" charset="-122"/>
                <a:sym typeface="Arial" charset="0"/>
              </a:defRPr>
            </a:lvl3pPr>
            <a:lvl4pPr marL="1600200" indent="-228600" eaLnBrk="0">
              <a:defRPr sz="2000">
                <a:solidFill>
                  <a:srgbClr val="000000"/>
                </a:solidFill>
                <a:latin typeface="Arial" charset="0"/>
                <a:ea typeface="微软雅黑" charset="-122"/>
                <a:cs typeface="微软雅黑" charset="-122"/>
                <a:sym typeface="Arial" charset="0"/>
              </a:defRPr>
            </a:lvl4pPr>
            <a:lvl5pPr marL="2057400" indent="-228600" eaLnBrk="0">
              <a:defRPr sz="2000">
                <a:solidFill>
                  <a:srgbClr val="000000"/>
                </a:solidFill>
                <a:latin typeface="Arial" charset="0"/>
                <a:ea typeface="微软雅黑" charset="-122"/>
                <a:cs typeface="微软雅黑" charset="-122"/>
                <a:sym typeface="Arial" charset="0"/>
              </a:defRPr>
            </a:lvl5pPr>
            <a:lvl6pPr marL="25146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6pPr>
            <a:lvl7pPr marL="29718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7pPr>
            <a:lvl8pPr marL="34290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8pPr>
            <a:lvl9pPr marL="38862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9pPr>
          </a:lstStyle>
          <a:p>
            <a:pPr eaLnBrk="1" fontAlgn="base" hangingPunct="0">
              <a:spcBef>
                <a:spcPct val="0"/>
              </a:spcBef>
              <a:spcAft>
                <a:spcPct val="0"/>
              </a:spcAft>
              <a:defRPr/>
            </a:pPr>
            <a:endParaRPr lang="zh-CN" altLang="zh-CN" sz="2256">
              <a:latin typeface="Calibri" charset="0"/>
              <a:sym typeface="Calibri" charset="0"/>
            </a:endParaRPr>
          </a:p>
        </p:txBody>
      </p:sp>
      <p:sp>
        <p:nvSpPr>
          <p:cNvPr id="113" name="Oval 6" descr="圆形"/>
          <p:cNvSpPr>
            <a:spLocks/>
          </p:cNvSpPr>
          <p:nvPr/>
        </p:nvSpPr>
        <p:spPr bwMode="auto">
          <a:xfrm>
            <a:off x="1465867" y="2788055"/>
            <a:ext cx="735080" cy="739329"/>
          </a:xfrm>
          <a:prstGeom prst="ellipse">
            <a:avLst/>
          </a:prstGeom>
          <a:solidFill>
            <a:srgbClr val="00B0F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7308" tIns="57308" rIns="57308" bIns="57308" anchor="ctr"/>
          <a:lstStyle>
            <a:lvl1pPr eaLnBrk="0">
              <a:defRPr sz="2000">
                <a:solidFill>
                  <a:srgbClr val="000000"/>
                </a:solidFill>
                <a:latin typeface="Arial" charset="0"/>
                <a:ea typeface="微软雅黑" charset="-122"/>
                <a:cs typeface="微软雅黑" charset="-122"/>
                <a:sym typeface="Arial" charset="0"/>
              </a:defRPr>
            </a:lvl1pPr>
            <a:lvl2pPr marL="742950" indent="-285750" eaLnBrk="0">
              <a:defRPr sz="2000">
                <a:solidFill>
                  <a:srgbClr val="000000"/>
                </a:solidFill>
                <a:latin typeface="Arial" charset="0"/>
                <a:ea typeface="微软雅黑" charset="-122"/>
                <a:cs typeface="微软雅黑" charset="-122"/>
                <a:sym typeface="Arial" charset="0"/>
              </a:defRPr>
            </a:lvl2pPr>
            <a:lvl3pPr marL="1143000" indent="-228600" eaLnBrk="0">
              <a:defRPr sz="2000">
                <a:solidFill>
                  <a:srgbClr val="000000"/>
                </a:solidFill>
                <a:latin typeface="Arial" charset="0"/>
                <a:ea typeface="微软雅黑" charset="-122"/>
                <a:cs typeface="微软雅黑" charset="-122"/>
                <a:sym typeface="Arial" charset="0"/>
              </a:defRPr>
            </a:lvl3pPr>
            <a:lvl4pPr marL="1600200" indent="-228600" eaLnBrk="0">
              <a:defRPr sz="2000">
                <a:solidFill>
                  <a:srgbClr val="000000"/>
                </a:solidFill>
                <a:latin typeface="Arial" charset="0"/>
                <a:ea typeface="微软雅黑" charset="-122"/>
                <a:cs typeface="微软雅黑" charset="-122"/>
                <a:sym typeface="Arial" charset="0"/>
              </a:defRPr>
            </a:lvl4pPr>
            <a:lvl5pPr marL="2057400" indent="-228600" eaLnBrk="0">
              <a:defRPr sz="2000">
                <a:solidFill>
                  <a:srgbClr val="000000"/>
                </a:solidFill>
                <a:latin typeface="Arial" charset="0"/>
                <a:ea typeface="微软雅黑" charset="-122"/>
                <a:cs typeface="微软雅黑" charset="-122"/>
                <a:sym typeface="Arial" charset="0"/>
              </a:defRPr>
            </a:lvl5pPr>
            <a:lvl6pPr marL="25146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6pPr>
            <a:lvl7pPr marL="29718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7pPr>
            <a:lvl8pPr marL="34290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8pPr>
            <a:lvl9pPr marL="38862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9pPr>
          </a:lstStyle>
          <a:p>
            <a:pPr eaLnBrk="1" fontAlgn="base" hangingPunct="0">
              <a:spcBef>
                <a:spcPct val="0"/>
              </a:spcBef>
              <a:spcAft>
                <a:spcPct val="0"/>
              </a:spcAft>
              <a:defRPr/>
            </a:pPr>
            <a:endParaRPr lang="zh-CN" altLang="zh-CN" sz="2256">
              <a:latin typeface="Calibri" charset="0"/>
              <a:sym typeface="Calibri" charset="0"/>
            </a:endParaRPr>
          </a:p>
        </p:txBody>
      </p:sp>
      <p:sp>
        <p:nvSpPr>
          <p:cNvPr id="4" name="TextBox 21">
            <a:extLst>
              <a:ext uri="{FF2B5EF4-FFF2-40B4-BE49-F238E27FC236}">
                <a16:creationId xmlns:a16="http://schemas.microsoft.com/office/drawing/2014/main" id="{382CE9C1-9282-40FF-941A-FBA8BBE25DA3}"/>
              </a:ext>
            </a:extLst>
          </p:cNvPr>
          <p:cNvSpPr txBox="1"/>
          <p:nvPr/>
        </p:nvSpPr>
        <p:spPr>
          <a:xfrm>
            <a:off x="1642948" y="3560457"/>
            <a:ext cx="473206" cy="439479"/>
          </a:xfrm>
          <a:prstGeom prst="rect">
            <a:avLst/>
          </a:prstGeom>
          <a:noFill/>
        </p:spPr>
        <p:txBody>
          <a:bodyPr wrap="none" rtlCol="0">
            <a:spAutoFit/>
          </a:bodyPr>
          <a:lstStyle/>
          <a:p>
            <a:r>
              <a:rPr lang="zh-CN" altLang="en-US" sz="1128" b="1" dirty="0">
                <a:solidFill>
                  <a:srgbClr val="00B0F0"/>
                </a:solidFill>
                <a:latin typeface="微软雅黑" panose="020B0503020204020204" pitchFamily="34" charset="-122"/>
                <a:ea typeface="微软雅黑" panose="020B0503020204020204" pitchFamily="34" charset="-122"/>
              </a:rPr>
              <a:t>客户</a:t>
            </a:r>
          </a:p>
          <a:p>
            <a:endParaRPr lang="zh-CN" altLang="en-US" sz="1128" b="1" dirty="0">
              <a:solidFill>
                <a:srgbClr val="00B0F0"/>
              </a:solidFill>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8C2E54B6-7F21-410C-8755-F8461F9873B3}"/>
              </a:ext>
            </a:extLst>
          </p:cNvPr>
          <p:cNvCxnSpPr>
            <a:cxnSpLocks/>
          </p:cNvCxnSpPr>
          <p:nvPr/>
        </p:nvCxnSpPr>
        <p:spPr bwMode="auto">
          <a:xfrm>
            <a:off x="4092246" y="3794734"/>
            <a:ext cx="887600" cy="0"/>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w="med" len="med"/>
          </a:ln>
        </p:spPr>
      </p:cxnSp>
      <p:cxnSp>
        <p:nvCxnSpPr>
          <p:cNvPr id="6" name="直接箭头连接符 5">
            <a:extLst>
              <a:ext uri="{FF2B5EF4-FFF2-40B4-BE49-F238E27FC236}">
                <a16:creationId xmlns:a16="http://schemas.microsoft.com/office/drawing/2014/main" id="{5A7073F5-83F3-4AF8-94DB-E33DABD7D957}"/>
              </a:ext>
            </a:extLst>
          </p:cNvPr>
          <p:cNvCxnSpPr>
            <a:cxnSpLocks/>
          </p:cNvCxnSpPr>
          <p:nvPr/>
        </p:nvCxnSpPr>
        <p:spPr bwMode="auto">
          <a:xfrm flipH="1">
            <a:off x="4536046" y="5322863"/>
            <a:ext cx="1653888" cy="0"/>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w="med" len="med"/>
          </a:ln>
        </p:spPr>
      </p:cxnSp>
      <p:sp>
        <p:nvSpPr>
          <p:cNvPr id="7" name="TextBox 49">
            <a:extLst>
              <a:ext uri="{FF2B5EF4-FFF2-40B4-BE49-F238E27FC236}">
                <a16:creationId xmlns:a16="http://schemas.microsoft.com/office/drawing/2014/main" id="{9BCECECA-C75C-4523-B247-7578CC4A57BF}"/>
              </a:ext>
            </a:extLst>
          </p:cNvPr>
          <p:cNvSpPr txBox="1"/>
          <p:nvPr/>
        </p:nvSpPr>
        <p:spPr>
          <a:xfrm>
            <a:off x="4837445" y="5353535"/>
            <a:ext cx="947696" cy="222497"/>
          </a:xfrm>
          <a:prstGeom prst="rect">
            <a:avLst/>
          </a:prstGeom>
          <a:noFill/>
        </p:spPr>
        <p:txBody>
          <a:bodyPr wrap="none" rtlCol="0">
            <a:spAutoFit/>
          </a:bodyPr>
          <a:lstStyle/>
          <a:p>
            <a:pPr algn="ctr"/>
            <a:r>
              <a:rPr lang="zh-CN" altLang="en-US" sz="846" dirty="0">
                <a:solidFill>
                  <a:schemeClr val="bg1"/>
                </a:solidFill>
                <a:latin typeface="微软雅黑" panose="020B0503020204020204" pitchFamily="34" charset="-122"/>
                <a:ea typeface="微软雅黑" panose="020B0503020204020204" pitchFamily="34" charset="-122"/>
              </a:rPr>
              <a:t>数据沉淀至系统</a:t>
            </a:r>
          </a:p>
        </p:txBody>
      </p:sp>
      <p:sp>
        <p:nvSpPr>
          <p:cNvPr id="8" name="矩形 7">
            <a:extLst>
              <a:ext uri="{FF2B5EF4-FFF2-40B4-BE49-F238E27FC236}">
                <a16:creationId xmlns:a16="http://schemas.microsoft.com/office/drawing/2014/main" id="{B39630B4-975D-4A82-A97C-07FAF8F16B24}"/>
              </a:ext>
            </a:extLst>
          </p:cNvPr>
          <p:cNvSpPr/>
          <p:nvPr/>
        </p:nvSpPr>
        <p:spPr bwMode="auto">
          <a:xfrm>
            <a:off x="3515588" y="2315699"/>
            <a:ext cx="724870" cy="322128"/>
          </a:xfrm>
          <a:prstGeom prst="rect">
            <a:avLst/>
          </a:prstGeom>
          <a:solidFill>
            <a:srgbClr val="FFC000"/>
          </a:solidFill>
          <a:ln w="12700" cap="flat" cmpd="sng" algn="ctr">
            <a:noFill/>
            <a:prstDash val="solid"/>
            <a:round/>
            <a:headEnd type="none" w="med" len="med"/>
            <a:tailEnd type="none" w="med" len="med"/>
          </a:ln>
        </p:spPr>
        <p:txBody>
          <a:bodyPr vert="horz" wrap="square" lIns="33845" tIns="42983" rIns="33845" bIns="42983" numCol="1" rtlCol="0" anchor="ctr" anchorCtr="0" compatLnSpc="1"/>
          <a:lstStyle/>
          <a:p>
            <a:pPr algn="ctr"/>
            <a:r>
              <a:rPr lang="zh-CN" altLang="en-US" sz="1128" dirty="0">
                <a:latin typeface="微软雅黑" panose="020B0503020204020204" pitchFamily="34" charset="-122"/>
                <a:ea typeface="微软雅黑" panose="020B0503020204020204" pitchFamily="34" charset="-122"/>
              </a:rPr>
              <a:t>在线咨询</a:t>
            </a:r>
            <a:endParaRPr lang="zh-CN" altLang="en-US" sz="940" dirty="0">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62684B65-F8EC-4DD2-90D8-38A1A91CD318}"/>
              </a:ext>
            </a:extLst>
          </p:cNvPr>
          <p:cNvCxnSpPr/>
          <p:nvPr/>
        </p:nvCxnSpPr>
        <p:spPr bwMode="auto">
          <a:xfrm>
            <a:off x="4275279" y="2469124"/>
            <a:ext cx="970334" cy="0"/>
          </a:xfrm>
          <a:prstGeom prst="straightConnector1">
            <a:avLst/>
          </a:prstGeom>
          <a:solidFill>
            <a:schemeClr val="accent1"/>
          </a:solidFill>
          <a:ln w="9525" cap="flat" cmpd="sng" algn="ctr">
            <a:solidFill>
              <a:schemeClr val="bg1">
                <a:lumMod val="75000"/>
              </a:schemeClr>
            </a:solidFill>
            <a:prstDash val="solid"/>
            <a:round/>
            <a:headEnd type="triangle" w="med" len="med"/>
            <a:tailEnd type="triangle" w="med" len="med"/>
          </a:ln>
        </p:spPr>
      </p:cxnSp>
      <p:sp>
        <p:nvSpPr>
          <p:cNvPr id="10" name="TextBox 68">
            <a:extLst>
              <a:ext uri="{FF2B5EF4-FFF2-40B4-BE49-F238E27FC236}">
                <a16:creationId xmlns:a16="http://schemas.microsoft.com/office/drawing/2014/main" id="{A524E863-4E74-4C3D-A1AE-AFDD67D3A6B2}"/>
              </a:ext>
            </a:extLst>
          </p:cNvPr>
          <p:cNvSpPr txBox="1"/>
          <p:nvPr/>
        </p:nvSpPr>
        <p:spPr>
          <a:xfrm>
            <a:off x="5334652" y="2691490"/>
            <a:ext cx="473206" cy="265907"/>
          </a:xfrm>
          <a:prstGeom prst="rect">
            <a:avLst/>
          </a:prstGeom>
          <a:noFill/>
        </p:spPr>
        <p:txBody>
          <a:bodyPr wrap="none" rtlCol="0">
            <a:spAutoFit/>
          </a:bodyPr>
          <a:lstStyle>
            <a:defPPr>
              <a:defRPr lang="zh-CN"/>
            </a:defPPr>
            <a:lvl1pPr>
              <a:defRPr sz="1200" b="1">
                <a:solidFill>
                  <a:srgbClr val="00B0F0"/>
                </a:solidFill>
                <a:latin typeface="微软雅黑" panose="020B0503020204020204" pitchFamily="34" charset="-122"/>
                <a:ea typeface="微软雅黑" panose="020B0503020204020204" pitchFamily="34" charset="-122"/>
              </a:defRPr>
            </a:lvl1pPr>
          </a:lstStyle>
          <a:p>
            <a:r>
              <a:rPr lang="zh-CN" altLang="en-US" sz="1128" dirty="0"/>
              <a:t>客服</a:t>
            </a:r>
          </a:p>
        </p:txBody>
      </p:sp>
      <p:sp>
        <p:nvSpPr>
          <p:cNvPr id="11" name="TextBox 70">
            <a:extLst>
              <a:ext uri="{FF2B5EF4-FFF2-40B4-BE49-F238E27FC236}">
                <a16:creationId xmlns:a16="http://schemas.microsoft.com/office/drawing/2014/main" id="{471E58CE-D72F-4F5A-AD77-D6D048C67203}"/>
              </a:ext>
            </a:extLst>
          </p:cNvPr>
          <p:cNvSpPr txBox="1"/>
          <p:nvPr/>
        </p:nvSpPr>
        <p:spPr>
          <a:xfrm>
            <a:off x="6019936" y="2191361"/>
            <a:ext cx="450765" cy="251479"/>
          </a:xfrm>
          <a:prstGeom prst="rect">
            <a:avLst/>
          </a:prstGeom>
          <a:noFill/>
        </p:spPr>
        <p:txBody>
          <a:bodyPr wrap="none" rtlCol="0">
            <a:spAutoFit/>
          </a:bodyPr>
          <a:lstStyle/>
          <a:p>
            <a:pPr algn="ctr"/>
            <a:r>
              <a:rPr lang="zh-CN" altLang="en-US" sz="1034" dirty="0">
                <a:solidFill>
                  <a:schemeClr val="bg1"/>
                </a:solidFill>
                <a:latin typeface="微软雅黑" panose="020B0503020204020204" pitchFamily="34" charset="-122"/>
                <a:ea typeface="微软雅黑" panose="020B0503020204020204" pitchFamily="34" charset="-122"/>
              </a:rPr>
              <a:t>解答</a:t>
            </a:r>
          </a:p>
        </p:txBody>
      </p:sp>
      <p:sp>
        <p:nvSpPr>
          <p:cNvPr id="12" name="TextBox 84">
            <a:extLst>
              <a:ext uri="{FF2B5EF4-FFF2-40B4-BE49-F238E27FC236}">
                <a16:creationId xmlns:a16="http://schemas.microsoft.com/office/drawing/2014/main" id="{9F76C6DB-96F4-4652-AA6A-8840B4E5A312}"/>
              </a:ext>
            </a:extLst>
          </p:cNvPr>
          <p:cNvSpPr txBox="1"/>
          <p:nvPr/>
        </p:nvSpPr>
        <p:spPr>
          <a:xfrm>
            <a:off x="9595228" y="3818585"/>
            <a:ext cx="1038074" cy="236988"/>
          </a:xfrm>
          <a:prstGeom prst="rect">
            <a:avLst/>
          </a:prstGeom>
          <a:noFill/>
        </p:spPr>
        <p:txBody>
          <a:bodyPr wrap="square" rtlCol="0">
            <a:spAutoFit/>
          </a:bodyPr>
          <a:lstStyle/>
          <a:p>
            <a:r>
              <a:rPr lang="zh-CN" altLang="en-US" sz="940" dirty="0">
                <a:solidFill>
                  <a:schemeClr val="bg1"/>
                </a:solidFill>
                <a:latin typeface="微软雅黑" panose="020B0503020204020204" pitchFamily="34" charset="-122"/>
                <a:ea typeface="微软雅黑" panose="020B0503020204020204" pitchFamily="34" charset="-122"/>
              </a:rPr>
              <a:t>服务商工程师</a:t>
            </a:r>
          </a:p>
        </p:txBody>
      </p:sp>
      <p:sp>
        <p:nvSpPr>
          <p:cNvPr id="13" name="qr-code_286003">
            <a:extLst>
              <a:ext uri="{FF2B5EF4-FFF2-40B4-BE49-F238E27FC236}">
                <a16:creationId xmlns:a16="http://schemas.microsoft.com/office/drawing/2014/main" id="{0D7C0473-14AD-4BD3-8357-B698B20764DE}"/>
              </a:ext>
            </a:extLst>
          </p:cNvPr>
          <p:cNvSpPr>
            <a:spLocks noChangeAspect="1"/>
          </p:cNvSpPr>
          <p:nvPr/>
        </p:nvSpPr>
        <p:spPr bwMode="auto">
          <a:xfrm>
            <a:off x="3641223" y="3613641"/>
            <a:ext cx="336112" cy="335606"/>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7639" h="606722">
                <a:moveTo>
                  <a:pt x="579951" y="496358"/>
                </a:moveTo>
                <a:cubicBezTo>
                  <a:pt x="595264" y="496358"/>
                  <a:pt x="607639" y="508710"/>
                  <a:pt x="607639" y="523993"/>
                </a:cubicBezTo>
                <a:lnTo>
                  <a:pt x="607639" y="579087"/>
                </a:lnTo>
                <a:cubicBezTo>
                  <a:pt x="607639" y="594370"/>
                  <a:pt x="595264" y="606722"/>
                  <a:pt x="579951" y="606722"/>
                </a:cubicBezTo>
                <a:lnTo>
                  <a:pt x="487897" y="606722"/>
                </a:lnTo>
                <a:cubicBezTo>
                  <a:pt x="472673" y="606722"/>
                  <a:pt x="460298" y="594370"/>
                  <a:pt x="460298" y="579087"/>
                </a:cubicBezTo>
                <a:cubicBezTo>
                  <a:pt x="460298" y="563892"/>
                  <a:pt x="472673" y="551540"/>
                  <a:pt x="487897" y="551540"/>
                </a:cubicBezTo>
                <a:lnTo>
                  <a:pt x="552353" y="551540"/>
                </a:lnTo>
                <a:lnTo>
                  <a:pt x="552353" y="523993"/>
                </a:lnTo>
                <a:cubicBezTo>
                  <a:pt x="552353" y="508710"/>
                  <a:pt x="564728" y="496358"/>
                  <a:pt x="579951" y="496358"/>
                </a:cubicBezTo>
                <a:close/>
                <a:moveTo>
                  <a:pt x="469470" y="441246"/>
                </a:moveTo>
                <a:lnTo>
                  <a:pt x="487892" y="441246"/>
                </a:lnTo>
                <a:cubicBezTo>
                  <a:pt x="503111" y="441246"/>
                  <a:pt x="515481" y="453602"/>
                  <a:pt x="515481" y="468802"/>
                </a:cubicBezTo>
                <a:cubicBezTo>
                  <a:pt x="515481" y="484091"/>
                  <a:pt x="503111" y="496358"/>
                  <a:pt x="487892" y="496358"/>
                </a:cubicBezTo>
                <a:lnTo>
                  <a:pt x="469470" y="496358"/>
                </a:lnTo>
                <a:cubicBezTo>
                  <a:pt x="454251" y="496358"/>
                  <a:pt x="441881" y="484091"/>
                  <a:pt x="441881" y="468802"/>
                </a:cubicBezTo>
                <a:cubicBezTo>
                  <a:pt x="441881" y="453602"/>
                  <a:pt x="454251" y="441246"/>
                  <a:pt x="469470" y="441246"/>
                </a:cubicBezTo>
                <a:close/>
                <a:moveTo>
                  <a:pt x="359037" y="441246"/>
                </a:moveTo>
                <a:cubicBezTo>
                  <a:pt x="374257" y="441246"/>
                  <a:pt x="386628" y="453597"/>
                  <a:pt x="386628" y="468791"/>
                </a:cubicBezTo>
                <a:lnTo>
                  <a:pt x="386628" y="505577"/>
                </a:lnTo>
                <a:cubicBezTo>
                  <a:pt x="386628" y="520771"/>
                  <a:pt x="374257" y="533122"/>
                  <a:pt x="359037" y="533122"/>
                </a:cubicBezTo>
                <a:cubicBezTo>
                  <a:pt x="343817" y="533122"/>
                  <a:pt x="331446" y="520771"/>
                  <a:pt x="331446" y="505577"/>
                </a:cubicBezTo>
                <a:lnTo>
                  <a:pt x="331446" y="468791"/>
                </a:lnTo>
                <a:cubicBezTo>
                  <a:pt x="331446" y="453597"/>
                  <a:pt x="343817" y="441246"/>
                  <a:pt x="359037" y="441246"/>
                </a:cubicBezTo>
                <a:close/>
                <a:moveTo>
                  <a:pt x="138141" y="441246"/>
                </a:moveTo>
                <a:cubicBezTo>
                  <a:pt x="145357" y="441246"/>
                  <a:pt x="152484" y="444179"/>
                  <a:pt x="157651" y="449335"/>
                </a:cubicBezTo>
                <a:cubicBezTo>
                  <a:pt x="162818" y="454491"/>
                  <a:pt x="165758" y="461513"/>
                  <a:pt x="165758" y="468802"/>
                </a:cubicBezTo>
                <a:cubicBezTo>
                  <a:pt x="165758" y="476091"/>
                  <a:pt x="162818" y="483202"/>
                  <a:pt x="157651" y="488358"/>
                </a:cubicBezTo>
                <a:cubicBezTo>
                  <a:pt x="152484" y="493425"/>
                  <a:pt x="145357" y="496358"/>
                  <a:pt x="138141" y="496358"/>
                </a:cubicBezTo>
                <a:cubicBezTo>
                  <a:pt x="130836" y="496358"/>
                  <a:pt x="123709" y="493425"/>
                  <a:pt x="118542" y="488358"/>
                </a:cubicBezTo>
                <a:cubicBezTo>
                  <a:pt x="113375" y="483202"/>
                  <a:pt x="110435" y="476091"/>
                  <a:pt x="110435" y="468802"/>
                </a:cubicBezTo>
                <a:cubicBezTo>
                  <a:pt x="110435" y="461513"/>
                  <a:pt x="113375" y="454491"/>
                  <a:pt x="118542" y="449335"/>
                </a:cubicBezTo>
                <a:cubicBezTo>
                  <a:pt x="123709" y="444179"/>
                  <a:pt x="130836" y="441246"/>
                  <a:pt x="138141" y="441246"/>
                </a:cubicBezTo>
                <a:close/>
                <a:moveTo>
                  <a:pt x="55274" y="386053"/>
                </a:moveTo>
                <a:lnTo>
                  <a:pt x="55274" y="551532"/>
                </a:lnTo>
                <a:lnTo>
                  <a:pt x="220919" y="551532"/>
                </a:lnTo>
                <a:lnTo>
                  <a:pt x="220919" y="386053"/>
                </a:lnTo>
                <a:close/>
                <a:moveTo>
                  <a:pt x="432633" y="330952"/>
                </a:moveTo>
                <a:lnTo>
                  <a:pt x="487894" y="330952"/>
                </a:lnTo>
                <a:cubicBezTo>
                  <a:pt x="503112" y="330952"/>
                  <a:pt x="515481" y="343308"/>
                  <a:pt x="515481" y="358508"/>
                </a:cubicBezTo>
                <a:cubicBezTo>
                  <a:pt x="515481" y="373708"/>
                  <a:pt x="503112" y="386064"/>
                  <a:pt x="487894" y="386064"/>
                </a:cubicBezTo>
                <a:lnTo>
                  <a:pt x="432633" y="386064"/>
                </a:lnTo>
                <a:cubicBezTo>
                  <a:pt x="417415" y="386064"/>
                  <a:pt x="405046" y="373708"/>
                  <a:pt x="405046" y="358508"/>
                </a:cubicBezTo>
                <a:cubicBezTo>
                  <a:pt x="405046" y="343308"/>
                  <a:pt x="417415" y="330952"/>
                  <a:pt x="432633" y="330952"/>
                </a:cubicBezTo>
                <a:close/>
                <a:moveTo>
                  <a:pt x="27593" y="330952"/>
                </a:moveTo>
                <a:lnTo>
                  <a:pt x="248600" y="330952"/>
                </a:lnTo>
                <a:cubicBezTo>
                  <a:pt x="263821" y="330952"/>
                  <a:pt x="276193" y="343305"/>
                  <a:pt x="276193" y="358502"/>
                </a:cubicBezTo>
                <a:lnTo>
                  <a:pt x="276193" y="579083"/>
                </a:lnTo>
                <a:cubicBezTo>
                  <a:pt x="276193" y="594369"/>
                  <a:pt x="263821" y="606722"/>
                  <a:pt x="248600" y="606722"/>
                </a:cubicBezTo>
                <a:lnTo>
                  <a:pt x="27593" y="606722"/>
                </a:lnTo>
                <a:cubicBezTo>
                  <a:pt x="12372" y="606722"/>
                  <a:pt x="0" y="594369"/>
                  <a:pt x="0" y="579083"/>
                </a:cubicBezTo>
                <a:lnTo>
                  <a:pt x="0" y="358502"/>
                </a:lnTo>
                <a:cubicBezTo>
                  <a:pt x="0" y="343305"/>
                  <a:pt x="12372" y="330952"/>
                  <a:pt x="27593" y="330952"/>
                </a:cubicBezTo>
                <a:close/>
                <a:moveTo>
                  <a:pt x="469472" y="110294"/>
                </a:moveTo>
                <a:cubicBezTo>
                  <a:pt x="476770" y="110294"/>
                  <a:pt x="483891" y="113226"/>
                  <a:pt x="489053" y="118380"/>
                </a:cubicBezTo>
                <a:cubicBezTo>
                  <a:pt x="494126" y="123534"/>
                  <a:pt x="497063" y="130643"/>
                  <a:pt x="497063" y="137929"/>
                </a:cubicBezTo>
                <a:cubicBezTo>
                  <a:pt x="497063" y="145127"/>
                  <a:pt x="494126" y="152236"/>
                  <a:pt x="489053" y="157390"/>
                </a:cubicBezTo>
                <a:cubicBezTo>
                  <a:pt x="483891" y="162544"/>
                  <a:pt x="476770" y="165476"/>
                  <a:pt x="469472" y="165476"/>
                </a:cubicBezTo>
                <a:cubicBezTo>
                  <a:pt x="462174" y="165476"/>
                  <a:pt x="455053" y="162544"/>
                  <a:pt x="449980" y="157390"/>
                </a:cubicBezTo>
                <a:cubicBezTo>
                  <a:pt x="444818" y="152236"/>
                  <a:pt x="441881" y="145127"/>
                  <a:pt x="441881" y="137929"/>
                </a:cubicBezTo>
                <a:cubicBezTo>
                  <a:pt x="441881" y="130643"/>
                  <a:pt x="444818" y="123534"/>
                  <a:pt x="449980" y="118380"/>
                </a:cubicBezTo>
                <a:cubicBezTo>
                  <a:pt x="455053" y="113226"/>
                  <a:pt x="462174" y="110294"/>
                  <a:pt x="469472" y="110294"/>
                </a:cubicBezTo>
                <a:close/>
                <a:moveTo>
                  <a:pt x="138141" y="110294"/>
                </a:moveTo>
                <a:cubicBezTo>
                  <a:pt x="145357" y="110294"/>
                  <a:pt x="152484" y="113226"/>
                  <a:pt x="157651" y="118380"/>
                </a:cubicBezTo>
                <a:cubicBezTo>
                  <a:pt x="162818" y="123534"/>
                  <a:pt x="165758" y="130643"/>
                  <a:pt x="165758" y="137929"/>
                </a:cubicBezTo>
                <a:cubicBezTo>
                  <a:pt x="165758" y="145127"/>
                  <a:pt x="162818" y="152236"/>
                  <a:pt x="157651" y="157390"/>
                </a:cubicBezTo>
                <a:cubicBezTo>
                  <a:pt x="152484" y="162544"/>
                  <a:pt x="145357" y="165476"/>
                  <a:pt x="138141" y="165476"/>
                </a:cubicBezTo>
                <a:cubicBezTo>
                  <a:pt x="130836" y="165476"/>
                  <a:pt x="123709" y="162544"/>
                  <a:pt x="118542" y="157390"/>
                </a:cubicBezTo>
                <a:cubicBezTo>
                  <a:pt x="113375" y="152236"/>
                  <a:pt x="110435" y="145127"/>
                  <a:pt x="110435" y="137929"/>
                </a:cubicBezTo>
                <a:cubicBezTo>
                  <a:pt x="110435" y="130643"/>
                  <a:pt x="113375" y="123534"/>
                  <a:pt x="118542" y="118380"/>
                </a:cubicBezTo>
                <a:cubicBezTo>
                  <a:pt x="123709" y="113226"/>
                  <a:pt x="130836" y="110294"/>
                  <a:pt x="138141" y="110294"/>
                </a:cubicBezTo>
                <a:close/>
                <a:moveTo>
                  <a:pt x="386631" y="55190"/>
                </a:moveTo>
                <a:lnTo>
                  <a:pt x="386631" y="220580"/>
                </a:lnTo>
                <a:lnTo>
                  <a:pt x="552365" y="220580"/>
                </a:lnTo>
                <a:lnTo>
                  <a:pt x="552365" y="55190"/>
                </a:lnTo>
                <a:close/>
                <a:moveTo>
                  <a:pt x="55274" y="55190"/>
                </a:moveTo>
                <a:lnTo>
                  <a:pt x="55274" y="220580"/>
                </a:lnTo>
                <a:lnTo>
                  <a:pt x="220919" y="220580"/>
                </a:lnTo>
                <a:lnTo>
                  <a:pt x="220919" y="55190"/>
                </a:lnTo>
                <a:close/>
                <a:moveTo>
                  <a:pt x="359039" y="0"/>
                </a:moveTo>
                <a:lnTo>
                  <a:pt x="579957" y="0"/>
                </a:lnTo>
                <a:cubicBezTo>
                  <a:pt x="595267" y="0"/>
                  <a:pt x="607639" y="12353"/>
                  <a:pt x="607639" y="27550"/>
                </a:cubicBezTo>
                <a:lnTo>
                  <a:pt x="607639" y="248220"/>
                </a:lnTo>
                <a:cubicBezTo>
                  <a:pt x="607639" y="263417"/>
                  <a:pt x="595267" y="275770"/>
                  <a:pt x="579957" y="275770"/>
                </a:cubicBezTo>
                <a:lnTo>
                  <a:pt x="359039" y="275770"/>
                </a:lnTo>
                <a:cubicBezTo>
                  <a:pt x="343818" y="275770"/>
                  <a:pt x="331446" y="263417"/>
                  <a:pt x="331446" y="248220"/>
                </a:cubicBezTo>
                <a:lnTo>
                  <a:pt x="331446" y="27550"/>
                </a:lnTo>
                <a:cubicBezTo>
                  <a:pt x="331446" y="12353"/>
                  <a:pt x="343818" y="0"/>
                  <a:pt x="359039" y="0"/>
                </a:cubicBezTo>
                <a:close/>
                <a:moveTo>
                  <a:pt x="27593" y="0"/>
                </a:moveTo>
                <a:lnTo>
                  <a:pt x="248600" y="0"/>
                </a:lnTo>
                <a:cubicBezTo>
                  <a:pt x="263821" y="0"/>
                  <a:pt x="276193" y="12353"/>
                  <a:pt x="276193" y="27550"/>
                </a:cubicBezTo>
                <a:lnTo>
                  <a:pt x="276193" y="248220"/>
                </a:lnTo>
                <a:cubicBezTo>
                  <a:pt x="276193" y="263417"/>
                  <a:pt x="263821" y="275770"/>
                  <a:pt x="248600" y="275770"/>
                </a:cubicBezTo>
                <a:lnTo>
                  <a:pt x="27593" y="275770"/>
                </a:lnTo>
                <a:cubicBezTo>
                  <a:pt x="12372" y="275770"/>
                  <a:pt x="0" y="263417"/>
                  <a:pt x="0" y="248220"/>
                </a:cubicBezTo>
                <a:lnTo>
                  <a:pt x="0" y="27550"/>
                </a:lnTo>
                <a:cubicBezTo>
                  <a:pt x="0" y="12353"/>
                  <a:pt x="12372" y="0"/>
                  <a:pt x="27593" y="0"/>
                </a:cubicBezTo>
                <a:close/>
              </a:path>
            </a:pathLst>
          </a:custGeom>
          <a:solidFill>
            <a:srgbClr val="1F4E79"/>
          </a:solidFill>
          <a:ln>
            <a:noFill/>
          </a:ln>
        </p:spPr>
      </p:sp>
      <p:cxnSp>
        <p:nvCxnSpPr>
          <p:cNvPr id="14" name="连接符: 肘形 89">
            <a:extLst>
              <a:ext uri="{FF2B5EF4-FFF2-40B4-BE49-F238E27FC236}">
                <a16:creationId xmlns:a16="http://schemas.microsoft.com/office/drawing/2014/main" id="{9CBA3AAF-39CD-4882-BE8E-DDDD1FB52580}"/>
              </a:ext>
            </a:extLst>
          </p:cNvPr>
          <p:cNvCxnSpPr>
            <a:cxnSpLocks/>
            <a:endCxn id="8" idx="1"/>
          </p:cNvCxnSpPr>
          <p:nvPr/>
        </p:nvCxnSpPr>
        <p:spPr>
          <a:xfrm flipV="1">
            <a:off x="2144757" y="2476763"/>
            <a:ext cx="1370832" cy="735025"/>
          </a:xfrm>
          <a:prstGeom prst="bentConnector3">
            <a:avLst>
              <a:gd name="adj1" fmla="val 50000"/>
            </a:avLst>
          </a:prstGeom>
          <a:solidFill>
            <a:schemeClr val="accent1"/>
          </a:solidFill>
          <a:ln w="9525" cap="flat" cmpd="sng" algn="ctr">
            <a:solidFill>
              <a:schemeClr val="bg1">
                <a:lumMod val="75000"/>
              </a:schemeClr>
            </a:solidFill>
            <a:prstDash val="solid"/>
            <a:round/>
            <a:headEnd type="none" w="med" len="med"/>
            <a:tailEnd type="triangle" w="med" len="med"/>
          </a:ln>
        </p:spPr>
      </p:cxnSp>
      <p:cxnSp>
        <p:nvCxnSpPr>
          <p:cNvPr id="15" name="直接箭头连接符 14">
            <a:extLst>
              <a:ext uri="{FF2B5EF4-FFF2-40B4-BE49-F238E27FC236}">
                <a16:creationId xmlns:a16="http://schemas.microsoft.com/office/drawing/2014/main" id="{370A9BBB-3360-44A1-B0C1-BECF2D153E47}"/>
              </a:ext>
            </a:extLst>
          </p:cNvPr>
          <p:cNvCxnSpPr>
            <a:cxnSpLocks/>
          </p:cNvCxnSpPr>
          <p:nvPr/>
        </p:nvCxnSpPr>
        <p:spPr bwMode="auto">
          <a:xfrm>
            <a:off x="5879714" y="2457931"/>
            <a:ext cx="715983" cy="0"/>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w="med" len="med"/>
          </a:ln>
        </p:spPr>
      </p:cxnSp>
      <p:sp>
        <p:nvSpPr>
          <p:cNvPr id="16" name="流程图: 决策 15">
            <a:extLst>
              <a:ext uri="{FF2B5EF4-FFF2-40B4-BE49-F238E27FC236}">
                <a16:creationId xmlns:a16="http://schemas.microsoft.com/office/drawing/2014/main" id="{120802EC-1C39-4C8C-B6F7-F90842EEA84D}"/>
              </a:ext>
            </a:extLst>
          </p:cNvPr>
          <p:cNvSpPr/>
          <p:nvPr/>
        </p:nvSpPr>
        <p:spPr>
          <a:xfrm>
            <a:off x="6614136" y="2182320"/>
            <a:ext cx="793327" cy="535528"/>
          </a:xfrm>
          <a:prstGeom prst="flowChartDecision">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6"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DBDB970F-F3A0-4F6C-B7CC-A9E4F158C9C3}"/>
              </a:ext>
            </a:extLst>
          </p:cNvPr>
          <p:cNvSpPr txBox="1"/>
          <p:nvPr/>
        </p:nvSpPr>
        <p:spPr>
          <a:xfrm>
            <a:off x="6669051" y="2336836"/>
            <a:ext cx="716863" cy="251479"/>
          </a:xfrm>
          <a:prstGeom prst="rect">
            <a:avLst/>
          </a:prstGeom>
          <a:noFill/>
        </p:spPr>
        <p:txBody>
          <a:bodyPr wrap="none" rtlCol="0">
            <a:spAutoFit/>
          </a:bodyPr>
          <a:lstStyle/>
          <a:p>
            <a:r>
              <a:rPr lang="zh-CN" altLang="en-US" sz="1034" dirty="0">
                <a:solidFill>
                  <a:schemeClr val="bg1"/>
                </a:solidFill>
                <a:latin typeface="微软雅黑" panose="020B0503020204020204" pitchFamily="34" charset="-122"/>
                <a:ea typeface="微软雅黑" panose="020B0503020204020204" pitchFamily="34" charset="-122"/>
              </a:rPr>
              <a:t>是否解决</a:t>
            </a:r>
          </a:p>
        </p:txBody>
      </p:sp>
      <p:sp>
        <p:nvSpPr>
          <p:cNvPr id="18" name="文本框 17">
            <a:extLst>
              <a:ext uri="{FF2B5EF4-FFF2-40B4-BE49-F238E27FC236}">
                <a16:creationId xmlns:a16="http://schemas.microsoft.com/office/drawing/2014/main" id="{F9AADA23-67BB-41BA-AAA8-F6650B2A35D3}"/>
              </a:ext>
            </a:extLst>
          </p:cNvPr>
          <p:cNvSpPr txBox="1"/>
          <p:nvPr/>
        </p:nvSpPr>
        <p:spPr>
          <a:xfrm>
            <a:off x="7642447" y="1706427"/>
            <a:ext cx="317716" cy="251479"/>
          </a:xfrm>
          <a:prstGeom prst="rect">
            <a:avLst/>
          </a:prstGeom>
          <a:noFill/>
        </p:spPr>
        <p:txBody>
          <a:bodyPr wrap="none" rtlCol="0">
            <a:spAutoFit/>
          </a:bodyPr>
          <a:lstStyle/>
          <a:p>
            <a:r>
              <a:rPr lang="zh-CN" altLang="en-US" sz="1034" dirty="0">
                <a:solidFill>
                  <a:schemeClr val="bg1"/>
                </a:solidFill>
                <a:latin typeface="微软雅黑" panose="020B0503020204020204" pitchFamily="34" charset="-122"/>
                <a:ea typeface="微软雅黑" panose="020B0503020204020204" pitchFamily="34" charset="-122"/>
              </a:rPr>
              <a:t>是</a:t>
            </a:r>
          </a:p>
        </p:txBody>
      </p:sp>
      <p:sp>
        <p:nvSpPr>
          <p:cNvPr id="19" name="矩形 18">
            <a:extLst>
              <a:ext uri="{FF2B5EF4-FFF2-40B4-BE49-F238E27FC236}">
                <a16:creationId xmlns:a16="http://schemas.microsoft.com/office/drawing/2014/main" id="{B49535D8-6909-458D-B908-D09F0DD183EC}"/>
              </a:ext>
            </a:extLst>
          </p:cNvPr>
          <p:cNvSpPr/>
          <p:nvPr/>
        </p:nvSpPr>
        <p:spPr bwMode="auto">
          <a:xfrm>
            <a:off x="8167925" y="1789972"/>
            <a:ext cx="997459" cy="255773"/>
          </a:xfrm>
          <a:prstGeom prst="rect">
            <a:avLst/>
          </a:prstGeom>
          <a:solidFill>
            <a:schemeClr val="tx1">
              <a:lumMod val="65000"/>
              <a:lumOff val="35000"/>
            </a:schemeClr>
          </a:solidFill>
          <a:ln w="12700" cap="flat" cmpd="sng" algn="ctr">
            <a:noFill/>
            <a:prstDash val="solid"/>
            <a:round/>
            <a:headEnd type="none" w="med" len="med"/>
            <a:tailEnd type="none" w="med" len="med"/>
          </a:ln>
        </p:spPr>
        <p:txBody>
          <a:bodyPr vert="horz" wrap="square" lIns="85966" tIns="42983" rIns="85966" bIns="42983" numCol="1" rtlCol="0" anchor="ctr" anchorCtr="0" compatLnSpc="1"/>
          <a:lstStyle/>
          <a:p>
            <a:pPr algn="ctr" defTabSz="859627" fontAlgn="base">
              <a:spcBef>
                <a:spcPct val="0"/>
              </a:spcBef>
              <a:spcAft>
                <a:spcPct val="0"/>
              </a:spcAft>
              <a:buClr>
                <a:srgbClr val="000000"/>
              </a:buClr>
              <a:buSzPct val="100000"/>
            </a:pPr>
            <a:r>
              <a:rPr lang="zh-CN" altLang="en-US" sz="1128" dirty="0">
                <a:solidFill>
                  <a:schemeClr val="bg1"/>
                </a:solidFill>
                <a:latin typeface="微软雅黑" panose="020B0503020204020204" pitchFamily="34" charset="-122"/>
                <a:ea typeface="微软雅黑" panose="020B0503020204020204" pitchFamily="34" charset="-122"/>
              </a:rPr>
              <a:t>结束</a:t>
            </a:r>
          </a:p>
        </p:txBody>
      </p:sp>
      <p:cxnSp>
        <p:nvCxnSpPr>
          <p:cNvPr id="20" name="连接符: 肘形 32">
            <a:extLst>
              <a:ext uri="{FF2B5EF4-FFF2-40B4-BE49-F238E27FC236}">
                <a16:creationId xmlns:a16="http://schemas.microsoft.com/office/drawing/2014/main" id="{FD9F2782-B138-497F-9361-8DAAB8D88054}"/>
              </a:ext>
            </a:extLst>
          </p:cNvPr>
          <p:cNvCxnSpPr>
            <a:cxnSpLocks/>
            <a:stCxn id="16" idx="3"/>
            <a:endCxn id="23" idx="1"/>
          </p:cNvCxnSpPr>
          <p:nvPr/>
        </p:nvCxnSpPr>
        <p:spPr>
          <a:xfrm flipV="1">
            <a:off x="7407462" y="2448470"/>
            <a:ext cx="760462" cy="1615"/>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6670B09-EECE-4615-A241-E9907D4850B1}"/>
              </a:ext>
            </a:extLst>
          </p:cNvPr>
          <p:cNvSpPr txBox="1"/>
          <p:nvPr/>
        </p:nvSpPr>
        <p:spPr>
          <a:xfrm>
            <a:off x="7651963" y="2242195"/>
            <a:ext cx="317716" cy="251479"/>
          </a:xfrm>
          <a:prstGeom prst="rect">
            <a:avLst/>
          </a:prstGeom>
          <a:noFill/>
        </p:spPr>
        <p:txBody>
          <a:bodyPr wrap="none" rtlCol="0">
            <a:spAutoFit/>
          </a:bodyPr>
          <a:lstStyle/>
          <a:p>
            <a:r>
              <a:rPr lang="zh-CN" altLang="en-US" sz="1034" dirty="0">
                <a:solidFill>
                  <a:schemeClr val="bg1"/>
                </a:solidFill>
                <a:latin typeface="微软雅黑" panose="020B0503020204020204" pitchFamily="34" charset="-122"/>
                <a:ea typeface="微软雅黑" panose="020B0503020204020204" pitchFamily="34" charset="-122"/>
              </a:rPr>
              <a:t>否</a:t>
            </a:r>
          </a:p>
        </p:txBody>
      </p:sp>
      <p:cxnSp>
        <p:nvCxnSpPr>
          <p:cNvPr id="22" name="连接符: 肘形 105">
            <a:extLst>
              <a:ext uri="{FF2B5EF4-FFF2-40B4-BE49-F238E27FC236}">
                <a16:creationId xmlns:a16="http://schemas.microsoft.com/office/drawing/2014/main" id="{8CCB214E-6CC9-46D6-AD34-6F23F8877643}"/>
              </a:ext>
            </a:extLst>
          </p:cNvPr>
          <p:cNvCxnSpPr>
            <a:cxnSpLocks/>
            <a:stCxn id="16" idx="0"/>
            <a:endCxn id="19" idx="1"/>
          </p:cNvCxnSpPr>
          <p:nvPr/>
        </p:nvCxnSpPr>
        <p:spPr>
          <a:xfrm rot="5400000" flipH="1" flipV="1">
            <a:off x="7457131" y="1471527"/>
            <a:ext cx="264461" cy="1157125"/>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A356C6E6-AF7C-4A49-BBBE-6D43C7B60E6D}"/>
              </a:ext>
            </a:extLst>
          </p:cNvPr>
          <p:cNvSpPr/>
          <p:nvPr/>
        </p:nvSpPr>
        <p:spPr bwMode="auto">
          <a:xfrm>
            <a:off x="8167925" y="2306100"/>
            <a:ext cx="997459" cy="284739"/>
          </a:xfrm>
          <a:prstGeom prst="rect">
            <a:avLst/>
          </a:prstGeom>
          <a:solidFill>
            <a:srgbClr val="595959"/>
          </a:solidFill>
          <a:ln w="12700" cap="flat" cmpd="sng" algn="ctr">
            <a:noFill/>
            <a:prstDash val="solid"/>
            <a:round/>
            <a:headEnd type="none" w="med" len="med"/>
            <a:tailEnd type="none" w="med" len="med"/>
          </a:ln>
        </p:spPr>
        <p:txBody>
          <a:bodyPr vert="horz" wrap="square" lIns="85966" tIns="42983" rIns="85966" bIns="42983" numCol="1" rtlCol="0" anchor="ctr" anchorCtr="0" compatLnSpc="1"/>
          <a:lstStyle/>
          <a:p>
            <a:pPr algn="ctr" defTabSz="859627" fontAlgn="base">
              <a:spcBef>
                <a:spcPct val="0"/>
              </a:spcBef>
              <a:spcAft>
                <a:spcPct val="0"/>
              </a:spcAft>
              <a:buClr>
                <a:srgbClr val="000000"/>
              </a:buClr>
              <a:buSzPct val="100000"/>
            </a:pPr>
            <a:r>
              <a:rPr lang="zh-CN" altLang="en-US" sz="1128" dirty="0">
                <a:solidFill>
                  <a:schemeClr val="bg1"/>
                </a:solidFill>
                <a:latin typeface="微软雅黑" panose="020B0503020204020204" pitchFamily="34" charset="-122"/>
                <a:ea typeface="微软雅黑" panose="020B0503020204020204" pitchFamily="34" charset="-122"/>
              </a:rPr>
              <a:t>代客提工单</a:t>
            </a:r>
          </a:p>
        </p:txBody>
      </p:sp>
      <p:cxnSp>
        <p:nvCxnSpPr>
          <p:cNvPr id="24" name="连接符: 肘形 68">
            <a:extLst>
              <a:ext uri="{FF2B5EF4-FFF2-40B4-BE49-F238E27FC236}">
                <a16:creationId xmlns:a16="http://schemas.microsoft.com/office/drawing/2014/main" id="{A5EFA3E1-5ADB-4470-A89D-19CA29AE31DB}"/>
              </a:ext>
            </a:extLst>
          </p:cNvPr>
          <p:cNvCxnSpPr>
            <a:stCxn id="23" idx="2"/>
            <a:endCxn id="46" idx="0"/>
          </p:cNvCxnSpPr>
          <p:nvPr/>
        </p:nvCxnSpPr>
        <p:spPr>
          <a:xfrm rot="5400000">
            <a:off x="6508663" y="1461906"/>
            <a:ext cx="1029060" cy="3286926"/>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a-best-test-result_43567">
            <a:extLst>
              <a:ext uri="{FF2B5EF4-FFF2-40B4-BE49-F238E27FC236}">
                <a16:creationId xmlns:a16="http://schemas.microsoft.com/office/drawing/2014/main" id="{29B73AA9-FFE7-48BA-8A59-5011A3DBC9C2}"/>
              </a:ext>
            </a:extLst>
          </p:cNvPr>
          <p:cNvSpPr>
            <a:spLocks noChangeAspect="1"/>
          </p:cNvSpPr>
          <p:nvPr/>
        </p:nvSpPr>
        <p:spPr bwMode="auto">
          <a:xfrm>
            <a:off x="6356864" y="5027814"/>
            <a:ext cx="383103" cy="527859"/>
          </a:xfrm>
          <a:custGeom>
            <a:avLst/>
            <a:gdLst>
              <a:gd name="connsiteX0" fmla="*/ 83222 w 423469"/>
              <a:gd name="connsiteY0" fmla="*/ 470137 h 583476"/>
              <a:gd name="connsiteX1" fmla="*/ 351511 w 423469"/>
              <a:gd name="connsiteY1" fmla="*/ 470137 h 583476"/>
              <a:gd name="connsiteX2" fmla="*/ 351511 w 423469"/>
              <a:gd name="connsiteY2" fmla="*/ 495885 h 583476"/>
              <a:gd name="connsiteX3" fmla="*/ 83222 w 423469"/>
              <a:gd name="connsiteY3" fmla="*/ 495885 h 583476"/>
              <a:gd name="connsiteX4" fmla="*/ 83222 w 423469"/>
              <a:gd name="connsiteY4" fmla="*/ 415652 h 583476"/>
              <a:gd name="connsiteX5" fmla="*/ 351511 w 423469"/>
              <a:gd name="connsiteY5" fmla="*/ 415652 h 583476"/>
              <a:gd name="connsiteX6" fmla="*/ 351511 w 423469"/>
              <a:gd name="connsiteY6" fmla="*/ 441400 h 583476"/>
              <a:gd name="connsiteX7" fmla="*/ 83222 w 423469"/>
              <a:gd name="connsiteY7" fmla="*/ 441400 h 583476"/>
              <a:gd name="connsiteX8" fmla="*/ 83222 w 423469"/>
              <a:gd name="connsiteY8" fmla="*/ 358408 h 583476"/>
              <a:gd name="connsiteX9" fmla="*/ 351511 w 423469"/>
              <a:gd name="connsiteY9" fmla="*/ 358408 h 583476"/>
              <a:gd name="connsiteX10" fmla="*/ 351511 w 423469"/>
              <a:gd name="connsiteY10" fmla="*/ 382777 h 583476"/>
              <a:gd name="connsiteX11" fmla="*/ 83222 w 423469"/>
              <a:gd name="connsiteY11" fmla="*/ 382777 h 583476"/>
              <a:gd name="connsiteX12" fmla="*/ 83222 w 423469"/>
              <a:gd name="connsiteY12" fmla="*/ 299554 h 583476"/>
              <a:gd name="connsiteX13" fmla="*/ 351511 w 423469"/>
              <a:gd name="connsiteY13" fmla="*/ 299554 h 583476"/>
              <a:gd name="connsiteX14" fmla="*/ 351511 w 423469"/>
              <a:gd name="connsiteY14" fmla="*/ 323923 h 583476"/>
              <a:gd name="connsiteX15" fmla="*/ 83222 w 423469"/>
              <a:gd name="connsiteY15" fmla="*/ 323923 h 583476"/>
              <a:gd name="connsiteX16" fmla="*/ 216649 w 423469"/>
              <a:gd name="connsiteY16" fmla="*/ 137573 h 583476"/>
              <a:gd name="connsiteX17" fmla="*/ 208022 w 423469"/>
              <a:gd name="connsiteY17" fmla="*/ 166293 h 583476"/>
              <a:gd name="connsiteX18" fmla="*/ 225275 w 423469"/>
              <a:gd name="connsiteY18" fmla="*/ 166293 h 583476"/>
              <a:gd name="connsiteX19" fmla="*/ 218086 w 423469"/>
              <a:gd name="connsiteY19" fmla="*/ 137573 h 583476"/>
              <a:gd name="connsiteX20" fmla="*/ 292848 w 423469"/>
              <a:gd name="connsiteY20" fmla="*/ 133340 h 583476"/>
              <a:gd name="connsiteX21" fmla="*/ 312928 w 423469"/>
              <a:gd name="connsiteY21" fmla="*/ 133340 h 583476"/>
              <a:gd name="connsiteX22" fmla="*/ 312928 w 423469"/>
              <a:gd name="connsiteY22" fmla="*/ 156290 h 583476"/>
              <a:gd name="connsiteX23" fmla="*/ 335878 w 423469"/>
              <a:gd name="connsiteY23" fmla="*/ 156290 h 583476"/>
              <a:gd name="connsiteX24" fmla="*/ 335878 w 423469"/>
              <a:gd name="connsiteY24" fmla="*/ 176370 h 583476"/>
              <a:gd name="connsiteX25" fmla="*/ 312928 w 423469"/>
              <a:gd name="connsiteY25" fmla="*/ 176370 h 583476"/>
              <a:gd name="connsiteX26" fmla="*/ 312928 w 423469"/>
              <a:gd name="connsiteY26" fmla="*/ 199320 h 583476"/>
              <a:gd name="connsiteX27" fmla="*/ 292848 w 423469"/>
              <a:gd name="connsiteY27" fmla="*/ 199320 h 583476"/>
              <a:gd name="connsiteX28" fmla="*/ 292848 w 423469"/>
              <a:gd name="connsiteY28" fmla="*/ 176370 h 583476"/>
              <a:gd name="connsiteX29" fmla="*/ 269898 w 423469"/>
              <a:gd name="connsiteY29" fmla="*/ 176370 h 583476"/>
              <a:gd name="connsiteX30" fmla="*/ 269898 w 423469"/>
              <a:gd name="connsiteY30" fmla="*/ 156290 h 583476"/>
              <a:gd name="connsiteX31" fmla="*/ 292848 w 423469"/>
              <a:gd name="connsiteY31" fmla="*/ 156290 h 583476"/>
              <a:gd name="connsiteX32" fmla="*/ 203709 w 423469"/>
              <a:gd name="connsiteY32" fmla="*/ 105982 h 583476"/>
              <a:gd name="connsiteX33" fmla="*/ 231026 w 423469"/>
              <a:gd name="connsiteY33" fmla="*/ 105982 h 583476"/>
              <a:gd name="connsiteX34" fmla="*/ 265531 w 423469"/>
              <a:gd name="connsiteY34" fmla="*/ 199320 h 583476"/>
              <a:gd name="connsiteX35" fmla="*/ 235339 w 423469"/>
              <a:gd name="connsiteY35" fmla="*/ 199320 h 583476"/>
              <a:gd name="connsiteX36" fmla="*/ 231026 w 423469"/>
              <a:gd name="connsiteY36" fmla="*/ 186396 h 583476"/>
              <a:gd name="connsiteX37" fmla="*/ 202271 w 423469"/>
              <a:gd name="connsiteY37" fmla="*/ 186396 h 583476"/>
              <a:gd name="connsiteX38" fmla="*/ 197958 w 423469"/>
              <a:gd name="connsiteY38" fmla="*/ 199320 h 583476"/>
              <a:gd name="connsiteX39" fmla="*/ 169204 w 423469"/>
              <a:gd name="connsiteY39" fmla="*/ 199320 h 583476"/>
              <a:gd name="connsiteX40" fmla="*/ 249696 w 423469"/>
              <a:gd name="connsiteY40" fmla="*/ 50117 h 583476"/>
              <a:gd name="connsiteX41" fmla="*/ 364616 w 423469"/>
              <a:gd name="connsiteY41" fmla="*/ 166291 h 583476"/>
              <a:gd name="connsiteX42" fmla="*/ 249696 w 423469"/>
              <a:gd name="connsiteY42" fmla="*/ 272426 h 583476"/>
              <a:gd name="connsiteX43" fmla="*/ 133340 w 423469"/>
              <a:gd name="connsiteY43" fmla="*/ 166291 h 583476"/>
              <a:gd name="connsiteX44" fmla="*/ 147705 w 423469"/>
              <a:gd name="connsiteY44" fmla="*/ 108921 h 583476"/>
              <a:gd name="connsiteX45" fmla="*/ 156324 w 423469"/>
              <a:gd name="connsiteY45" fmla="*/ 116093 h 583476"/>
              <a:gd name="connsiteX46" fmla="*/ 143395 w 423469"/>
              <a:gd name="connsiteY46" fmla="*/ 166291 h 583476"/>
              <a:gd name="connsiteX47" fmla="*/ 249696 w 423469"/>
              <a:gd name="connsiteY47" fmla="*/ 260952 h 583476"/>
              <a:gd name="connsiteX48" fmla="*/ 354561 w 423469"/>
              <a:gd name="connsiteY48" fmla="*/ 166291 h 583476"/>
              <a:gd name="connsiteX49" fmla="*/ 249696 w 423469"/>
              <a:gd name="connsiteY49" fmla="*/ 61591 h 583476"/>
              <a:gd name="connsiteX50" fmla="*/ 199419 w 423469"/>
              <a:gd name="connsiteY50" fmla="*/ 73065 h 583476"/>
              <a:gd name="connsiteX51" fmla="*/ 195109 w 423469"/>
              <a:gd name="connsiteY51" fmla="*/ 64460 h 583476"/>
              <a:gd name="connsiteX52" fmla="*/ 249696 w 423469"/>
              <a:gd name="connsiteY52" fmla="*/ 50117 h 583476"/>
              <a:gd name="connsiteX53" fmla="*/ 24403 w 423469"/>
              <a:gd name="connsiteY53" fmla="*/ 24371 h 583476"/>
              <a:gd name="connsiteX54" fmla="*/ 24403 w 423469"/>
              <a:gd name="connsiteY54" fmla="*/ 559105 h 583476"/>
              <a:gd name="connsiteX55" fmla="*/ 399066 w 423469"/>
              <a:gd name="connsiteY55" fmla="*/ 559105 h 583476"/>
              <a:gd name="connsiteX56" fmla="*/ 399066 w 423469"/>
              <a:gd name="connsiteY56" fmla="*/ 24371 h 583476"/>
              <a:gd name="connsiteX57" fmla="*/ 0 w 423469"/>
              <a:gd name="connsiteY57" fmla="*/ 0 h 583476"/>
              <a:gd name="connsiteX58" fmla="*/ 423469 w 423469"/>
              <a:gd name="connsiteY58" fmla="*/ 0 h 583476"/>
              <a:gd name="connsiteX59" fmla="*/ 423469 w 423469"/>
              <a:gd name="connsiteY59" fmla="*/ 583476 h 583476"/>
              <a:gd name="connsiteX60" fmla="*/ 0 w 423469"/>
              <a:gd name="connsiteY60" fmla="*/ 583476 h 58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3469" h="583476">
                <a:moveTo>
                  <a:pt x="83222" y="470137"/>
                </a:moveTo>
                <a:lnTo>
                  <a:pt x="351511" y="470137"/>
                </a:lnTo>
                <a:lnTo>
                  <a:pt x="351511" y="495885"/>
                </a:lnTo>
                <a:lnTo>
                  <a:pt x="83222" y="495885"/>
                </a:lnTo>
                <a:close/>
                <a:moveTo>
                  <a:pt x="83222" y="415652"/>
                </a:moveTo>
                <a:lnTo>
                  <a:pt x="351511" y="415652"/>
                </a:lnTo>
                <a:lnTo>
                  <a:pt x="351511" y="441400"/>
                </a:lnTo>
                <a:lnTo>
                  <a:pt x="83222" y="441400"/>
                </a:lnTo>
                <a:close/>
                <a:moveTo>
                  <a:pt x="83222" y="358408"/>
                </a:moveTo>
                <a:lnTo>
                  <a:pt x="351511" y="358408"/>
                </a:lnTo>
                <a:lnTo>
                  <a:pt x="351511" y="382777"/>
                </a:lnTo>
                <a:lnTo>
                  <a:pt x="83222" y="382777"/>
                </a:lnTo>
                <a:close/>
                <a:moveTo>
                  <a:pt x="83222" y="299554"/>
                </a:moveTo>
                <a:lnTo>
                  <a:pt x="351511" y="299554"/>
                </a:lnTo>
                <a:lnTo>
                  <a:pt x="351511" y="323923"/>
                </a:lnTo>
                <a:lnTo>
                  <a:pt x="83222" y="323923"/>
                </a:lnTo>
                <a:close/>
                <a:moveTo>
                  <a:pt x="216649" y="137573"/>
                </a:moveTo>
                <a:lnTo>
                  <a:pt x="208022" y="166293"/>
                </a:lnTo>
                <a:lnTo>
                  <a:pt x="225275" y="166293"/>
                </a:lnTo>
                <a:lnTo>
                  <a:pt x="218086" y="137573"/>
                </a:lnTo>
                <a:close/>
                <a:moveTo>
                  <a:pt x="292848" y="133340"/>
                </a:moveTo>
                <a:lnTo>
                  <a:pt x="312928" y="133340"/>
                </a:lnTo>
                <a:lnTo>
                  <a:pt x="312928" y="156290"/>
                </a:lnTo>
                <a:lnTo>
                  <a:pt x="335878" y="156290"/>
                </a:lnTo>
                <a:lnTo>
                  <a:pt x="335878" y="176370"/>
                </a:lnTo>
                <a:lnTo>
                  <a:pt x="312928" y="176370"/>
                </a:lnTo>
                <a:lnTo>
                  <a:pt x="312928" y="199320"/>
                </a:lnTo>
                <a:lnTo>
                  <a:pt x="292848" y="199320"/>
                </a:lnTo>
                <a:lnTo>
                  <a:pt x="292848" y="176370"/>
                </a:lnTo>
                <a:lnTo>
                  <a:pt x="269898" y="176370"/>
                </a:lnTo>
                <a:lnTo>
                  <a:pt x="269898" y="156290"/>
                </a:lnTo>
                <a:lnTo>
                  <a:pt x="292848" y="156290"/>
                </a:lnTo>
                <a:close/>
                <a:moveTo>
                  <a:pt x="203709" y="105982"/>
                </a:moveTo>
                <a:lnTo>
                  <a:pt x="231026" y="105982"/>
                </a:lnTo>
                <a:lnTo>
                  <a:pt x="265531" y="199320"/>
                </a:lnTo>
                <a:lnTo>
                  <a:pt x="235339" y="199320"/>
                </a:lnTo>
                <a:lnTo>
                  <a:pt x="231026" y="186396"/>
                </a:lnTo>
                <a:lnTo>
                  <a:pt x="202271" y="186396"/>
                </a:lnTo>
                <a:lnTo>
                  <a:pt x="197958" y="199320"/>
                </a:lnTo>
                <a:lnTo>
                  <a:pt x="169204" y="199320"/>
                </a:lnTo>
                <a:close/>
                <a:moveTo>
                  <a:pt x="249696" y="50117"/>
                </a:moveTo>
                <a:cubicBezTo>
                  <a:pt x="312902" y="50117"/>
                  <a:pt x="364616" y="101750"/>
                  <a:pt x="364616" y="166291"/>
                </a:cubicBezTo>
                <a:cubicBezTo>
                  <a:pt x="364616" y="230833"/>
                  <a:pt x="312902" y="272426"/>
                  <a:pt x="249696" y="272426"/>
                </a:cubicBezTo>
                <a:cubicBezTo>
                  <a:pt x="185054" y="272426"/>
                  <a:pt x="133340" y="230833"/>
                  <a:pt x="133340" y="166291"/>
                </a:cubicBezTo>
                <a:cubicBezTo>
                  <a:pt x="133340" y="146212"/>
                  <a:pt x="144832" y="116093"/>
                  <a:pt x="147705" y="108921"/>
                </a:cubicBezTo>
                <a:cubicBezTo>
                  <a:pt x="152014" y="103184"/>
                  <a:pt x="160633" y="111790"/>
                  <a:pt x="156324" y="116093"/>
                </a:cubicBezTo>
                <a:cubicBezTo>
                  <a:pt x="153451" y="118961"/>
                  <a:pt x="143395" y="147646"/>
                  <a:pt x="143395" y="166291"/>
                </a:cubicBezTo>
                <a:cubicBezTo>
                  <a:pt x="143395" y="225096"/>
                  <a:pt x="190800" y="260952"/>
                  <a:pt x="249696" y="260952"/>
                </a:cubicBezTo>
                <a:cubicBezTo>
                  <a:pt x="307156" y="260952"/>
                  <a:pt x="354561" y="225096"/>
                  <a:pt x="354561" y="166291"/>
                </a:cubicBezTo>
                <a:cubicBezTo>
                  <a:pt x="354561" y="108921"/>
                  <a:pt x="307156" y="61591"/>
                  <a:pt x="249696" y="61591"/>
                </a:cubicBezTo>
                <a:cubicBezTo>
                  <a:pt x="231022" y="61591"/>
                  <a:pt x="208038" y="68762"/>
                  <a:pt x="199419" y="73065"/>
                </a:cubicBezTo>
                <a:cubicBezTo>
                  <a:pt x="190800" y="77368"/>
                  <a:pt x="189363" y="67328"/>
                  <a:pt x="195109" y="64460"/>
                </a:cubicBezTo>
                <a:cubicBezTo>
                  <a:pt x="199419" y="60157"/>
                  <a:pt x="229585" y="50117"/>
                  <a:pt x="249696" y="50117"/>
                </a:cubicBezTo>
                <a:close/>
                <a:moveTo>
                  <a:pt x="24403" y="24371"/>
                </a:moveTo>
                <a:lnTo>
                  <a:pt x="24403" y="559105"/>
                </a:lnTo>
                <a:lnTo>
                  <a:pt x="399066" y="559105"/>
                </a:lnTo>
                <a:lnTo>
                  <a:pt x="399066" y="24371"/>
                </a:lnTo>
                <a:close/>
                <a:moveTo>
                  <a:pt x="0" y="0"/>
                </a:moveTo>
                <a:lnTo>
                  <a:pt x="423469" y="0"/>
                </a:lnTo>
                <a:lnTo>
                  <a:pt x="423469" y="583476"/>
                </a:lnTo>
                <a:lnTo>
                  <a:pt x="0" y="583476"/>
                </a:lnTo>
                <a:close/>
              </a:path>
            </a:pathLst>
          </a:custGeom>
          <a:solidFill>
            <a:srgbClr val="1F4E79"/>
          </a:solidFill>
          <a:ln>
            <a:noFill/>
          </a:ln>
        </p:spPr>
      </p:sp>
      <p:cxnSp>
        <p:nvCxnSpPr>
          <p:cNvPr id="26" name="直接箭头连接符 25">
            <a:extLst>
              <a:ext uri="{FF2B5EF4-FFF2-40B4-BE49-F238E27FC236}">
                <a16:creationId xmlns:a16="http://schemas.microsoft.com/office/drawing/2014/main" id="{4BEADB00-BE0B-417B-AB04-7A67EBE7F8DA}"/>
              </a:ext>
            </a:extLst>
          </p:cNvPr>
          <p:cNvCxnSpPr>
            <a:cxnSpLocks/>
          </p:cNvCxnSpPr>
          <p:nvPr/>
        </p:nvCxnSpPr>
        <p:spPr bwMode="auto">
          <a:xfrm>
            <a:off x="5731706" y="3797043"/>
            <a:ext cx="509241" cy="0"/>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w="med" len="med"/>
          </a:ln>
        </p:spPr>
      </p:cxnSp>
      <p:cxnSp>
        <p:nvCxnSpPr>
          <p:cNvPr id="27" name="连接符: 肘形 143">
            <a:extLst>
              <a:ext uri="{FF2B5EF4-FFF2-40B4-BE49-F238E27FC236}">
                <a16:creationId xmlns:a16="http://schemas.microsoft.com/office/drawing/2014/main" id="{1F2B824D-9036-4F67-A797-B4F6811D2DF9}"/>
              </a:ext>
            </a:extLst>
          </p:cNvPr>
          <p:cNvCxnSpPr>
            <a:cxnSpLocks/>
            <a:stCxn id="42" idx="2"/>
          </p:cNvCxnSpPr>
          <p:nvPr/>
        </p:nvCxnSpPr>
        <p:spPr>
          <a:xfrm rot="5400000">
            <a:off x="8594937" y="3300366"/>
            <a:ext cx="429022" cy="3597296"/>
          </a:xfrm>
          <a:prstGeom prst="bentConnector2">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F0237207-45E3-4586-B011-22F13C9940BB}"/>
              </a:ext>
            </a:extLst>
          </p:cNvPr>
          <p:cNvCxnSpPr>
            <a:cxnSpLocks/>
          </p:cNvCxnSpPr>
          <p:nvPr/>
        </p:nvCxnSpPr>
        <p:spPr>
          <a:xfrm>
            <a:off x="6895292" y="3828499"/>
            <a:ext cx="2038202" cy="0"/>
          </a:xfrm>
          <a:prstGeom prst="straightConnector1">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连接符: 肘形 159">
            <a:extLst>
              <a:ext uri="{FF2B5EF4-FFF2-40B4-BE49-F238E27FC236}">
                <a16:creationId xmlns:a16="http://schemas.microsoft.com/office/drawing/2014/main" id="{8A4CED6F-922D-4F22-8CBA-03352229DD1F}"/>
              </a:ext>
            </a:extLst>
          </p:cNvPr>
          <p:cNvCxnSpPr>
            <a:cxnSpLocks/>
          </p:cNvCxnSpPr>
          <p:nvPr/>
        </p:nvCxnSpPr>
        <p:spPr>
          <a:xfrm>
            <a:off x="9532971" y="3582221"/>
            <a:ext cx="1092280" cy="1017543"/>
          </a:xfrm>
          <a:prstGeom prst="bentConnector2">
            <a:avLst/>
          </a:prstGeom>
          <a:ln>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连接符: 肘形 47">
            <a:extLst>
              <a:ext uri="{FF2B5EF4-FFF2-40B4-BE49-F238E27FC236}">
                <a16:creationId xmlns:a16="http://schemas.microsoft.com/office/drawing/2014/main" id="{03193C4A-6420-41A9-AC63-794C1AA2F36A}"/>
              </a:ext>
            </a:extLst>
          </p:cNvPr>
          <p:cNvCxnSpPr>
            <a:cxnSpLocks/>
          </p:cNvCxnSpPr>
          <p:nvPr/>
        </p:nvCxnSpPr>
        <p:spPr>
          <a:xfrm>
            <a:off x="2176324" y="3211789"/>
            <a:ext cx="1410758" cy="602144"/>
          </a:xfrm>
          <a:prstGeom prst="bentConnector3">
            <a:avLst>
              <a:gd name="adj1" fmla="val 46186"/>
            </a:avLst>
          </a:prstGeom>
          <a:solidFill>
            <a:schemeClr val="accent1"/>
          </a:solidFill>
          <a:ln w="9525" cap="flat" cmpd="sng" algn="ctr">
            <a:solidFill>
              <a:schemeClr val="bg1">
                <a:lumMod val="75000"/>
              </a:schemeClr>
            </a:solidFill>
            <a:prstDash val="solid"/>
            <a:round/>
            <a:headEnd type="none" w="med" len="med"/>
            <a:tailEnd type="triangle" w="med" len="med"/>
          </a:ln>
        </p:spPr>
      </p:cxnSp>
      <p:cxnSp>
        <p:nvCxnSpPr>
          <p:cNvPr id="31" name="直接连接符 30"/>
          <p:cNvCxnSpPr/>
          <p:nvPr/>
        </p:nvCxnSpPr>
        <p:spPr>
          <a:xfrm>
            <a:off x="9576306" y="4043576"/>
            <a:ext cx="104894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624088" y="2844277"/>
            <a:ext cx="444363" cy="636816"/>
            <a:chOff x="7569794" y="534425"/>
            <a:chExt cx="602241" cy="863071"/>
          </a:xfrm>
        </p:grpSpPr>
        <p:sp>
          <p:nvSpPr>
            <p:cNvPr id="93" name="Freeform 405"/>
            <p:cNvSpPr/>
            <p:nvPr/>
          </p:nvSpPr>
          <p:spPr bwMode="auto">
            <a:xfrm>
              <a:off x="7675822" y="545028"/>
              <a:ext cx="390184" cy="455922"/>
            </a:xfrm>
            <a:custGeom>
              <a:avLst/>
              <a:gdLst>
                <a:gd name="T0" fmla="*/ 74 w 78"/>
                <a:gd name="T1" fmla="*/ 43 h 91"/>
                <a:gd name="T2" fmla="*/ 70 w 78"/>
                <a:gd name="T3" fmla="*/ 67 h 91"/>
                <a:gd name="T4" fmla="*/ 39 w 78"/>
                <a:gd name="T5" fmla="*/ 91 h 91"/>
                <a:gd name="T6" fmla="*/ 8 w 78"/>
                <a:gd name="T7" fmla="*/ 67 h 91"/>
                <a:gd name="T8" fmla="*/ 5 w 78"/>
                <a:gd name="T9" fmla="*/ 43 h 91"/>
                <a:gd name="T10" fmla="*/ 39 w 78"/>
                <a:gd name="T11" fmla="*/ 0 h 91"/>
                <a:gd name="T12" fmla="*/ 74 w 78"/>
                <a:gd name="T13" fmla="*/ 43 h 91"/>
              </a:gdLst>
              <a:ahLst/>
              <a:cxnLst>
                <a:cxn ang="0">
                  <a:pos x="T0" y="T1"/>
                </a:cxn>
                <a:cxn ang="0">
                  <a:pos x="T2" y="T3"/>
                </a:cxn>
                <a:cxn ang="0">
                  <a:pos x="T4" y="T5"/>
                </a:cxn>
                <a:cxn ang="0">
                  <a:pos x="T6" y="T7"/>
                </a:cxn>
                <a:cxn ang="0">
                  <a:pos x="T8" y="T9"/>
                </a:cxn>
                <a:cxn ang="0">
                  <a:pos x="T10" y="T11"/>
                </a:cxn>
                <a:cxn ang="0">
                  <a:pos x="T12" y="T13"/>
                </a:cxn>
              </a:cxnLst>
              <a:rect l="0" t="0" r="r" b="b"/>
              <a:pathLst>
                <a:path w="78" h="91">
                  <a:moveTo>
                    <a:pt x="74" y="43"/>
                  </a:moveTo>
                  <a:cubicBezTo>
                    <a:pt x="78" y="43"/>
                    <a:pt x="77" y="67"/>
                    <a:pt x="70" y="67"/>
                  </a:cubicBezTo>
                  <a:cubicBezTo>
                    <a:pt x="64" y="80"/>
                    <a:pt x="54" y="91"/>
                    <a:pt x="39" y="91"/>
                  </a:cubicBezTo>
                  <a:cubicBezTo>
                    <a:pt x="24" y="91"/>
                    <a:pt x="14" y="80"/>
                    <a:pt x="8" y="67"/>
                  </a:cubicBezTo>
                  <a:cubicBezTo>
                    <a:pt x="2" y="67"/>
                    <a:pt x="0" y="43"/>
                    <a:pt x="5" y="43"/>
                  </a:cubicBezTo>
                  <a:cubicBezTo>
                    <a:pt x="3" y="16"/>
                    <a:pt x="4" y="0"/>
                    <a:pt x="39" y="0"/>
                  </a:cubicBezTo>
                  <a:cubicBezTo>
                    <a:pt x="74" y="0"/>
                    <a:pt x="75" y="15"/>
                    <a:pt x="74" y="43"/>
                  </a:cubicBezTo>
                  <a:close/>
                </a:path>
              </a:pathLst>
            </a:custGeom>
            <a:solidFill>
              <a:srgbClr val="F9D1A4"/>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91" name="Freeform 403"/>
            <p:cNvSpPr/>
            <p:nvPr/>
          </p:nvSpPr>
          <p:spPr bwMode="auto">
            <a:xfrm>
              <a:off x="7569794" y="975503"/>
              <a:ext cx="602241" cy="352014"/>
            </a:xfrm>
            <a:custGeom>
              <a:avLst/>
              <a:gdLst>
                <a:gd name="T0" fmla="*/ 116 w 120"/>
                <a:gd name="T1" fmla="*/ 67 h 70"/>
                <a:gd name="T2" fmla="*/ 72 w 120"/>
                <a:gd name="T3" fmla="*/ 18 h 70"/>
                <a:gd name="T4" fmla="*/ 72 w 120"/>
                <a:gd name="T5" fmla="*/ 0 h 70"/>
                <a:gd name="T6" fmla="*/ 60 w 120"/>
                <a:gd name="T7" fmla="*/ 0 h 70"/>
                <a:gd name="T8" fmla="*/ 60 w 120"/>
                <a:gd name="T9" fmla="*/ 0 h 70"/>
                <a:gd name="T10" fmla="*/ 48 w 120"/>
                <a:gd name="T11" fmla="*/ 0 h 70"/>
                <a:gd name="T12" fmla="*/ 48 w 120"/>
                <a:gd name="T13" fmla="*/ 18 h 70"/>
                <a:gd name="T14" fmla="*/ 4 w 120"/>
                <a:gd name="T15" fmla="*/ 67 h 70"/>
                <a:gd name="T16" fmla="*/ 9 w 120"/>
                <a:gd name="T17" fmla="*/ 70 h 70"/>
                <a:gd name="T18" fmla="*/ 60 w 120"/>
                <a:gd name="T19" fmla="*/ 70 h 70"/>
                <a:gd name="T20" fmla="*/ 60 w 120"/>
                <a:gd name="T21" fmla="*/ 70 h 70"/>
                <a:gd name="T22" fmla="*/ 111 w 120"/>
                <a:gd name="T23" fmla="*/ 70 h 70"/>
                <a:gd name="T24" fmla="*/ 116 w 120"/>
                <a:gd name="T2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70">
                  <a:moveTo>
                    <a:pt x="116" y="67"/>
                  </a:moveTo>
                  <a:cubicBezTo>
                    <a:pt x="116" y="45"/>
                    <a:pt x="120" y="22"/>
                    <a:pt x="72" y="18"/>
                  </a:cubicBezTo>
                  <a:cubicBezTo>
                    <a:pt x="72" y="16"/>
                    <a:pt x="72" y="2"/>
                    <a:pt x="72" y="0"/>
                  </a:cubicBezTo>
                  <a:cubicBezTo>
                    <a:pt x="60" y="0"/>
                    <a:pt x="60" y="0"/>
                    <a:pt x="60" y="0"/>
                  </a:cubicBezTo>
                  <a:cubicBezTo>
                    <a:pt x="60" y="0"/>
                    <a:pt x="60" y="0"/>
                    <a:pt x="60" y="0"/>
                  </a:cubicBezTo>
                  <a:cubicBezTo>
                    <a:pt x="48" y="0"/>
                    <a:pt x="48" y="0"/>
                    <a:pt x="48" y="0"/>
                  </a:cubicBezTo>
                  <a:cubicBezTo>
                    <a:pt x="48" y="2"/>
                    <a:pt x="48" y="16"/>
                    <a:pt x="48" y="18"/>
                  </a:cubicBezTo>
                  <a:cubicBezTo>
                    <a:pt x="0" y="22"/>
                    <a:pt x="5" y="45"/>
                    <a:pt x="4" y="67"/>
                  </a:cubicBezTo>
                  <a:cubicBezTo>
                    <a:pt x="6" y="68"/>
                    <a:pt x="7" y="69"/>
                    <a:pt x="9" y="70"/>
                  </a:cubicBezTo>
                  <a:cubicBezTo>
                    <a:pt x="60" y="70"/>
                    <a:pt x="60" y="70"/>
                    <a:pt x="60" y="70"/>
                  </a:cubicBezTo>
                  <a:cubicBezTo>
                    <a:pt x="60" y="70"/>
                    <a:pt x="60" y="70"/>
                    <a:pt x="60" y="70"/>
                  </a:cubicBezTo>
                  <a:cubicBezTo>
                    <a:pt x="111" y="70"/>
                    <a:pt x="111" y="70"/>
                    <a:pt x="111" y="70"/>
                  </a:cubicBezTo>
                  <a:cubicBezTo>
                    <a:pt x="113" y="69"/>
                    <a:pt x="114" y="68"/>
                    <a:pt x="116" y="67"/>
                  </a:cubicBezTo>
                  <a:close/>
                </a:path>
              </a:pathLst>
            </a:custGeom>
            <a:solidFill>
              <a:srgbClr val="F9D1A4"/>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92" name="Freeform 404"/>
            <p:cNvSpPr/>
            <p:nvPr/>
          </p:nvSpPr>
          <p:spPr bwMode="auto">
            <a:xfrm>
              <a:off x="7811538" y="981865"/>
              <a:ext cx="125113" cy="50894"/>
            </a:xfrm>
            <a:custGeom>
              <a:avLst/>
              <a:gdLst>
                <a:gd name="T0" fmla="*/ 0 w 25"/>
                <a:gd name="T1" fmla="*/ 0 h 10"/>
                <a:gd name="T2" fmla="*/ 25 w 25"/>
                <a:gd name="T3" fmla="*/ 0 h 10"/>
                <a:gd name="T4" fmla="*/ 0 w 25"/>
                <a:gd name="T5" fmla="*/ 0 h 10"/>
              </a:gdLst>
              <a:ahLst/>
              <a:cxnLst>
                <a:cxn ang="0">
                  <a:pos x="T0" y="T1"/>
                </a:cxn>
                <a:cxn ang="0">
                  <a:pos x="T2" y="T3"/>
                </a:cxn>
                <a:cxn ang="0">
                  <a:pos x="T4" y="T5"/>
                </a:cxn>
              </a:cxnLst>
              <a:rect l="0" t="0" r="r" b="b"/>
              <a:pathLst>
                <a:path w="25" h="10">
                  <a:moveTo>
                    <a:pt x="0" y="0"/>
                  </a:moveTo>
                  <a:cubicBezTo>
                    <a:pt x="25" y="0"/>
                    <a:pt x="25" y="0"/>
                    <a:pt x="25" y="0"/>
                  </a:cubicBezTo>
                  <a:cubicBezTo>
                    <a:pt x="22" y="10"/>
                    <a:pt x="2" y="10"/>
                    <a:pt x="0" y="0"/>
                  </a:cubicBezTo>
                  <a:close/>
                </a:path>
              </a:pathLst>
            </a:custGeom>
            <a:solidFill>
              <a:srgbClr val="E1A875"/>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95" name="Freeform 408"/>
            <p:cNvSpPr/>
            <p:nvPr/>
          </p:nvSpPr>
          <p:spPr bwMode="auto">
            <a:xfrm>
              <a:off x="7671581" y="534425"/>
              <a:ext cx="411390" cy="275674"/>
            </a:xfrm>
            <a:custGeom>
              <a:avLst/>
              <a:gdLst>
                <a:gd name="T0" fmla="*/ 64 w 82"/>
                <a:gd name="T1" fmla="*/ 24 h 55"/>
                <a:gd name="T2" fmla="*/ 16 w 82"/>
                <a:gd name="T3" fmla="*/ 36 h 55"/>
                <a:gd name="T4" fmla="*/ 12 w 82"/>
                <a:gd name="T5" fmla="*/ 55 h 55"/>
                <a:gd name="T6" fmla="*/ 6 w 82"/>
                <a:gd name="T7" fmla="*/ 45 h 55"/>
                <a:gd name="T8" fmla="*/ 40 w 82"/>
                <a:gd name="T9" fmla="*/ 0 h 55"/>
                <a:gd name="T10" fmla="*/ 75 w 82"/>
                <a:gd name="T11" fmla="*/ 45 h 55"/>
                <a:gd name="T12" fmla="*/ 68 w 82"/>
                <a:gd name="T13" fmla="*/ 55 h 55"/>
                <a:gd name="T14" fmla="*/ 64 w 82"/>
                <a:gd name="T15" fmla="*/ 2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55">
                  <a:moveTo>
                    <a:pt x="64" y="24"/>
                  </a:moveTo>
                  <a:cubicBezTo>
                    <a:pt x="54" y="38"/>
                    <a:pt x="13" y="38"/>
                    <a:pt x="16" y="36"/>
                  </a:cubicBezTo>
                  <a:cubicBezTo>
                    <a:pt x="12" y="55"/>
                    <a:pt x="12" y="55"/>
                    <a:pt x="12" y="55"/>
                  </a:cubicBezTo>
                  <a:cubicBezTo>
                    <a:pt x="12" y="49"/>
                    <a:pt x="11" y="45"/>
                    <a:pt x="6" y="45"/>
                  </a:cubicBezTo>
                  <a:cubicBezTo>
                    <a:pt x="0" y="15"/>
                    <a:pt x="6" y="0"/>
                    <a:pt x="40" y="0"/>
                  </a:cubicBezTo>
                  <a:cubicBezTo>
                    <a:pt x="74" y="1"/>
                    <a:pt x="82" y="17"/>
                    <a:pt x="75" y="45"/>
                  </a:cubicBezTo>
                  <a:cubicBezTo>
                    <a:pt x="69" y="45"/>
                    <a:pt x="68" y="49"/>
                    <a:pt x="68" y="55"/>
                  </a:cubicBezTo>
                  <a:cubicBezTo>
                    <a:pt x="64" y="24"/>
                    <a:pt x="64" y="24"/>
                    <a:pt x="64" y="24"/>
                  </a:cubicBezTo>
                  <a:close/>
                </a:path>
              </a:pathLst>
            </a:custGeom>
            <a:solidFill>
              <a:srgbClr val="8F6032"/>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94" name="Freeform 407"/>
            <p:cNvSpPr/>
            <p:nvPr/>
          </p:nvSpPr>
          <p:spPr bwMode="auto">
            <a:xfrm>
              <a:off x="7569794" y="1066688"/>
              <a:ext cx="602241" cy="330808"/>
            </a:xfrm>
            <a:custGeom>
              <a:avLst/>
              <a:gdLst>
                <a:gd name="T0" fmla="*/ 116 w 120"/>
                <a:gd name="T1" fmla="*/ 49 h 66"/>
                <a:gd name="T2" fmla="*/ 72 w 120"/>
                <a:gd name="T3" fmla="*/ 0 h 66"/>
                <a:gd name="T4" fmla="*/ 48 w 120"/>
                <a:gd name="T5" fmla="*/ 0 h 66"/>
                <a:gd name="T6" fmla="*/ 4 w 120"/>
                <a:gd name="T7" fmla="*/ 49 h 66"/>
                <a:gd name="T8" fmla="*/ 60 w 120"/>
                <a:gd name="T9" fmla="*/ 66 h 66"/>
                <a:gd name="T10" fmla="*/ 60 w 120"/>
                <a:gd name="T11" fmla="*/ 66 h 66"/>
                <a:gd name="T12" fmla="*/ 60 w 120"/>
                <a:gd name="T13" fmla="*/ 66 h 66"/>
                <a:gd name="T14" fmla="*/ 63 w 120"/>
                <a:gd name="T15" fmla="*/ 66 h 66"/>
                <a:gd name="T16" fmla="*/ 63 w 120"/>
                <a:gd name="T17" fmla="*/ 66 h 66"/>
                <a:gd name="T18" fmla="*/ 63 w 120"/>
                <a:gd name="T19" fmla="*/ 66 h 66"/>
                <a:gd name="T20" fmla="*/ 65 w 120"/>
                <a:gd name="T21" fmla="*/ 66 h 66"/>
                <a:gd name="T22" fmla="*/ 66 w 120"/>
                <a:gd name="T23" fmla="*/ 66 h 66"/>
                <a:gd name="T24" fmla="*/ 67 w 120"/>
                <a:gd name="T25" fmla="*/ 66 h 66"/>
                <a:gd name="T26" fmla="*/ 67 w 120"/>
                <a:gd name="T27" fmla="*/ 66 h 66"/>
                <a:gd name="T28" fmla="*/ 69 w 120"/>
                <a:gd name="T29" fmla="*/ 66 h 66"/>
                <a:gd name="T30" fmla="*/ 70 w 120"/>
                <a:gd name="T31" fmla="*/ 66 h 66"/>
                <a:gd name="T32" fmla="*/ 116 w 120"/>
                <a:gd name="T33"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66">
                  <a:moveTo>
                    <a:pt x="116" y="49"/>
                  </a:moveTo>
                  <a:cubicBezTo>
                    <a:pt x="116" y="27"/>
                    <a:pt x="120" y="4"/>
                    <a:pt x="72" y="0"/>
                  </a:cubicBezTo>
                  <a:cubicBezTo>
                    <a:pt x="65" y="4"/>
                    <a:pt x="56" y="4"/>
                    <a:pt x="48" y="0"/>
                  </a:cubicBezTo>
                  <a:cubicBezTo>
                    <a:pt x="0" y="4"/>
                    <a:pt x="5" y="27"/>
                    <a:pt x="4" y="49"/>
                  </a:cubicBezTo>
                  <a:cubicBezTo>
                    <a:pt x="20" y="60"/>
                    <a:pt x="39" y="66"/>
                    <a:pt x="60" y="66"/>
                  </a:cubicBezTo>
                  <a:cubicBezTo>
                    <a:pt x="60" y="66"/>
                    <a:pt x="60" y="66"/>
                    <a:pt x="60" y="66"/>
                  </a:cubicBezTo>
                  <a:cubicBezTo>
                    <a:pt x="60" y="66"/>
                    <a:pt x="60" y="66"/>
                    <a:pt x="60" y="66"/>
                  </a:cubicBezTo>
                  <a:cubicBezTo>
                    <a:pt x="63" y="66"/>
                    <a:pt x="63" y="66"/>
                    <a:pt x="63" y="66"/>
                  </a:cubicBezTo>
                  <a:cubicBezTo>
                    <a:pt x="63" y="66"/>
                    <a:pt x="63" y="66"/>
                    <a:pt x="63" y="66"/>
                  </a:cubicBezTo>
                  <a:cubicBezTo>
                    <a:pt x="63" y="66"/>
                    <a:pt x="63" y="66"/>
                    <a:pt x="63" y="66"/>
                  </a:cubicBezTo>
                  <a:cubicBezTo>
                    <a:pt x="65" y="66"/>
                    <a:pt x="65" y="66"/>
                    <a:pt x="65" y="66"/>
                  </a:cubicBezTo>
                  <a:cubicBezTo>
                    <a:pt x="66" y="66"/>
                    <a:pt x="66" y="66"/>
                    <a:pt x="66" y="66"/>
                  </a:cubicBezTo>
                  <a:cubicBezTo>
                    <a:pt x="67" y="66"/>
                    <a:pt x="67" y="66"/>
                    <a:pt x="67" y="66"/>
                  </a:cubicBezTo>
                  <a:cubicBezTo>
                    <a:pt x="67" y="66"/>
                    <a:pt x="67" y="66"/>
                    <a:pt x="67" y="66"/>
                  </a:cubicBezTo>
                  <a:cubicBezTo>
                    <a:pt x="69" y="66"/>
                    <a:pt x="69" y="66"/>
                    <a:pt x="69" y="66"/>
                  </a:cubicBezTo>
                  <a:cubicBezTo>
                    <a:pt x="70" y="66"/>
                    <a:pt x="70" y="66"/>
                    <a:pt x="70" y="66"/>
                  </a:cubicBezTo>
                  <a:cubicBezTo>
                    <a:pt x="87" y="64"/>
                    <a:pt x="102" y="58"/>
                    <a:pt x="116" y="49"/>
                  </a:cubicBezTo>
                  <a:close/>
                </a:path>
              </a:pathLst>
            </a:custGeom>
            <a:solidFill>
              <a:srgbClr val="003399"/>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grpSp>
      <p:grpSp>
        <p:nvGrpSpPr>
          <p:cNvPr id="33" name="组合 32"/>
          <p:cNvGrpSpPr/>
          <p:nvPr/>
        </p:nvGrpSpPr>
        <p:grpSpPr>
          <a:xfrm>
            <a:off x="5338009" y="1998701"/>
            <a:ext cx="417186" cy="672312"/>
            <a:chOff x="11129037" y="424914"/>
            <a:chExt cx="619891" cy="998978"/>
          </a:xfrm>
        </p:grpSpPr>
        <p:sp>
          <p:nvSpPr>
            <p:cNvPr id="77" name="Freeform 155"/>
            <p:cNvSpPr/>
            <p:nvPr/>
          </p:nvSpPr>
          <p:spPr bwMode="auto">
            <a:xfrm>
              <a:off x="11155263" y="1040036"/>
              <a:ext cx="553133" cy="350477"/>
            </a:xfrm>
            <a:custGeom>
              <a:avLst/>
              <a:gdLst>
                <a:gd name="T0" fmla="*/ 0 w 98"/>
                <a:gd name="T1" fmla="*/ 52 h 62"/>
                <a:gd name="T2" fmla="*/ 38 w 98"/>
                <a:gd name="T3" fmla="*/ 16 h 62"/>
                <a:gd name="T4" fmla="*/ 38 w 98"/>
                <a:gd name="T5" fmla="*/ 0 h 62"/>
                <a:gd name="T6" fmla="*/ 49 w 98"/>
                <a:gd name="T7" fmla="*/ 0 h 62"/>
                <a:gd name="T8" fmla="*/ 49 w 98"/>
                <a:gd name="T9" fmla="*/ 0 h 62"/>
                <a:gd name="T10" fmla="*/ 60 w 98"/>
                <a:gd name="T11" fmla="*/ 0 h 62"/>
                <a:gd name="T12" fmla="*/ 60 w 98"/>
                <a:gd name="T13" fmla="*/ 16 h 62"/>
                <a:gd name="T14" fmla="*/ 98 w 98"/>
                <a:gd name="T15" fmla="*/ 54 h 62"/>
                <a:gd name="T16" fmla="*/ 81 w 98"/>
                <a:gd name="T17" fmla="*/ 62 h 62"/>
                <a:gd name="T18" fmla="*/ 49 w 98"/>
                <a:gd name="T19" fmla="*/ 62 h 62"/>
                <a:gd name="T20" fmla="*/ 49 w 98"/>
                <a:gd name="T21" fmla="*/ 62 h 62"/>
                <a:gd name="T22" fmla="*/ 19 w 98"/>
                <a:gd name="T23" fmla="*/ 62 h 62"/>
                <a:gd name="T24" fmla="*/ 0 w 98"/>
                <a:gd name="T25"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62">
                  <a:moveTo>
                    <a:pt x="0" y="52"/>
                  </a:moveTo>
                  <a:cubicBezTo>
                    <a:pt x="0" y="35"/>
                    <a:pt x="1" y="19"/>
                    <a:pt x="38" y="16"/>
                  </a:cubicBezTo>
                  <a:cubicBezTo>
                    <a:pt x="38" y="15"/>
                    <a:pt x="38" y="2"/>
                    <a:pt x="38" y="0"/>
                  </a:cubicBezTo>
                  <a:cubicBezTo>
                    <a:pt x="49" y="0"/>
                    <a:pt x="49" y="0"/>
                    <a:pt x="49" y="0"/>
                  </a:cubicBezTo>
                  <a:cubicBezTo>
                    <a:pt x="49" y="0"/>
                    <a:pt x="49" y="0"/>
                    <a:pt x="49" y="0"/>
                  </a:cubicBezTo>
                  <a:cubicBezTo>
                    <a:pt x="60" y="0"/>
                    <a:pt x="60" y="0"/>
                    <a:pt x="60" y="0"/>
                  </a:cubicBezTo>
                  <a:cubicBezTo>
                    <a:pt x="60" y="2"/>
                    <a:pt x="60" y="15"/>
                    <a:pt x="60" y="16"/>
                  </a:cubicBezTo>
                  <a:cubicBezTo>
                    <a:pt x="97" y="19"/>
                    <a:pt x="98" y="36"/>
                    <a:pt x="98" y="54"/>
                  </a:cubicBezTo>
                  <a:cubicBezTo>
                    <a:pt x="93" y="57"/>
                    <a:pt x="87" y="60"/>
                    <a:pt x="81" y="62"/>
                  </a:cubicBezTo>
                  <a:cubicBezTo>
                    <a:pt x="49" y="62"/>
                    <a:pt x="49" y="62"/>
                    <a:pt x="49" y="62"/>
                  </a:cubicBezTo>
                  <a:cubicBezTo>
                    <a:pt x="49" y="62"/>
                    <a:pt x="49" y="62"/>
                    <a:pt x="49" y="62"/>
                  </a:cubicBezTo>
                  <a:cubicBezTo>
                    <a:pt x="19" y="62"/>
                    <a:pt x="19" y="62"/>
                    <a:pt x="19" y="62"/>
                  </a:cubicBezTo>
                  <a:cubicBezTo>
                    <a:pt x="12" y="60"/>
                    <a:pt x="6" y="56"/>
                    <a:pt x="0" y="52"/>
                  </a:cubicBezTo>
                  <a:close/>
                </a:path>
              </a:pathLst>
            </a:custGeom>
            <a:solidFill>
              <a:srgbClr val="F6CDB1"/>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78" name="Freeform 156"/>
            <p:cNvSpPr/>
            <p:nvPr/>
          </p:nvSpPr>
          <p:spPr bwMode="auto">
            <a:xfrm>
              <a:off x="11369840" y="1044805"/>
              <a:ext cx="123978" cy="52452"/>
            </a:xfrm>
            <a:custGeom>
              <a:avLst/>
              <a:gdLst>
                <a:gd name="T0" fmla="*/ 22 w 22"/>
                <a:gd name="T1" fmla="*/ 0 h 9"/>
                <a:gd name="T2" fmla="*/ 0 w 22"/>
                <a:gd name="T3" fmla="*/ 0 h 9"/>
                <a:gd name="T4" fmla="*/ 22 w 22"/>
                <a:gd name="T5" fmla="*/ 0 h 9"/>
              </a:gdLst>
              <a:ahLst/>
              <a:cxnLst>
                <a:cxn ang="0">
                  <a:pos x="T0" y="T1"/>
                </a:cxn>
                <a:cxn ang="0">
                  <a:pos x="T2" y="T3"/>
                </a:cxn>
                <a:cxn ang="0">
                  <a:pos x="T4" y="T5"/>
                </a:cxn>
              </a:cxnLst>
              <a:rect l="0" t="0" r="r" b="b"/>
              <a:pathLst>
                <a:path w="22" h="9">
                  <a:moveTo>
                    <a:pt x="22" y="0"/>
                  </a:moveTo>
                  <a:cubicBezTo>
                    <a:pt x="0" y="0"/>
                    <a:pt x="0" y="0"/>
                    <a:pt x="0" y="0"/>
                  </a:cubicBezTo>
                  <a:cubicBezTo>
                    <a:pt x="2" y="9"/>
                    <a:pt x="19" y="9"/>
                    <a:pt x="22" y="0"/>
                  </a:cubicBezTo>
                  <a:close/>
                </a:path>
              </a:pathLst>
            </a:custGeom>
            <a:solidFill>
              <a:srgbClr val="E8A988"/>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79" name="Freeform 157"/>
            <p:cNvSpPr/>
            <p:nvPr/>
          </p:nvSpPr>
          <p:spPr bwMode="auto">
            <a:xfrm>
              <a:off x="11229173" y="639491"/>
              <a:ext cx="400545" cy="424387"/>
            </a:xfrm>
            <a:custGeom>
              <a:avLst/>
              <a:gdLst>
                <a:gd name="T0" fmla="*/ 5 w 71"/>
                <a:gd name="T1" fmla="*/ 33 h 75"/>
                <a:gd name="T2" fmla="*/ 9 w 71"/>
                <a:gd name="T3" fmla="*/ 55 h 75"/>
                <a:gd name="T4" fmla="*/ 36 w 71"/>
                <a:gd name="T5" fmla="*/ 75 h 75"/>
                <a:gd name="T6" fmla="*/ 63 w 71"/>
                <a:gd name="T7" fmla="*/ 55 h 75"/>
                <a:gd name="T8" fmla="*/ 66 w 71"/>
                <a:gd name="T9" fmla="*/ 33 h 75"/>
                <a:gd name="T10" fmla="*/ 37 w 71"/>
                <a:gd name="T11" fmla="*/ 0 h 75"/>
                <a:gd name="T12" fmla="*/ 5 w 71"/>
                <a:gd name="T13" fmla="*/ 33 h 75"/>
              </a:gdLst>
              <a:ahLst/>
              <a:cxnLst>
                <a:cxn ang="0">
                  <a:pos x="T0" y="T1"/>
                </a:cxn>
                <a:cxn ang="0">
                  <a:pos x="T2" y="T3"/>
                </a:cxn>
                <a:cxn ang="0">
                  <a:pos x="T4" y="T5"/>
                </a:cxn>
                <a:cxn ang="0">
                  <a:pos x="T6" y="T7"/>
                </a:cxn>
                <a:cxn ang="0">
                  <a:pos x="T8" y="T9"/>
                </a:cxn>
                <a:cxn ang="0">
                  <a:pos x="T10" y="T11"/>
                </a:cxn>
                <a:cxn ang="0">
                  <a:pos x="T12" y="T13"/>
                </a:cxn>
              </a:cxnLst>
              <a:rect l="0" t="0" r="r" b="b"/>
              <a:pathLst>
                <a:path w="71" h="75">
                  <a:moveTo>
                    <a:pt x="5" y="33"/>
                  </a:moveTo>
                  <a:cubicBezTo>
                    <a:pt x="0" y="33"/>
                    <a:pt x="2" y="55"/>
                    <a:pt x="9" y="55"/>
                  </a:cubicBezTo>
                  <a:cubicBezTo>
                    <a:pt x="14" y="66"/>
                    <a:pt x="23" y="75"/>
                    <a:pt x="36" y="75"/>
                  </a:cubicBezTo>
                  <a:cubicBezTo>
                    <a:pt x="49" y="75"/>
                    <a:pt x="58" y="66"/>
                    <a:pt x="63" y="55"/>
                  </a:cubicBezTo>
                  <a:cubicBezTo>
                    <a:pt x="69" y="55"/>
                    <a:pt x="71" y="33"/>
                    <a:pt x="66" y="33"/>
                  </a:cubicBezTo>
                  <a:cubicBezTo>
                    <a:pt x="67" y="10"/>
                    <a:pt x="60" y="0"/>
                    <a:pt x="37" y="0"/>
                  </a:cubicBezTo>
                  <a:cubicBezTo>
                    <a:pt x="14" y="0"/>
                    <a:pt x="4" y="9"/>
                    <a:pt x="5" y="33"/>
                  </a:cubicBezTo>
                  <a:close/>
                </a:path>
              </a:pathLst>
            </a:custGeom>
            <a:solidFill>
              <a:srgbClr val="F6CDB1"/>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80" name="Freeform 158"/>
            <p:cNvSpPr/>
            <p:nvPr/>
          </p:nvSpPr>
          <p:spPr bwMode="auto">
            <a:xfrm>
              <a:off x="11155263" y="1130636"/>
              <a:ext cx="553133" cy="293256"/>
            </a:xfrm>
            <a:custGeom>
              <a:avLst/>
              <a:gdLst>
                <a:gd name="T0" fmla="*/ 0 w 98"/>
                <a:gd name="T1" fmla="*/ 36 h 52"/>
                <a:gd name="T2" fmla="*/ 38 w 98"/>
                <a:gd name="T3" fmla="*/ 0 h 52"/>
                <a:gd name="T4" fmla="*/ 49 w 98"/>
                <a:gd name="T5" fmla="*/ 37 h 52"/>
                <a:gd name="T6" fmla="*/ 60 w 98"/>
                <a:gd name="T7" fmla="*/ 0 h 52"/>
                <a:gd name="T8" fmla="*/ 98 w 98"/>
                <a:gd name="T9" fmla="*/ 38 h 52"/>
                <a:gd name="T10" fmla="*/ 50 w 98"/>
                <a:gd name="T11" fmla="*/ 52 h 52"/>
                <a:gd name="T12" fmla="*/ 0 w 98"/>
                <a:gd name="T13" fmla="*/ 36 h 52"/>
              </a:gdLst>
              <a:ahLst/>
              <a:cxnLst>
                <a:cxn ang="0">
                  <a:pos x="T0" y="T1"/>
                </a:cxn>
                <a:cxn ang="0">
                  <a:pos x="T2" y="T3"/>
                </a:cxn>
                <a:cxn ang="0">
                  <a:pos x="T4" y="T5"/>
                </a:cxn>
                <a:cxn ang="0">
                  <a:pos x="T6" y="T7"/>
                </a:cxn>
                <a:cxn ang="0">
                  <a:pos x="T8" y="T9"/>
                </a:cxn>
                <a:cxn ang="0">
                  <a:pos x="T10" y="T11"/>
                </a:cxn>
                <a:cxn ang="0">
                  <a:pos x="T12" y="T13"/>
                </a:cxn>
              </a:cxnLst>
              <a:rect l="0" t="0" r="r" b="b"/>
              <a:pathLst>
                <a:path w="98" h="52">
                  <a:moveTo>
                    <a:pt x="0" y="36"/>
                  </a:moveTo>
                  <a:cubicBezTo>
                    <a:pt x="0" y="19"/>
                    <a:pt x="1" y="3"/>
                    <a:pt x="38" y="0"/>
                  </a:cubicBezTo>
                  <a:cubicBezTo>
                    <a:pt x="49" y="37"/>
                    <a:pt x="49" y="37"/>
                    <a:pt x="49" y="37"/>
                  </a:cubicBezTo>
                  <a:cubicBezTo>
                    <a:pt x="60" y="0"/>
                    <a:pt x="60" y="0"/>
                    <a:pt x="60" y="0"/>
                  </a:cubicBezTo>
                  <a:cubicBezTo>
                    <a:pt x="97" y="3"/>
                    <a:pt x="98" y="20"/>
                    <a:pt x="98" y="38"/>
                  </a:cubicBezTo>
                  <a:cubicBezTo>
                    <a:pt x="84" y="46"/>
                    <a:pt x="68" y="52"/>
                    <a:pt x="50" y="52"/>
                  </a:cubicBezTo>
                  <a:cubicBezTo>
                    <a:pt x="31" y="52"/>
                    <a:pt x="14" y="46"/>
                    <a:pt x="0" y="36"/>
                  </a:cubicBezTo>
                  <a:close/>
                </a:path>
              </a:pathLst>
            </a:custGeom>
            <a:solidFill>
              <a:srgbClr val="8BB8E8"/>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81" name="Freeform 159"/>
            <p:cNvSpPr/>
            <p:nvPr/>
          </p:nvSpPr>
          <p:spPr bwMode="auto">
            <a:xfrm>
              <a:off x="11500971" y="1135404"/>
              <a:ext cx="207425" cy="283719"/>
            </a:xfrm>
            <a:custGeom>
              <a:avLst/>
              <a:gdLst>
                <a:gd name="T0" fmla="*/ 6 w 37"/>
                <a:gd name="T1" fmla="*/ 0 h 50"/>
                <a:gd name="T2" fmla="*/ 37 w 37"/>
                <a:gd name="T3" fmla="*/ 37 h 50"/>
                <a:gd name="T4" fmla="*/ 0 w 37"/>
                <a:gd name="T5" fmla="*/ 50 h 50"/>
                <a:gd name="T6" fmla="*/ 6 w 37"/>
                <a:gd name="T7" fmla="*/ 0 h 50"/>
              </a:gdLst>
              <a:ahLst/>
              <a:cxnLst>
                <a:cxn ang="0">
                  <a:pos x="T0" y="T1"/>
                </a:cxn>
                <a:cxn ang="0">
                  <a:pos x="T2" y="T3"/>
                </a:cxn>
                <a:cxn ang="0">
                  <a:pos x="T4" y="T5"/>
                </a:cxn>
                <a:cxn ang="0">
                  <a:pos x="T6" y="T7"/>
                </a:cxn>
              </a:cxnLst>
              <a:rect l="0" t="0" r="r" b="b"/>
              <a:pathLst>
                <a:path w="37" h="50">
                  <a:moveTo>
                    <a:pt x="6" y="0"/>
                  </a:moveTo>
                  <a:cubicBezTo>
                    <a:pt x="36" y="5"/>
                    <a:pt x="37" y="20"/>
                    <a:pt x="37" y="37"/>
                  </a:cubicBezTo>
                  <a:cubicBezTo>
                    <a:pt x="26" y="44"/>
                    <a:pt x="13" y="48"/>
                    <a:pt x="0" y="50"/>
                  </a:cubicBezTo>
                  <a:cubicBezTo>
                    <a:pt x="6" y="0"/>
                    <a:pt x="6" y="0"/>
                    <a:pt x="6" y="0"/>
                  </a:cubicBezTo>
                  <a:close/>
                </a:path>
              </a:pathLst>
            </a:custGeom>
            <a:solidFill>
              <a:srgbClr val="4A6AAB"/>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82" name="Freeform 160"/>
            <p:cNvSpPr/>
            <p:nvPr/>
          </p:nvSpPr>
          <p:spPr bwMode="auto">
            <a:xfrm>
              <a:off x="11155263" y="1135404"/>
              <a:ext cx="209809" cy="283719"/>
            </a:xfrm>
            <a:custGeom>
              <a:avLst/>
              <a:gdLst>
                <a:gd name="T0" fmla="*/ 31 w 37"/>
                <a:gd name="T1" fmla="*/ 0 h 50"/>
                <a:gd name="T2" fmla="*/ 37 w 37"/>
                <a:gd name="T3" fmla="*/ 50 h 50"/>
                <a:gd name="T4" fmla="*/ 0 w 37"/>
                <a:gd name="T5" fmla="*/ 35 h 50"/>
                <a:gd name="T6" fmla="*/ 31 w 37"/>
                <a:gd name="T7" fmla="*/ 0 h 50"/>
              </a:gdLst>
              <a:ahLst/>
              <a:cxnLst>
                <a:cxn ang="0">
                  <a:pos x="T0" y="T1"/>
                </a:cxn>
                <a:cxn ang="0">
                  <a:pos x="T2" y="T3"/>
                </a:cxn>
                <a:cxn ang="0">
                  <a:pos x="T4" y="T5"/>
                </a:cxn>
                <a:cxn ang="0">
                  <a:pos x="T6" y="T7"/>
                </a:cxn>
              </a:cxnLst>
              <a:rect l="0" t="0" r="r" b="b"/>
              <a:pathLst>
                <a:path w="37" h="50">
                  <a:moveTo>
                    <a:pt x="31" y="0"/>
                  </a:moveTo>
                  <a:cubicBezTo>
                    <a:pt x="37" y="50"/>
                    <a:pt x="37" y="50"/>
                    <a:pt x="37" y="50"/>
                  </a:cubicBezTo>
                  <a:cubicBezTo>
                    <a:pt x="24" y="48"/>
                    <a:pt x="11" y="43"/>
                    <a:pt x="0" y="35"/>
                  </a:cubicBezTo>
                  <a:cubicBezTo>
                    <a:pt x="0" y="19"/>
                    <a:pt x="1" y="4"/>
                    <a:pt x="31" y="0"/>
                  </a:cubicBezTo>
                  <a:close/>
                </a:path>
              </a:pathLst>
            </a:custGeom>
            <a:solidFill>
              <a:srgbClr val="4A6AAB"/>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83" name="Freeform 161"/>
            <p:cNvSpPr/>
            <p:nvPr/>
          </p:nvSpPr>
          <p:spPr bwMode="auto">
            <a:xfrm>
              <a:off x="11529581" y="1295145"/>
              <a:ext cx="95368" cy="50068"/>
            </a:xfrm>
            <a:custGeom>
              <a:avLst/>
              <a:gdLst>
                <a:gd name="T0" fmla="*/ 40 w 40"/>
                <a:gd name="T1" fmla="*/ 4 h 21"/>
                <a:gd name="T2" fmla="*/ 2 w 40"/>
                <a:gd name="T3" fmla="*/ 0 h 21"/>
                <a:gd name="T4" fmla="*/ 0 w 40"/>
                <a:gd name="T5" fmla="*/ 16 h 21"/>
                <a:gd name="T6" fmla="*/ 37 w 40"/>
                <a:gd name="T7" fmla="*/ 21 h 21"/>
                <a:gd name="T8" fmla="*/ 40 w 40"/>
                <a:gd name="T9" fmla="*/ 4 h 21"/>
                <a:gd name="T10" fmla="*/ 40 w 40"/>
                <a:gd name="T11" fmla="*/ 4 h 21"/>
              </a:gdLst>
              <a:ahLst/>
              <a:cxnLst>
                <a:cxn ang="0">
                  <a:pos x="T0" y="T1"/>
                </a:cxn>
                <a:cxn ang="0">
                  <a:pos x="T2" y="T3"/>
                </a:cxn>
                <a:cxn ang="0">
                  <a:pos x="T4" y="T5"/>
                </a:cxn>
                <a:cxn ang="0">
                  <a:pos x="T6" y="T7"/>
                </a:cxn>
                <a:cxn ang="0">
                  <a:pos x="T8" y="T9"/>
                </a:cxn>
                <a:cxn ang="0">
                  <a:pos x="T10" y="T11"/>
                </a:cxn>
              </a:cxnLst>
              <a:rect l="0" t="0" r="r" b="b"/>
              <a:pathLst>
                <a:path w="40" h="21">
                  <a:moveTo>
                    <a:pt x="40" y="4"/>
                  </a:moveTo>
                  <a:lnTo>
                    <a:pt x="2" y="0"/>
                  </a:lnTo>
                  <a:lnTo>
                    <a:pt x="0" y="16"/>
                  </a:lnTo>
                  <a:lnTo>
                    <a:pt x="37" y="21"/>
                  </a:lnTo>
                  <a:lnTo>
                    <a:pt x="40" y="4"/>
                  </a:lnTo>
                  <a:lnTo>
                    <a:pt x="40"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84" name="Freeform 162"/>
            <p:cNvSpPr/>
            <p:nvPr/>
          </p:nvSpPr>
          <p:spPr bwMode="auto">
            <a:xfrm>
              <a:off x="11138573" y="544124"/>
              <a:ext cx="610354" cy="433924"/>
            </a:xfrm>
            <a:custGeom>
              <a:avLst/>
              <a:gdLst>
                <a:gd name="T0" fmla="*/ 52 w 108"/>
                <a:gd name="T1" fmla="*/ 0 h 77"/>
                <a:gd name="T2" fmla="*/ 21 w 108"/>
                <a:gd name="T3" fmla="*/ 77 h 77"/>
                <a:gd name="T4" fmla="*/ 22 w 108"/>
                <a:gd name="T5" fmla="*/ 50 h 77"/>
                <a:gd name="T6" fmla="*/ 70 w 108"/>
                <a:gd name="T7" fmla="*/ 31 h 77"/>
                <a:gd name="T8" fmla="*/ 82 w 108"/>
                <a:gd name="T9" fmla="*/ 50 h 77"/>
                <a:gd name="T10" fmla="*/ 83 w 108"/>
                <a:gd name="T11" fmla="*/ 77 h 77"/>
                <a:gd name="T12" fmla="*/ 52 w 108"/>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08" h="77">
                  <a:moveTo>
                    <a:pt x="52" y="0"/>
                  </a:moveTo>
                  <a:cubicBezTo>
                    <a:pt x="11" y="1"/>
                    <a:pt x="0" y="50"/>
                    <a:pt x="21" y="77"/>
                  </a:cubicBezTo>
                  <a:cubicBezTo>
                    <a:pt x="21" y="69"/>
                    <a:pt x="20" y="59"/>
                    <a:pt x="22" y="50"/>
                  </a:cubicBezTo>
                  <a:cubicBezTo>
                    <a:pt x="70" y="31"/>
                    <a:pt x="70" y="31"/>
                    <a:pt x="70" y="31"/>
                  </a:cubicBezTo>
                  <a:cubicBezTo>
                    <a:pt x="82" y="50"/>
                    <a:pt x="82" y="50"/>
                    <a:pt x="82" y="50"/>
                  </a:cubicBezTo>
                  <a:cubicBezTo>
                    <a:pt x="83" y="59"/>
                    <a:pt x="83" y="69"/>
                    <a:pt x="83" y="77"/>
                  </a:cubicBezTo>
                  <a:cubicBezTo>
                    <a:pt x="108" y="41"/>
                    <a:pt x="90" y="0"/>
                    <a:pt x="52" y="0"/>
                  </a:cubicBezTo>
                  <a:close/>
                </a:path>
              </a:pathLst>
            </a:custGeom>
            <a:solidFill>
              <a:srgbClr val="996633"/>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85" name="Freeform 163"/>
            <p:cNvSpPr/>
            <p:nvPr/>
          </p:nvSpPr>
          <p:spPr bwMode="auto">
            <a:xfrm>
              <a:off x="11653560" y="808769"/>
              <a:ext cx="95368" cy="169278"/>
            </a:xfrm>
            <a:custGeom>
              <a:avLst/>
              <a:gdLst>
                <a:gd name="T0" fmla="*/ 6 w 17"/>
                <a:gd name="T1" fmla="*/ 0 h 30"/>
                <a:gd name="T2" fmla="*/ 4 w 17"/>
                <a:gd name="T3" fmla="*/ 0 h 30"/>
                <a:gd name="T4" fmla="*/ 0 w 17"/>
                <a:gd name="T5" fmla="*/ 29 h 30"/>
                <a:gd name="T6" fmla="*/ 2 w 17"/>
                <a:gd name="T7" fmla="*/ 29 h 30"/>
                <a:gd name="T8" fmla="*/ 16 w 17"/>
                <a:gd name="T9" fmla="*/ 16 h 30"/>
                <a:gd name="T10" fmla="*/ 6 w 17"/>
                <a:gd name="T11" fmla="*/ 0 h 30"/>
              </a:gdLst>
              <a:ahLst/>
              <a:cxnLst>
                <a:cxn ang="0">
                  <a:pos x="T0" y="T1"/>
                </a:cxn>
                <a:cxn ang="0">
                  <a:pos x="T2" y="T3"/>
                </a:cxn>
                <a:cxn ang="0">
                  <a:pos x="T4" y="T5"/>
                </a:cxn>
                <a:cxn ang="0">
                  <a:pos x="T6" y="T7"/>
                </a:cxn>
                <a:cxn ang="0">
                  <a:pos x="T8" y="T9"/>
                </a:cxn>
                <a:cxn ang="0">
                  <a:pos x="T10" y="T11"/>
                </a:cxn>
              </a:cxnLst>
              <a:rect l="0" t="0" r="r" b="b"/>
              <a:pathLst>
                <a:path w="17" h="30">
                  <a:moveTo>
                    <a:pt x="6" y="0"/>
                  </a:moveTo>
                  <a:cubicBezTo>
                    <a:pt x="5" y="0"/>
                    <a:pt x="5" y="0"/>
                    <a:pt x="4" y="0"/>
                  </a:cubicBezTo>
                  <a:cubicBezTo>
                    <a:pt x="0" y="29"/>
                    <a:pt x="0" y="29"/>
                    <a:pt x="0" y="29"/>
                  </a:cubicBezTo>
                  <a:cubicBezTo>
                    <a:pt x="1" y="29"/>
                    <a:pt x="1" y="29"/>
                    <a:pt x="2" y="29"/>
                  </a:cubicBezTo>
                  <a:cubicBezTo>
                    <a:pt x="9" y="30"/>
                    <a:pt x="15" y="24"/>
                    <a:pt x="16" y="16"/>
                  </a:cubicBezTo>
                  <a:cubicBezTo>
                    <a:pt x="17" y="8"/>
                    <a:pt x="13" y="1"/>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86" name="Freeform 164"/>
            <p:cNvSpPr/>
            <p:nvPr/>
          </p:nvSpPr>
          <p:spPr bwMode="auto">
            <a:xfrm>
              <a:off x="11584418" y="775390"/>
              <a:ext cx="102520" cy="224114"/>
            </a:xfrm>
            <a:custGeom>
              <a:avLst/>
              <a:gdLst>
                <a:gd name="T0" fmla="*/ 13 w 18"/>
                <a:gd name="T1" fmla="*/ 1 h 40"/>
                <a:gd name="T2" fmla="*/ 10 w 18"/>
                <a:gd name="T3" fmla="*/ 0 h 40"/>
                <a:gd name="T4" fmla="*/ 4 w 18"/>
                <a:gd name="T5" fmla="*/ 4 h 40"/>
                <a:gd name="T6" fmla="*/ 0 w 18"/>
                <a:gd name="T7" fmla="*/ 34 h 40"/>
                <a:gd name="T8" fmla="*/ 4 w 18"/>
                <a:gd name="T9" fmla="*/ 40 h 40"/>
                <a:gd name="T10" fmla="*/ 8 w 18"/>
                <a:gd name="T11" fmla="*/ 40 h 40"/>
                <a:gd name="T12" fmla="*/ 14 w 18"/>
                <a:gd name="T13" fmla="*/ 36 h 40"/>
                <a:gd name="T14" fmla="*/ 18 w 18"/>
                <a:gd name="T15" fmla="*/ 6 h 40"/>
                <a:gd name="T16" fmla="*/ 13 w 18"/>
                <a:gd name="T1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40">
                  <a:moveTo>
                    <a:pt x="13" y="1"/>
                  </a:moveTo>
                  <a:cubicBezTo>
                    <a:pt x="10" y="0"/>
                    <a:pt x="10" y="0"/>
                    <a:pt x="10" y="0"/>
                  </a:cubicBezTo>
                  <a:cubicBezTo>
                    <a:pt x="7" y="0"/>
                    <a:pt x="4" y="2"/>
                    <a:pt x="4" y="4"/>
                  </a:cubicBezTo>
                  <a:cubicBezTo>
                    <a:pt x="0" y="34"/>
                    <a:pt x="0" y="34"/>
                    <a:pt x="0" y="34"/>
                  </a:cubicBezTo>
                  <a:cubicBezTo>
                    <a:pt x="0" y="37"/>
                    <a:pt x="2" y="39"/>
                    <a:pt x="4" y="40"/>
                  </a:cubicBezTo>
                  <a:cubicBezTo>
                    <a:pt x="8" y="40"/>
                    <a:pt x="8" y="40"/>
                    <a:pt x="8" y="40"/>
                  </a:cubicBezTo>
                  <a:cubicBezTo>
                    <a:pt x="11" y="40"/>
                    <a:pt x="13" y="38"/>
                    <a:pt x="14" y="36"/>
                  </a:cubicBezTo>
                  <a:cubicBezTo>
                    <a:pt x="18" y="6"/>
                    <a:pt x="18" y="6"/>
                    <a:pt x="18" y="6"/>
                  </a:cubicBezTo>
                  <a:cubicBezTo>
                    <a:pt x="18" y="3"/>
                    <a:pt x="16" y="1"/>
                    <a:pt x="13"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87" name="Freeform 165"/>
            <p:cNvSpPr/>
            <p:nvPr/>
          </p:nvSpPr>
          <p:spPr bwMode="auto">
            <a:xfrm>
              <a:off x="11138573" y="424914"/>
              <a:ext cx="593665" cy="450613"/>
            </a:xfrm>
            <a:custGeom>
              <a:avLst/>
              <a:gdLst>
                <a:gd name="T0" fmla="*/ 103 w 105"/>
                <a:gd name="T1" fmla="*/ 61 h 80"/>
                <a:gd name="T2" fmla="*/ 103 w 105"/>
                <a:gd name="T3" fmla="*/ 61 h 80"/>
                <a:gd name="T4" fmla="*/ 2 w 105"/>
                <a:gd name="T5" fmla="*/ 61 h 80"/>
                <a:gd name="T6" fmla="*/ 2 w 105"/>
                <a:gd name="T7" fmla="*/ 61 h 80"/>
                <a:gd name="T8" fmla="*/ 0 w 105"/>
                <a:gd name="T9" fmla="*/ 62 h 80"/>
                <a:gd name="T10" fmla="*/ 3 w 105"/>
                <a:gd name="T11" fmla="*/ 78 h 80"/>
                <a:gd name="T12" fmla="*/ 4 w 105"/>
                <a:gd name="T13" fmla="*/ 80 h 80"/>
                <a:gd name="T14" fmla="*/ 7 w 105"/>
                <a:gd name="T15" fmla="*/ 79 h 80"/>
                <a:gd name="T16" fmla="*/ 9 w 105"/>
                <a:gd name="T17" fmla="*/ 78 h 80"/>
                <a:gd name="T18" fmla="*/ 7 w 105"/>
                <a:gd name="T19" fmla="*/ 62 h 80"/>
                <a:gd name="T20" fmla="*/ 5 w 105"/>
                <a:gd name="T21" fmla="*/ 60 h 80"/>
                <a:gd name="T22" fmla="*/ 100 w 105"/>
                <a:gd name="T23" fmla="*/ 60 h 80"/>
                <a:gd name="T24" fmla="*/ 98 w 105"/>
                <a:gd name="T25" fmla="*/ 62 h 80"/>
                <a:gd name="T26" fmla="*/ 96 w 105"/>
                <a:gd name="T27" fmla="*/ 78 h 80"/>
                <a:gd name="T28" fmla="*/ 98 w 105"/>
                <a:gd name="T29" fmla="*/ 79 h 80"/>
                <a:gd name="T30" fmla="*/ 101 w 105"/>
                <a:gd name="T31" fmla="*/ 80 h 80"/>
                <a:gd name="T32" fmla="*/ 103 w 105"/>
                <a:gd name="T33" fmla="*/ 78 h 80"/>
                <a:gd name="T34" fmla="*/ 105 w 105"/>
                <a:gd name="T35" fmla="*/ 62 h 80"/>
                <a:gd name="T36" fmla="*/ 103 w 105"/>
                <a:gd name="T37"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80">
                  <a:moveTo>
                    <a:pt x="103" y="61"/>
                  </a:moveTo>
                  <a:cubicBezTo>
                    <a:pt x="103" y="61"/>
                    <a:pt x="103" y="61"/>
                    <a:pt x="103" y="61"/>
                  </a:cubicBezTo>
                  <a:cubicBezTo>
                    <a:pt x="102" y="0"/>
                    <a:pt x="2" y="0"/>
                    <a:pt x="2" y="61"/>
                  </a:cubicBezTo>
                  <a:cubicBezTo>
                    <a:pt x="2" y="61"/>
                    <a:pt x="2" y="61"/>
                    <a:pt x="2" y="61"/>
                  </a:cubicBezTo>
                  <a:cubicBezTo>
                    <a:pt x="1" y="61"/>
                    <a:pt x="0" y="62"/>
                    <a:pt x="0" y="62"/>
                  </a:cubicBezTo>
                  <a:cubicBezTo>
                    <a:pt x="3" y="78"/>
                    <a:pt x="3" y="78"/>
                    <a:pt x="3" y="78"/>
                  </a:cubicBezTo>
                  <a:cubicBezTo>
                    <a:pt x="3" y="79"/>
                    <a:pt x="4" y="80"/>
                    <a:pt x="4" y="80"/>
                  </a:cubicBezTo>
                  <a:cubicBezTo>
                    <a:pt x="7" y="79"/>
                    <a:pt x="7" y="79"/>
                    <a:pt x="7" y="79"/>
                  </a:cubicBezTo>
                  <a:cubicBezTo>
                    <a:pt x="8" y="79"/>
                    <a:pt x="9" y="78"/>
                    <a:pt x="9" y="78"/>
                  </a:cubicBezTo>
                  <a:cubicBezTo>
                    <a:pt x="7" y="62"/>
                    <a:pt x="7" y="62"/>
                    <a:pt x="7" y="62"/>
                  </a:cubicBezTo>
                  <a:cubicBezTo>
                    <a:pt x="7" y="61"/>
                    <a:pt x="6" y="60"/>
                    <a:pt x="5" y="60"/>
                  </a:cubicBezTo>
                  <a:cubicBezTo>
                    <a:pt x="5" y="4"/>
                    <a:pt x="100" y="4"/>
                    <a:pt x="100" y="60"/>
                  </a:cubicBezTo>
                  <a:cubicBezTo>
                    <a:pt x="99" y="61"/>
                    <a:pt x="99" y="61"/>
                    <a:pt x="98" y="62"/>
                  </a:cubicBezTo>
                  <a:cubicBezTo>
                    <a:pt x="96" y="78"/>
                    <a:pt x="96" y="78"/>
                    <a:pt x="96" y="78"/>
                  </a:cubicBezTo>
                  <a:cubicBezTo>
                    <a:pt x="96" y="78"/>
                    <a:pt x="97" y="79"/>
                    <a:pt x="98" y="79"/>
                  </a:cubicBezTo>
                  <a:cubicBezTo>
                    <a:pt x="101" y="80"/>
                    <a:pt x="101" y="80"/>
                    <a:pt x="101" y="80"/>
                  </a:cubicBezTo>
                  <a:cubicBezTo>
                    <a:pt x="102" y="80"/>
                    <a:pt x="102" y="79"/>
                    <a:pt x="103" y="78"/>
                  </a:cubicBezTo>
                  <a:cubicBezTo>
                    <a:pt x="105" y="62"/>
                    <a:pt x="105" y="62"/>
                    <a:pt x="105" y="62"/>
                  </a:cubicBezTo>
                  <a:cubicBezTo>
                    <a:pt x="105" y="62"/>
                    <a:pt x="104" y="61"/>
                    <a:pt x="103" y="6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88" name="Freeform 166"/>
            <p:cNvSpPr/>
            <p:nvPr/>
          </p:nvSpPr>
          <p:spPr bwMode="auto">
            <a:xfrm>
              <a:off x="11129037" y="808769"/>
              <a:ext cx="95368" cy="169278"/>
            </a:xfrm>
            <a:custGeom>
              <a:avLst/>
              <a:gdLst>
                <a:gd name="T0" fmla="*/ 11 w 17"/>
                <a:gd name="T1" fmla="*/ 0 h 30"/>
                <a:gd name="T2" fmla="*/ 13 w 17"/>
                <a:gd name="T3" fmla="*/ 0 h 30"/>
                <a:gd name="T4" fmla="*/ 17 w 17"/>
                <a:gd name="T5" fmla="*/ 29 h 30"/>
                <a:gd name="T6" fmla="*/ 15 w 17"/>
                <a:gd name="T7" fmla="*/ 29 h 30"/>
                <a:gd name="T8" fmla="*/ 1 w 17"/>
                <a:gd name="T9" fmla="*/ 16 h 30"/>
                <a:gd name="T10" fmla="*/ 11 w 17"/>
                <a:gd name="T11" fmla="*/ 0 h 30"/>
              </a:gdLst>
              <a:ahLst/>
              <a:cxnLst>
                <a:cxn ang="0">
                  <a:pos x="T0" y="T1"/>
                </a:cxn>
                <a:cxn ang="0">
                  <a:pos x="T2" y="T3"/>
                </a:cxn>
                <a:cxn ang="0">
                  <a:pos x="T4" y="T5"/>
                </a:cxn>
                <a:cxn ang="0">
                  <a:pos x="T6" y="T7"/>
                </a:cxn>
                <a:cxn ang="0">
                  <a:pos x="T8" y="T9"/>
                </a:cxn>
                <a:cxn ang="0">
                  <a:pos x="T10" y="T11"/>
                </a:cxn>
              </a:cxnLst>
              <a:rect l="0" t="0" r="r" b="b"/>
              <a:pathLst>
                <a:path w="17" h="30">
                  <a:moveTo>
                    <a:pt x="11" y="0"/>
                  </a:moveTo>
                  <a:cubicBezTo>
                    <a:pt x="11" y="0"/>
                    <a:pt x="12" y="0"/>
                    <a:pt x="13" y="0"/>
                  </a:cubicBezTo>
                  <a:cubicBezTo>
                    <a:pt x="17" y="29"/>
                    <a:pt x="17" y="29"/>
                    <a:pt x="17" y="29"/>
                  </a:cubicBezTo>
                  <a:cubicBezTo>
                    <a:pt x="16" y="29"/>
                    <a:pt x="15" y="29"/>
                    <a:pt x="15" y="29"/>
                  </a:cubicBezTo>
                  <a:cubicBezTo>
                    <a:pt x="8" y="30"/>
                    <a:pt x="2" y="24"/>
                    <a:pt x="1" y="16"/>
                  </a:cubicBezTo>
                  <a:cubicBezTo>
                    <a:pt x="0" y="8"/>
                    <a:pt x="4" y="1"/>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89" name="Freeform 167"/>
            <p:cNvSpPr/>
            <p:nvPr/>
          </p:nvSpPr>
          <p:spPr bwMode="auto">
            <a:xfrm>
              <a:off x="11191026" y="775390"/>
              <a:ext cx="100136" cy="224114"/>
            </a:xfrm>
            <a:custGeom>
              <a:avLst/>
              <a:gdLst>
                <a:gd name="T0" fmla="*/ 4 w 18"/>
                <a:gd name="T1" fmla="*/ 1 h 40"/>
                <a:gd name="T2" fmla="*/ 8 w 18"/>
                <a:gd name="T3" fmla="*/ 0 h 40"/>
                <a:gd name="T4" fmla="*/ 14 w 18"/>
                <a:gd name="T5" fmla="*/ 4 h 40"/>
                <a:gd name="T6" fmla="*/ 18 w 18"/>
                <a:gd name="T7" fmla="*/ 34 h 40"/>
                <a:gd name="T8" fmla="*/ 13 w 18"/>
                <a:gd name="T9" fmla="*/ 40 h 40"/>
                <a:gd name="T10" fmla="*/ 10 w 18"/>
                <a:gd name="T11" fmla="*/ 40 h 40"/>
                <a:gd name="T12" fmla="*/ 4 w 18"/>
                <a:gd name="T13" fmla="*/ 36 h 40"/>
                <a:gd name="T14" fmla="*/ 0 w 18"/>
                <a:gd name="T15" fmla="*/ 6 h 40"/>
                <a:gd name="T16" fmla="*/ 4 w 18"/>
                <a:gd name="T1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40">
                  <a:moveTo>
                    <a:pt x="4" y="1"/>
                  </a:moveTo>
                  <a:cubicBezTo>
                    <a:pt x="8" y="0"/>
                    <a:pt x="8" y="0"/>
                    <a:pt x="8" y="0"/>
                  </a:cubicBezTo>
                  <a:cubicBezTo>
                    <a:pt x="11" y="0"/>
                    <a:pt x="13" y="2"/>
                    <a:pt x="14" y="4"/>
                  </a:cubicBezTo>
                  <a:cubicBezTo>
                    <a:pt x="18" y="34"/>
                    <a:pt x="18" y="34"/>
                    <a:pt x="18" y="34"/>
                  </a:cubicBezTo>
                  <a:cubicBezTo>
                    <a:pt x="18" y="37"/>
                    <a:pt x="16" y="39"/>
                    <a:pt x="13" y="40"/>
                  </a:cubicBezTo>
                  <a:cubicBezTo>
                    <a:pt x="10" y="40"/>
                    <a:pt x="10" y="40"/>
                    <a:pt x="10" y="40"/>
                  </a:cubicBezTo>
                  <a:cubicBezTo>
                    <a:pt x="7" y="40"/>
                    <a:pt x="5" y="38"/>
                    <a:pt x="4" y="36"/>
                  </a:cubicBezTo>
                  <a:cubicBezTo>
                    <a:pt x="0" y="6"/>
                    <a:pt x="0" y="6"/>
                    <a:pt x="0" y="6"/>
                  </a:cubicBezTo>
                  <a:cubicBezTo>
                    <a:pt x="0" y="3"/>
                    <a:pt x="2" y="1"/>
                    <a:pt x="4"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90" name="Freeform 168"/>
            <p:cNvSpPr/>
            <p:nvPr/>
          </p:nvSpPr>
          <p:spPr bwMode="auto">
            <a:xfrm>
              <a:off x="11129037" y="920826"/>
              <a:ext cx="309945" cy="147820"/>
            </a:xfrm>
            <a:custGeom>
              <a:avLst/>
              <a:gdLst>
                <a:gd name="T0" fmla="*/ 1 w 55"/>
                <a:gd name="T1" fmla="*/ 0 h 26"/>
                <a:gd name="T2" fmla="*/ 39 w 55"/>
                <a:gd name="T3" fmla="*/ 23 h 26"/>
                <a:gd name="T4" fmla="*/ 47 w 55"/>
                <a:gd name="T5" fmla="*/ 26 h 26"/>
                <a:gd name="T6" fmla="*/ 55 w 55"/>
                <a:gd name="T7" fmla="*/ 22 h 26"/>
                <a:gd name="T8" fmla="*/ 47 w 55"/>
                <a:gd name="T9" fmla="*/ 18 h 26"/>
                <a:gd name="T10" fmla="*/ 39 w 55"/>
                <a:gd name="T11" fmla="*/ 22 h 26"/>
                <a:gd name="T12" fmla="*/ 8 w 55"/>
                <a:gd name="T13" fmla="*/ 15 h 26"/>
                <a:gd name="T14" fmla="*/ 3 w 55"/>
                <a:gd name="T15" fmla="*/ 3 h 26"/>
                <a:gd name="T16" fmla="*/ 1 w 5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6">
                  <a:moveTo>
                    <a:pt x="1" y="0"/>
                  </a:moveTo>
                  <a:cubicBezTo>
                    <a:pt x="0" y="22"/>
                    <a:pt x="21" y="24"/>
                    <a:pt x="39" y="23"/>
                  </a:cubicBezTo>
                  <a:cubicBezTo>
                    <a:pt x="40" y="25"/>
                    <a:pt x="43" y="26"/>
                    <a:pt x="47" y="26"/>
                  </a:cubicBezTo>
                  <a:cubicBezTo>
                    <a:pt x="51" y="26"/>
                    <a:pt x="55" y="24"/>
                    <a:pt x="55" y="22"/>
                  </a:cubicBezTo>
                  <a:cubicBezTo>
                    <a:pt x="55" y="20"/>
                    <a:pt x="51" y="18"/>
                    <a:pt x="47" y="18"/>
                  </a:cubicBezTo>
                  <a:cubicBezTo>
                    <a:pt x="43" y="18"/>
                    <a:pt x="39" y="20"/>
                    <a:pt x="39" y="22"/>
                  </a:cubicBezTo>
                  <a:cubicBezTo>
                    <a:pt x="28" y="22"/>
                    <a:pt x="14" y="21"/>
                    <a:pt x="8" y="15"/>
                  </a:cubicBezTo>
                  <a:cubicBezTo>
                    <a:pt x="5" y="12"/>
                    <a:pt x="4" y="7"/>
                    <a:pt x="3" y="3"/>
                  </a:cubicBezTo>
                  <a:cubicBezTo>
                    <a:pt x="2" y="2"/>
                    <a:pt x="2" y="1"/>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grpSp>
      <p:sp>
        <p:nvSpPr>
          <p:cNvPr id="34" name="矩形 33">
            <a:extLst>
              <a:ext uri="{FF2B5EF4-FFF2-40B4-BE49-F238E27FC236}">
                <a16:creationId xmlns:a16="http://schemas.microsoft.com/office/drawing/2014/main" id="{B39630B4-975D-4A82-A97C-07FAF8F16B24}"/>
              </a:ext>
            </a:extLst>
          </p:cNvPr>
          <p:cNvSpPr/>
          <p:nvPr/>
        </p:nvSpPr>
        <p:spPr bwMode="auto">
          <a:xfrm>
            <a:off x="2854224" y="4103106"/>
            <a:ext cx="1728340" cy="350691"/>
          </a:xfrm>
          <a:prstGeom prst="rect">
            <a:avLst/>
          </a:prstGeom>
          <a:solidFill>
            <a:srgbClr val="595959"/>
          </a:solidFill>
          <a:ln w="12700" cap="flat" cmpd="sng" algn="ctr">
            <a:noFill/>
            <a:prstDash val="solid"/>
            <a:round/>
            <a:headEnd type="none" w="med" len="med"/>
            <a:tailEnd type="none" w="med" len="med"/>
          </a:ln>
        </p:spPr>
        <p:txBody>
          <a:bodyPr vert="horz" wrap="square" lIns="33845" tIns="42983" rIns="33845" bIns="42983" numCol="1" rtlCol="0" anchor="ctr" anchorCtr="0" compatLnSpc="1"/>
          <a:lstStyle/>
          <a:p>
            <a:pPr algn="ctr"/>
            <a:r>
              <a:rPr lang="zh-CN" altLang="en-US" sz="1128" dirty="0">
                <a:solidFill>
                  <a:schemeClr val="bg1"/>
                </a:solidFill>
                <a:latin typeface="微软雅黑" panose="020B0503020204020204" pitchFamily="34" charset="-122"/>
                <a:ea typeface="微软雅黑" panose="020B0503020204020204" pitchFamily="34" charset="-122"/>
              </a:rPr>
              <a:t>设备扫码</a:t>
            </a:r>
          </a:p>
          <a:p>
            <a:pPr algn="ctr"/>
            <a:r>
              <a:rPr lang="zh-CN" altLang="en-US" sz="1128" dirty="0">
                <a:solidFill>
                  <a:schemeClr val="bg1"/>
                </a:solidFill>
                <a:latin typeface="微软雅黑" panose="020B0503020204020204" pitchFamily="34" charset="-122"/>
                <a:ea typeface="微软雅黑" panose="020B0503020204020204" pitchFamily="34" charset="-122"/>
              </a:rPr>
              <a:t>微信一键保修</a:t>
            </a:r>
            <a:endParaRPr lang="en-US" altLang="zh-CN" sz="1128" dirty="0">
              <a:solidFill>
                <a:schemeClr val="bg1"/>
              </a:solidFill>
              <a:latin typeface="微软雅黑" panose="020B0503020204020204" pitchFamily="34" charset="-122"/>
              <a:ea typeface="微软雅黑" panose="020B0503020204020204" pitchFamily="34" charset="-122"/>
            </a:endParaRPr>
          </a:p>
        </p:txBody>
      </p:sp>
      <p:pic>
        <p:nvPicPr>
          <p:cNvPr id="35" name="Picture 10">
            <a:extLst>
              <a:ext uri="{FF2B5EF4-FFF2-40B4-BE49-F238E27FC236}">
                <a16:creationId xmlns:a16="http://schemas.microsoft.com/office/drawing/2014/main" id="{C4481A3E-7C58-4EF8-8B0E-FEB1D22FF4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4103" y="1811786"/>
            <a:ext cx="666763" cy="444509"/>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35">
            <a:extLst>
              <a:ext uri="{FF2B5EF4-FFF2-40B4-BE49-F238E27FC236}">
                <a16:creationId xmlns:a16="http://schemas.microsoft.com/office/drawing/2014/main" id="{FA4C8919-A568-4DC7-961F-C3B685D1D28C}"/>
              </a:ext>
            </a:extLst>
          </p:cNvPr>
          <p:cNvPicPr>
            <a:picLocks noChangeAspect="1"/>
          </p:cNvPicPr>
          <p:nvPr/>
        </p:nvPicPr>
        <p:blipFill>
          <a:blip r:embed="rId3"/>
          <a:stretch>
            <a:fillRect/>
          </a:stretch>
        </p:blipFill>
        <p:spPr>
          <a:xfrm>
            <a:off x="3887989" y="1862486"/>
            <a:ext cx="585481" cy="353139"/>
          </a:xfrm>
          <a:prstGeom prst="rect">
            <a:avLst/>
          </a:prstGeom>
        </p:spPr>
      </p:pic>
      <p:pic>
        <p:nvPicPr>
          <p:cNvPr id="37" name="Picture 10">
            <a:extLst>
              <a:ext uri="{FF2B5EF4-FFF2-40B4-BE49-F238E27FC236}">
                <a16:creationId xmlns:a16="http://schemas.microsoft.com/office/drawing/2014/main" id="{C4481A3E-7C58-4EF8-8B0E-FEB1D22FF4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452" y="3244899"/>
            <a:ext cx="430829" cy="287219"/>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组合 37"/>
          <p:cNvGrpSpPr/>
          <p:nvPr/>
        </p:nvGrpSpPr>
        <p:grpSpPr>
          <a:xfrm>
            <a:off x="6342576" y="3390897"/>
            <a:ext cx="452245" cy="644926"/>
            <a:chOff x="2830326" y="4355687"/>
            <a:chExt cx="602241" cy="858830"/>
          </a:xfrm>
        </p:grpSpPr>
        <p:sp>
          <p:nvSpPr>
            <p:cNvPr id="71" name="Freeform 370"/>
            <p:cNvSpPr/>
            <p:nvPr/>
          </p:nvSpPr>
          <p:spPr bwMode="auto">
            <a:xfrm>
              <a:off x="2830326" y="4792524"/>
              <a:ext cx="602241" cy="356255"/>
            </a:xfrm>
            <a:custGeom>
              <a:avLst/>
              <a:gdLst>
                <a:gd name="T0" fmla="*/ 116 w 120"/>
                <a:gd name="T1" fmla="*/ 68 h 71"/>
                <a:gd name="T2" fmla="*/ 72 w 120"/>
                <a:gd name="T3" fmla="*/ 19 h 71"/>
                <a:gd name="T4" fmla="*/ 72 w 120"/>
                <a:gd name="T5" fmla="*/ 0 h 71"/>
                <a:gd name="T6" fmla="*/ 60 w 120"/>
                <a:gd name="T7" fmla="*/ 0 h 71"/>
                <a:gd name="T8" fmla="*/ 60 w 120"/>
                <a:gd name="T9" fmla="*/ 0 h 71"/>
                <a:gd name="T10" fmla="*/ 48 w 120"/>
                <a:gd name="T11" fmla="*/ 0 h 71"/>
                <a:gd name="T12" fmla="*/ 48 w 120"/>
                <a:gd name="T13" fmla="*/ 19 h 71"/>
                <a:gd name="T14" fmla="*/ 4 w 120"/>
                <a:gd name="T15" fmla="*/ 68 h 71"/>
                <a:gd name="T16" fmla="*/ 9 w 120"/>
                <a:gd name="T17" fmla="*/ 71 h 71"/>
                <a:gd name="T18" fmla="*/ 60 w 120"/>
                <a:gd name="T19" fmla="*/ 70 h 71"/>
                <a:gd name="T20" fmla="*/ 60 w 120"/>
                <a:gd name="T21" fmla="*/ 70 h 71"/>
                <a:gd name="T22" fmla="*/ 111 w 120"/>
                <a:gd name="T23" fmla="*/ 71 h 71"/>
                <a:gd name="T24" fmla="*/ 116 w 120"/>
                <a:gd name="T25"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71">
                  <a:moveTo>
                    <a:pt x="116" y="68"/>
                  </a:moveTo>
                  <a:cubicBezTo>
                    <a:pt x="116" y="45"/>
                    <a:pt x="120" y="23"/>
                    <a:pt x="72" y="19"/>
                  </a:cubicBezTo>
                  <a:cubicBezTo>
                    <a:pt x="72" y="17"/>
                    <a:pt x="72" y="2"/>
                    <a:pt x="72" y="0"/>
                  </a:cubicBezTo>
                  <a:cubicBezTo>
                    <a:pt x="60" y="0"/>
                    <a:pt x="60" y="0"/>
                    <a:pt x="60" y="0"/>
                  </a:cubicBezTo>
                  <a:cubicBezTo>
                    <a:pt x="60" y="0"/>
                    <a:pt x="60" y="0"/>
                    <a:pt x="60" y="0"/>
                  </a:cubicBezTo>
                  <a:cubicBezTo>
                    <a:pt x="48" y="0"/>
                    <a:pt x="48" y="0"/>
                    <a:pt x="48" y="0"/>
                  </a:cubicBezTo>
                  <a:cubicBezTo>
                    <a:pt x="48" y="2"/>
                    <a:pt x="48" y="17"/>
                    <a:pt x="48" y="19"/>
                  </a:cubicBezTo>
                  <a:cubicBezTo>
                    <a:pt x="0" y="23"/>
                    <a:pt x="4" y="45"/>
                    <a:pt x="4" y="68"/>
                  </a:cubicBezTo>
                  <a:cubicBezTo>
                    <a:pt x="6" y="69"/>
                    <a:pt x="7" y="70"/>
                    <a:pt x="9" y="71"/>
                  </a:cubicBezTo>
                  <a:cubicBezTo>
                    <a:pt x="60" y="70"/>
                    <a:pt x="60" y="70"/>
                    <a:pt x="60" y="70"/>
                  </a:cubicBezTo>
                  <a:cubicBezTo>
                    <a:pt x="60" y="70"/>
                    <a:pt x="60" y="70"/>
                    <a:pt x="60" y="70"/>
                  </a:cubicBezTo>
                  <a:cubicBezTo>
                    <a:pt x="111" y="71"/>
                    <a:pt x="111" y="71"/>
                    <a:pt x="111" y="71"/>
                  </a:cubicBezTo>
                  <a:cubicBezTo>
                    <a:pt x="113" y="70"/>
                    <a:pt x="114" y="69"/>
                    <a:pt x="116" y="68"/>
                  </a:cubicBezTo>
                  <a:close/>
                </a:path>
              </a:pathLst>
            </a:custGeom>
            <a:solidFill>
              <a:srgbClr val="FBD77D"/>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72" name="Freeform 371"/>
            <p:cNvSpPr/>
            <p:nvPr/>
          </p:nvSpPr>
          <p:spPr bwMode="auto">
            <a:xfrm>
              <a:off x="3072071" y="4796765"/>
              <a:ext cx="120872" cy="50894"/>
            </a:xfrm>
            <a:custGeom>
              <a:avLst/>
              <a:gdLst>
                <a:gd name="T0" fmla="*/ 0 w 24"/>
                <a:gd name="T1" fmla="*/ 0 h 10"/>
                <a:gd name="T2" fmla="*/ 24 w 24"/>
                <a:gd name="T3" fmla="*/ 0 h 10"/>
                <a:gd name="T4" fmla="*/ 0 w 24"/>
                <a:gd name="T5" fmla="*/ 0 h 10"/>
              </a:gdLst>
              <a:ahLst/>
              <a:cxnLst>
                <a:cxn ang="0">
                  <a:pos x="T0" y="T1"/>
                </a:cxn>
                <a:cxn ang="0">
                  <a:pos x="T2" y="T3"/>
                </a:cxn>
                <a:cxn ang="0">
                  <a:pos x="T4" y="T5"/>
                </a:cxn>
              </a:cxnLst>
              <a:rect l="0" t="0" r="r" b="b"/>
              <a:pathLst>
                <a:path w="24" h="10">
                  <a:moveTo>
                    <a:pt x="0" y="0"/>
                  </a:moveTo>
                  <a:cubicBezTo>
                    <a:pt x="24" y="0"/>
                    <a:pt x="24" y="0"/>
                    <a:pt x="24" y="0"/>
                  </a:cubicBezTo>
                  <a:cubicBezTo>
                    <a:pt x="22" y="10"/>
                    <a:pt x="2" y="10"/>
                    <a:pt x="0" y="0"/>
                  </a:cubicBezTo>
                  <a:close/>
                </a:path>
              </a:pathLst>
            </a:custGeom>
            <a:solidFill>
              <a:srgbClr val="CFA851"/>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73" name="Freeform 372"/>
            <p:cNvSpPr/>
            <p:nvPr/>
          </p:nvSpPr>
          <p:spPr bwMode="auto">
            <a:xfrm>
              <a:off x="2936354" y="4359929"/>
              <a:ext cx="392305" cy="458043"/>
            </a:xfrm>
            <a:custGeom>
              <a:avLst/>
              <a:gdLst>
                <a:gd name="T0" fmla="*/ 73 w 78"/>
                <a:gd name="T1" fmla="*/ 43 h 91"/>
                <a:gd name="T2" fmla="*/ 70 w 78"/>
                <a:gd name="T3" fmla="*/ 68 h 91"/>
                <a:gd name="T4" fmla="*/ 39 w 78"/>
                <a:gd name="T5" fmla="*/ 91 h 91"/>
                <a:gd name="T6" fmla="*/ 8 w 78"/>
                <a:gd name="T7" fmla="*/ 68 h 91"/>
                <a:gd name="T8" fmla="*/ 5 w 78"/>
                <a:gd name="T9" fmla="*/ 43 h 91"/>
                <a:gd name="T10" fmla="*/ 39 w 78"/>
                <a:gd name="T11" fmla="*/ 0 h 91"/>
                <a:gd name="T12" fmla="*/ 73 w 78"/>
                <a:gd name="T13" fmla="*/ 43 h 91"/>
              </a:gdLst>
              <a:ahLst/>
              <a:cxnLst>
                <a:cxn ang="0">
                  <a:pos x="T0" y="T1"/>
                </a:cxn>
                <a:cxn ang="0">
                  <a:pos x="T2" y="T3"/>
                </a:cxn>
                <a:cxn ang="0">
                  <a:pos x="T4" y="T5"/>
                </a:cxn>
                <a:cxn ang="0">
                  <a:pos x="T6" y="T7"/>
                </a:cxn>
                <a:cxn ang="0">
                  <a:pos x="T8" y="T9"/>
                </a:cxn>
                <a:cxn ang="0">
                  <a:pos x="T10" y="T11"/>
                </a:cxn>
                <a:cxn ang="0">
                  <a:pos x="T12" y="T13"/>
                </a:cxn>
              </a:cxnLst>
              <a:rect l="0" t="0" r="r" b="b"/>
              <a:pathLst>
                <a:path w="78" h="91">
                  <a:moveTo>
                    <a:pt x="73" y="43"/>
                  </a:moveTo>
                  <a:cubicBezTo>
                    <a:pt x="78" y="43"/>
                    <a:pt x="77" y="68"/>
                    <a:pt x="70" y="68"/>
                  </a:cubicBezTo>
                  <a:cubicBezTo>
                    <a:pt x="64" y="80"/>
                    <a:pt x="54" y="91"/>
                    <a:pt x="39" y="91"/>
                  </a:cubicBezTo>
                  <a:cubicBezTo>
                    <a:pt x="24" y="91"/>
                    <a:pt x="14" y="80"/>
                    <a:pt x="8" y="68"/>
                  </a:cubicBezTo>
                  <a:cubicBezTo>
                    <a:pt x="2" y="68"/>
                    <a:pt x="0" y="43"/>
                    <a:pt x="5" y="43"/>
                  </a:cubicBezTo>
                  <a:cubicBezTo>
                    <a:pt x="3" y="17"/>
                    <a:pt x="4" y="0"/>
                    <a:pt x="39" y="0"/>
                  </a:cubicBezTo>
                  <a:cubicBezTo>
                    <a:pt x="74" y="0"/>
                    <a:pt x="75" y="16"/>
                    <a:pt x="73" y="43"/>
                  </a:cubicBezTo>
                  <a:close/>
                </a:path>
              </a:pathLst>
            </a:custGeom>
            <a:solidFill>
              <a:srgbClr val="FBD77D"/>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74" name="Freeform 373"/>
            <p:cNvSpPr/>
            <p:nvPr/>
          </p:nvSpPr>
          <p:spPr bwMode="auto">
            <a:xfrm>
              <a:off x="2830326" y="4887950"/>
              <a:ext cx="602241" cy="326567"/>
            </a:xfrm>
            <a:custGeom>
              <a:avLst/>
              <a:gdLst>
                <a:gd name="T0" fmla="*/ 116 w 120"/>
                <a:gd name="T1" fmla="*/ 49 h 65"/>
                <a:gd name="T2" fmla="*/ 72 w 120"/>
                <a:gd name="T3" fmla="*/ 0 h 65"/>
                <a:gd name="T4" fmla="*/ 48 w 120"/>
                <a:gd name="T5" fmla="*/ 0 h 65"/>
                <a:gd name="T6" fmla="*/ 4 w 120"/>
                <a:gd name="T7" fmla="*/ 49 h 65"/>
                <a:gd name="T8" fmla="*/ 60 w 120"/>
                <a:gd name="T9" fmla="*/ 65 h 65"/>
                <a:gd name="T10" fmla="*/ 116 w 120"/>
                <a:gd name="T11" fmla="*/ 49 h 65"/>
              </a:gdLst>
              <a:ahLst/>
              <a:cxnLst>
                <a:cxn ang="0">
                  <a:pos x="T0" y="T1"/>
                </a:cxn>
                <a:cxn ang="0">
                  <a:pos x="T2" y="T3"/>
                </a:cxn>
                <a:cxn ang="0">
                  <a:pos x="T4" y="T5"/>
                </a:cxn>
                <a:cxn ang="0">
                  <a:pos x="T6" y="T7"/>
                </a:cxn>
                <a:cxn ang="0">
                  <a:pos x="T8" y="T9"/>
                </a:cxn>
                <a:cxn ang="0">
                  <a:pos x="T10" y="T11"/>
                </a:cxn>
              </a:cxnLst>
              <a:rect l="0" t="0" r="r" b="b"/>
              <a:pathLst>
                <a:path w="120" h="65">
                  <a:moveTo>
                    <a:pt x="116" y="49"/>
                  </a:moveTo>
                  <a:cubicBezTo>
                    <a:pt x="116" y="26"/>
                    <a:pt x="120" y="4"/>
                    <a:pt x="72" y="0"/>
                  </a:cubicBezTo>
                  <a:cubicBezTo>
                    <a:pt x="64" y="4"/>
                    <a:pt x="56" y="4"/>
                    <a:pt x="48" y="0"/>
                  </a:cubicBezTo>
                  <a:cubicBezTo>
                    <a:pt x="0" y="4"/>
                    <a:pt x="4" y="26"/>
                    <a:pt x="4" y="49"/>
                  </a:cubicBezTo>
                  <a:cubicBezTo>
                    <a:pt x="20" y="59"/>
                    <a:pt x="39" y="65"/>
                    <a:pt x="60" y="65"/>
                  </a:cubicBezTo>
                  <a:cubicBezTo>
                    <a:pt x="81" y="65"/>
                    <a:pt x="100" y="59"/>
                    <a:pt x="116"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75" name="Freeform 374"/>
            <p:cNvSpPr/>
            <p:nvPr/>
          </p:nvSpPr>
          <p:spPr bwMode="auto">
            <a:xfrm>
              <a:off x="3097517" y="4902794"/>
              <a:ext cx="74220" cy="311723"/>
            </a:xfrm>
            <a:custGeom>
              <a:avLst/>
              <a:gdLst>
                <a:gd name="T0" fmla="*/ 7 w 15"/>
                <a:gd name="T1" fmla="*/ 62 h 62"/>
                <a:gd name="T2" fmla="*/ 15 w 15"/>
                <a:gd name="T3" fmla="*/ 48 h 62"/>
                <a:gd name="T4" fmla="*/ 10 w 15"/>
                <a:gd name="T5" fmla="*/ 7 h 62"/>
                <a:gd name="T6" fmla="*/ 12 w 15"/>
                <a:gd name="T7" fmla="*/ 4 h 62"/>
                <a:gd name="T8" fmla="*/ 8 w 15"/>
                <a:gd name="T9" fmla="*/ 0 h 62"/>
                <a:gd name="T10" fmla="*/ 6 w 15"/>
                <a:gd name="T11" fmla="*/ 0 h 62"/>
                <a:gd name="T12" fmla="*/ 2 w 15"/>
                <a:gd name="T13" fmla="*/ 4 h 62"/>
                <a:gd name="T14" fmla="*/ 5 w 15"/>
                <a:gd name="T15" fmla="*/ 7 h 62"/>
                <a:gd name="T16" fmla="*/ 0 w 15"/>
                <a:gd name="T17" fmla="*/ 48 h 62"/>
                <a:gd name="T18" fmla="*/ 7 w 15"/>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2">
                  <a:moveTo>
                    <a:pt x="7" y="62"/>
                  </a:moveTo>
                  <a:cubicBezTo>
                    <a:pt x="15" y="48"/>
                    <a:pt x="15" y="48"/>
                    <a:pt x="15" y="48"/>
                  </a:cubicBezTo>
                  <a:cubicBezTo>
                    <a:pt x="10" y="7"/>
                    <a:pt x="10" y="7"/>
                    <a:pt x="10" y="7"/>
                  </a:cubicBezTo>
                  <a:cubicBezTo>
                    <a:pt x="12" y="4"/>
                    <a:pt x="12" y="4"/>
                    <a:pt x="12" y="4"/>
                  </a:cubicBezTo>
                  <a:cubicBezTo>
                    <a:pt x="8" y="0"/>
                    <a:pt x="8" y="0"/>
                    <a:pt x="8" y="0"/>
                  </a:cubicBezTo>
                  <a:cubicBezTo>
                    <a:pt x="7" y="0"/>
                    <a:pt x="7" y="0"/>
                    <a:pt x="6" y="0"/>
                  </a:cubicBezTo>
                  <a:cubicBezTo>
                    <a:pt x="2" y="4"/>
                    <a:pt x="2" y="4"/>
                    <a:pt x="2" y="4"/>
                  </a:cubicBezTo>
                  <a:cubicBezTo>
                    <a:pt x="5" y="7"/>
                    <a:pt x="5" y="7"/>
                    <a:pt x="5" y="7"/>
                  </a:cubicBezTo>
                  <a:cubicBezTo>
                    <a:pt x="0" y="48"/>
                    <a:pt x="0" y="48"/>
                    <a:pt x="0" y="48"/>
                  </a:cubicBezTo>
                  <a:cubicBezTo>
                    <a:pt x="7" y="62"/>
                    <a:pt x="7" y="62"/>
                    <a:pt x="7" y="6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76" name="Freeform 375"/>
            <p:cNvSpPr/>
            <p:nvPr/>
          </p:nvSpPr>
          <p:spPr bwMode="auto">
            <a:xfrm>
              <a:off x="2925751" y="4355687"/>
              <a:ext cx="411390" cy="271433"/>
            </a:xfrm>
            <a:custGeom>
              <a:avLst/>
              <a:gdLst>
                <a:gd name="T0" fmla="*/ 69 w 82"/>
                <a:gd name="T1" fmla="*/ 54 h 54"/>
                <a:gd name="T2" fmla="*/ 75 w 82"/>
                <a:gd name="T3" fmla="*/ 44 h 54"/>
                <a:gd name="T4" fmla="*/ 41 w 82"/>
                <a:gd name="T5" fmla="*/ 0 h 54"/>
                <a:gd name="T6" fmla="*/ 6 w 82"/>
                <a:gd name="T7" fmla="*/ 44 h 54"/>
                <a:gd name="T8" fmla="*/ 13 w 82"/>
                <a:gd name="T9" fmla="*/ 54 h 54"/>
                <a:gd name="T10" fmla="*/ 19 w 82"/>
                <a:gd name="T11" fmla="*/ 23 h 54"/>
                <a:gd name="T12" fmla="*/ 36 w 82"/>
                <a:gd name="T13" fmla="*/ 39 h 54"/>
                <a:gd name="T14" fmla="*/ 34 w 82"/>
                <a:gd name="T15" fmla="*/ 29 h 54"/>
                <a:gd name="T16" fmla="*/ 51 w 82"/>
                <a:gd name="T17" fmla="*/ 44 h 54"/>
                <a:gd name="T18" fmla="*/ 48 w 82"/>
                <a:gd name="T19" fmla="*/ 29 h 54"/>
                <a:gd name="T20" fmla="*/ 63 w 82"/>
                <a:gd name="T21" fmla="*/ 47 h 54"/>
                <a:gd name="T22" fmla="*/ 59 w 82"/>
                <a:gd name="T23" fmla="*/ 26 h 54"/>
                <a:gd name="T24" fmla="*/ 69 w 82"/>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54">
                  <a:moveTo>
                    <a:pt x="69" y="54"/>
                  </a:moveTo>
                  <a:cubicBezTo>
                    <a:pt x="69" y="48"/>
                    <a:pt x="70" y="44"/>
                    <a:pt x="75" y="44"/>
                  </a:cubicBezTo>
                  <a:cubicBezTo>
                    <a:pt x="82" y="16"/>
                    <a:pt x="74" y="0"/>
                    <a:pt x="41" y="0"/>
                  </a:cubicBezTo>
                  <a:cubicBezTo>
                    <a:pt x="8" y="0"/>
                    <a:pt x="0" y="15"/>
                    <a:pt x="6" y="44"/>
                  </a:cubicBezTo>
                  <a:cubicBezTo>
                    <a:pt x="12" y="44"/>
                    <a:pt x="13" y="48"/>
                    <a:pt x="13" y="54"/>
                  </a:cubicBezTo>
                  <a:cubicBezTo>
                    <a:pt x="16" y="49"/>
                    <a:pt x="19" y="40"/>
                    <a:pt x="19" y="23"/>
                  </a:cubicBezTo>
                  <a:cubicBezTo>
                    <a:pt x="22" y="32"/>
                    <a:pt x="28" y="37"/>
                    <a:pt x="36" y="39"/>
                  </a:cubicBezTo>
                  <a:cubicBezTo>
                    <a:pt x="34" y="36"/>
                    <a:pt x="33" y="33"/>
                    <a:pt x="34" y="29"/>
                  </a:cubicBezTo>
                  <a:cubicBezTo>
                    <a:pt x="37" y="38"/>
                    <a:pt x="44" y="42"/>
                    <a:pt x="51" y="44"/>
                  </a:cubicBezTo>
                  <a:cubicBezTo>
                    <a:pt x="49" y="40"/>
                    <a:pt x="47" y="36"/>
                    <a:pt x="48" y="29"/>
                  </a:cubicBezTo>
                  <a:cubicBezTo>
                    <a:pt x="51" y="38"/>
                    <a:pt x="57" y="44"/>
                    <a:pt x="63" y="47"/>
                  </a:cubicBezTo>
                  <a:cubicBezTo>
                    <a:pt x="60" y="41"/>
                    <a:pt x="58" y="32"/>
                    <a:pt x="59" y="26"/>
                  </a:cubicBezTo>
                  <a:cubicBezTo>
                    <a:pt x="60" y="37"/>
                    <a:pt x="64" y="46"/>
                    <a:pt x="69" y="5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grpSp>
      <p:sp>
        <p:nvSpPr>
          <p:cNvPr id="39" name="TextBox 68">
            <a:extLst>
              <a:ext uri="{FF2B5EF4-FFF2-40B4-BE49-F238E27FC236}">
                <a16:creationId xmlns:a16="http://schemas.microsoft.com/office/drawing/2014/main" id="{A524E863-4E74-4C3D-A1AE-AFDD67D3A6B2}"/>
              </a:ext>
            </a:extLst>
          </p:cNvPr>
          <p:cNvSpPr txBox="1"/>
          <p:nvPr/>
        </p:nvSpPr>
        <p:spPr>
          <a:xfrm>
            <a:off x="6251956" y="4109392"/>
            <a:ext cx="617477" cy="265907"/>
          </a:xfrm>
          <a:prstGeom prst="rect">
            <a:avLst/>
          </a:prstGeom>
          <a:noFill/>
        </p:spPr>
        <p:txBody>
          <a:bodyPr wrap="none" rtlCol="0">
            <a:spAutoFit/>
          </a:bodyPr>
          <a:lstStyle>
            <a:defPPr>
              <a:defRPr lang="zh-CN"/>
            </a:defPPr>
            <a:lvl1pPr>
              <a:defRPr sz="1200" b="1">
                <a:solidFill>
                  <a:srgbClr val="00B0F0"/>
                </a:solidFill>
                <a:latin typeface="微软雅黑" panose="020B0503020204020204" pitchFamily="34" charset="-122"/>
                <a:ea typeface="微软雅黑" panose="020B0503020204020204" pitchFamily="34" charset="-122"/>
              </a:defRPr>
            </a:lvl1pPr>
          </a:lstStyle>
          <a:p>
            <a:r>
              <a:rPr lang="zh-CN" altLang="en-US" sz="1128" dirty="0"/>
              <a:t>派单员</a:t>
            </a:r>
          </a:p>
        </p:txBody>
      </p:sp>
      <p:sp>
        <p:nvSpPr>
          <p:cNvPr id="40" name="TextBox 70">
            <a:extLst>
              <a:ext uri="{FF2B5EF4-FFF2-40B4-BE49-F238E27FC236}">
                <a16:creationId xmlns:a16="http://schemas.microsoft.com/office/drawing/2014/main" id="{471E58CE-D72F-4F5A-AD77-D6D048C67203}"/>
              </a:ext>
            </a:extLst>
          </p:cNvPr>
          <p:cNvSpPr txBox="1"/>
          <p:nvPr/>
        </p:nvSpPr>
        <p:spPr>
          <a:xfrm>
            <a:off x="7557024" y="3613641"/>
            <a:ext cx="800240" cy="343578"/>
          </a:xfrm>
          <a:prstGeom prst="rect">
            <a:avLst/>
          </a:prstGeom>
          <a:solidFill>
            <a:srgbClr val="FFC000"/>
          </a:solidFill>
          <a:ln w="12700" cap="flat" cmpd="sng" algn="ctr">
            <a:noFill/>
            <a:prstDash val="solid"/>
            <a:round/>
            <a:headEnd type="none" w="med" len="med"/>
            <a:tailEnd type="none" w="med" len="med"/>
          </a:ln>
        </p:spPr>
        <p:txBody>
          <a:bodyPr vert="horz" wrap="square" lIns="33845" tIns="42983" rIns="33845" bIns="42983" numCol="1" rtlCol="0" anchor="ctr" anchorCtr="0" compatLnSpc="1"/>
          <a:lstStyle>
            <a:defPPr>
              <a:defRPr lang="zh-CN"/>
            </a:defPPr>
            <a:lvl1pPr algn="ctr">
              <a:defRPr sz="1200">
                <a:latin typeface="微软雅黑" panose="020B0503020204020204" pitchFamily="34" charset="-122"/>
                <a:ea typeface="微软雅黑" panose="020B0503020204020204" pitchFamily="34" charset="-122"/>
              </a:defRPr>
            </a:lvl1pPr>
          </a:lstStyle>
          <a:p>
            <a:r>
              <a:rPr lang="zh-CN" altLang="en-US" sz="1128" dirty="0"/>
              <a:t>工单指派</a:t>
            </a:r>
          </a:p>
        </p:txBody>
      </p:sp>
      <p:sp>
        <p:nvSpPr>
          <p:cNvPr id="41" name="矩形 40">
            <a:extLst>
              <a:ext uri="{FF2B5EF4-FFF2-40B4-BE49-F238E27FC236}">
                <a16:creationId xmlns:a16="http://schemas.microsoft.com/office/drawing/2014/main" id="{47ABCCC9-A40B-41CA-801C-B5B0E6F27DD6}"/>
              </a:ext>
            </a:extLst>
          </p:cNvPr>
          <p:cNvSpPr/>
          <p:nvPr/>
        </p:nvSpPr>
        <p:spPr bwMode="auto">
          <a:xfrm>
            <a:off x="8290724" y="5203527"/>
            <a:ext cx="734496" cy="284739"/>
          </a:xfrm>
          <a:prstGeom prst="rect">
            <a:avLst/>
          </a:prstGeom>
          <a:solidFill>
            <a:srgbClr val="FFC000"/>
          </a:solidFill>
          <a:ln w="12700" cap="flat" cmpd="sng" algn="ctr">
            <a:noFill/>
            <a:prstDash val="solid"/>
            <a:round/>
            <a:headEnd type="none" w="med" len="med"/>
            <a:tailEnd type="none" w="med" len="med"/>
          </a:ln>
        </p:spPr>
        <p:txBody>
          <a:bodyPr vert="horz" wrap="square" lIns="33845" tIns="42983" rIns="33845" bIns="42983" numCol="1" rtlCol="0" anchor="ctr" anchorCtr="0" compatLnSpc="1"/>
          <a:lstStyle/>
          <a:p>
            <a:pPr algn="ctr"/>
            <a:r>
              <a:rPr lang="zh-CN" altLang="en-US" sz="1128" dirty="0">
                <a:latin typeface="微软雅黑" panose="020B0503020204020204" pitchFamily="34" charset="-122"/>
                <a:ea typeface="微软雅黑" panose="020B0503020204020204" pitchFamily="34" charset="-122"/>
              </a:rPr>
              <a:t>现场服务</a:t>
            </a:r>
          </a:p>
        </p:txBody>
      </p:sp>
      <p:sp>
        <p:nvSpPr>
          <p:cNvPr id="42" name="矩形 41">
            <a:extLst>
              <a:ext uri="{FF2B5EF4-FFF2-40B4-BE49-F238E27FC236}">
                <a16:creationId xmlns:a16="http://schemas.microsoft.com/office/drawing/2014/main" id="{47ABCCC9-A40B-41CA-801C-B5B0E6F27DD6}"/>
              </a:ext>
            </a:extLst>
          </p:cNvPr>
          <p:cNvSpPr/>
          <p:nvPr/>
        </p:nvSpPr>
        <p:spPr bwMode="auto">
          <a:xfrm>
            <a:off x="10240848" y="4599765"/>
            <a:ext cx="734496" cy="284739"/>
          </a:xfrm>
          <a:prstGeom prst="rect">
            <a:avLst/>
          </a:prstGeom>
          <a:solidFill>
            <a:srgbClr val="FFC000"/>
          </a:solidFill>
          <a:ln w="12700" cap="flat" cmpd="sng" algn="ctr">
            <a:noFill/>
            <a:prstDash val="solid"/>
            <a:round/>
            <a:headEnd type="none" w="med" len="med"/>
            <a:tailEnd type="none" w="med" len="med"/>
          </a:ln>
        </p:spPr>
        <p:txBody>
          <a:bodyPr vert="horz" wrap="square" lIns="33845" tIns="42983" rIns="33845" bIns="42983" numCol="1" rtlCol="0" anchor="ctr" anchorCtr="0" compatLnSpc="1"/>
          <a:lstStyle/>
          <a:p>
            <a:pPr algn="ctr"/>
            <a:r>
              <a:rPr lang="zh-CN" altLang="en-US" sz="1128" dirty="0">
                <a:latin typeface="微软雅黑" panose="020B0503020204020204" pitchFamily="34" charset="-122"/>
                <a:ea typeface="微软雅黑" panose="020B0503020204020204" pitchFamily="34" charset="-122"/>
              </a:rPr>
              <a:t>领用配件</a:t>
            </a:r>
          </a:p>
        </p:txBody>
      </p:sp>
      <p:sp>
        <p:nvSpPr>
          <p:cNvPr id="43" name="TextBox 39">
            <a:extLst>
              <a:ext uri="{FF2B5EF4-FFF2-40B4-BE49-F238E27FC236}">
                <a16:creationId xmlns:a16="http://schemas.microsoft.com/office/drawing/2014/main" id="{39549751-6FF6-4571-BCA1-67CE58329F4C}"/>
              </a:ext>
            </a:extLst>
          </p:cNvPr>
          <p:cNvSpPr txBox="1"/>
          <p:nvPr/>
        </p:nvSpPr>
        <p:spPr>
          <a:xfrm>
            <a:off x="9532970" y="3346714"/>
            <a:ext cx="1236635" cy="236988"/>
          </a:xfrm>
          <a:prstGeom prst="rect">
            <a:avLst/>
          </a:prstGeom>
          <a:noFill/>
        </p:spPr>
        <p:txBody>
          <a:bodyPr wrap="square" rtlCol="0">
            <a:spAutoFit/>
          </a:bodyPr>
          <a:lstStyle/>
          <a:p>
            <a:r>
              <a:rPr lang="zh-CN" altLang="en-US" sz="940" dirty="0">
                <a:solidFill>
                  <a:schemeClr val="bg1"/>
                </a:solidFill>
                <a:latin typeface="微软雅黑" panose="020B0503020204020204" pitchFamily="34" charset="-122"/>
                <a:ea typeface="微软雅黑" panose="020B0503020204020204" pitchFamily="34" charset="-122"/>
              </a:rPr>
              <a:t>企业自有工程师</a:t>
            </a:r>
          </a:p>
        </p:txBody>
      </p:sp>
      <p:grpSp>
        <p:nvGrpSpPr>
          <p:cNvPr id="44" name="组合 43"/>
          <p:cNvGrpSpPr/>
          <p:nvPr/>
        </p:nvGrpSpPr>
        <p:grpSpPr>
          <a:xfrm>
            <a:off x="8993860" y="3375284"/>
            <a:ext cx="421539" cy="667932"/>
            <a:chOff x="7576332" y="2351232"/>
            <a:chExt cx="604913" cy="958489"/>
          </a:xfrm>
        </p:grpSpPr>
        <p:sp>
          <p:nvSpPr>
            <p:cNvPr id="60" name="Freeform 227"/>
            <p:cNvSpPr/>
            <p:nvPr/>
          </p:nvSpPr>
          <p:spPr bwMode="auto">
            <a:xfrm>
              <a:off x="7576332" y="2885856"/>
              <a:ext cx="604913" cy="351446"/>
            </a:xfrm>
            <a:custGeom>
              <a:avLst/>
              <a:gdLst>
                <a:gd name="T0" fmla="*/ 4 w 120"/>
                <a:gd name="T1" fmla="*/ 67 h 70"/>
                <a:gd name="T2" fmla="*/ 48 w 120"/>
                <a:gd name="T3" fmla="*/ 18 h 70"/>
                <a:gd name="T4" fmla="*/ 48 w 120"/>
                <a:gd name="T5" fmla="*/ 0 h 70"/>
                <a:gd name="T6" fmla="*/ 60 w 120"/>
                <a:gd name="T7" fmla="*/ 0 h 70"/>
                <a:gd name="T8" fmla="*/ 60 w 120"/>
                <a:gd name="T9" fmla="*/ 0 h 70"/>
                <a:gd name="T10" fmla="*/ 72 w 120"/>
                <a:gd name="T11" fmla="*/ 0 h 70"/>
                <a:gd name="T12" fmla="*/ 72 w 120"/>
                <a:gd name="T13" fmla="*/ 18 h 70"/>
                <a:gd name="T14" fmla="*/ 116 w 120"/>
                <a:gd name="T15" fmla="*/ 67 h 70"/>
                <a:gd name="T16" fmla="*/ 111 w 120"/>
                <a:gd name="T17" fmla="*/ 70 h 70"/>
                <a:gd name="T18" fmla="*/ 60 w 120"/>
                <a:gd name="T19" fmla="*/ 70 h 70"/>
                <a:gd name="T20" fmla="*/ 60 w 120"/>
                <a:gd name="T21" fmla="*/ 70 h 70"/>
                <a:gd name="T22" fmla="*/ 9 w 120"/>
                <a:gd name="T23" fmla="*/ 70 h 70"/>
                <a:gd name="T24" fmla="*/ 4 w 120"/>
                <a:gd name="T2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70">
                  <a:moveTo>
                    <a:pt x="4" y="67"/>
                  </a:moveTo>
                  <a:cubicBezTo>
                    <a:pt x="4" y="45"/>
                    <a:pt x="0" y="22"/>
                    <a:pt x="48" y="18"/>
                  </a:cubicBezTo>
                  <a:cubicBezTo>
                    <a:pt x="48" y="16"/>
                    <a:pt x="48" y="2"/>
                    <a:pt x="48" y="0"/>
                  </a:cubicBezTo>
                  <a:cubicBezTo>
                    <a:pt x="60" y="0"/>
                    <a:pt x="60" y="0"/>
                    <a:pt x="60" y="0"/>
                  </a:cubicBezTo>
                  <a:cubicBezTo>
                    <a:pt x="60" y="0"/>
                    <a:pt x="60" y="0"/>
                    <a:pt x="60" y="0"/>
                  </a:cubicBezTo>
                  <a:cubicBezTo>
                    <a:pt x="72" y="0"/>
                    <a:pt x="72" y="0"/>
                    <a:pt x="72" y="0"/>
                  </a:cubicBezTo>
                  <a:cubicBezTo>
                    <a:pt x="72" y="2"/>
                    <a:pt x="72" y="16"/>
                    <a:pt x="72" y="18"/>
                  </a:cubicBezTo>
                  <a:cubicBezTo>
                    <a:pt x="120" y="22"/>
                    <a:pt x="116" y="45"/>
                    <a:pt x="116" y="67"/>
                  </a:cubicBezTo>
                  <a:cubicBezTo>
                    <a:pt x="114" y="68"/>
                    <a:pt x="113" y="69"/>
                    <a:pt x="111" y="70"/>
                  </a:cubicBezTo>
                  <a:cubicBezTo>
                    <a:pt x="60" y="70"/>
                    <a:pt x="60" y="70"/>
                    <a:pt x="60" y="70"/>
                  </a:cubicBezTo>
                  <a:cubicBezTo>
                    <a:pt x="60" y="70"/>
                    <a:pt x="60" y="70"/>
                    <a:pt x="60" y="70"/>
                  </a:cubicBezTo>
                  <a:cubicBezTo>
                    <a:pt x="9" y="70"/>
                    <a:pt x="9" y="70"/>
                    <a:pt x="9" y="70"/>
                  </a:cubicBezTo>
                  <a:cubicBezTo>
                    <a:pt x="7" y="69"/>
                    <a:pt x="6" y="68"/>
                    <a:pt x="4" y="67"/>
                  </a:cubicBezTo>
                  <a:close/>
                </a:path>
              </a:pathLst>
            </a:custGeom>
            <a:solidFill>
              <a:srgbClr val="F5CEAD"/>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61" name="Freeform 228"/>
            <p:cNvSpPr/>
            <p:nvPr/>
          </p:nvSpPr>
          <p:spPr bwMode="auto">
            <a:xfrm>
              <a:off x="7812759" y="2890116"/>
              <a:ext cx="132058" cy="44729"/>
            </a:xfrm>
            <a:custGeom>
              <a:avLst/>
              <a:gdLst>
                <a:gd name="T0" fmla="*/ 26 w 26"/>
                <a:gd name="T1" fmla="*/ 0 h 9"/>
                <a:gd name="T2" fmla="*/ 0 w 26"/>
                <a:gd name="T3" fmla="*/ 0 h 9"/>
                <a:gd name="T4" fmla="*/ 26 w 26"/>
                <a:gd name="T5" fmla="*/ 0 h 9"/>
              </a:gdLst>
              <a:ahLst/>
              <a:cxnLst>
                <a:cxn ang="0">
                  <a:pos x="T0" y="T1"/>
                </a:cxn>
                <a:cxn ang="0">
                  <a:pos x="T2" y="T3"/>
                </a:cxn>
                <a:cxn ang="0">
                  <a:pos x="T4" y="T5"/>
                </a:cxn>
              </a:cxnLst>
              <a:rect l="0" t="0" r="r" b="b"/>
              <a:pathLst>
                <a:path w="26" h="9">
                  <a:moveTo>
                    <a:pt x="26" y="0"/>
                  </a:moveTo>
                  <a:cubicBezTo>
                    <a:pt x="0" y="0"/>
                    <a:pt x="0" y="0"/>
                    <a:pt x="0" y="0"/>
                  </a:cubicBezTo>
                  <a:cubicBezTo>
                    <a:pt x="3" y="9"/>
                    <a:pt x="23" y="9"/>
                    <a:pt x="26" y="0"/>
                  </a:cubicBezTo>
                  <a:close/>
                </a:path>
              </a:pathLst>
            </a:custGeom>
            <a:solidFill>
              <a:srgbClr val="ECB087"/>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62" name="Freeform 229"/>
            <p:cNvSpPr/>
            <p:nvPr/>
          </p:nvSpPr>
          <p:spPr bwMode="auto">
            <a:xfrm>
              <a:off x="7682831" y="2451341"/>
              <a:ext cx="391915" cy="453685"/>
            </a:xfrm>
            <a:custGeom>
              <a:avLst/>
              <a:gdLst>
                <a:gd name="T0" fmla="*/ 5 w 78"/>
                <a:gd name="T1" fmla="*/ 43 h 90"/>
                <a:gd name="T2" fmla="*/ 8 w 78"/>
                <a:gd name="T3" fmla="*/ 67 h 90"/>
                <a:gd name="T4" fmla="*/ 39 w 78"/>
                <a:gd name="T5" fmla="*/ 90 h 90"/>
                <a:gd name="T6" fmla="*/ 70 w 78"/>
                <a:gd name="T7" fmla="*/ 67 h 90"/>
                <a:gd name="T8" fmla="*/ 73 w 78"/>
                <a:gd name="T9" fmla="*/ 43 h 90"/>
                <a:gd name="T10" fmla="*/ 39 w 78"/>
                <a:gd name="T11" fmla="*/ 0 h 90"/>
                <a:gd name="T12" fmla="*/ 5 w 78"/>
                <a:gd name="T13" fmla="*/ 43 h 90"/>
              </a:gdLst>
              <a:ahLst/>
              <a:cxnLst>
                <a:cxn ang="0">
                  <a:pos x="T0" y="T1"/>
                </a:cxn>
                <a:cxn ang="0">
                  <a:pos x="T2" y="T3"/>
                </a:cxn>
                <a:cxn ang="0">
                  <a:pos x="T4" y="T5"/>
                </a:cxn>
                <a:cxn ang="0">
                  <a:pos x="T6" y="T7"/>
                </a:cxn>
                <a:cxn ang="0">
                  <a:pos x="T8" y="T9"/>
                </a:cxn>
                <a:cxn ang="0">
                  <a:pos x="T10" y="T11"/>
                </a:cxn>
                <a:cxn ang="0">
                  <a:pos x="T12" y="T13"/>
                </a:cxn>
              </a:cxnLst>
              <a:rect l="0" t="0" r="r" b="b"/>
              <a:pathLst>
                <a:path w="78" h="90">
                  <a:moveTo>
                    <a:pt x="5" y="43"/>
                  </a:moveTo>
                  <a:cubicBezTo>
                    <a:pt x="0" y="42"/>
                    <a:pt x="1" y="67"/>
                    <a:pt x="8" y="67"/>
                  </a:cubicBezTo>
                  <a:cubicBezTo>
                    <a:pt x="14" y="80"/>
                    <a:pt x="24" y="90"/>
                    <a:pt x="39" y="90"/>
                  </a:cubicBezTo>
                  <a:cubicBezTo>
                    <a:pt x="54" y="90"/>
                    <a:pt x="64" y="80"/>
                    <a:pt x="70" y="67"/>
                  </a:cubicBezTo>
                  <a:cubicBezTo>
                    <a:pt x="76" y="67"/>
                    <a:pt x="78" y="42"/>
                    <a:pt x="73" y="43"/>
                  </a:cubicBezTo>
                  <a:cubicBezTo>
                    <a:pt x="75" y="16"/>
                    <a:pt x="74" y="0"/>
                    <a:pt x="39" y="0"/>
                  </a:cubicBezTo>
                  <a:cubicBezTo>
                    <a:pt x="4" y="0"/>
                    <a:pt x="3" y="15"/>
                    <a:pt x="5" y="43"/>
                  </a:cubicBezTo>
                  <a:close/>
                </a:path>
              </a:pathLst>
            </a:custGeom>
            <a:solidFill>
              <a:srgbClr val="F5CEAD"/>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63" name="Freeform 230"/>
            <p:cNvSpPr/>
            <p:nvPr/>
          </p:nvSpPr>
          <p:spPr bwMode="auto">
            <a:xfrm>
              <a:off x="7697741" y="2451341"/>
              <a:ext cx="362096" cy="261987"/>
            </a:xfrm>
            <a:custGeom>
              <a:avLst/>
              <a:gdLst>
                <a:gd name="T0" fmla="*/ 52 w 72"/>
                <a:gd name="T1" fmla="*/ 18 h 52"/>
                <a:gd name="T2" fmla="*/ 64 w 72"/>
                <a:gd name="T3" fmla="*/ 52 h 52"/>
                <a:gd name="T4" fmla="*/ 70 w 72"/>
                <a:gd name="T5" fmla="*/ 43 h 52"/>
                <a:gd name="T6" fmla="*/ 36 w 72"/>
                <a:gd name="T7" fmla="*/ 0 h 52"/>
                <a:gd name="T8" fmla="*/ 2 w 72"/>
                <a:gd name="T9" fmla="*/ 43 h 52"/>
                <a:gd name="T10" fmla="*/ 8 w 72"/>
                <a:gd name="T11" fmla="*/ 52 h 52"/>
                <a:gd name="T12" fmla="*/ 18 w 72"/>
                <a:gd name="T13" fmla="*/ 31 h 52"/>
                <a:gd name="T14" fmla="*/ 52 w 72"/>
                <a:gd name="T15" fmla="*/ 18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52">
                  <a:moveTo>
                    <a:pt x="52" y="18"/>
                  </a:moveTo>
                  <a:cubicBezTo>
                    <a:pt x="62" y="26"/>
                    <a:pt x="57" y="46"/>
                    <a:pt x="64" y="52"/>
                  </a:cubicBezTo>
                  <a:cubicBezTo>
                    <a:pt x="64" y="46"/>
                    <a:pt x="65" y="42"/>
                    <a:pt x="70" y="43"/>
                  </a:cubicBezTo>
                  <a:cubicBezTo>
                    <a:pt x="72" y="14"/>
                    <a:pt x="69" y="0"/>
                    <a:pt x="36" y="0"/>
                  </a:cubicBezTo>
                  <a:cubicBezTo>
                    <a:pt x="3" y="0"/>
                    <a:pt x="0" y="14"/>
                    <a:pt x="2" y="43"/>
                  </a:cubicBezTo>
                  <a:cubicBezTo>
                    <a:pt x="7" y="42"/>
                    <a:pt x="8" y="46"/>
                    <a:pt x="8" y="52"/>
                  </a:cubicBezTo>
                  <a:cubicBezTo>
                    <a:pt x="14" y="48"/>
                    <a:pt x="9" y="39"/>
                    <a:pt x="18" y="31"/>
                  </a:cubicBezTo>
                  <a:cubicBezTo>
                    <a:pt x="27" y="23"/>
                    <a:pt x="34" y="26"/>
                    <a:pt x="52" y="18"/>
                  </a:cubicBezTo>
                  <a:close/>
                </a:path>
              </a:pathLst>
            </a:custGeom>
            <a:solidFill>
              <a:srgbClr val="42282E"/>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64" name="Freeform 231"/>
            <p:cNvSpPr/>
            <p:nvPr/>
          </p:nvSpPr>
          <p:spPr bwMode="auto">
            <a:xfrm>
              <a:off x="7576332" y="2975315"/>
              <a:ext cx="604913" cy="334406"/>
            </a:xfrm>
            <a:custGeom>
              <a:avLst/>
              <a:gdLst>
                <a:gd name="T0" fmla="*/ 4 w 120"/>
                <a:gd name="T1" fmla="*/ 49 h 66"/>
                <a:gd name="T2" fmla="*/ 48 w 120"/>
                <a:gd name="T3" fmla="*/ 0 h 66"/>
                <a:gd name="T4" fmla="*/ 72 w 120"/>
                <a:gd name="T5" fmla="*/ 0 h 66"/>
                <a:gd name="T6" fmla="*/ 116 w 120"/>
                <a:gd name="T7" fmla="*/ 49 h 66"/>
                <a:gd name="T8" fmla="*/ 60 w 120"/>
                <a:gd name="T9" fmla="*/ 66 h 66"/>
                <a:gd name="T10" fmla="*/ 4 w 120"/>
                <a:gd name="T11" fmla="*/ 49 h 66"/>
                <a:gd name="T12" fmla="*/ 4 w 120"/>
                <a:gd name="T13" fmla="*/ 49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4" y="49"/>
                  </a:moveTo>
                  <a:cubicBezTo>
                    <a:pt x="4" y="27"/>
                    <a:pt x="0" y="4"/>
                    <a:pt x="48" y="0"/>
                  </a:cubicBezTo>
                  <a:cubicBezTo>
                    <a:pt x="56" y="4"/>
                    <a:pt x="64" y="4"/>
                    <a:pt x="72" y="0"/>
                  </a:cubicBezTo>
                  <a:cubicBezTo>
                    <a:pt x="120" y="4"/>
                    <a:pt x="116" y="27"/>
                    <a:pt x="116" y="49"/>
                  </a:cubicBezTo>
                  <a:cubicBezTo>
                    <a:pt x="100" y="60"/>
                    <a:pt x="81" y="66"/>
                    <a:pt x="60" y="66"/>
                  </a:cubicBezTo>
                  <a:cubicBezTo>
                    <a:pt x="39" y="66"/>
                    <a:pt x="20" y="60"/>
                    <a:pt x="4" y="49"/>
                  </a:cubicBezTo>
                  <a:cubicBezTo>
                    <a:pt x="4" y="49"/>
                    <a:pt x="4" y="49"/>
                    <a:pt x="4" y="49"/>
                  </a:cubicBezTo>
                  <a:close/>
                </a:path>
              </a:pathLst>
            </a:custGeom>
            <a:solidFill>
              <a:srgbClr val="315292"/>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65" name="Freeform 232"/>
            <p:cNvSpPr/>
            <p:nvPr/>
          </p:nvSpPr>
          <p:spPr bwMode="auto">
            <a:xfrm>
              <a:off x="7693481" y="2975315"/>
              <a:ext cx="381266" cy="334406"/>
            </a:xfrm>
            <a:custGeom>
              <a:avLst/>
              <a:gdLst>
                <a:gd name="T0" fmla="*/ 10 w 76"/>
                <a:gd name="T1" fmla="*/ 2 h 66"/>
                <a:gd name="T2" fmla="*/ 20 w 76"/>
                <a:gd name="T3" fmla="*/ 0 h 66"/>
                <a:gd name="T4" fmla="*/ 20 w 76"/>
                <a:gd name="T5" fmla="*/ 22 h 66"/>
                <a:gd name="T6" fmla="*/ 55 w 76"/>
                <a:gd name="T7" fmla="*/ 22 h 66"/>
                <a:gd name="T8" fmla="*/ 55 w 76"/>
                <a:gd name="T9" fmla="*/ 1 h 66"/>
                <a:gd name="T10" fmla="*/ 65 w 76"/>
                <a:gd name="T11" fmla="*/ 3 h 66"/>
                <a:gd name="T12" fmla="*/ 65 w 76"/>
                <a:gd name="T13" fmla="*/ 22 h 66"/>
                <a:gd name="T14" fmla="*/ 65 w 76"/>
                <a:gd name="T15" fmla="*/ 45 h 66"/>
                <a:gd name="T16" fmla="*/ 76 w 76"/>
                <a:gd name="T17" fmla="*/ 45 h 66"/>
                <a:gd name="T18" fmla="*/ 75 w 76"/>
                <a:gd name="T19" fmla="*/ 59 h 66"/>
                <a:gd name="T20" fmla="*/ 37 w 76"/>
                <a:gd name="T21" fmla="*/ 66 h 66"/>
                <a:gd name="T22" fmla="*/ 1 w 76"/>
                <a:gd name="T23" fmla="*/ 59 h 66"/>
                <a:gd name="T24" fmla="*/ 0 w 76"/>
                <a:gd name="T25" fmla="*/ 45 h 66"/>
                <a:gd name="T26" fmla="*/ 10 w 76"/>
                <a:gd name="T27" fmla="*/ 45 h 66"/>
                <a:gd name="T28" fmla="*/ 10 w 76"/>
                <a:gd name="T29" fmla="*/ 22 h 66"/>
                <a:gd name="T30" fmla="*/ 10 w 76"/>
                <a:gd name="T31"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66">
                  <a:moveTo>
                    <a:pt x="10" y="2"/>
                  </a:moveTo>
                  <a:cubicBezTo>
                    <a:pt x="13" y="2"/>
                    <a:pt x="16" y="1"/>
                    <a:pt x="20" y="0"/>
                  </a:cubicBezTo>
                  <a:cubicBezTo>
                    <a:pt x="20" y="22"/>
                    <a:pt x="20" y="22"/>
                    <a:pt x="20" y="22"/>
                  </a:cubicBezTo>
                  <a:cubicBezTo>
                    <a:pt x="55" y="22"/>
                    <a:pt x="55" y="22"/>
                    <a:pt x="55" y="22"/>
                  </a:cubicBezTo>
                  <a:cubicBezTo>
                    <a:pt x="55" y="1"/>
                    <a:pt x="55" y="1"/>
                    <a:pt x="55" y="1"/>
                  </a:cubicBezTo>
                  <a:cubicBezTo>
                    <a:pt x="59" y="1"/>
                    <a:pt x="62" y="2"/>
                    <a:pt x="65" y="3"/>
                  </a:cubicBezTo>
                  <a:cubicBezTo>
                    <a:pt x="65" y="22"/>
                    <a:pt x="65" y="22"/>
                    <a:pt x="65" y="22"/>
                  </a:cubicBezTo>
                  <a:cubicBezTo>
                    <a:pt x="65" y="45"/>
                    <a:pt x="65" y="45"/>
                    <a:pt x="65" y="45"/>
                  </a:cubicBezTo>
                  <a:cubicBezTo>
                    <a:pt x="76" y="45"/>
                    <a:pt x="76" y="45"/>
                    <a:pt x="76" y="45"/>
                  </a:cubicBezTo>
                  <a:cubicBezTo>
                    <a:pt x="75" y="59"/>
                    <a:pt x="75" y="59"/>
                    <a:pt x="75" y="59"/>
                  </a:cubicBezTo>
                  <a:cubicBezTo>
                    <a:pt x="63" y="63"/>
                    <a:pt x="50" y="66"/>
                    <a:pt x="37" y="66"/>
                  </a:cubicBezTo>
                  <a:cubicBezTo>
                    <a:pt x="24" y="66"/>
                    <a:pt x="12" y="63"/>
                    <a:pt x="1" y="59"/>
                  </a:cubicBezTo>
                  <a:cubicBezTo>
                    <a:pt x="0" y="45"/>
                    <a:pt x="0" y="45"/>
                    <a:pt x="0" y="45"/>
                  </a:cubicBezTo>
                  <a:cubicBezTo>
                    <a:pt x="10" y="45"/>
                    <a:pt x="10" y="45"/>
                    <a:pt x="10" y="45"/>
                  </a:cubicBezTo>
                  <a:cubicBezTo>
                    <a:pt x="10" y="22"/>
                    <a:pt x="10" y="22"/>
                    <a:pt x="10" y="22"/>
                  </a:cubicBezTo>
                  <a:cubicBezTo>
                    <a:pt x="10" y="2"/>
                    <a:pt x="10" y="2"/>
                    <a:pt x="10" y="2"/>
                  </a:cubicBezTo>
                  <a:close/>
                </a:path>
              </a:pathLst>
            </a:custGeom>
            <a:solidFill>
              <a:srgbClr val="4E87C2"/>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66" name="Freeform 233"/>
            <p:cNvSpPr/>
            <p:nvPr/>
          </p:nvSpPr>
          <p:spPr bwMode="auto">
            <a:xfrm>
              <a:off x="7793590" y="3126543"/>
              <a:ext cx="176788" cy="21300"/>
            </a:xfrm>
            <a:custGeom>
              <a:avLst/>
              <a:gdLst>
                <a:gd name="T0" fmla="*/ 0 w 83"/>
                <a:gd name="T1" fmla="*/ 0 h 10"/>
                <a:gd name="T2" fmla="*/ 83 w 83"/>
                <a:gd name="T3" fmla="*/ 0 h 10"/>
                <a:gd name="T4" fmla="*/ 83 w 83"/>
                <a:gd name="T5" fmla="*/ 10 h 10"/>
                <a:gd name="T6" fmla="*/ 0 w 83"/>
                <a:gd name="T7" fmla="*/ 10 h 10"/>
                <a:gd name="T8" fmla="*/ 0 w 83"/>
                <a:gd name="T9" fmla="*/ 0 h 10"/>
                <a:gd name="T10" fmla="*/ 0 w 83"/>
                <a:gd name="T11" fmla="*/ 0 h 10"/>
              </a:gdLst>
              <a:ahLst/>
              <a:cxnLst>
                <a:cxn ang="0">
                  <a:pos x="T0" y="T1"/>
                </a:cxn>
                <a:cxn ang="0">
                  <a:pos x="T2" y="T3"/>
                </a:cxn>
                <a:cxn ang="0">
                  <a:pos x="T4" y="T5"/>
                </a:cxn>
                <a:cxn ang="0">
                  <a:pos x="T6" y="T7"/>
                </a:cxn>
                <a:cxn ang="0">
                  <a:pos x="T8" y="T9"/>
                </a:cxn>
                <a:cxn ang="0">
                  <a:pos x="T10" y="T11"/>
                </a:cxn>
              </a:cxnLst>
              <a:rect l="0" t="0" r="r" b="b"/>
              <a:pathLst>
                <a:path w="83" h="10">
                  <a:moveTo>
                    <a:pt x="0" y="0"/>
                  </a:moveTo>
                  <a:lnTo>
                    <a:pt x="83" y="0"/>
                  </a:lnTo>
                  <a:lnTo>
                    <a:pt x="83" y="10"/>
                  </a:lnTo>
                  <a:lnTo>
                    <a:pt x="0" y="10"/>
                  </a:lnTo>
                  <a:lnTo>
                    <a:pt x="0" y="0"/>
                  </a:lnTo>
                  <a:lnTo>
                    <a:pt x="0" y="0"/>
                  </a:lnTo>
                  <a:close/>
                </a:path>
              </a:pathLst>
            </a:custGeom>
            <a:solidFill>
              <a:srgbClr val="4E87C2"/>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67" name="Freeform 234"/>
            <p:cNvSpPr/>
            <p:nvPr/>
          </p:nvSpPr>
          <p:spPr bwMode="auto">
            <a:xfrm>
              <a:off x="7646621" y="2351232"/>
              <a:ext cx="464335" cy="276897"/>
            </a:xfrm>
            <a:custGeom>
              <a:avLst/>
              <a:gdLst>
                <a:gd name="T0" fmla="*/ 0 w 92"/>
                <a:gd name="T1" fmla="*/ 55 h 55"/>
                <a:gd name="T2" fmla="*/ 20 w 92"/>
                <a:gd name="T3" fmla="*/ 13 h 55"/>
                <a:gd name="T4" fmla="*/ 72 w 92"/>
                <a:gd name="T5" fmla="*/ 13 h 55"/>
                <a:gd name="T6" fmla="*/ 92 w 92"/>
                <a:gd name="T7" fmla="*/ 55 h 55"/>
                <a:gd name="T8" fmla="*/ 0 w 92"/>
                <a:gd name="T9" fmla="*/ 55 h 55"/>
              </a:gdLst>
              <a:ahLst/>
              <a:cxnLst>
                <a:cxn ang="0">
                  <a:pos x="T0" y="T1"/>
                </a:cxn>
                <a:cxn ang="0">
                  <a:pos x="T2" y="T3"/>
                </a:cxn>
                <a:cxn ang="0">
                  <a:pos x="T4" y="T5"/>
                </a:cxn>
                <a:cxn ang="0">
                  <a:pos x="T6" y="T7"/>
                </a:cxn>
                <a:cxn ang="0">
                  <a:pos x="T8" y="T9"/>
                </a:cxn>
              </a:cxnLst>
              <a:rect l="0" t="0" r="r" b="b"/>
              <a:pathLst>
                <a:path w="92" h="55">
                  <a:moveTo>
                    <a:pt x="0" y="55"/>
                  </a:moveTo>
                  <a:cubicBezTo>
                    <a:pt x="16" y="51"/>
                    <a:pt x="7" y="27"/>
                    <a:pt x="20" y="13"/>
                  </a:cubicBezTo>
                  <a:cubicBezTo>
                    <a:pt x="32" y="0"/>
                    <a:pt x="60" y="0"/>
                    <a:pt x="72" y="13"/>
                  </a:cubicBezTo>
                  <a:cubicBezTo>
                    <a:pt x="86" y="27"/>
                    <a:pt x="77" y="51"/>
                    <a:pt x="92" y="55"/>
                  </a:cubicBezTo>
                  <a:cubicBezTo>
                    <a:pt x="60" y="55"/>
                    <a:pt x="33" y="55"/>
                    <a:pt x="0" y="55"/>
                  </a:cubicBezTo>
                  <a:close/>
                </a:path>
              </a:pathLst>
            </a:custGeom>
            <a:solidFill>
              <a:srgbClr val="F7B034"/>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68" name="Freeform 235"/>
            <p:cNvSpPr>
              <a:spLocks noEditPoints="1"/>
            </p:cNvSpPr>
            <p:nvPr/>
          </p:nvSpPr>
          <p:spPr bwMode="auto">
            <a:xfrm>
              <a:off x="7812759" y="2366142"/>
              <a:ext cx="132058" cy="170398"/>
            </a:xfrm>
            <a:custGeom>
              <a:avLst/>
              <a:gdLst>
                <a:gd name="T0" fmla="*/ 0 w 26"/>
                <a:gd name="T1" fmla="*/ 31 h 34"/>
                <a:gd name="T2" fmla="*/ 0 w 26"/>
                <a:gd name="T3" fmla="*/ 2 h 34"/>
                <a:gd name="T4" fmla="*/ 4 w 26"/>
                <a:gd name="T5" fmla="*/ 1 h 34"/>
                <a:gd name="T6" fmla="*/ 4 w 26"/>
                <a:gd name="T7" fmla="*/ 31 h 34"/>
                <a:gd name="T8" fmla="*/ 2 w 26"/>
                <a:gd name="T9" fmla="*/ 34 h 34"/>
                <a:gd name="T10" fmla="*/ 2 w 26"/>
                <a:gd name="T11" fmla="*/ 34 h 34"/>
                <a:gd name="T12" fmla="*/ 0 w 26"/>
                <a:gd name="T13" fmla="*/ 31 h 34"/>
                <a:gd name="T14" fmla="*/ 11 w 26"/>
                <a:gd name="T15" fmla="*/ 0 h 34"/>
                <a:gd name="T16" fmla="*/ 15 w 26"/>
                <a:gd name="T17" fmla="*/ 0 h 34"/>
                <a:gd name="T18" fmla="*/ 15 w 26"/>
                <a:gd name="T19" fmla="*/ 31 h 34"/>
                <a:gd name="T20" fmla="*/ 13 w 26"/>
                <a:gd name="T21" fmla="*/ 34 h 34"/>
                <a:gd name="T22" fmla="*/ 13 w 26"/>
                <a:gd name="T23" fmla="*/ 34 h 34"/>
                <a:gd name="T24" fmla="*/ 11 w 26"/>
                <a:gd name="T25" fmla="*/ 31 h 34"/>
                <a:gd name="T26" fmla="*/ 11 w 26"/>
                <a:gd name="T27" fmla="*/ 0 h 34"/>
                <a:gd name="T28" fmla="*/ 22 w 26"/>
                <a:gd name="T29" fmla="*/ 1 h 34"/>
                <a:gd name="T30" fmla="*/ 26 w 26"/>
                <a:gd name="T31" fmla="*/ 2 h 34"/>
                <a:gd name="T32" fmla="*/ 26 w 26"/>
                <a:gd name="T33" fmla="*/ 31 h 34"/>
                <a:gd name="T34" fmla="*/ 24 w 26"/>
                <a:gd name="T35" fmla="*/ 34 h 34"/>
                <a:gd name="T36" fmla="*/ 24 w 26"/>
                <a:gd name="T37" fmla="*/ 34 h 34"/>
                <a:gd name="T38" fmla="*/ 22 w 26"/>
                <a:gd name="T39" fmla="*/ 31 h 34"/>
                <a:gd name="T40" fmla="*/ 22 w 26"/>
                <a:gd name="T4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4">
                  <a:moveTo>
                    <a:pt x="0" y="31"/>
                  </a:moveTo>
                  <a:cubicBezTo>
                    <a:pt x="0" y="2"/>
                    <a:pt x="0" y="2"/>
                    <a:pt x="0" y="2"/>
                  </a:cubicBezTo>
                  <a:cubicBezTo>
                    <a:pt x="2" y="2"/>
                    <a:pt x="3" y="1"/>
                    <a:pt x="4" y="1"/>
                  </a:cubicBezTo>
                  <a:cubicBezTo>
                    <a:pt x="4" y="31"/>
                    <a:pt x="4" y="31"/>
                    <a:pt x="4" y="31"/>
                  </a:cubicBezTo>
                  <a:cubicBezTo>
                    <a:pt x="4" y="33"/>
                    <a:pt x="3" y="34"/>
                    <a:pt x="2" y="34"/>
                  </a:cubicBezTo>
                  <a:cubicBezTo>
                    <a:pt x="2" y="34"/>
                    <a:pt x="2" y="34"/>
                    <a:pt x="2" y="34"/>
                  </a:cubicBezTo>
                  <a:cubicBezTo>
                    <a:pt x="1" y="34"/>
                    <a:pt x="0" y="33"/>
                    <a:pt x="0" y="31"/>
                  </a:cubicBezTo>
                  <a:close/>
                  <a:moveTo>
                    <a:pt x="11" y="0"/>
                  </a:moveTo>
                  <a:cubicBezTo>
                    <a:pt x="12" y="0"/>
                    <a:pt x="14" y="0"/>
                    <a:pt x="15" y="0"/>
                  </a:cubicBezTo>
                  <a:cubicBezTo>
                    <a:pt x="15" y="31"/>
                    <a:pt x="15" y="31"/>
                    <a:pt x="15" y="31"/>
                  </a:cubicBezTo>
                  <a:cubicBezTo>
                    <a:pt x="15" y="33"/>
                    <a:pt x="14" y="34"/>
                    <a:pt x="13" y="34"/>
                  </a:cubicBezTo>
                  <a:cubicBezTo>
                    <a:pt x="13" y="34"/>
                    <a:pt x="13" y="34"/>
                    <a:pt x="13" y="34"/>
                  </a:cubicBezTo>
                  <a:cubicBezTo>
                    <a:pt x="12" y="34"/>
                    <a:pt x="11" y="33"/>
                    <a:pt x="11" y="31"/>
                  </a:cubicBezTo>
                  <a:cubicBezTo>
                    <a:pt x="11" y="0"/>
                    <a:pt x="11" y="0"/>
                    <a:pt x="11" y="0"/>
                  </a:cubicBezTo>
                  <a:close/>
                  <a:moveTo>
                    <a:pt x="22" y="1"/>
                  </a:moveTo>
                  <a:cubicBezTo>
                    <a:pt x="23" y="1"/>
                    <a:pt x="25" y="2"/>
                    <a:pt x="26" y="2"/>
                  </a:cubicBezTo>
                  <a:cubicBezTo>
                    <a:pt x="26" y="31"/>
                    <a:pt x="26" y="31"/>
                    <a:pt x="26" y="31"/>
                  </a:cubicBezTo>
                  <a:cubicBezTo>
                    <a:pt x="26" y="33"/>
                    <a:pt x="25" y="34"/>
                    <a:pt x="24" y="34"/>
                  </a:cubicBezTo>
                  <a:cubicBezTo>
                    <a:pt x="24" y="34"/>
                    <a:pt x="24" y="34"/>
                    <a:pt x="24" y="34"/>
                  </a:cubicBezTo>
                  <a:cubicBezTo>
                    <a:pt x="23" y="34"/>
                    <a:pt x="22" y="33"/>
                    <a:pt x="22" y="31"/>
                  </a:cubicBezTo>
                  <a:cubicBezTo>
                    <a:pt x="22" y="1"/>
                    <a:pt x="22" y="1"/>
                    <a:pt x="22" y="1"/>
                  </a:cubicBezTo>
                  <a:close/>
                </a:path>
              </a:pathLst>
            </a:custGeom>
            <a:solidFill>
              <a:srgbClr val="C07437"/>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69" name="Freeform 236"/>
            <p:cNvSpPr/>
            <p:nvPr/>
          </p:nvSpPr>
          <p:spPr bwMode="auto">
            <a:xfrm>
              <a:off x="7687091" y="2981705"/>
              <a:ext cx="383396" cy="328016"/>
            </a:xfrm>
            <a:custGeom>
              <a:avLst/>
              <a:gdLst>
                <a:gd name="T0" fmla="*/ 0 w 76"/>
                <a:gd name="T1" fmla="*/ 44 h 65"/>
                <a:gd name="T2" fmla="*/ 11 w 76"/>
                <a:gd name="T3" fmla="*/ 44 h 65"/>
                <a:gd name="T4" fmla="*/ 11 w 76"/>
                <a:gd name="T5" fmla="*/ 21 h 65"/>
                <a:gd name="T6" fmla="*/ 11 w 76"/>
                <a:gd name="T7" fmla="*/ 1 h 65"/>
                <a:gd name="T8" fmla="*/ 21 w 76"/>
                <a:gd name="T9" fmla="*/ 0 h 65"/>
                <a:gd name="T10" fmla="*/ 21 w 76"/>
                <a:gd name="T11" fmla="*/ 21 h 65"/>
                <a:gd name="T12" fmla="*/ 56 w 76"/>
                <a:gd name="T13" fmla="*/ 21 h 65"/>
                <a:gd name="T14" fmla="*/ 56 w 76"/>
                <a:gd name="T15" fmla="*/ 0 h 65"/>
                <a:gd name="T16" fmla="*/ 66 w 76"/>
                <a:gd name="T17" fmla="*/ 1 h 65"/>
                <a:gd name="T18" fmla="*/ 66 w 76"/>
                <a:gd name="T19" fmla="*/ 21 h 65"/>
                <a:gd name="T20" fmla="*/ 66 w 76"/>
                <a:gd name="T21" fmla="*/ 44 h 65"/>
                <a:gd name="T22" fmla="*/ 76 w 76"/>
                <a:gd name="T23" fmla="*/ 44 h 65"/>
                <a:gd name="T24" fmla="*/ 76 w 76"/>
                <a:gd name="T25" fmla="*/ 58 h 65"/>
                <a:gd name="T26" fmla="*/ 38 w 76"/>
                <a:gd name="T27" fmla="*/ 65 h 65"/>
                <a:gd name="T28" fmla="*/ 2 w 76"/>
                <a:gd name="T29" fmla="*/ 58 h 65"/>
                <a:gd name="T30" fmla="*/ 0 w 76"/>
                <a:gd name="T31" fmla="*/ 4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65">
                  <a:moveTo>
                    <a:pt x="0" y="44"/>
                  </a:moveTo>
                  <a:cubicBezTo>
                    <a:pt x="11" y="44"/>
                    <a:pt x="11" y="44"/>
                    <a:pt x="11" y="44"/>
                  </a:cubicBezTo>
                  <a:cubicBezTo>
                    <a:pt x="11" y="21"/>
                    <a:pt x="11" y="21"/>
                    <a:pt x="11" y="21"/>
                  </a:cubicBezTo>
                  <a:cubicBezTo>
                    <a:pt x="11" y="1"/>
                    <a:pt x="11" y="1"/>
                    <a:pt x="11" y="1"/>
                  </a:cubicBezTo>
                  <a:cubicBezTo>
                    <a:pt x="14" y="1"/>
                    <a:pt x="17" y="0"/>
                    <a:pt x="21" y="0"/>
                  </a:cubicBezTo>
                  <a:cubicBezTo>
                    <a:pt x="21" y="21"/>
                    <a:pt x="21" y="21"/>
                    <a:pt x="21" y="21"/>
                  </a:cubicBezTo>
                  <a:cubicBezTo>
                    <a:pt x="56" y="21"/>
                    <a:pt x="56" y="21"/>
                    <a:pt x="56" y="21"/>
                  </a:cubicBezTo>
                  <a:cubicBezTo>
                    <a:pt x="56" y="0"/>
                    <a:pt x="56" y="0"/>
                    <a:pt x="56" y="0"/>
                  </a:cubicBezTo>
                  <a:cubicBezTo>
                    <a:pt x="60" y="0"/>
                    <a:pt x="63" y="1"/>
                    <a:pt x="66" y="1"/>
                  </a:cubicBezTo>
                  <a:cubicBezTo>
                    <a:pt x="66" y="21"/>
                    <a:pt x="66" y="21"/>
                    <a:pt x="66" y="21"/>
                  </a:cubicBezTo>
                  <a:cubicBezTo>
                    <a:pt x="66" y="44"/>
                    <a:pt x="66" y="44"/>
                    <a:pt x="66" y="44"/>
                  </a:cubicBezTo>
                  <a:cubicBezTo>
                    <a:pt x="76" y="44"/>
                    <a:pt x="76" y="44"/>
                    <a:pt x="76" y="44"/>
                  </a:cubicBezTo>
                  <a:cubicBezTo>
                    <a:pt x="76" y="58"/>
                    <a:pt x="76" y="58"/>
                    <a:pt x="76" y="58"/>
                  </a:cubicBezTo>
                  <a:cubicBezTo>
                    <a:pt x="64" y="62"/>
                    <a:pt x="51" y="65"/>
                    <a:pt x="38" y="65"/>
                  </a:cubicBezTo>
                  <a:cubicBezTo>
                    <a:pt x="25" y="65"/>
                    <a:pt x="13" y="62"/>
                    <a:pt x="2" y="58"/>
                  </a:cubicBezTo>
                  <a:cubicBezTo>
                    <a:pt x="0" y="44"/>
                    <a:pt x="0" y="44"/>
                    <a:pt x="0" y="44"/>
                  </a:cubicBezTo>
                  <a:close/>
                </a:path>
              </a:pathLst>
            </a:custGeom>
            <a:solidFill>
              <a:srgbClr val="F7B034"/>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70" name="Freeform 237"/>
            <p:cNvSpPr/>
            <p:nvPr/>
          </p:nvSpPr>
          <p:spPr bwMode="auto">
            <a:xfrm>
              <a:off x="7793590" y="3126543"/>
              <a:ext cx="176788" cy="21300"/>
            </a:xfrm>
            <a:custGeom>
              <a:avLst/>
              <a:gdLst>
                <a:gd name="T0" fmla="*/ 0 w 83"/>
                <a:gd name="T1" fmla="*/ 0 h 10"/>
                <a:gd name="T2" fmla="*/ 83 w 83"/>
                <a:gd name="T3" fmla="*/ 0 h 10"/>
                <a:gd name="T4" fmla="*/ 83 w 83"/>
                <a:gd name="T5" fmla="*/ 10 h 10"/>
                <a:gd name="T6" fmla="*/ 0 w 83"/>
                <a:gd name="T7" fmla="*/ 10 h 10"/>
                <a:gd name="T8" fmla="*/ 0 w 83"/>
                <a:gd name="T9" fmla="*/ 0 h 10"/>
                <a:gd name="T10" fmla="*/ 0 w 83"/>
                <a:gd name="T11" fmla="*/ 0 h 10"/>
              </a:gdLst>
              <a:ahLst/>
              <a:cxnLst>
                <a:cxn ang="0">
                  <a:pos x="T0" y="T1"/>
                </a:cxn>
                <a:cxn ang="0">
                  <a:pos x="T2" y="T3"/>
                </a:cxn>
                <a:cxn ang="0">
                  <a:pos x="T4" y="T5"/>
                </a:cxn>
                <a:cxn ang="0">
                  <a:pos x="T6" y="T7"/>
                </a:cxn>
                <a:cxn ang="0">
                  <a:pos x="T8" y="T9"/>
                </a:cxn>
                <a:cxn ang="0">
                  <a:pos x="T10" y="T11"/>
                </a:cxn>
              </a:cxnLst>
              <a:rect l="0" t="0" r="r" b="b"/>
              <a:pathLst>
                <a:path w="83" h="10">
                  <a:moveTo>
                    <a:pt x="0" y="0"/>
                  </a:moveTo>
                  <a:lnTo>
                    <a:pt x="83" y="0"/>
                  </a:lnTo>
                  <a:lnTo>
                    <a:pt x="83" y="10"/>
                  </a:lnTo>
                  <a:lnTo>
                    <a:pt x="0" y="10"/>
                  </a:lnTo>
                  <a:lnTo>
                    <a:pt x="0" y="0"/>
                  </a:lnTo>
                  <a:lnTo>
                    <a:pt x="0" y="0"/>
                  </a:lnTo>
                  <a:close/>
                </a:path>
              </a:pathLst>
            </a:custGeom>
            <a:solidFill>
              <a:srgbClr val="C07437"/>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grpSp>
      <p:sp>
        <p:nvSpPr>
          <p:cNvPr id="45" name="TextBox 68">
            <a:extLst>
              <a:ext uri="{FF2B5EF4-FFF2-40B4-BE49-F238E27FC236}">
                <a16:creationId xmlns:a16="http://schemas.microsoft.com/office/drawing/2014/main" id="{A524E863-4E74-4C3D-A1AE-AFDD67D3A6B2}"/>
              </a:ext>
            </a:extLst>
          </p:cNvPr>
          <p:cNvSpPr txBox="1"/>
          <p:nvPr/>
        </p:nvSpPr>
        <p:spPr>
          <a:xfrm>
            <a:off x="8860265" y="4102562"/>
            <a:ext cx="617477" cy="265907"/>
          </a:xfrm>
          <a:prstGeom prst="rect">
            <a:avLst/>
          </a:prstGeom>
          <a:noFill/>
        </p:spPr>
        <p:txBody>
          <a:bodyPr wrap="none" rtlCol="0">
            <a:spAutoFit/>
          </a:bodyPr>
          <a:lstStyle>
            <a:defPPr>
              <a:defRPr lang="zh-CN"/>
            </a:defPPr>
            <a:lvl1pPr>
              <a:defRPr sz="1200" b="1">
                <a:solidFill>
                  <a:srgbClr val="00B0F0"/>
                </a:solidFill>
                <a:latin typeface="微软雅黑" panose="020B0503020204020204" pitchFamily="34" charset="-122"/>
                <a:ea typeface="微软雅黑" panose="020B0503020204020204" pitchFamily="34" charset="-122"/>
              </a:defRPr>
            </a:lvl1pPr>
          </a:lstStyle>
          <a:p>
            <a:r>
              <a:rPr lang="zh-CN" altLang="en-US" sz="1128" dirty="0"/>
              <a:t>工程师</a:t>
            </a:r>
          </a:p>
        </p:txBody>
      </p:sp>
      <p:sp>
        <p:nvSpPr>
          <p:cNvPr id="46" name="矩形 45">
            <a:extLst>
              <a:ext uri="{FF2B5EF4-FFF2-40B4-BE49-F238E27FC236}">
                <a16:creationId xmlns:a16="http://schemas.microsoft.com/office/drawing/2014/main" id="{B39630B4-975D-4A82-A97C-07FAF8F16B24}"/>
              </a:ext>
            </a:extLst>
          </p:cNvPr>
          <p:cNvSpPr/>
          <p:nvPr/>
        </p:nvSpPr>
        <p:spPr bwMode="auto">
          <a:xfrm>
            <a:off x="5017294" y="3619900"/>
            <a:ext cx="724870" cy="322128"/>
          </a:xfrm>
          <a:prstGeom prst="rect">
            <a:avLst/>
          </a:prstGeom>
          <a:solidFill>
            <a:srgbClr val="FFC000"/>
          </a:solidFill>
          <a:ln w="12700" cap="flat" cmpd="sng" algn="ctr">
            <a:noFill/>
            <a:prstDash val="solid"/>
            <a:round/>
            <a:headEnd type="none" w="med" len="med"/>
            <a:tailEnd type="none" w="med" len="med"/>
          </a:ln>
        </p:spPr>
        <p:txBody>
          <a:bodyPr vert="horz" wrap="square" lIns="33845" tIns="42983" rIns="33845" bIns="42983" numCol="1" rtlCol="0" anchor="ctr" anchorCtr="0" compatLnSpc="1"/>
          <a:lstStyle/>
          <a:p>
            <a:pPr algn="ctr"/>
            <a:r>
              <a:rPr lang="zh-CN" altLang="en-US" sz="1128" dirty="0">
                <a:latin typeface="微软雅黑" panose="020B0503020204020204" pitchFamily="34" charset="-122"/>
                <a:ea typeface="微软雅黑" panose="020B0503020204020204" pitchFamily="34" charset="-122"/>
              </a:rPr>
              <a:t>提交工单</a:t>
            </a:r>
            <a:endParaRPr lang="zh-CN" altLang="en-US" sz="940" dirty="0">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B39630B4-975D-4A82-A97C-07FAF8F16B24}"/>
              </a:ext>
            </a:extLst>
          </p:cNvPr>
          <p:cNvSpPr/>
          <p:nvPr/>
        </p:nvSpPr>
        <p:spPr bwMode="auto">
          <a:xfrm>
            <a:off x="3445457" y="5184455"/>
            <a:ext cx="964281" cy="322128"/>
          </a:xfrm>
          <a:prstGeom prst="rect">
            <a:avLst/>
          </a:prstGeom>
          <a:solidFill>
            <a:srgbClr val="FFC000"/>
          </a:solidFill>
          <a:ln w="12700" cap="flat" cmpd="sng" algn="ctr">
            <a:noFill/>
            <a:prstDash val="solid"/>
            <a:round/>
            <a:headEnd type="none" w="med" len="med"/>
            <a:tailEnd type="none" w="med" len="med"/>
          </a:ln>
        </p:spPr>
        <p:txBody>
          <a:bodyPr vert="horz" wrap="square" lIns="33845" tIns="42983" rIns="33845" bIns="42983" numCol="1" rtlCol="0" anchor="ctr" anchorCtr="0" compatLnSpc="1"/>
          <a:lstStyle/>
          <a:p>
            <a:pPr algn="ctr"/>
            <a:r>
              <a:rPr lang="zh-CN" altLang="en-US" sz="1128" dirty="0">
                <a:latin typeface="微软雅黑" panose="020B0503020204020204" pitchFamily="34" charset="-122"/>
                <a:ea typeface="微软雅黑" panose="020B0503020204020204" pitchFamily="34" charset="-122"/>
              </a:rPr>
              <a:t>数据驾驶舱</a:t>
            </a:r>
            <a:endParaRPr lang="zh-CN" altLang="en-US" sz="940"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B39630B4-975D-4A82-A97C-07FAF8F16B24}"/>
              </a:ext>
            </a:extLst>
          </p:cNvPr>
          <p:cNvSpPr/>
          <p:nvPr/>
        </p:nvSpPr>
        <p:spPr bwMode="auto">
          <a:xfrm>
            <a:off x="6197935" y="5663788"/>
            <a:ext cx="724870" cy="322128"/>
          </a:xfrm>
          <a:prstGeom prst="rect">
            <a:avLst/>
          </a:prstGeom>
          <a:solidFill>
            <a:srgbClr val="FFC000"/>
          </a:solidFill>
          <a:ln w="12700" cap="flat" cmpd="sng" algn="ctr">
            <a:noFill/>
            <a:prstDash val="solid"/>
            <a:round/>
            <a:headEnd type="none" w="med" len="med"/>
            <a:tailEnd type="none" w="med" len="med"/>
          </a:ln>
        </p:spPr>
        <p:txBody>
          <a:bodyPr vert="horz" wrap="square" lIns="33845" tIns="42983" rIns="33845" bIns="42983" numCol="1" rtlCol="0" anchor="ctr" anchorCtr="0" compatLnSpc="1"/>
          <a:lstStyle/>
          <a:p>
            <a:pPr algn="ctr"/>
            <a:r>
              <a:rPr lang="zh-CN" altLang="en-US" sz="1128" dirty="0">
                <a:latin typeface="微软雅黑" panose="020B0503020204020204" pitchFamily="34" charset="-122"/>
                <a:ea typeface="微软雅黑" panose="020B0503020204020204" pitchFamily="34" charset="-122"/>
              </a:rPr>
              <a:t>客户评价</a:t>
            </a:r>
            <a:endParaRPr lang="zh-CN" altLang="en-US" sz="940" dirty="0">
              <a:latin typeface="微软雅黑" panose="020B0503020204020204" pitchFamily="34" charset="-122"/>
              <a:ea typeface="微软雅黑" panose="020B0503020204020204" pitchFamily="34" charset="-122"/>
            </a:endParaRPr>
          </a:p>
        </p:txBody>
      </p:sp>
      <p:grpSp>
        <p:nvGrpSpPr>
          <p:cNvPr id="49" name="组合 48"/>
          <p:cNvGrpSpPr/>
          <p:nvPr/>
        </p:nvGrpSpPr>
        <p:grpSpPr>
          <a:xfrm>
            <a:off x="2874273" y="4936196"/>
            <a:ext cx="415418" cy="642094"/>
            <a:chOff x="10630517" y="1053076"/>
            <a:chExt cx="587397" cy="907915"/>
          </a:xfrm>
        </p:grpSpPr>
        <p:sp>
          <p:nvSpPr>
            <p:cNvPr id="52" name="Freeform 29"/>
            <p:cNvSpPr/>
            <p:nvPr/>
          </p:nvSpPr>
          <p:spPr bwMode="auto">
            <a:xfrm>
              <a:off x="10630517" y="1503873"/>
              <a:ext cx="587397" cy="330808"/>
            </a:xfrm>
            <a:custGeom>
              <a:avLst/>
              <a:gdLst>
                <a:gd name="T0" fmla="*/ 3 w 117"/>
                <a:gd name="T1" fmla="*/ 66 h 66"/>
                <a:gd name="T2" fmla="*/ 47 w 117"/>
                <a:gd name="T3" fmla="*/ 18 h 66"/>
                <a:gd name="T4" fmla="*/ 47 w 117"/>
                <a:gd name="T5" fmla="*/ 0 h 66"/>
                <a:gd name="T6" fmla="*/ 58 w 117"/>
                <a:gd name="T7" fmla="*/ 0 h 66"/>
                <a:gd name="T8" fmla="*/ 59 w 117"/>
                <a:gd name="T9" fmla="*/ 0 h 66"/>
                <a:gd name="T10" fmla="*/ 71 w 117"/>
                <a:gd name="T11" fmla="*/ 0 h 66"/>
                <a:gd name="T12" fmla="*/ 71 w 117"/>
                <a:gd name="T13" fmla="*/ 18 h 66"/>
                <a:gd name="T14" fmla="*/ 115 w 117"/>
                <a:gd name="T15" fmla="*/ 66 h 66"/>
                <a:gd name="T16" fmla="*/ 3 w 117"/>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6">
                  <a:moveTo>
                    <a:pt x="3" y="66"/>
                  </a:moveTo>
                  <a:cubicBezTo>
                    <a:pt x="3" y="44"/>
                    <a:pt x="0" y="22"/>
                    <a:pt x="47" y="18"/>
                  </a:cubicBezTo>
                  <a:cubicBezTo>
                    <a:pt x="47" y="16"/>
                    <a:pt x="47" y="2"/>
                    <a:pt x="47" y="0"/>
                  </a:cubicBezTo>
                  <a:cubicBezTo>
                    <a:pt x="58" y="0"/>
                    <a:pt x="58" y="0"/>
                    <a:pt x="58" y="0"/>
                  </a:cubicBezTo>
                  <a:cubicBezTo>
                    <a:pt x="59" y="0"/>
                    <a:pt x="59" y="0"/>
                    <a:pt x="59" y="0"/>
                  </a:cubicBezTo>
                  <a:cubicBezTo>
                    <a:pt x="71" y="0"/>
                    <a:pt x="71" y="0"/>
                    <a:pt x="71" y="0"/>
                  </a:cubicBezTo>
                  <a:cubicBezTo>
                    <a:pt x="71" y="2"/>
                    <a:pt x="71" y="16"/>
                    <a:pt x="71" y="18"/>
                  </a:cubicBezTo>
                  <a:cubicBezTo>
                    <a:pt x="117" y="22"/>
                    <a:pt x="114" y="44"/>
                    <a:pt x="115" y="66"/>
                  </a:cubicBezTo>
                  <a:cubicBezTo>
                    <a:pt x="3" y="66"/>
                    <a:pt x="3" y="66"/>
                    <a:pt x="3" y="66"/>
                  </a:cubicBezTo>
                  <a:close/>
                </a:path>
              </a:pathLst>
            </a:custGeom>
            <a:solidFill>
              <a:srgbClr val="FBD77D"/>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53" name="Freeform 30"/>
            <p:cNvSpPr/>
            <p:nvPr/>
          </p:nvSpPr>
          <p:spPr bwMode="auto">
            <a:xfrm>
              <a:off x="10861658" y="1508114"/>
              <a:ext cx="125113" cy="44532"/>
            </a:xfrm>
            <a:custGeom>
              <a:avLst/>
              <a:gdLst>
                <a:gd name="T0" fmla="*/ 25 w 25"/>
                <a:gd name="T1" fmla="*/ 0 h 9"/>
                <a:gd name="T2" fmla="*/ 0 w 25"/>
                <a:gd name="T3" fmla="*/ 0 h 9"/>
                <a:gd name="T4" fmla="*/ 25 w 25"/>
                <a:gd name="T5" fmla="*/ 0 h 9"/>
              </a:gdLst>
              <a:ahLst/>
              <a:cxnLst>
                <a:cxn ang="0">
                  <a:pos x="T0" y="T1"/>
                </a:cxn>
                <a:cxn ang="0">
                  <a:pos x="T2" y="T3"/>
                </a:cxn>
                <a:cxn ang="0">
                  <a:pos x="T4" y="T5"/>
                </a:cxn>
              </a:cxnLst>
              <a:rect l="0" t="0" r="r" b="b"/>
              <a:pathLst>
                <a:path w="25" h="9">
                  <a:moveTo>
                    <a:pt x="25" y="0"/>
                  </a:moveTo>
                  <a:cubicBezTo>
                    <a:pt x="0" y="0"/>
                    <a:pt x="0" y="0"/>
                    <a:pt x="0" y="0"/>
                  </a:cubicBezTo>
                  <a:cubicBezTo>
                    <a:pt x="3" y="9"/>
                    <a:pt x="22" y="9"/>
                    <a:pt x="25" y="0"/>
                  </a:cubicBezTo>
                  <a:close/>
                </a:path>
              </a:pathLst>
            </a:custGeom>
            <a:solidFill>
              <a:srgbClr val="CFA851"/>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54" name="Freeform 31"/>
            <p:cNvSpPr/>
            <p:nvPr/>
          </p:nvSpPr>
          <p:spPr bwMode="auto">
            <a:xfrm>
              <a:off x="10732304" y="1071277"/>
              <a:ext cx="385943" cy="451681"/>
            </a:xfrm>
            <a:custGeom>
              <a:avLst/>
              <a:gdLst>
                <a:gd name="T0" fmla="*/ 4 w 77"/>
                <a:gd name="T1" fmla="*/ 43 h 90"/>
                <a:gd name="T2" fmla="*/ 8 w 77"/>
                <a:gd name="T3" fmla="*/ 67 h 90"/>
                <a:gd name="T4" fmla="*/ 39 w 77"/>
                <a:gd name="T5" fmla="*/ 90 h 90"/>
                <a:gd name="T6" fmla="*/ 70 w 77"/>
                <a:gd name="T7" fmla="*/ 67 h 90"/>
                <a:gd name="T8" fmla="*/ 73 w 77"/>
                <a:gd name="T9" fmla="*/ 43 h 90"/>
                <a:gd name="T10" fmla="*/ 39 w 77"/>
                <a:gd name="T11" fmla="*/ 0 h 90"/>
                <a:gd name="T12" fmla="*/ 4 w 77"/>
                <a:gd name="T13" fmla="*/ 43 h 90"/>
              </a:gdLst>
              <a:ahLst/>
              <a:cxnLst>
                <a:cxn ang="0">
                  <a:pos x="T0" y="T1"/>
                </a:cxn>
                <a:cxn ang="0">
                  <a:pos x="T2" y="T3"/>
                </a:cxn>
                <a:cxn ang="0">
                  <a:pos x="T4" y="T5"/>
                </a:cxn>
                <a:cxn ang="0">
                  <a:pos x="T6" y="T7"/>
                </a:cxn>
                <a:cxn ang="0">
                  <a:pos x="T8" y="T9"/>
                </a:cxn>
                <a:cxn ang="0">
                  <a:pos x="T10" y="T11"/>
                </a:cxn>
                <a:cxn ang="0">
                  <a:pos x="T12" y="T13"/>
                </a:cxn>
              </a:cxnLst>
              <a:rect l="0" t="0" r="r" b="b"/>
              <a:pathLst>
                <a:path w="77" h="90">
                  <a:moveTo>
                    <a:pt x="4" y="43"/>
                  </a:moveTo>
                  <a:cubicBezTo>
                    <a:pt x="0" y="42"/>
                    <a:pt x="1" y="67"/>
                    <a:pt x="8" y="67"/>
                  </a:cubicBezTo>
                  <a:cubicBezTo>
                    <a:pt x="14" y="80"/>
                    <a:pt x="24" y="90"/>
                    <a:pt x="39" y="90"/>
                  </a:cubicBezTo>
                  <a:cubicBezTo>
                    <a:pt x="53" y="90"/>
                    <a:pt x="64" y="80"/>
                    <a:pt x="70" y="67"/>
                  </a:cubicBezTo>
                  <a:cubicBezTo>
                    <a:pt x="76" y="67"/>
                    <a:pt x="77" y="42"/>
                    <a:pt x="73" y="43"/>
                  </a:cubicBezTo>
                  <a:cubicBezTo>
                    <a:pt x="75" y="16"/>
                    <a:pt x="74" y="0"/>
                    <a:pt x="39" y="0"/>
                  </a:cubicBezTo>
                  <a:cubicBezTo>
                    <a:pt x="4" y="0"/>
                    <a:pt x="2" y="15"/>
                    <a:pt x="4" y="43"/>
                  </a:cubicBezTo>
                  <a:close/>
                </a:path>
              </a:pathLst>
            </a:custGeom>
            <a:solidFill>
              <a:srgbClr val="FBD77D"/>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55" name="Freeform 32"/>
            <p:cNvSpPr/>
            <p:nvPr/>
          </p:nvSpPr>
          <p:spPr bwMode="auto">
            <a:xfrm>
              <a:off x="10630517" y="1588696"/>
              <a:ext cx="587397" cy="245986"/>
            </a:xfrm>
            <a:custGeom>
              <a:avLst/>
              <a:gdLst>
                <a:gd name="T0" fmla="*/ 3 w 117"/>
                <a:gd name="T1" fmla="*/ 49 h 49"/>
                <a:gd name="T2" fmla="*/ 47 w 117"/>
                <a:gd name="T3" fmla="*/ 1 h 49"/>
                <a:gd name="T4" fmla="*/ 47 w 117"/>
                <a:gd name="T5" fmla="*/ 0 h 49"/>
                <a:gd name="T6" fmla="*/ 59 w 117"/>
                <a:gd name="T7" fmla="*/ 1 h 49"/>
                <a:gd name="T8" fmla="*/ 71 w 117"/>
                <a:gd name="T9" fmla="*/ 0 h 49"/>
                <a:gd name="T10" fmla="*/ 71 w 117"/>
                <a:gd name="T11" fmla="*/ 1 h 49"/>
                <a:gd name="T12" fmla="*/ 115 w 117"/>
                <a:gd name="T13" fmla="*/ 49 h 49"/>
                <a:gd name="T14" fmla="*/ 3 w 117"/>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49">
                  <a:moveTo>
                    <a:pt x="3" y="49"/>
                  </a:moveTo>
                  <a:cubicBezTo>
                    <a:pt x="3" y="27"/>
                    <a:pt x="0" y="5"/>
                    <a:pt x="47" y="1"/>
                  </a:cubicBezTo>
                  <a:cubicBezTo>
                    <a:pt x="47" y="0"/>
                    <a:pt x="47" y="0"/>
                    <a:pt x="47" y="0"/>
                  </a:cubicBezTo>
                  <a:cubicBezTo>
                    <a:pt x="50" y="1"/>
                    <a:pt x="54" y="1"/>
                    <a:pt x="59" y="1"/>
                  </a:cubicBezTo>
                  <a:cubicBezTo>
                    <a:pt x="63" y="1"/>
                    <a:pt x="67" y="1"/>
                    <a:pt x="71" y="0"/>
                  </a:cubicBezTo>
                  <a:cubicBezTo>
                    <a:pt x="71" y="1"/>
                    <a:pt x="71" y="1"/>
                    <a:pt x="71" y="1"/>
                  </a:cubicBezTo>
                  <a:cubicBezTo>
                    <a:pt x="117" y="5"/>
                    <a:pt x="114" y="27"/>
                    <a:pt x="115" y="49"/>
                  </a:cubicBezTo>
                  <a:cubicBezTo>
                    <a:pt x="3" y="49"/>
                    <a:pt x="3" y="49"/>
                    <a:pt x="3" y="49"/>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56" name="Freeform 33"/>
            <p:cNvSpPr/>
            <p:nvPr/>
          </p:nvSpPr>
          <p:spPr bwMode="auto">
            <a:xfrm>
              <a:off x="10891346" y="1588696"/>
              <a:ext cx="65738" cy="235383"/>
            </a:xfrm>
            <a:custGeom>
              <a:avLst/>
              <a:gdLst>
                <a:gd name="T0" fmla="*/ 0 w 31"/>
                <a:gd name="T1" fmla="*/ 10 h 111"/>
                <a:gd name="T2" fmla="*/ 10 w 31"/>
                <a:gd name="T3" fmla="*/ 24 h 111"/>
                <a:gd name="T4" fmla="*/ 3 w 31"/>
                <a:gd name="T5" fmla="*/ 78 h 111"/>
                <a:gd name="T6" fmla="*/ 17 w 31"/>
                <a:gd name="T7" fmla="*/ 111 h 111"/>
                <a:gd name="T8" fmla="*/ 29 w 31"/>
                <a:gd name="T9" fmla="*/ 78 h 111"/>
                <a:gd name="T10" fmla="*/ 22 w 31"/>
                <a:gd name="T11" fmla="*/ 24 h 111"/>
                <a:gd name="T12" fmla="*/ 31 w 31"/>
                <a:gd name="T13" fmla="*/ 10 h 111"/>
                <a:gd name="T14" fmla="*/ 17 w 31"/>
                <a:gd name="T15" fmla="*/ 0 h 111"/>
                <a:gd name="T16" fmla="*/ 0 w 31"/>
                <a:gd name="T17" fmla="*/ 10 h 111"/>
                <a:gd name="T18" fmla="*/ 0 w 31"/>
                <a:gd name="T19" fmla="*/ 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11">
                  <a:moveTo>
                    <a:pt x="0" y="10"/>
                  </a:moveTo>
                  <a:lnTo>
                    <a:pt x="10" y="24"/>
                  </a:lnTo>
                  <a:lnTo>
                    <a:pt x="3" y="78"/>
                  </a:lnTo>
                  <a:lnTo>
                    <a:pt x="17" y="111"/>
                  </a:lnTo>
                  <a:lnTo>
                    <a:pt x="29" y="78"/>
                  </a:lnTo>
                  <a:lnTo>
                    <a:pt x="22" y="24"/>
                  </a:lnTo>
                  <a:lnTo>
                    <a:pt x="31" y="10"/>
                  </a:lnTo>
                  <a:lnTo>
                    <a:pt x="17" y="0"/>
                  </a:lnTo>
                  <a:lnTo>
                    <a:pt x="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57" name="Freeform 34"/>
            <p:cNvSpPr/>
            <p:nvPr/>
          </p:nvSpPr>
          <p:spPr bwMode="auto">
            <a:xfrm>
              <a:off x="10630517" y="1579289"/>
              <a:ext cx="576794" cy="381702"/>
            </a:xfrm>
            <a:custGeom>
              <a:avLst/>
              <a:gdLst>
                <a:gd name="T0" fmla="*/ 3 w 115"/>
                <a:gd name="T1" fmla="*/ 48 h 76"/>
                <a:gd name="T2" fmla="*/ 47 w 115"/>
                <a:gd name="T3" fmla="*/ 0 h 76"/>
                <a:gd name="T4" fmla="*/ 59 w 115"/>
                <a:gd name="T5" fmla="*/ 44 h 76"/>
                <a:gd name="T6" fmla="*/ 71 w 115"/>
                <a:gd name="T7" fmla="*/ 0 h 76"/>
                <a:gd name="T8" fmla="*/ 114 w 115"/>
                <a:gd name="T9" fmla="*/ 33 h 76"/>
                <a:gd name="T10" fmla="*/ 115 w 115"/>
                <a:gd name="T11" fmla="*/ 59 h 76"/>
                <a:gd name="T12" fmla="*/ 59 w 115"/>
                <a:gd name="T13" fmla="*/ 76 h 76"/>
                <a:gd name="T14" fmla="*/ 3 w 115"/>
                <a:gd name="T15" fmla="*/ 60 h 76"/>
                <a:gd name="T16" fmla="*/ 3 w 115"/>
                <a:gd name="T17"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6">
                  <a:moveTo>
                    <a:pt x="3" y="48"/>
                  </a:moveTo>
                  <a:cubicBezTo>
                    <a:pt x="3" y="26"/>
                    <a:pt x="0" y="4"/>
                    <a:pt x="47" y="0"/>
                  </a:cubicBezTo>
                  <a:cubicBezTo>
                    <a:pt x="51" y="15"/>
                    <a:pt x="55" y="30"/>
                    <a:pt x="59" y="44"/>
                  </a:cubicBezTo>
                  <a:cubicBezTo>
                    <a:pt x="71" y="0"/>
                    <a:pt x="71" y="0"/>
                    <a:pt x="71" y="0"/>
                  </a:cubicBezTo>
                  <a:cubicBezTo>
                    <a:pt x="107" y="3"/>
                    <a:pt x="113" y="17"/>
                    <a:pt x="114" y="33"/>
                  </a:cubicBezTo>
                  <a:cubicBezTo>
                    <a:pt x="115" y="37"/>
                    <a:pt x="115" y="52"/>
                    <a:pt x="115" y="59"/>
                  </a:cubicBezTo>
                  <a:cubicBezTo>
                    <a:pt x="99" y="70"/>
                    <a:pt x="79" y="76"/>
                    <a:pt x="59" y="76"/>
                  </a:cubicBezTo>
                  <a:cubicBezTo>
                    <a:pt x="38" y="76"/>
                    <a:pt x="19" y="70"/>
                    <a:pt x="3" y="60"/>
                  </a:cubicBezTo>
                  <a:cubicBezTo>
                    <a:pt x="3" y="56"/>
                    <a:pt x="3" y="51"/>
                    <a:pt x="3" y="48"/>
                  </a:cubicBezTo>
                  <a:close/>
                </a:path>
              </a:pathLst>
            </a:custGeom>
            <a:solidFill>
              <a:srgbClr val="376173"/>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58" name="Freeform 35"/>
            <p:cNvSpPr/>
            <p:nvPr/>
          </p:nvSpPr>
          <p:spPr bwMode="auto">
            <a:xfrm>
              <a:off x="10865900" y="1578093"/>
              <a:ext cx="120872" cy="76340"/>
            </a:xfrm>
            <a:custGeom>
              <a:avLst/>
              <a:gdLst>
                <a:gd name="T0" fmla="*/ 24 w 24"/>
                <a:gd name="T1" fmla="*/ 0 h 15"/>
                <a:gd name="T2" fmla="*/ 0 w 24"/>
                <a:gd name="T3" fmla="*/ 0 h 15"/>
                <a:gd name="T4" fmla="*/ 0 w 24"/>
                <a:gd name="T5" fmla="*/ 15 h 15"/>
                <a:gd name="T6" fmla="*/ 12 w 24"/>
                <a:gd name="T7" fmla="*/ 2 h 15"/>
                <a:gd name="T8" fmla="*/ 24 w 24"/>
                <a:gd name="T9" fmla="*/ 15 h 15"/>
                <a:gd name="T10" fmla="*/ 24 w 24"/>
                <a:gd name="T11" fmla="*/ 0 h 15"/>
              </a:gdLst>
              <a:ahLst/>
              <a:cxnLst>
                <a:cxn ang="0">
                  <a:pos x="T0" y="T1"/>
                </a:cxn>
                <a:cxn ang="0">
                  <a:pos x="T2" y="T3"/>
                </a:cxn>
                <a:cxn ang="0">
                  <a:pos x="T4" y="T5"/>
                </a:cxn>
                <a:cxn ang="0">
                  <a:pos x="T6" y="T7"/>
                </a:cxn>
                <a:cxn ang="0">
                  <a:pos x="T8" y="T9"/>
                </a:cxn>
                <a:cxn ang="0">
                  <a:pos x="T10" y="T11"/>
                </a:cxn>
              </a:cxnLst>
              <a:rect l="0" t="0" r="r" b="b"/>
              <a:pathLst>
                <a:path w="24" h="15">
                  <a:moveTo>
                    <a:pt x="24" y="0"/>
                  </a:moveTo>
                  <a:cubicBezTo>
                    <a:pt x="16" y="2"/>
                    <a:pt x="7" y="2"/>
                    <a:pt x="0" y="0"/>
                  </a:cubicBezTo>
                  <a:cubicBezTo>
                    <a:pt x="0" y="15"/>
                    <a:pt x="0" y="15"/>
                    <a:pt x="0" y="15"/>
                  </a:cubicBezTo>
                  <a:cubicBezTo>
                    <a:pt x="12" y="2"/>
                    <a:pt x="12" y="2"/>
                    <a:pt x="12" y="2"/>
                  </a:cubicBezTo>
                  <a:cubicBezTo>
                    <a:pt x="24" y="15"/>
                    <a:pt x="24" y="15"/>
                    <a:pt x="24" y="15"/>
                  </a:cubicBezTo>
                  <a:cubicBezTo>
                    <a:pt x="24" y="0"/>
                    <a:pt x="24"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59" name="Freeform 22"/>
            <p:cNvSpPr/>
            <p:nvPr/>
          </p:nvSpPr>
          <p:spPr bwMode="auto">
            <a:xfrm>
              <a:off x="10713219" y="1053076"/>
              <a:ext cx="405028" cy="286277"/>
            </a:xfrm>
            <a:custGeom>
              <a:avLst/>
              <a:gdLst>
                <a:gd name="T0" fmla="*/ 58 w 81"/>
                <a:gd name="T1" fmla="*/ 27 h 57"/>
                <a:gd name="T2" fmla="*/ 70 w 81"/>
                <a:gd name="T3" fmla="*/ 57 h 57"/>
                <a:gd name="T4" fmla="*/ 76 w 81"/>
                <a:gd name="T5" fmla="*/ 47 h 57"/>
                <a:gd name="T6" fmla="*/ 42 w 81"/>
                <a:gd name="T7" fmla="*/ 0 h 57"/>
                <a:gd name="T8" fmla="*/ 7 w 81"/>
                <a:gd name="T9" fmla="*/ 47 h 57"/>
                <a:gd name="T10" fmla="*/ 14 w 81"/>
                <a:gd name="T11" fmla="*/ 57 h 57"/>
                <a:gd name="T12" fmla="*/ 26 w 81"/>
                <a:gd name="T13" fmla="*/ 27 h 57"/>
                <a:gd name="T14" fmla="*/ 58 w 81"/>
                <a:gd name="T15" fmla="*/ 2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57">
                  <a:moveTo>
                    <a:pt x="58" y="27"/>
                  </a:moveTo>
                  <a:cubicBezTo>
                    <a:pt x="78" y="16"/>
                    <a:pt x="61" y="57"/>
                    <a:pt x="70" y="57"/>
                  </a:cubicBezTo>
                  <a:cubicBezTo>
                    <a:pt x="70" y="51"/>
                    <a:pt x="71" y="47"/>
                    <a:pt x="76" y="47"/>
                  </a:cubicBezTo>
                  <a:cubicBezTo>
                    <a:pt x="81" y="15"/>
                    <a:pt x="75" y="0"/>
                    <a:pt x="42" y="0"/>
                  </a:cubicBezTo>
                  <a:cubicBezTo>
                    <a:pt x="9" y="0"/>
                    <a:pt x="0" y="13"/>
                    <a:pt x="7" y="47"/>
                  </a:cubicBezTo>
                  <a:cubicBezTo>
                    <a:pt x="13" y="47"/>
                    <a:pt x="14" y="51"/>
                    <a:pt x="14" y="57"/>
                  </a:cubicBezTo>
                  <a:cubicBezTo>
                    <a:pt x="23" y="57"/>
                    <a:pt x="5" y="17"/>
                    <a:pt x="26" y="27"/>
                  </a:cubicBezTo>
                  <a:cubicBezTo>
                    <a:pt x="35" y="31"/>
                    <a:pt x="51" y="30"/>
                    <a:pt x="58"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grpSp>
      <p:sp>
        <p:nvSpPr>
          <p:cNvPr id="50" name="TextBox 21">
            <a:extLst>
              <a:ext uri="{FF2B5EF4-FFF2-40B4-BE49-F238E27FC236}">
                <a16:creationId xmlns:a16="http://schemas.microsoft.com/office/drawing/2014/main" id="{382CE9C1-9282-40FF-941A-FBA8BBE25DA3}"/>
              </a:ext>
            </a:extLst>
          </p:cNvPr>
          <p:cNvSpPr txBox="1"/>
          <p:nvPr/>
        </p:nvSpPr>
        <p:spPr>
          <a:xfrm>
            <a:off x="2738667" y="5655800"/>
            <a:ext cx="761747" cy="265907"/>
          </a:xfrm>
          <a:prstGeom prst="rect">
            <a:avLst/>
          </a:prstGeom>
          <a:noFill/>
        </p:spPr>
        <p:txBody>
          <a:bodyPr wrap="none" rtlCol="0">
            <a:spAutoFit/>
          </a:bodyPr>
          <a:lstStyle/>
          <a:p>
            <a:r>
              <a:rPr lang="zh-CN" altLang="en-US" sz="1128" b="1" dirty="0">
                <a:solidFill>
                  <a:srgbClr val="00B0F0"/>
                </a:solidFill>
                <a:latin typeface="微软雅黑" panose="020B0503020204020204" pitchFamily="34" charset="-122"/>
                <a:ea typeface="微软雅黑" panose="020B0503020204020204" pitchFamily="34" charset="-122"/>
              </a:rPr>
              <a:t>服务总监</a:t>
            </a:r>
          </a:p>
        </p:txBody>
      </p:sp>
      <p:sp>
        <p:nvSpPr>
          <p:cNvPr id="51" name="TextBox 70">
            <a:extLst>
              <a:ext uri="{FF2B5EF4-FFF2-40B4-BE49-F238E27FC236}">
                <a16:creationId xmlns:a16="http://schemas.microsoft.com/office/drawing/2014/main" id="{471E58CE-D72F-4F5A-AD77-D6D048C67203}"/>
              </a:ext>
            </a:extLst>
          </p:cNvPr>
          <p:cNvSpPr txBox="1"/>
          <p:nvPr/>
        </p:nvSpPr>
        <p:spPr>
          <a:xfrm>
            <a:off x="2143748" y="2934432"/>
            <a:ext cx="716864" cy="569771"/>
          </a:xfrm>
          <a:prstGeom prst="rect">
            <a:avLst/>
          </a:prstGeom>
          <a:noFill/>
        </p:spPr>
        <p:txBody>
          <a:bodyPr wrap="none" rtlCol="0">
            <a:spAutoFit/>
          </a:bodyPr>
          <a:lstStyle/>
          <a:p>
            <a:pPr algn="ctr"/>
            <a:r>
              <a:rPr lang="zh-CN" altLang="en-US" sz="1034" dirty="0">
                <a:solidFill>
                  <a:schemeClr val="bg1"/>
                </a:solidFill>
                <a:latin typeface="微软雅黑" panose="020B0503020204020204" pitchFamily="34" charset="-122"/>
                <a:ea typeface="微软雅黑" panose="020B0503020204020204" pitchFamily="34" charset="-122"/>
              </a:rPr>
              <a:t>问题</a:t>
            </a:r>
          </a:p>
          <a:p>
            <a:pPr algn="ctr"/>
            <a:endParaRPr lang="zh-CN" altLang="en-US" sz="1034" dirty="0">
              <a:solidFill>
                <a:schemeClr val="bg1"/>
              </a:solidFill>
              <a:latin typeface="微软雅黑" panose="020B0503020204020204" pitchFamily="34" charset="-122"/>
              <a:ea typeface="微软雅黑" panose="020B0503020204020204" pitchFamily="34" charset="-122"/>
            </a:endParaRPr>
          </a:p>
          <a:p>
            <a:pPr algn="ctr"/>
            <a:r>
              <a:rPr lang="zh-CN" altLang="en-US" sz="1034" dirty="0">
                <a:solidFill>
                  <a:schemeClr val="bg1"/>
                </a:solidFill>
                <a:latin typeface="微软雅黑" panose="020B0503020204020204" pitchFamily="34" charset="-122"/>
                <a:ea typeface="微软雅黑" panose="020B0503020204020204" pitchFamily="34" charset="-122"/>
              </a:rPr>
              <a:t>服务请求</a:t>
            </a:r>
          </a:p>
        </p:txBody>
      </p:sp>
      <p:sp>
        <p:nvSpPr>
          <p:cNvPr id="96" name="矩形 95">
            <a:extLst>
              <a:ext uri="{FF2B5EF4-FFF2-40B4-BE49-F238E27FC236}">
                <a16:creationId xmlns:a16="http://schemas.microsoft.com/office/drawing/2014/main" id="{217A5873-AD06-422A-A24E-519172909396}"/>
              </a:ext>
            </a:extLst>
          </p:cNvPr>
          <p:cNvSpPr/>
          <p:nvPr/>
        </p:nvSpPr>
        <p:spPr>
          <a:xfrm>
            <a:off x="693543" y="1154880"/>
            <a:ext cx="10514231" cy="5551060"/>
          </a:xfrm>
          <a:prstGeom prst="rect">
            <a:avLst/>
          </a:pr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Light"/>
              <a:ea typeface="微软雅黑"/>
              <a:cs typeface="+mn-ea"/>
              <a:sym typeface="+mn-lt"/>
            </a:endParaRPr>
          </a:p>
        </p:txBody>
      </p:sp>
    </p:spTree>
    <p:extLst>
      <p:ext uri="{BB962C8B-B14F-4D97-AF65-F5344CB8AC3E}">
        <p14:creationId xmlns:p14="http://schemas.microsoft.com/office/powerpoint/2010/main" val="2919287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A5145F8-008F-4D0D-B6AC-272F6B57884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9320" y="2085821"/>
            <a:ext cx="2240811" cy="4685165"/>
          </a:xfrm>
          <a:prstGeom prst="rect">
            <a:avLst/>
          </a:prstGeom>
          <a:ln>
            <a:noFill/>
          </a:ln>
          <a:effectLst>
            <a:outerShdw blurRad="292100" dist="139700" dir="2700000" algn="tl" rotWithShape="0">
              <a:srgbClr val="333333">
                <a:alpha val="65000"/>
              </a:srgbClr>
            </a:outerShdw>
          </a:effectLst>
        </p:spPr>
      </p:pic>
      <p:pic>
        <p:nvPicPr>
          <p:cNvPr id="30" name="图片 29">
            <a:extLst>
              <a:ext uri="{FF2B5EF4-FFF2-40B4-BE49-F238E27FC236}">
                <a16:creationId xmlns:a16="http://schemas.microsoft.com/office/drawing/2014/main" id="{A042A85A-4D6A-4F04-9DA9-75D74DAD87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79629" y="2085821"/>
            <a:ext cx="2240811" cy="4685165"/>
          </a:xfrm>
          <a:prstGeom prst="rect">
            <a:avLst/>
          </a:prstGeom>
          <a:ln>
            <a:noFill/>
          </a:ln>
          <a:effectLst>
            <a:outerShdw blurRad="292100" dist="139700" dir="2700000" algn="tl" rotWithShape="0">
              <a:srgbClr val="333333">
                <a:alpha val="65000"/>
              </a:srgbClr>
            </a:outerShdw>
          </a:effectLst>
        </p:spPr>
      </p:pic>
      <p:pic>
        <p:nvPicPr>
          <p:cNvPr id="31" name="图片 30">
            <a:extLst>
              <a:ext uri="{FF2B5EF4-FFF2-40B4-BE49-F238E27FC236}">
                <a16:creationId xmlns:a16="http://schemas.microsoft.com/office/drawing/2014/main" id="{77AAC795-48E2-43A5-A616-A31E4C226EF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19939" y="2085821"/>
            <a:ext cx="2240811" cy="4685165"/>
          </a:xfrm>
          <a:prstGeom prst="rect">
            <a:avLst/>
          </a:prstGeom>
          <a:ln>
            <a:noFill/>
          </a:ln>
          <a:effectLst>
            <a:outerShdw blurRad="292100" dist="139700" dir="2700000" algn="tl" rotWithShape="0">
              <a:srgbClr val="333333">
                <a:alpha val="65000"/>
              </a:srgbClr>
            </a:outerShdw>
          </a:effectLst>
        </p:spPr>
      </p:pic>
      <p:pic>
        <p:nvPicPr>
          <p:cNvPr id="36" name="图片 35">
            <a:extLst>
              <a:ext uri="{FF2B5EF4-FFF2-40B4-BE49-F238E27FC236}">
                <a16:creationId xmlns:a16="http://schemas.microsoft.com/office/drawing/2014/main" id="{196175C5-280E-44FE-82A5-0C8C9AC6F6C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60248" y="2085821"/>
            <a:ext cx="2240811" cy="4685165"/>
          </a:xfrm>
          <a:prstGeom prst="rect">
            <a:avLst/>
          </a:prstGeom>
          <a:ln>
            <a:noFill/>
          </a:ln>
          <a:effectLst>
            <a:outerShdw blurRad="292100" dist="139700" dir="2700000" algn="tl" rotWithShape="0">
              <a:srgbClr val="333333">
                <a:alpha val="65000"/>
              </a:srgbClr>
            </a:outerShdw>
          </a:effectLst>
        </p:spPr>
      </p:pic>
      <p:pic>
        <p:nvPicPr>
          <p:cNvPr id="37" name="图片 36">
            <a:extLst>
              <a:ext uri="{FF2B5EF4-FFF2-40B4-BE49-F238E27FC236}">
                <a16:creationId xmlns:a16="http://schemas.microsoft.com/office/drawing/2014/main" id="{6F1769C3-D1A8-426E-92CF-12FEB6F269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00561" y="2085821"/>
            <a:ext cx="2240811" cy="4685165"/>
          </a:xfrm>
          <a:prstGeom prst="rect">
            <a:avLst/>
          </a:prstGeom>
          <a:ln>
            <a:noFill/>
          </a:ln>
          <a:effectLst>
            <a:outerShdw blurRad="292100" dist="139700" dir="2700000" algn="tl" rotWithShape="0">
              <a:srgbClr val="333333">
                <a:alpha val="65000"/>
              </a:srgbClr>
            </a:outerShdw>
          </a:effectLst>
        </p:spPr>
      </p:pic>
      <p:sp>
        <p:nvSpPr>
          <p:cNvPr id="2" name="标题 1">
            <a:extLst>
              <a:ext uri="{FF2B5EF4-FFF2-40B4-BE49-F238E27FC236}">
                <a16:creationId xmlns:a16="http://schemas.microsoft.com/office/drawing/2014/main" id="{7517FF1E-E137-4E6A-A15C-B1D89A061F3D}"/>
              </a:ext>
            </a:extLst>
          </p:cNvPr>
          <p:cNvSpPr>
            <a:spLocks noGrp="1"/>
          </p:cNvSpPr>
          <p:nvPr>
            <p:ph type="title"/>
          </p:nvPr>
        </p:nvSpPr>
        <p:spPr>
          <a:xfrm>
            <a:off x="0" y="-2775"/>
            <a:ext cx="10971372" cy="1143265"/>
          </a:xfrm>
        </p:spPr>
        <p:txBody>
          <a:bodyPr vert="horz" lIns="91440" tIns="45720" rIns="91440" bIns="45720" rtlCol="0" anchor="ctr">
            <a:normAutofit/>
          </a:bodyPr>
          <a:lstStyle/>
          <a:p>
            <a:pPr algn="l">
              <a:lnSpc>
                <a:spcPct val="90000"/>
              </a:lnSpc>
            </a:pPr>
            <a:r>
              <a:rPr lang="zh-CN" altLang="en-US" sz="3200" dirty="0">
                <a:solidFill>
                  <a:srgbClr val="FFB200"/>
                </a:solidFill>
                <a:latin typeface="+mn-lt"/>
                <a:ea typeface="+mn-ea"/>
                <a:cs typeface="+mn-ea"/>
              </a:rPr>
              <a:t>服务管理流程设计</a:t>
            </a:r>
          </a:p>
        </p:txBody>
      </p:sp>
      <p:grpSp>
        <p:nvGrpSpPr>
          <p:cNvPr id="18" name="组合 17">
            <a:extLst>
              <a:ext uri="{FF2B5EF4-FFF2-40B4-BE49-F238E27FC236}">
                <a16:creationId xmlns:a16="http://schemas.microsoft.com/office/drawing/2014/main" id="{D94E859C-A1F9-4A90-9584-69E847631EA2}"/>
              </a:ext>
            </a:extLst>
          </p:cNvPr>
          <p:cNvGrpSpPr/>
          <p:nvPr/>
        </p:nvGrpSpPr>
        <p:grpSpPr>
          <a:xfrm>
            <a:off x="315231" y="1759331"/>
            <a:ext cx="11559953" cy="466503"/>
            <a:chOff x="336229" y="1317184"/>
            <a:chExt cx="8671094" cy="349923"/>
          </a:xfrm>
        </p:grpSpPr>
        <p:sp>
          <p:nvSpPr>
            <p:cNvPr id="19" name="燕尾形 12">
              <a:extLst>
                <a:ext uri="{FF2B5EF4-FFF2-40B4-BE49-F238E27FC236}">
                  <a16:creationId xmlns:a16="http://schemas.microsoft.com/office/drawing/2014/main" id="{A718DE36-494D-4371-8523-B172BE65CE81}"/>
                </a:ext>
              </a:extLst>
            </p:cNvPr>
            <p:cNvSpPr>
              <a:spLocks/>
            </p:cNvSpPr>
            <p:nvPr/>
          </p:nvSpPr>
          <p:spPr>
            <a:xfrm>
              <a:off x="336229" y="1317184"/>
              <a:ext cx="1675107" cy="349923"/>
            </a:xfrm>
            <a:prstGeom prst="chevron">
              <a:avLst/>
            </a:prstGeom>
            <a:solidFill>
              <a:srgbClr val="F2F6F9"/>
            </a:solidFill>
            <a:ln w="9525" cap="flat" cmpd="sng" algn="ctr">
              <a:noFill/>
              <a:prstDash val="solid"/>
              <a:miter lim="800000"/>
            </a:ln>
            <a:effectLst>
              <a:outerShdw blurRad="50800" dist="38100" dir="5400000" algn="t" rotWithShape="0">
                <a:prstClr val="black">
                  <a:alpha val="40000"/>
                </a:prstClr>
              </a:outerShdw>
              <a:reflection endPos="0" dist="50800" dir="5400000" sy="-100000" algn="bl" rotWithShape="0"/>
            </a:effectLst>
          </p:spPr>
          <p:txBody>
            <a:bodyPr rtlCol="0" anchor="ctr"/>
            <a:lstStyle/>
            <a:p>
              <a:pPr marL="0" marR="0" lvl="0" indent="0" algn="ctr" defTabSz="1625183" rtl="0" eaLnBrk="1" fontAlgn="auto" latinLnBrk="0" hangingPunct="1">
                <a:lnSpc>
                  <a:spcPct val="100000"/>
                </a:lnSpc>
                <a:spcBef>
                  <a:spcPts val="0"/>
                </a:spcBef>
                <a:spcAft>
                  <a:spcPts val="0"/>
                </a:spcAft>
                <a:buClrTx/>
                <a:buSzTx/>
                <a:buFontTx/>
                <a:buNone/>
                <a:tabLst/>
                <a:defRPr/>
              </a:pPr>
              <a:r>
                <a:rPr kumimoji="0" lang="zh-CN" altLang="en-US" sz="1599"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服务受理</a:t>
              </a:r>
            </a:p>
          </p:txBody>
        </p:sp>
        <p:sp>
          <p:nvSpPr>
            <p:cNvPr id="20" name="燕尾形 14">
              <a:extLst>
                <a:ext uri="{FF2B5EF4-FFF2-40B4-BE49-F238E27FC236}">
                  <a16:creationId xmlns:a16="http://schemas.microsoft.com/office/drawing/2014/main" id="{2E55084B-C40D-45A9-85C8-0F918F005327}"/>
                </a:ext>
              </a:extLst>
            </p:cNvPr>
            <p:cNvSpPr>
              <a:spLocks/>
            </p:cNvSpPr>
            <p:nvPr/>
          </p:nvSpPr>
          <p:spPr>
            <a:xfrm>
              <a:off x="5583220" y="1317184"/>
              <a:ext cx="1675107" cy="349923"/>
            </a:xfrm>
            <a:prstGeom prst="chevron">
              <a:avLst/>
            </a:prstGeom>
            <a:solidFill>
              <a:srgbClr val="F2F6F9"/>
            </a:solidFill>
            <a:ln w="9525" cap="flat" cmpd="sng" algn="ctr">
              <a:noFill/>
              <a:prstDash val="solid"/>
              <a:miter lim="800000"/>
            </a:ln>
            <a:effectLst>
              <a:outerShdw blurRad="50800" dist="38100" dir="5400000" algn="t" rotWithShape="0">
                <a:prstClr val="black">
                  <a:alpha val="40000"/>
                </a:prstClr>
              </a:outerShdw>
              <a:reflection endPos="0" dist="50800" dir="5400000" sy="-100000" algn="bl" rotWithShape="0"/>
            </a:effectLst>
          </p:spPr>
          <p:txBody>
            <a:bodyPr rtlCol="0" anchor="ctr"/>
            <a:lstStyle/>
            <a:p>
              <a:pPr marL="0" marR="0" lvl="0" indent="0" algn="ctr" defTabSz="1625183" rtl="0" eaLnBrk="1" fontAlgn="auto" latinLnBrk="0" hangingPunct="1">
                <a:lnSpc>
                  <a:spcPct val="100000"/>
                </a:lnSpc>
                <a:spcBef>
                  <a:spcPts val="0"/>
                </a:spcBef>
                <a:spcAft>
                  <a:spcPts val="0"/>
                </a:spcAft>
                <a:buClrTx/>
                <a:buSzTx/>
                <a:buFontTx/>
                <a:buNone/>
                <a:tabLst/>
                <a:defRPr/>
              </a:pPr>
              <a:r>
                <a:rPr kumimoji="0" lang="zh-CN" altLang="en-US" sz="1599"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服务支撑</a:t>
              </a:r>
            </a:p>
          </p:txBody>
        </p:sp>
        <p:sp>
          <p:nvSpPr>
            <p:cNvPr id="21" name="燕尾形 12">
              <a:extLst>
                <a:ext uri="{FF2B5EF4-FFF2-40B4-BE49-F238E27FC236}">
                  <a16:creationId xmlns:a16="http://schemas.microsoft.com/office/drawing/2014/main" id="{F03D6073-CE92-4E09-B525-63DA4F971C97}"/>
                </a:ext>
              </a:extLst>
            </p:cNvPr>
            <p:cNvSpPr>
              <a:spLocks/>
            </p:cNvSpPr>
            <p:nvPr/>
          </p:nvSpPr>
          <p:spPr>
            <a:xfrm>
              <a:off x="3834223" y="1317184"/>
              <a:ext cx="1675107" cy="349923"/>
            </a:xfrm>
            <a:prstGeom prst="chevron">
              <a:avLst/>
            </a:prstGeom>
            <a:solidFill>
              <a:srgbClr val="F2F6F9"/>
            </a:solidFill>
            <a:ln w="9525" cap="flat" cmpd="sng" algn="ctr">
              <a:noFill/>
              <a:prstDash val="solid"/>
              <a:miter lim="800000"/>
            </a:ln>
            <a:effectLst>
              <a:outerShdw blurRad="50800" dist="38100" dir="5400000" algn="t" rotWithShape="0">
                <a:prstClr val="black">
                  <a:alpha val="40000"/>
                </a:prstClr>
              </a:outerShdw>
              <a:reflection endPos="0" dist="50800" dir="5400000" sy="-100000" algn="bl" rotWithShape="0"/>
            </a:effectLst>
          </p:spPr>
          <p:txBody>
            <a:bodyPr rtlCol="0" anchor="ctr"/>
            <a:lstStyle/>
            <a:p>
              <a:pPr marL="0" marR="0" lvl="0" indent="0" algn="ctr" defTabSz="1625183" rtl="0" eaLnBrk="1" fontAlgn="auto" latinLnBrk="0" hangingPunct="1">
                <a:lnSpc>
                  <a:spcPct val="100000"/>
                </a:lnSpc>
                <a:spcBef>
                  <a:spcPts val="0"/>
                </a:spcBef>
                <a:spcAft>
                  <a:spcPts val="0"/>
                </a:spcAft>
                <a:buClrTx/>
                <a:buSzTx/>
                <a:buFontTx/>
                <a:buNone/>
                <a:tabLst/>
                <a:defRPr/>
              </a:pPr>
              <a:r>
                <a:rPr kumimoji="0" lang="zh-CN" altLang="en-US" sz="1599"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服务交付</a:t>
              </a:r>
            </a:p>
          </p:txBody>
        </p:sp>
        <p:sp>
          <p:nvSpPr>
            <p:cNvPr id="22" name="燕尾形 12">
              <a:extLst>
                <a:ext uri="{FF2B5EF4-FFF2-40B4-BE49-F238E27FC236}">
                  <a16:creationId xmlns:a16="http://schemas.microsoft.com/office/drawing/2014/main" id="{6C4B88BC-9510-4B97-9CEA-53E38D116F40}"/>
                </a:ext>
              </a:extLst>
            </p:cNvPr>
            <p:cNvSpPr>
              <a:spLocks/>
            </p:cNvSpPr>
            <p:nvPr/>
          </p:nvSpPr>
          <p:spPr>
            <a:xfrm>
              <a:off x="7332216" y="1317184"/>
              <a:ext cx="1675107" cy="349923"/>
            </a:xfrm>
            <a:prstGeom prst="chevron">
              <a:avLst/>
            </a:prstGeom>
            <a:solidFill>
              <a:srgbClr val="F2F6F9"/>
            </a:solidFill>
            <a:ln w="9525" cap="flat" cmpd="sng" algn="ctr">
              <a:noFill/>
              <a:prstDash val="solid"/>
              <a:miter lim="800000"/>
            </a:ln>
            <a:effectLst>
              <a:outerShdw blurRad="50800" dist="38100" dir="5400000" algn="t" rotWithShape="0">
                <a:prstClr val="black">
                  <a:alpha val="40000"/>
                </a:prstClr>
              </a:outerShdw>
              <a:reflection endPos="0" dist="50800" dir="5400000" sy="-100000" algn="bl" rotWithShape="0"/>
            </a:effectLst>
          </p:spPr>
          <p:txBody>
            <a:bodyPr rtlCol="0" anchor="ctr"/>
            <a:lstStyle/>
            <a:p>
              <a:pPr marL="0" marR="0" lvl="0" indent="0" algn="ctr" defTabSz="1625183" rtl="0" eaLnBrk="1" fontAlgn="auto" latinLnBrk="0" hangingPunct="1">
                <a:lnSpc>
                  <a:spcPct val="100000"/>
                </a:lnSpc>
                <a:spcBef>
                  <a:spcPts val="0"/>
                </a:spcBef>
                <a:spcAft>
                  <a:spcPts val="0"/>
                </a:spcAft>
                <a:buClrTx/>
                <a:buSzTx/>
                <a:buFontTx/>
                <a:buNone/>
                <a:tabLst/>
                <a:defRPr/>
              </a:pPr>
              <a:r>
                <a:rPr kumimoji="0" lang="zh-CN" altLang="en-US" sz="1599"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服务评价</a:t>
              </a:r>
            </a:p>
          </p:txBody>
        </p:sp>
        <p:sp>
          <p:nvSpPr>
            <p:cNvPr id="23" name="燕尾形 12">
              <a:extLst>
                <a:ext uri="{FF2B5EF4-FFF2-40B4-BE49-F238E27FC236}">
                  <a16:creationId xmlns:a16="http://schemas.microsoft.com/office/drawing/2014/main" id="{2EE8A952-1048-4462-BBED-C824A5B3DBE4}"/>
                </a:ext>
              </a:extLst>
            </p:cNvPr>
            <p:cNvSpPr>
              <a:spLocks/>
            </p:cNvSpPr>
            <p:nvPr/>
          </p:nvSpPr>
          <p:spPr>
            <a:xfrm>
              <a:off x="2085226" y="1317184"/>
              <a:ext cx="1675107" cy="349923"/>
            </a:xfrm>
            <a:prstGeom prst="chevron">
              <a:avLst/>
            </a:prstGeom>
            <a:solidFill>
              <a:srgbClr val="F2F6F9"/>
            </a:solidFill>
            <a:ln w="9525" cap="flat" cmpd="sng" algn="ctr">
              <a:noFill/>
              <a:prstDash val="solid"/>
              <a:miter lim="800000"/>
            </a:ln>
            <a:effectLst>
              <a:outerShdw blurRad="50800" dist="38100" dir="5400000" algn="t" rotWithShape="0">
                <a:prstClr val="black">
                  <a:alpha val="40000"/>
                </a:prstClr>
              </a:outerShdw>
              <a:reflection endPos="0" dist="50800" dir="5400000" sy="-100000" algn="bl" rotWithShape="0"/>
            </a:effectLst>
          </p:spPr>
          <p:txBody>
            <a:bodyPr rtlCol="0" anchor="ctr"/>
            <a:lstStyle/>
            <a:p>
              <a:pPr marL="0" marR="0" lvl="0" indent="0" algn="ctr" defTabSz="1625183" rtl="0" eaLnBrk="1" fontAlgn="auto" latinLnBrk="0" hangingPunct="1">
                <a:lnSpc>
                  <a:spcPct val="100000"/>
                </a:lnSpc>
                <a:spcBef>
                  <a:spcPts val="0"/>
                </a:spcBef>
                <a:spcAft>
                  <a:spcPts val="0"/>
                </a:spcAft>
                <a:buClrTx/>
                <a:buSzTx/>
                <a:buFontTx/>
                <a:buNone/>
                <a:tabLst/>
                <a:defRPr/>
              </a:pPr>
              <a:r>
                <a:rPr kumimoji="0" lang="zh-CN" altLang="en-US" sz="1599"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服务调度</a:t>
              </a:r>
            </a:p>
          </p:txBody>
        </p:sp>
      </p:grpSp>
      <p:sp>
        <p:nvSpPr>
          <p:cNvPr id="24" name="telephone-auricular-with-cable_15886">
            <a:extLst>
              <a:ext uri="{FF2B5EF4-FFF2-40B4-BE49-F238E27FC236}">
                <a16:creationId xmlns:a16="http://schemas.microsoft.com/office/drawing/2014/main" id="{AA8C5259-EFF7-479E-BD04-00553442EBFB}"/>
              </a:ext>
            </a:extLst>
          </p:cNvPr>
          <p:cNvSpPr>
            <a:spLocks noChangeAspect="1"/>
          </p:cNvSpPr>
          <p:nvPr/>
        </p:nvSpPr>
        <p:spPr bwMode="auto">
          <a:xfrm>
            <a:off x="978698" y="1107648"/>
            <a:ext cx="761262" cy="760142"/>
          </a:xfrm>
          <a:custGeom>
            <a:avLst/>
            <a:gdLst>
              <a:gd name="T0" fmla="*/ 218 w 436"/>
              <a:gd name="T1" fmla="*/ 0 h 436"/>
              <a:gd name="T2" fmla="*/ 0 w 436"/>
              <a:gd name="T3" fmla="*/ 218 h 436"/>
              <a:gd name="T4" fmla="*/ 218 w 436"/>
              <a:gd name="T5" fmla="*/ 436 h 436"/>
              <a:gd name="T6" fmla="*/ 231 w 436"/>
              <a:gd name="T7" fmla="*/ 422 h 436"/>
              <a:gd name="T8" fmla="*/ 218 w 436"/>
              <a:gd name="T9" fmla="*/ 409 h 436"/>
              <a:gd name="T10" fmla="*/ 27 w 436"/>
              <a:gd name="T11" fmla="*/ 218 h 436"/>
              <a:gd name="T12" fmla="*/ 218 w 436"/>
              <a:gd name="T13" fmla="*/ 27 h 436"/>
              <a:gd name="T14" fmla="*/ 409 w 436"/>
              <a:gd name="T15" fmla="*/ 218 h 436"/>
              <a:gd name="T16" fmla="*/ 352 w 436"/>
              <a:gd name="T17" fmla="*/ 324 h 436"/>
              <a:gd name="T18" fmla="*/ 312 w 436"/>
              <a:gd name="T19" fmla="*/ 334 h 436"/>
              <a:gd name="T20" fmla="*/ 334 w 436"/>
              <a:gd name="T21" fmla="*/ 314 h 436"/>
              <a:gd name="T22" fmla="*/ 337 w 436"/>
              <a:gd name="T23" fmla="*/ 309 h 436"/>
              <a:gd name="T24" fmla="*/ 344 w 436"/>
              <a:gd name="T25" fmla="*/ 275 h 436"/>
              <a:gd name="T26" fmla="*/ 276 w 436"/>
              <a:gd name="T27" fmla="*/ 251 h 436"/>
              <a:gd name="T28" fmla="*/ 267 w 436"/>
              <a:gd name="T29" fmla="*/ 284 h 436"/>
              <a:gd name="T30" fmla="*/ 249 w 436"/>
              <a:gd name="T31" fmla="*/ 282 h 436"/>
              <a:gd name="T32" fmla="*/ 203 w 436"/>
              <a:gd name="T33" fmla="*/ 236 h 436"/>
              <a:gd name="T34" fmla="*/ 203 w 436"/>
              <a:gd name="T35" fmla="*/ 235 h 436"/>
              <a:gd name="T36" fmla="*/ 201 w 436"/>
              <a:gd name="T37" fmla="*/ 234 h 436"/>
              <a:gd name="T38" fmla="*/ 200 w 436"/>
              <a:gd name="T39" fmla="*/ 233 h 436"/>
              <a:gd name="T40" fmla="*/ 200 w 436"/>
              <a:gd name="T41" fmla="*/ 233 h 436"/>
              <a:gd name="T42" fmla="*/ 154 w 436"/>
              <a:gd name="T43" fmla="*/ 187 h 436"/>
              <a:gd name="T44" fmla="*/ 152 w 436"/>
              <a:gd name="T45" fmla="*/ 169 h 436"/>
              <a:gd name="T46" fmla="*/ 185 w 436"/>
              <a:gd name="T47" fmla="*/ 159 h 436"/>
              <a:gd name="T48" fmla="*/ 160 w 436"/>
              <a:gd name="T49" fmla="*/ 92 h 436"/>
              <a:gd name="T50" fmla="*/ 127 w 436"/>
              <a:gd name="T51" fmla="*/ 99 h 436"/>
              <a:gd name="T52" fmla="*/ 122 w 436"/>
              <a:gd name="T53" fmla="*/ 102 h 436"/>
              <a:gd name="T54" fmla="*/ 116 w 436"/>
              <a:gd name="T55" fmla="*/ 226 h 436"/>
              <a:gd name="T56" fmla="*/ 160 w 436"/>
              <a:gd name="T57" fmla="*/ 274 h 436"/>
              <a:gd name="T58" fmla="*/ 159 w 436"/>
              <a:gd name="T59" fmla="*/ 274 h 436"/>
              <a:gd name="T60" fmla="*/ 161 w 436"/>
              <a:gd name="T61" fmla="*/ 275 h 436"/>
              <a:gd name="T62" fmla="*/ 162 w 436"/>
              <a:gd name="T63" fmla="*/ 276 h 436"/>
              <a:gd name="T64" fmla="*/ 162 w 436"/>
              <a:gd name="T65" fmla="*/ 276 h 436"/>
              <a:gd name="T66" fmla="*/ 226 w 436"/>
              <a:gd name="T67" fmla="*/ 333 h 436"/>
              <a:gd name="T68" fmla="*/ 365 w 436"/>
              <a:gd name="T69" fmla="*/ 347 h 436"/>
              <a:gd name="T70" fmla="*/ 436 w 436"/>
              <a:gd name="T71" fmla="*/ 218 h 436"/>
              <a:gd name="T72" fmla="*/ 218 w 436"/>
              <a:gd name="T7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6" h="436">
                <a:moveTo>
                  <a:pt x="218" y="0"/>
                </a:moveTo>
                <a:cubicBezTo>
                  <a:pt x="98" y="0"/>
                  <a:pt x="0" y="98"/>
                  <a:pt x="0" y="218"/>
                </a:cubicBezTo>
                <a:cubicBezTo>
                  <a:pt x="0" y="338"/>
                  <a:pt x="98" y="436"/>
                  <a:pt x="218" y="436"/>
                </a:cubicBezTo>
                <a:cubicBezTo>
                  <a:pt x="225" y="436"/>
                  <a:pt x="231" y="430"/>
                  <a:pt x="231" y="422"/>
                </a:cubicBezTo>
                <a:cubicBezTo>
                  <a:pt x="231" y="415"/>
                  <a:pt x="225" y="409"/>
                  <a:pt x="218" y="409"/>
                </a:cubicBezTo>
                <a:cubicBezTo>
                  <a:pt x="112" y="409"/>
                  <a:pt x="27" y="323"/>
                  <a:pt x="27" y="218"/>
                </a:cubicBezTo>
                <a:cubicBezTo>
                  <a:pt x="27" y="113"/>
                  <a:pt x="112" y="27"/>
                  <a:pt x="218" y="27"/>
                </a:cubicBezTo>
                <a:cubicBezTo>
                  <a:pt x="323" y="27"/>
                  <a:pt x="409" y="113"/>
                  <a:pt x="409" y="218"/>
                </a:cubicBezTo>
                <a:cubicBezTo>
                  <a:pt x="409" y="262"/>
                  <a:pt x="385" y="305"/>
                  <a:pt x="352" y="324"/>
                </a:cubicBezTo>
                <a:cubicBezTo>
                  <a:pt x="340" y="331"/>
                  <a:pt x="326" y="334"/>
                  <a:pt x="312" y="334"/>
                </a:cubicBezTo>
                <a:cubicBezTo>
                  <a:pt x="321" y="329"/>
                  <a:pt x="328" y="322"/>
                  <a:pt x="334" y="314"/>
                </a:cubicBezTo>
                <a:cubicBezTo>
                  <a:pt x="335" y="312"/>
                  <a:pt x="336" y="311"/>
                  <a:pt x="337" y="309"/>
                </a:cubicBezTo>
                <a:cubicBezTo>
                  <a:pt x="341" y="298"/>
                  <a:pt x="341" y="286"/>
                  <a:pt x="344" y="275"/>
                </a:cubicBezTo>
                <a:cubicBezTo>
                  <a:pt x="347" y="261"/>
                  <a:pt x="282" y="233"/>
                  <a:pt x="276" y="251"/>
                </a:cubicBezTo>
                <a:cubicBezTo>
                  <a:pt x="274" y="258"/>
                  <a:pt x="271" y="278"/>
                  <a:pt x="267" y="284"/>
                </a:cubicBezTo>
                <a:cubicBezTo>
                  <a:pt x="263" y="289"/>
                  <a:pt x="254" y="286"/>
                  <a:pt x="249" y="282"/>
                </a:cubicBezTo>
                <a:cubicBezTo>
                  <a:pt x="234" y="269"/>
                  <a:pt x="217" y="250"/>
                  <a:pt x="203" y="236"/>
                </a:cubicBezTo>
                <a:lnTo>
                  <a:pt x="203" y="235"/>
                </a:lnTo>
                <a:cubicBezTo>
                  <a:pt x="202" y="235"/>
                  <a:pt x="202" y="235"/>
                  <a:pt x="201" y="234"/>
                </a:cubicBezTo>
                <a:cubicBezTo>
                  <a:pt x="201" y="234"/>
                  <a:pt x="200" y="233"/>
                  <a:pt x="200" y="233"/>
                </a:cubicBezTo>
                <a:lnTo>
                  <a:pt x="200" y="233"/>
                </a:lnTo>
                <a:cubicBezTo>
                  <a:pt x="185" y="218"/>
                  <a:pt x="167" y="202"/>
                  <a:pt x="154" y="187"/>
                </a:cubicBezTo>
                <a:cubicBezTo>
                  <a:pt x="149" y="181"/>
                  <a:pt x="147" y="172"/>
                  <a:pt x="152" y="169"/>
                </a:cubicBezTo>
                <a:cubicBezTo>
                  <a:pt x="157" y="164"/>
                  <a:pt x="178" y="161"/>
                  <a:pt x="185" y="159"/>
                </a:cubicBezTo>
                <a:cubicBezTo>
                  <a:pt x="202" y="154"/>
                  <a:pt x="175" y="88"/>
                  <a:pt x="160" y="92"/>
                </a:cubicBezTo>
                <a:cubicBezTo>
                  <a:pt x="149" y="94"/>
                  <a:pt x="137" y="95"/>
                  <a:pt x="127" y="99"/>
                </a:cubicBezTo>
                <a:cubicBezTo>
                  <a:pt x="125" y="100"/>
                  <a:pt x="124" y="101"/>
                  <a:pt x="122" y="102"/>
                </a:cubicBezTo>
                <a:cubicBezTo>
                  <a:pt x="85" y="126"/>
                  <a:pt x="80" y="183"/>
                  <a:pt x="116" y="226"/>
                </a:cubicBezTo>
                <a:cubicBezTo>
                  <a:pt x="130" y="242"/>
                  <a:pt x="145" y="258"/>
                  <a:pt x="160" y="274"/>
                </a:cubicBezTo>
                <a:lnTo>
                  <a:pt x="159" y="274"/>
                </a:lnTo>
                <a:cubicBezTo>
                  <a:pt x="160" y="274"/>
                  <a:pt x="160" y="274"/>
                  <a:pt x="161" y="275"/>
                </a:cubicBezTo>
                <a:cubicBezTo>
                  <a:pt x="161" y="275"/>
                  <a:pt x="161" y="276"/>
                  <a:pt x="162" y="276"/>
                </a:cubicBezTo>
                <a:lnTo>
                  <a:pt x="162" y="276"/>
                </a:lnTo>
                <a:cubicBezTo>
                  <a:pt x="177" y="291"/>
                  <a:pt x="196" y="313"/>
                  <a:pt x="226" y="333"/>
                </a:cubicBezTo>
                <a:cubicBezTo>
                  <a:pt x="288" y="375"/>
                  <a:pt x="336" y="363"/>
                  <a:pt x="365" y="347"/>
                </a:cubicBezTo>
                <a:cubicBezTo>
                  <a:pt x="414" y="321"/>
                  <a:pt x="436" y="263"/>
                  <a:pt x="436" y="218"/>
                </a:cubicBezTo>
                <a:cubicBezTo>
                  <a:pt x="436" y="98"/>
                  <a:pt x="338" y="0"/>
                  <a:pt x="218" y="0"/>
                </a:cubicBezTo>
                <a:close/>
              </a:path>
            </a:pathLst>
          </a:custGeom>
          <a:solidFill>
            <a:srgbClr val="FFBA00">
              <a:alpha val="80000"/>
            </a:srgbClr>
          </a:solidFill>
          <a:ln>
            <a:noFill/>
          </a:ln>
        </p:spPr>
      </p:sp>
      <p:sp>
        <p:nvSpPr>
          <p:cNvPr id="25" name="analysis_294999">
            <a:extLst>
              <a:ext uri="{FF2B5EF4-FFF2-40B4-BE49-F238E27FC236}">
                <a16:creationId xmlns:a16="http://schemas.microsoft.com/office/drawing/2014/main" id="{53E6DD7F-A18E-409B-8B10-D4EDEC08219D}"/>
              </a:ext>
            </a:extLst>
          </p:cNvPr>
          <p:cNvSpPr>
            <a:spLocks noChangeAspect="1"/>
          </p:cNvSpPr>
          <p:nvPr/>
        </p:nvSpPr>
        <p:spPr bwMode="auto">
          <a:xfrm>
            <a:off x="10288625" y="1195045"/>
            <a:ext cx="939929" cy="672744"/>
          </a:xfrm>
          <a:custGeom>
            <a:avLst/>
            <a:gdLst>
              <a:gd name="connsiteX0" fmla="*/ 143953 w 607639"/>
              <a:gd name="connsiteY0" fmla="*/ 191585 h 399118"/>
              <a:gd name="connsiteX1" fmla="*/ 255799 w 607639"/>
              <a:gd name="connsiteY1" fmla="*/ 191585 h 399118"/>
              <a:gd name="connsiteX2" fmla="*/ 255799 w 607639"/>
              <a:gd name="connsiteY2" fmla="*/ 287342 h 399118"/>
              <a:gd name="connsiteX3" fmla="*/ 143953 w 607639"/>
              <a:gd name="connsiteY3" fmla="*/ 287342 h 399118"/>
              <a:gd name="connsiteX4" fmla="*/ 415772 w 607639"/>
              <a:gd name="connsiteY4" fmla="*/ 143742 h 399118"/>
              <a:gd name="connsiteX5" fmla="*/ 463686 w 607639"/>
              <a:gd name="connsiteY5" fmla="*/ 143742 h 399118"/>
              <a:gd name="connsiteX6" fmla="*/ 463686 w 607639"/>
              <a:gd name="connsiteY6" fmla="*/ 287343 h 399118"/>
              <a:gd name="connsiteX7" fmla="*/ 415772 w 607639"/>
              <a:gd name="connsiteY7" fmla="*/ 287343 h 399118"/>
              <a:gd name="connsiteX8" fmla="*/ 287836 w 607639"/>
              <a:gd name="connsiteY8" fmla="*/ 143742 h 399118"/>
              <a:gd name="connsiteX9" fmla="*/ 335820 w 607639"/>
              <a:gd name="connsiteY9" fmla="*/ 143742 h 399118"/>
              <a:gd name="connsiteX10" fmla="*/ 335820 w 607639"/>
              <a:gd name="connsiteY10" fmla="*/ 287343 h 399118"/>
              <a:gd name="connsiteX11" fmla="*/ 287836 w 607639"/>
              <a:gd name="connsiteY11" fmla="*/ 287343 h 399118"/>
              <a:gd name="connsiteX12" fmla="*/ 143953 w 607639"/>
              <a:gd name="connsiteY12" fmla="*/ 111705 h 399118"/>
              <a:gd name="connsiteX13" fmla="*/ 255799 w 607639"/>
              <a:gd name="connsiteY13" fmla="*/ 111705 h 399118"/>
              <a:gd name="connsiteX14" fmla="*/ 255799 w 607639"/>
              <a:gd name="connsiteY14" fmla="*/ 159619 h 399118"/>
              <a:gd name="connsiteX15" fmla="*/ 143953 w 607639"/>
              <a:gd name="connsiteY15" fmla="*/ 159619 h 399118"/>
              <a:gd name="connsiteX16" fmla="*/ 351769 w 607639"/>
              <a:gd name="connsiteY16" fmla="*/ 95828 h 399118"/>
              <a:gd name="connsiteX17" fmla="*/ 399683 w 607639"/>
              <a:gd name="connsiteY17" fmla="*/ 95828 h 399118"/>
              <a:gd name="connsiteX18" fmla="*/ 399683 w 607639"/>
              <a:gd name="connsiteY18" fmla="*/ 287343 h 399118"/>
              <a:gd name="connsiteX19" fmla="*/ 351769 w 607639"/>
              <a:gd name="connsiteY19" fmla="*/ 287343 h 399118"/>
              <a:gd name="connsiteX20" fmla="*/ 95948 w 607639"/>
              <a:gd name="connsiteY20" fmla="*/ 63809 h 399118"/>
              <a:gd name="connsiteX21" fmla="*/ 95948 w 607639"/>
              <a:gd name="connsiteY21" fmla="*/ 319312 h 399118"/>
              <a:gd name="connsiteX22" fmla="*/ 511691 w 607639"/>
              <a:gd name="connsiteY22" fmla="*/ 319312 h 399118"/>
              <a:gd name="connsiteX23" fmla="*/ 511691 w 607639"/>
              <a:gd name="connsiteY23" fmla="*/ 63809 h 399118"/>
              <a:gd name="connsiteX24" fmla="*/ 47974 w 607639"/>
              <a:gd name="connsiteY24" fmla="*/ 0 h 399118"/>
              <a:gd name="connsiteX25" fmla="*/ 559665 w 607639"/>
              <a:gd name="connsiteY25" fmla="*/ 0 h 399118"/>
              <a:gd name="connsiteX26" fmla="*/ 559665 w 607639"/>
              <a:gd name="connsiteY26" fmla="*/ 335220 h 399118"/>
              <a:gd name="connsiteX27" fmla="*/ 607639 w 607639"/>
              <a:gd name="connsiteY27" fmla="*/ 335220 h 399118"/>
              <a:gd name="connsiteX28" fmla="*/ 607639 w 607639"/>
              <a:gd name="connsiteY28" fmla="*/ 399118 h 399118"/>
              <a:gd name="connsiteX29" fmla="*/ 0 w 607639"/>
              <a:gd name="connsiteY29" fmla="*/ 399118 h 399118"/>
              <a:gd name="connsiteX30" fmla="*/ 0 w 607639"/>
              <a:gd name="connsiteY30" fmla="*/ 335220 h 399118"/>
              <a:gd name="connsiteX31" fmla="*/ 47974 w 607639"/>
              <a:gd name="connsiteY31" fmla="*/ 335220 h 39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639" h="399118">
                <a:moveTo>
                  <a:pt x="143953" y="191585"/>
                </a:moveTo>
                <a:lnTo>
                  <a:pt x="255799" y="191585"/>
                </a:lnTo>
                <a:lnTo>
                  <a:pt x="255799" y="287342"/>
                </a:lnTo>
                <a:lnTo>
                  <a:pt x="143953" y="287342"/>
                </a:lnTo>
                <a:close/>
                <a:moveTo>
                  <a:pt x="415772" y="143742"/>
                </a:moveTo>
                <a:lnTo>
                  <a:pt x="463686" y="143742"/>
                </a:lnTo>
                <a:lnTo>
                  <a:pt x="463686" y="287343"/>
                </a:lnTo>
                <a:lnTo>
                  <a:pt x="415772" y="287343"/>
                </a:lnTo>
                <a:close/>
                <a:moveTo>
                  <a:pt x="287836" y="143742"/>
                </a:moveTo>
                <a:lnTo>
                  <a:pt x="335820" y="143742"/>
                </a:lnTo>
                <a:lnTo>
                  <a:pt x="335820" y="287343"/>
                </a:lnTo>
                <a:lnTo>
                  <a:pt x="287836" y="287343"/>
                </a:lnTo>
                <a:close/>
                <a:moveTo>
                  <a:pt x="143953" y="111705"/>
                </a:moveTo>
                <a:lnTo>
                  <a:pt x="255799" y="111705"/>
                </a:lnTo>
                <a:lnTo>
                  <a:pt x="255799" y="159619"/>
                </a:lnTo>
                <a:lnTo>
                  <a:pt x="143953" y="159619"/>
                </a:lnTo>
                <a:close/>
                <a:moveTo>
                  <a:pt x="351769" y="95828"/>
                </a:moveTo>
                <a:lnTo>
                  <a:pt x="399683" y="95828"/>
                </a:lnTo>
                <a:lnTo>
                  <a:pt x="399683" y="287343"/>
                </a:lnTo>
                <a:lnTo>
                  <a:pt x="351769" y="287343"/>
                </a:lnTo>
                <a:close/>
                <a:moveTo>
                  <a:pt x="95948" y="63809"/>
                </a:moveTo>
                <a:lnTo>
                  <a:pt x="95948" y="319312"/>
                </a:lnTo>
                <a:lnTo>
                  <a:pt x="511691" y="319312"/>
                </a:lnTo>
                <a:lnTo>
                  <a:pt x="511691" y="63809"/>
                </a:lnTo>
                <a:close/>
                <a:moveTo>
                  <a:pt x="47974" y="0"/>
                </a:moveTo>
                <a:lnTo>
                  <a:pt x="559665" y="0"/>
                </a:lnTo>
                <a:lnTo>
                  <a:pt x="559665" y="335220"/>
                </a:lnTo>
                <a:lnTo>
                  <a:pt x="607639" y="335220"/>
                </a:lnTo>
                <a:lnTo>
                  <a:pt x="607639" y="399118"/>
                </a:lnTo>
                <a:lnTo>
                  <a:pt x="0" y="399118"/>
                </a:lnTo>
                <a:lnTo>
                  <a:pt x="0" y="335220"/>
                </a:lnTo>
                <a:lnTo>
                  <a:pt x="47974" y="335220"/>
                </a:lnTo>
                <a:close/>
              </a:path>
            </a:pathLst>
          </a:custGeom>
          <a:solidFill>
            <a:srgbClr val="FFBA00">
              <a:alpha val="80000"/>
            </a:srgbClr>
          </a:solidFill>
          <a:ln>
            <a:noFill/>
          </a:ln>
        </p:spPr>
      </p:sp>
      <p:sp>
        <p:nvSpPr>
          <p:cNvPr id="26" name="alarm-clock-of-circular-shape_55236">
            <a:extLst>
              <a:ext uri="{FF2B5EF4-FFF2-40B4-BE49-F238E27FC236}">
                <a16:creationId xmlns:a16="http://schemas.microsoft.com/office/drawing/2014/main" id="{A0BB4DF7-7A8C-46EE-BD2F-3D22D46CB683}"/>
              </a:ext>
            </a:extLst>
          </p:cNvPr>
          <p:cNvSpPr>
            <a:spLocks noChangeAspect="1"/>
          </p:cNvSpPr>
          <p:nvPr/>
        </p:nvSpPr>
        <p:spPr bwMode="auto">
          <a:xfrm>
            <a:off x="3351528" y="1107648"/>
            <a:ext cx="707085" cy="760142"/>
          </a:xfrm>
          <a:custGeom>
            <a:avLst/>
            <a:gdLst>
              <a:gd name="connsiteX0" fmla="*/ 204779 w 566146"/>
              <a:gd name="connsiteY0" fmla="*/ 180068 h 608627"/>
              <a:gd name="connsiteX1" fmla="*/ 222496 w 566146"/>
              <a:gd name="connsiteY1" fmla="*/ 191159 h 608627"/>
              <a:gd name="connsiteX2" fmla="*/ 282297 w 566146"/>
              <a:gd name="connsiteY2" fmla="*/ 275249 h 608627"/>
              <a:gd name="connsiteX3" fmla="*/ 283060 w 566146"/>
              <a:gd name="connsiteY3" fmla="*/ 275110 h 608627"/>
              <a:gd name="connsiteX4" fmla="*/ 322881 w 566146"/>
              <a:gd name="connsiteY4" fmla="*/ 296098 h 608627"/>
              <a:gd name="connsiteX5" fmla="*/ 388579 w 566146"/>
              <a:gd name="connsiteY5" fmla="*/ 296098 h 608627"/>
              <a:gd name="connsiteX6" fmla="*/ 415913 w 566146"/>
              <a:gd name="connsiteY6" fmla="*/ 323389 h 608627"/>
              <a:gd name="connsiteX7" fmla="*/ 388579 w 566146"/>
              <a:gd name="connsiteY7" fmla="*/ 350680 h 608627"/>
              <a:gd name="connsiteX8" fmla="*/ 322951 w 566146"/>
              <a:gd name="connsiteY8" fmla="*/ 350680 h 608627"/>
              <a:gd name="connsiteX9" fmla="*/ 283060 w 566146"/>
              <a:gd name="connsiteY9" fmla="*/ 371668 h 608627"/>
              <a:gd name="connsiteX10" fmla="*/ 234775 w 566146"/>
              <a:gd name="connsiteY10" fmla="*/ 323389 h 608627"/>
              <a:gd name="connsiteX11" fmla="*/ 237828 w 566146"/>
              <a:gd name="connsiteY11" fmla="*/ 306904 h 608627"/>
              <a:gd name="connsiteX12" fmla="*/ 177957 w 566146"/>
              <a:gd name="connsiteY12" fmla="*/ 222745 h 608627"/>
              <a:gd name="connsiteX13" fmla="*/ 184409 w 566146"/>
              <a:gd name="connsiteY13" fmla="*/ 184718 h 608627"/>
              <a:gd name="connsiteX14" fmla="*/ 204779 w 566146"/>
              <a:gd name="connsiteY14" fmla="*/ 180068 h 608627"/>
              <a:gd name="connsiteX15" fmla="*/ 264895 w 566146"/>
              <a:gd name="connsiteY15" fmla="*/ 114433 h 608627"/>
              <a:gd name="connsiteX16" fmla="*/ 73821 w 566146"/>
              <a:gd name="connsiteY16" fmla="*/ 305238 h 608627"/>
              <a:gd name="connsiteX17" fmla="*/ 98382 w 566146"/>
              <a:gd name="connsiteY17" fmla="*/ 305238 h 608627"/>
              <a:gd name="connsiteX18" fmla="*/ 116559 w 566146"/>
              <a:gd name="connsiteY18" fmla="*/ 323390 h 608627"/>
              <a:gd name="connsiteX19" fmla="*/ 98382 w 566146"/>
              <a:gd name="connsiteY19" fmla="*/ 341611 h 608627"/>
              <a:gd name="connsiteX20" fmla="*/ 73821 w 566146"/>
              <a:gd name="connsiteY20" fmla="*/ 341611 h 608627"/>
              <a:gd name="connsiteX21" fmla="*/ 264895 w 566146"/>
              <a:gd name="connsiteY21" fmla="*/ 532347 h 608627"/>
              <a:gd name="connsiteX22" fmla="*/ 264895 w 566146"/>
              <a:gd name="connsiteY22" fmla="*/ 507890 h 608627"/>
              <a:gd name="connsiteX23" fmla="*/ 283073 w 566146"/>
              <a:gd name="connsiteY23" fmla="*/ 489668 h 608627"/>
              <a:gd name="connsiteX24" fmla="*/ 301320 w 566146"/>
              <a:gd name="connsiteY24" fmla="*/ 507890 h 608627"/>
              <a:gd name="connsiteX25" fmla="*/ 301320 w 566146"/>
              <a:gd name="connsiteY25" fmla="*/ 532347 h 608627"/>
              <a:gd name="connsiteX26" fmla="*/ 492394 w 566146"/>
              <a:gd name="connsiteY26" fmla="*/ 341611 h 608627"/>
              <a:gd name="connsiteX27" fmla="*/ 467834 w 566146"/>
              <a:gd name="connsiteY27" fmla="*/ 341611 h 608627"/>
              <a:gd name="connsiteX28" fmla="*/ 449587 w 566146"/>
              <a:gd name="connsiteY28" fmla="*/ 323390 h 608627"/>
              <a:gd name="connsiteX29" fmla="*/ 467834 w 566146"/>
              <a:gd name="connsiteY29" fmla="*/ 305238 h 608627"/>
              <a:gd name="connsiteX30" fmla="*/ 492394 w 566146"/>
              <a:gd name="connsiteY30" fmla="*/ 305238 h 608627"/>
              <a:gd name="connsiteX31" fmla="*/ 301320 w 566146"/>
              <a:gd name="connsiteY31" fmla="*/ 114433 h 608627"/>
              <a:gd name="connsiteX32" fmla="*/ 301320 w 566146"/>
              <a:gd name="connsiteY32" fmla="*/ 138959 h 608627"/>
              <a:gd name="connsiteX33" fmla="*/ 283073 w 566146"/>
              <a:gd name="connsiteY33" fmla="*/ 157111 h 608627"/>
              <a:gd name="connsiteX34" fmla="*/ 264895 w 566146"/>
              <a:gd name="connsiteY34" fmla="*/ 138959 h 608627"/>
              <a:gd name="connsiteX35" fmla="*/ 283073 w 566146"/>
              <a:gd name="connsiteY35" fmla="*/ 40716 h 608627"/>
              <a:gd name="connsiteX36" fmla="*/ 566146 w 566146"/>
              <a:gd name="connsiteY36" fmla="*/ 323390 h 608627"/>
              <a:gd name="connsiteX37" fmla="*/ 484971 w 566146"/>
              <a:gd name="connsiteY37" fmla="*/ 521400 h 608627"/>
              <a:gd name="connsiteX38" fmla="*/ 510572 w 566146"/>
              <a:gd name="connsiteY38" fmla="*/ 546965 h 608627"/>
              <a:gd name="connsiteX39" fmla="*/ 510572 w 566146"/>
              <a:gd name="connsiteY39" fmla="*/ 598027 h 608627"/>
              <a:gd name="connsiteX40" fmla="*/ 485040 w 566146"/>
              <a:gd name="connsiteY40" fmla="*/ 608627 h 608627"/>
              <a:gd name="connsiteX41" fmla="*/ 459508 w 566146"/>
              <a:gd name="connsiteY41" fmla="*/ 598027 h 608627"/>
              <a:gd name="connsiteX42" fmla="*/ 427593 w 566146"/>
              <a:gd name="connsiteY42" fmla="*/ 566157 h 608627"/>
              <a:gd name="connsiteX43" fmla="*/ 283073 w 566146"/>
              <a:gd name="connsiteY43" fmla="*/ 606064 h 608627"/>
              <a:gd name="connsiteX44" fmla="*/ 138692 w 566146"/>
              <a:gd name="connsiteY44" fmla="*/ 566157 h 608627"/>
              <a:gd name="connsiteX45" fmla="*/ 106777 w 566146"/>
              <a:gd name="connsiteY45" fmla="*/ 598027 h 608627"/>
              <a:gd name="connsiteX46" fmla="*/ 81175 w 566146"/>
              <a:gd name="connsiteY46" fmla="*/ 608627 h 608627"/>
              <a:gd name="connsiteX47" fmla="*/ 55643 w 566146"/>
              <a:gd name="connsiteY47" fmla="*/ 598027 h 608627"/>
              <a:gd name="connsiteX48" fmla="*/ 55643 w 566146"/>
              <a:gd name="connsiteY48" fmla="*/ 546965 h 608627"/>
              <a:gd name="connsiteX49" fmla="*/ 81245 w 566146"/>
              <a:gd name="connsiteY49" fmla="*/ 521400 h 608627"/>
              <a:gd name="connsiteX50" fmla="*/ 0 w 566146"/>
              <a:gd name="connsiteY50" fmla="*/ 323390 h 608627"/>
              <a:gd name="connsiteX51" fmla="*/ 283073 w 566146"/>
              <a:gd name="connsiteY51" fmla="*/ 40716 h 608627"/>
              <a:gd name="connsiteX52" fmla="*/ 433697 w 566146"/>
              <a:gd name="connsiteY52" fmla="*/ 0 h 608627"/>
              <a:gd name="connsiteX53" fmla="*/ 565371 w 566146"/>
              <a:gd name="connsiteY53" fmla="*/ 131555 h 608627"/>
              <a:gd name="connsiteX54" fmla="*/ 555311 w 566146"/>
              <a:gd name="connsiteY54" fmla="*/ 181918 h 608627"/>
              <a:gd name="connsiteX55" fmla="*/ 355720 w 566146"/>
              <a:gd name="connsiteY55" fmla="*/ 25701 h 608627"/>
              <a:gd name="connsiteX56" fmla="*/ 433697 w 566146"/>
              <a:gd name="connsiteY56" fmla="*/ 0 h 608627"/>
              <a:gd name="connsiteX57" fmla="*/ 132519 w 566146"/>
              <a:gd name="connsiteY57" fmla="*/ 0 h 608627"/>
              <a:gd name="connsiteX58" fmla="*/ 210496 w 566146"/>
              <a:gd name="connsiteY58" fmla="*/ 25701 h 608627"/>
              <a:gd name="connsiteX59" fmla="*/ 10835 w 566146"/>
              <a:gd name="connsiteY59" fmla="*/ 181918 h 608627"/>
              <a:gd name="connsiteX60" fmla="*/ 776 w 566146"/>
              <a:gd name="connsiteY60" fmla="*/ 131555 h 608627"/>
              <a:gd name="connsiteX61" fmla="*/ 132519 w 566146"/>
              <a:gd name="connsiteY61"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6146" h="608627">
                <a:moveTo>
                  <a:pt x="204779" y="180068"/>
                </a:moveTo>
                <a:cubicBezTo>
                  <a:pt x="211674" y="181237"/>
                  <a:pt x="218126" y="185029"/>
                  <a:pt x="222496" y="191159"/>
                </a:cubicBezTo>
                <a:lnTo>
                  <a:pt x="282297" y="275249"/>
                </a:lnTo>
                <a:cubicBezTo>
                  <a:pt x="282575" y="275180"/>
                  <a:pt x="282783" y="275110"/>
                  <a:pt x="283060" y="275110"/>
                </a:cubicBezTo>
                <a:cubicBezTo>
                  <a:pt x="299641" y="275110"/>
                  <a:pt x="314209" y="283492"/>
                  <a:pt x="322881" y="296098"/>
                </a:cubicBezTo>
                <a:lnTo>
                  <a:pt x="388579" y="296098"/>
                </a:lnTo>
                <a:cubicBezTo>
                  <a:pt x="403634" y="296098"/>
                  <a:pt x="415913" y="308358"/>
                  <a:pt x="415913" y="323389"/>
                </a:cubicBezTo>
                <a:cubicBezTo>
                  <a:pt x="415913" y="338489"/>
                  <a:pt x="403634" y="350680"/>
                  <a:pt x="388579" y="350680"/>
                </a:cubicBezTo>
                <a:lnTo>
                  <a:pt x="322951" y="350680"/>
                </a:lnTo>
                <a:cubicBezTo>
                  <a:pt x="314209" y="363287"/>
                  <a:pt x="299641" y="371668"/>
                  <a:pt x="283060" y="371668"/>
                </a:cubicBezTo>
                <a:cubicBezTo>
                  <a:pt x="256351" y="371668"/>
                  <a:pt x="234775" y="350057"/>
                  <a:pt x="234775" y="323389"/>
                </a:cubicBezTo>
                <a:cubicBezTo>
                  <a:pt x="234775" y="317571"/>
                  <a:pt x="235955" y="312099"/>
                  <a:pt x="237828" y="306904"/>
                </a:cubicBezTo>
                <a:lnTo>
                  <a:pt x="177957" y="222745"/>
                </a:lnTo>
                <a:cubicBezTo>
                  <a:pt x="169216" y="210485"/>
                  <a:pt x="172060" y="193445"/>
                  <a:pt x="184409" y="184718"/>
                </a:cubicBezTo>
                <a:cubicBezTo>
                  <a:pt x="190549" y="180354"/>
                  <a:pt x="197885" y="178899"/>
                  <a:pt x="204779" y="180068"/>
                </a:cubicBezTo>
                <a:close/>
                <a:moveTo>
                  <a:pt x="264895" y="114433"/>
                </a:moveTo>
                <a:cubicBezTo>
                  <a:pt x="163530" y="123163"/>
                  <a:pt x="82563" y="204016"/>
                  <a:pt x="73821" y="305238"/>
                </a:cubicBezTo>
                <a:lnTo>
                  <a:pt x="98382" y="305238"/>
                </a:lnTo>
                <a:cubicBezTo>
                  <a:pt x="108442" y="305238"/>
                  <a:pt x="116559" y="313344"/>
                  <a:pt x="116559" y="323390"/>
                </a:cubicBezTo>
                <a:cubicBezTo>
                  <a:pt x="116559" y="333436"/>
                  <a:pt x="108442" y="341611"/>
                  <a:pt x="98382" y="341611"/>
                </a:cubicBezTo>
                <a:lnTo>
                  <a:pt x="73821" y="341611"/>
                </a:lnTo>
                <a:cubicBezTo>
                  <a:pt x="82563" y="442833"/>
                  <a:pt x="163530" y="523617"/>
                  <a:pt x="264895" y="532347"/>
                </a:cubicBezTo>
                <a:lnTo>
                  <a:pt x="264895" y="507890"/>
                </a:lnTo>
                <a:cubicBezTo>
                  <a:pt x="264895" y="497844"/>
                  <a:pt x="273013" y="489668"/>
                  <a:pt x="283073" y="489668"/>
                </a:cubicBezTo>
                <a:cubicBezTo>
                  <a:pt x="293133" y="489668"/>
                  <a:pt x="301320" y="497844"/>
                  <a:pt x="301320" y="507890"/>
                </a:cubicBezTo>
                <a:lnTo>
                  <a:pt x="301320" y="532347"/>
                </a:lnTo>
                <a:cubicBezTo>
                  <a:pt x="402685" y="523617"/>
                  <a:pt x="483583" y="442833"/>
                  <a:pt x="492394" y="341611"/>
                </a:cubicBezTo>
                <a:lnTo>
                  <a:pt x="467834" y="341611"/>
                </a:lnTo>
                <a:cubicBezTo>
                  <a:pt x="457773" y="341611"/>
                  <a:pt x="449587" y="333436"/>
                  <a:pt x="449587" y="323390"/>
                </a:cubicBezTo>
                <a:cubicBezTo>
                  <a:pt x="449587" y="313344"/>
                  <a:pt x="457773" y="305238"/>
                  <a:pt x="467834" y="305238"/>
                </a:cubicBezTo>
                <a:lnTo>
                  <a:pt x="492394" y="305238"/>
                </a:lnTo>
                <a:cubicBezTo>
                  <a:pt x="483583" y="204016"/>
                  <a:pt x="402685" y="123163"/>
                  <a:pt x="301320" y="114433"/>
                </a:cubicBezTo>
                <a:lnTo>
                  <a:pt x="301320" y="138959"/>
                </a:lnTo>
                <a:cubicBezTo>
                  <a:pt x="301320" y="149005"/>
                  <a:pt x="293133" y="157111"/>
                  <a:pt x="283073" y="157111"/>
                </a:cubicBezTo>
                <a:cubicBezTo>
                  <a:pt x="273013" y="157111"/>
                  <a:pt x="264895" y="149005"/>
                  <a:pt x="264895" y="138959"/>
                </a:cubicBezTo>
                <a:close/>
                <a:moveTo>
                  <a:pt x="283073" y="40716"/>
                </a:moveTo>
                <a:cubicBezTo>
                  <a:pt x="439457" y="40716"/>
                  <a:pt x="566146" y="167296"/>
                  <a:pt x="566146" y="323390"/>
                </a:cubicBezTo>
                <a:cubicBezTo>
                  <a:pt x="566146" y="400571"/>
                  <a:pt x="535133" y="470408"/>
                  <a:pt x="484971" y="521400"/>
                </a:cubicBezTo>
                <a:lnTo>
                  <a:pt x="510572" y="546965"/>
                </a:lnTo>
                <a:cubicBezTo>
                  <a:pt x="524726" y="561099"/>
                  <a:pt x="524726" y="583962"/>
                  <a:pt x="510572" y="598027"/>
                </a:cubicBezTo>
                <a:cubicBezTo>
                  <a:pt x="503565" y="605094"/>
                  <a:pt x="494268" y="608627"/>
                  <a:pt x="485040" y="608627"/>
                </a:cubicBezTo>
                <a:cubicBezTo>
                  <a:pt x="475812" y="608627"/>
                  <a:pt x="466515" y="605094"/>
                  <a:pt x="459508" y="598027"/>
                </a:cubicBezTo>
                <a:lnTo>
                  <a:pt x="427593" y="566157"/>
                </a:lnTo>
                <a:cubicBezTo>
                  <a:pt x="385201" y="591376"/>
                  <a:pt x="335941" y="606064"/>
                  <a:pt x="283073" y="606064"/>
                </a:cubicBezTo>
                <a:cubicBezTo>
                  <a:pt x="230274" y="606064"/>
                  <a:pt x="180945" y="591376"/>
                  <a:pt x="138692" y="566157"/>
                </a:cubicBezTo>
                <a:lnTo>
                  <a:pt x="106777" y="598027"/>
                </a:lnTo>
                <a:cubicBezTo>
                  <a:pt x="99700" y="605094"/>
                  <a:pt x="90472" y="608627"/>
                  <a:pt x="81175" y="608627"/>
                </a:cubicBezTo>
                <a:cubicBezTo>
                  <a:pt x="71948" y="608627"/>
                  <a:pt x="62720" y="605094"/>
                  <a:pt x="55643" y="598027"/>
                </a:cubicBezTo>
                <a:cubicBezTo>
                  <a:pt x="41559" y="583962"/>
                  <a:pt x="41559" y="561099"/>
                  <a:pt x="55643" y="546965"/>
                </a:cubicBezTo>
                <a:lnTo>
                  <a:pt x="81245" y="521400"/>
                </a:lnTo>
                <a:cubicBezTo>
                  <a:pt x="31083" y="470408"/>
                  <a:pt x="0" y="400571"/>
                  <a:pt x="0" y="323390"/>
                </a:cubicBezTo>
                <a:cubicBezTo>
                  <a:pt x="0" y="167296"/>
                  <a:pt x="126758" y="40716"/>
                  <a:pt x="283073" y="40716"/>
                </a:cubicBezTo>
                <a:close/>
                <a:moveTo>
                  <a:pt x="433697" y="0"/>
                </a:moveTo>
                <a:cubicBezTo>
                  <a:pt x="506402" y="0"/>
                  <a:pt x="565440" y="58884"/>
                  <a:pt x="565371" y="131555"/>
                </a:cubicBezTo>
                <a:cubicBezTo>
                  <a:pt x="565371" y="149358"/>
                  <a:pt x="561833" y="166400"/>
                  <a:pt x="555311" y="181918"/>
                </a:cubicBezTo>
                <a:cubicBezTo>
                  <a:pt x="514935" y="104676"/>
                  <a:pt x="442508" y="46830"/>
                  <a:pt x="355720" y="25701"/>
                </a:cubicBezTo>
                <a:cubicBezTo>
                  <a:pt x="377573" y="9629"/>
                  <a:pt x="404490" y="0"/>
                  <a:pt x="433697" y="0"/>
                </a:cubicBezTo>
                <a:close/>
                <a:moveTo>
                  <a:pt x="132519" y="0"/>
                </a:moveTo>
                <a:cubicBezTo>
                  <a:pt x="161726" y="0"/>
                  <a:pt x="188643" y="9629"/>
                  <a:pt x="210496" y="25701"/>
                </a:cubicBezTo>
                <a:cubicBezTo>
                  <a:pt x="123708" y="46830"/>
                  <a:pt x="51281" y="104606"/>
                  <a:pt x="10835" y="181918"/>
                </a:cubicBezTo>
                <a:cubicBezTo>
                  <a:pt x="4383" y="166400"/>
                  <a:pt x="776" y="149358"/>
                  <a:pt x="776" y="131555"/>
                </a:cubicBezTo>
                <a:cubicBezTo>
                  <a:pt x="776" y="58884"/>
                  <a:pt x="59745" y="0"/>
                  <a:pt x="132519" y="0"/>
                </a:cubicBezTo>
                <a:close/>
              </a:path>
            </a:pathLst>
          </a:custGeom>
          <a:solidFill>
            <a:srgbClr val="FFBA00">
              <a:alpha val="80000"/>
            </a:srgbClr>
          </a:solidFill>
          <a:ln>
            <a:noFill/>
          </a:ln>
        </p:spPr>
      </p:sp>
      <p:sp>
        <p:nvSpPr>
          <p:cNvPr id="27" name="hand-graving-smartphone_21520">
            <a:extLst>
              <a:ext uri="{FF2B5EF4-FFF2-40B4-BE49-F238E27FC236}">
                <a16:creationId xmlns:a16="http://schemas.microsoft.com/office/drawing/2014/main" id="{838D6942-13B4-484B-BB48-516688ACD80E}"/>
              </a:ext>
            </a:extLst>
          </p:cNvPr>
          <p:cNvSpPr>
            <a:spLocks noChangeAspect="1"/>
          </p:cNvSpPr>
          <p:nvPr/>
        </p:nvSpPr>
        <p:spPr bwMode="auto">
          <a:xfrm>
            <a:off x="5607105" y="1107648"/>
            <a:ext cx="756074" cy="760142"/>
          </a:xfrm>
          <a:custGeom>
            <a:avLst/>
            <a:gdLst>
              <a:gd name="connsiteX0" fmla="*/ 360819 w 582217"/>
              <a:gd name="connsiteY0" fmla="*/ 541427 h 602015"/>
              <a:gd name="connsiteX1" fmla="*/ 340164 w 582217"/>
              <a:gd name="connsiteY1" fmla="*/ 561408 h 602015"/>
              <a:gd name="connsiteX2" fmla="*/ 360819 w 582217"/>
              <a:gd name="connsiteY2" fmla="*/ 582034 h 602015"/>
              <a:gd name="connsiteX3" fmla="*/ 380829 w 582217"/>
              <a:gd name="connsiteY3" fmla="*/ 561408 h 602015"/>
              <a:gd name="connsiteX4" fmla="*/ 360819 w 582217"/>
              <a:gd name="connsiteY4" fmla="*/ 541427 h 602015"/>
              <a:gd name="connsiteX5" fmla="*/ 481509 w 582217"/>
              <a:gd name="connsiteY5" fmla="*/ 357084 h 602015"/>
              <a:gd name="connsiteX6" fmla="*/ 542192 w 582217"/>
              <a:gd name="connsiteY6" fmla="*/ 357084 h 602015"/>
              <a:gd name="connsiteX7" fmla="*/ 549939 w 582217"/>
              <a:gd name="connsiteY7" fmla="*/ 357084 h 602015"/>
              <a:gd name="connsiteX8" fmla="*/ 582217 w 582217"/>
              <a:gd name="connsiteY8" fmla="*/ 389315 h 602015"/>
              <a:gd name="connsiteX9" fmla="*/ 582217 w 582217"/>
              <a:gd name="connsiteY9" fmla="*/ 392538 h 602015"/>
              <a:gd name="connsiteX10" fmla="*/ 549939 w 582217"/>
              <a:gd name="connsiteY10" fmla="*/ 424769 h 602015"/>
              <a:gd name="connsiteX11" fmla="*/ 542192 w 582217"/>
              <a:gd name="connsiteY11" fmla="*/ 424769 h 602015"/>
              <a:gd name="connsiteX12" fmla="*/ 489902 w 582217"/>
              <a:gd name="connsiteY12" fmla="*/ 424769 h 602015"/>
              <a:gd name="connsiteX13" fmla="*/ 481509 w 582217"/>
              <a:gd name="connsiteY13" fmla="*/ 424769 h 602015"/>
              <a:gd name="connsiteX14" fmla="*/ 449231 w 582217"/>
              <a:gd name="connsiteY14" fmla="*/ 392538 h 602015"/>
              <a:gd name="connsiteX15" fmla="*/ 449231 w 582217"/>
              <a:gd name="connsiteY15" fmla="*/ 389315 h 602015"/>
              <a:gd name="connsiteX16" fmla="*/ 481509 w 582217"/>
              <a:gd name="connsiteY16" fmla="*/ 357084 h 602015"/>
              <a:gd name="connsiteX17" fmla="*/ 481570 w 582217"/>
              <a:gd name="connsiteY17" fmla="*/ 276545 h 602015"/>
              <a:gd name="connsiteX18" fmla="*/ 489957 w 582217"/>
              <a:gd name="connsiteY18" fmla="*/ 276545 h 602015"/>
              <a:gd name="connsiteX19" fmla="*/ 549958 w 582217"/>
              <a:gd name="connsiteY19" fmla="*/ 276545 h 602015"/>
              <a:gd name="connsiteX20" fmla="*/ 582217 w 582217"/>
              <a:gd name="connsiteY20" fmla="*/ 308765 h 602015"/>
              <a:gd name="connsiteX21" fmla="*/ 582217 w 582217"/>
              <a:gd name="connsiteY21" fmla="*/ 312632 h 602015"/>
              <a:gd name="connsiteX22" fmla="*/ 549958 w 582217"/>
              <a:gd name="connsiteY22" fmla="*/ 344852 h 602015"/>
              <a:gd name="connsiteX23" fmla="*/ 542216 w 582217"/>
              <a:gd name="connsiteY23" fmla="*/ 344852 h 602015"/>
              <a:gd name="connsiteX24" fmla="*/ 481570 w 582217"/>
              <a:gd name="connsiteY24" fmla="*/ 344852 h 602015"/>
              <a:gd name="connsiteX25" fmla="*/ 449956 w 582217"/>
              <a:gd name="connsiteY25" fmla="*/ 312632 h 602015"/>
              <a:gd name="connsiteX26" fmla="*/ 449956 w 582217"/>
              <a:gd name="connsiteY26" fmla="*/ 308765 h 602015"/>
              <a:gd name="connsiteX27" fmla="*/ 481570 w 582217"/>
              <a:gd name="connsiteY27" fmla="*/ 276545 h 602015"/>
              <a:gd name="connsiteX28" fmla="*/ 317573 w 582217"/>
              <a:gd name="connsiteY28" fmla="*/ 29650 h 602015"/>
              <a:gd name="connsiteX29" fmla="*/ 312409 w 582217"/>
              <a:gd name="connsiteY29" fmla="*/ 34161 h 602015"/>
              <a:gd name="connsiteX30" fmla="*/ 317573 w 582217"/>
              <a:gd name="connsiteY30" fmla="*/ 39318 h 602015"/>
              <a:gd name="connsiteX31" fmla="*/ 403421 w 582217"/>
              <a:gd name="connsiteY31" fmla="*/ 39318 h 602015"/>
              <a:gd name="connsiteX32" fmla="*/ 408585 w 582217"/>
              <a:gd name="connsiteY32" fmla="*/ 34161 h 602015"/>
              <a:gd name="connsiteX33" fmla="*/ 403421 w 582217"/>
              <a:gd name="connsiteY33" fmla="*/ 29650 h 602015"/>
              <a:gd name="connsiteX34" fmla="*/ 225916 w 582217"/>
              <a:gd name="connsiteY34" fmla="*/ 0 h 602015"/>
              <a:gd name="connsiteX35" fmla="*/ 495078 w 582217"/>
              <a:gd name="connsiteY35" fmla="*/ 0 h 602015"/>
              <a:gd name="connsiteX36" fmla="*/ 535743 w 582217"/>
              <a:gd name="connsiteY36" fmla="*/ 40607 h 602015"/>
              <a:gd name="connsiteX37" fmla="*/ 535743 w 582217"/>
              <a:gd name="connsiteY37" fmla="*/ 196589 h 602015"/>
              <a:gd name="connsiteX38" fmla="*/ 549943 w 582217"/>
              <a:gd name="connsiteY38" fmla="*/ 196589 h 602015"/>
              <a:gd name="connsiteX39" fmla="*/ 582217 w 582217"/>
              <a:gd name="connsiteY39" fmla="*/ 228817 h 602015"/>
              <a:gd name="connsiteX40" fmla="*/ 582217 w 582217"/>
              <a:gd name="connsiteY40" fmla="*/ 232040 h 602015"/>
              <a:gd name="connsiteX41" fmla="*/ 549943 w 582217"/>
              <a:gd name="connsiteY41" fmla="*/ 264268 h 602015"/>
              <a:gd name="connsiteX42" fmla="*/ 542198 w 582217"/>
              <a:gd name="connsiteY42" fmla="*/ 264268 h 602015"/>
              <a:gd name="connsiteX43" fmla="*/ 489914 w 582217"/>
              <a:gd name="connsiteY43" fmla="*/ 264268 h 602015"/>
              <a:gd name="connsiteX44" fmla="*/ 481523 w 582217"/>
              <a:gd name="connsiteY44" fmla="*/ 264268 h 602015"/>
              <a:gd name="connsiteX45" fmla="*/ 449250 w 582217"/>
              <a:gd name="connsiteY45" fmla="*/ 232040 h 602015"/>
              <a:gd name="connsiteX46" fmla="*/ 449250 w 582217"/>
              <a:gd name="connsiteY46" fmla="*/ 228817 h 602015"/>
              <a:gd name="connsiteX47" fmla="*/ 481523 w 582217"/>
              <a:gd name="connsiteY47" fmla="*/ 196589 h 602015"/>
              <a:gd name="connsiteX48" fmla="*/ 489914 w 582217"/>
              <a:gd name="connsiteY48" fmla="*/ 196589 h 602015"/>
              <a:gd name="connsiteX49" fmla="*/ 507342 w 582217"/>
              <a:gd name="connsiteY49" fmla="*/ 196589 h 602015"/>
              <a:gd name="connsiteX50" fmla="*/ 507342 w 582217"/>
              <a:gd name="connsiteY50" fmla="*/ 64456 h 602015"/>
              <a:gd name="connsiteX51" fmla="*/ 213652 w 582217"/>
              <a:gd name="connsiteY51" fmla="*/ 64456 h 602015"/>
              <a:gd name="connsiteX52" fmla="*/ 213652 w 582217"/>
              <a:gd name="connsiteY52" fmla="*/ 136646 h 602015"/>
              <a:gd name="connsiteX53" fmla="*/ 278199 w 582217"/>
              <a:gd name="connsiteY53" fmla="*/ 100551 h 602015"/>
              <a:gd name="connsiteX54" fmla="*/ 331773 w 582217"/>
              <a:gd name="connsiteY54" fmla="*/ 133423 h 602015"/>
              <a:gd name="connsiteX55" fmla="*/ 249798 w 582217"/>
              <a:gd name="connsiteY55" fmla="*/ 210770 h 602015"/>
              <a:gd name="connsiteX56" fmla="*/ 213652 w 582217"/>
              <a:gd name="connsiteY56" fmla="*/ 234618 h 602015"/>
              <a:gd name="connsiteX57" fmla="*/ 213652 w 582217"/>
              <a:gd name="connsiteY57" fmla="*/ 527247 h 602015"/>
              <a:gd name="connsiteX58" fmla="*/ 507342 w 582217"/>
              <a:gd name="connsiteY58" fmla="*/ 527247 h 602015"/>
              <a:gd name="connsiteX59" fmla="*/ 507342 w 582217"/>
              <a:gd name="connsiteY59" fmla="*/ 505332 h 602015"/>
              <a:gd name="connsiteX60" fmla="*/ 481523 w 582217"/>
              <a:gd name="connsiteY60" fmla="*/ 505332 h 602015"/>
              <a:gd name="connsiteX61" fmla="*/ 449895 w 582217"/>
              <a:gd name="connsiteY61" fmla="*/ 473104 h 602015"/>
              <a:gd name="connsiteX62" fmla="*/ 449895 w 582217"/>
              <a:gd name="connsiteY62" fmla="*/ 469237 h 602015"/>
              <a:gd name="connsiteX63" fmla="*/ 481523 w 582217"/>
              <a:gd name="connsiteY63" fmla="*/ 437009 h 602015"/>
              <a:gd name="connsiteX64" fmla="*/ 489914 w 582217"/>
              <a:gd name="connsiteY64" fmla="*/ 437009 h 602015"/>
              <a:gd name="connsiteX65" fmla="*/ 542198 w 582217"/>
              <a:gd name="connsiteY65" fmla="*/ 437009 h 602015"/>
              <a:gd name="connsiteX66" fmla="*/ 549943 w 582217"/>
              <a:gd name="connsiteY66" fmla="*/ 437009 h 602015"/>
              <a:gd name="connsiteX67" fmla="*/ 582217 w 582217"/>
              <a:gd name="connsiteY67" fmla="*/ 469237 h 602015"/>
              <a:gd name="connsiteX68" fmla="*/ 582217 w 582217"/>
              <a:gd name="connsiteY68" fmla="*/ 473104 h 602015"/>
              <a:gd name="connsiteX69" fmla="*/ 549943 w 582217"/>
              <a:gd name="connsiteY69" fmla="*/ 505332 h 602015"/>
              <a:gd name="connsiteX70" fmla="*/ 542198 w 582217"/>
              <a:gd name="connsiteY70" fmla="*/ 505332 h 602015"/>
              <a:gd name="connsiteX71" fmla="*/ 535743 w 582217"/>
              <a:gd name="connsiteY71" fmla="*/ 505332 h 602015"/>
              <a:gd name="connsiteX72" fmla="*/ 535743 w 582217"/>
              <a:gd name="connsiteY72" fmla="*/ 561408 h 602015"/>
              <a:gd name="connsiteX73" fmla="*/ 495078 w 582217"/>
              <a:gd name="connsiteY73" fmla="*/ 602015 h 602015"/>
              <a:gd name="connsiteX74" fmla="*/ 225916 w 582217"/>
              <a:gd name="connsiteY74" fmla="*/ 602015 h 602015"/>
              <a:gd name="connsiteX75" fmla="*/ 185251 w 582217"/>
              <a:gd name="connsiteY75" fmla="*/ 561408 h 602015"/>
              <a:gd name="connsiteX76" fmla="*/ 185251 w 582217"/>
              <a:gd name="connsiteY76" fmla="*/ 515000 h 602015"/>
              <a:gd name="connsiteX77" fmla="*/ 136195 w 582217"/>
              <a:gd name="connsiteY77" fmla="*/ 515000 h 602015"/>
              <a:gd name="connsiteX78" fmla="*/ 25173 w 582217"/>
              <a:gd name="connsiteY78" fmla="*/ 455701 h 602015"/>
              <a:gd name="connsiteX79" fmla="*/ 23882 w 582217"/>
              <a:gd name="connsiteY79" fmla="*/ 453767 h 602015"/>
              <a:gd name="connsiteX80" fmla="*/ 18719 w 582217"/>
              <a:gd name="connsiteY80" fmla="*/ 446033 h 602015"/>
              <a:gd name="connsiteX81" fmla="*/ 15491 w 582217"/>
              <a:gd name="connsiteY81" fmla="*/ 438298 h 602015"/>
              <a:gd name="connsiteX82" fmla="*/ 12264 w 582217"/>
              <a:gd name="connsiteY82" fmla="*/ 431208 h 602015"/>
              <a:gd name="connsiteX83" fmla="*/ 6455 w 582217"/>
              <a:gd name="connsiteY83" fmla="*/ 414449 h 602015"/>
              <a:gd name="connsiteX84" fmla="*/ 5164 w 582217"/>
              <a:gd name="connsiteY84" fmla="*/ 409293 h 602015"/>
              <a:gd name="connsiteX85" fmla="*/ 2582 w 582217"/>
              <a:gd name="connsiteY85" fmla="*/ 393179 h 602015"/>
              <a:gd name="connsiteX86" fmla="*/ 1291 w 582217"/>
              <a:gd name="connsiteY86" fmla="*/ 386733 h 602015"/>
              <a:gd name="connsiteX87" fmla="*/ 0 w 582217"/>
              <a:gd name="connsiteY87" fmla="*/ 362885 h 602015"/>
              <a:gd name="connsiteX88" fmla="*/ 74875 w 582217"/>
              <a:gd name="connsiteY88" fmla="*/ 215282 h 602015"/>
              <a:gd name="connsiteX89" fmla="*/ 185251 w 582217"/>
              <a:gd name="connsiteY89" fmla="*/ 152115 h 602015"/>
              <a:gd name="connsiteX90" fmla="*/ 185251 w 582217"/>
              <a:gd name="connsiteY90" fmla="*/ 40607 h 602015"/>
              <a:gd name="connsiteX91" fmla="*/ 225916 w 582217"/>
              <a:gd name="connsiteY91" fmla="*/ 0 h 60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82217" h="602015">
                <a:moveTo>
                  <a:pt x="360819" y="541427"/>
                </a:moveTo>
                <a:cubicBezTo>
                  <a:pt x="349201" y="541427"/>
                  <a:pt x="340164" y="550451"/>
                  <a:pt x="340164" y="561408"/>
                </a:cubicBezTo>
                <a:cubicBezTo>
                  <a:pt x="340164" y="573010"/>
                  <a:pt x="349201" y="582034"/>
                  <a:pt x="360819" y="582034"/>
                </a:cubicBezTo>
                <a:cubicBezTo>
                  <a:pt x="371793" y="582034"/>
                  <a:pt x="380829" y="573010"/>
                  <a:pt x="380829" y="561408"/>
                </a:cubicBezTo>
                <a:cubicBezTo>
                  <a:pt x="380829" y="550451"/>
                  <a:pt x="371793" y="541427"/>
                  <a:pt x="360819" y="541427"/>
                </a:cubicBezTo>
                <a:close/>
                <a:moveTo>
                  <a:pt x="481509" y="357084"/>
                </a:moveTo>
                <a:lnTo>
                  <a:pt x="542192" y="357084"/>
                </a:lnTo>
                <a:lnTo>
                  <a:pt x="549939" y="357084"/>
                </a:lnTo>
                <a:cubicBezTo>
                  <a:pt x="568015" y="357084"/>
                  <a:pt x="582217" y="371266"/>
                  <a:pt x="582217" y="389315"/>
                </a:cubicBezTo>
                <a:lnTo>
                  <a:pt x="582217" y="392538"/>
                </a:lnTo>
                <a:cubicBezTo>
                  <a:pt x="582217" y="410587"/>
                  <a:pt x="568015" y="424769"/>
                  <a:pt x="549939" y="424769"/>
                </a:cubicBezTo>
                <a:lnTo>
                  <a:pt x="542192" y="424769"/>
                </a:lnTo>
                <a:lnTo>
                  <a:pt x="489902" y="424769"/>
                </a:lnTo>
                <a:lnTo>
                  <a:pt x="481509" y="424769"/>
                </a:lnTo>
                <a:cubicBezTo>
                  <a:pt x="464079" y="424769"/>
                  <a:pt x="449231" y="410587"/>
                  <a:pt x="449231" y="392538"/>
                </a:cubicBezTo>
                <a:lnTo>
                  <a:pt x="449231" y="389315"/>
                </a:lnTo>
                <a:cubicBezTo>
                  <a:pt x="449231" y="371266"/>
                  <a:pt x="464079" y="357084"/>
                  <a:pt x="481509" y="357084"/>
                </a:cubicBezTo>
                <a:close/>
                <a:moveTo>
                  <a:pt x="481570" y="276545"/>
                </a:moveTo>
                <a:lnTo>
                  <a:pt x="489957" y="276545"/>
                </a:lnTo>
                <a:lnTo>
                  <a:pt x="549958" y="276545"/>
                </a:lnTo>
                <a:cubicBezTo>
                  <a:pt x="567378" y="276545"/>
                  <a:pt x="582217" y="291366"/>
                  <a:pt x="582217" y="308765"/>
                </a:cubicBezTo>
                <a:lnTo>
                  <a:pt x="582217" y="312632"/>
                </a:lnTo>
                <a:cubicBezTo>
                  <a:pt x="582217" y="330031"/>
                  <a:pt x="567378" y="344852"/>
                  <a:pt x="549958" y="344852"/>
                </a:cubicBezTo>
                <a:lnTo>
                  <a:pt x="542216" y="344852"/>
                </a:lnTo>
                <a:lnTo>
                  <a:pt x="481570" y="344852"/>
                </a:lnTo>
                <a:cubicBezTo>
                  <a:pt x="464150" y="344852"/>
                  <a:pt x="449956" y="330031"/>
                  <a:pt x="449956" y="312632"/>
                </a:cubicBezTo>
                <a:lnTo>
                  <a:pt x="449956" y="308765"/>
                </a:lnTo>
                <a:cubicBezTo>
                  <a:pt x="449956" y="291366"/>
                  <a:pt x="464150" y="276545"/>
                  <a:pt x="481570" y="276545"/>
                </a:cubicBezTo>
                <a:close/>
                <a:moveTo>
                  <a:pt x="317573" y="29650"/>
                </a:moveTo>
                <a:cubicBezTo>
                  <a:pt x="314991" y="29650"/>
                  <a:pt x="312409" y="31583"/>
                  <a:pt x="312409" y="34161"/>
                </a:cubicBezTo>
                <a:cubicBezTo>
                  <a:pt x="312409" y="36740"/>
                  <a:pt x="314991" y="39318"/>
                  <a:pt x="317573" y="39318"/>
                </a:cubicBezTo>
                <a:lnTo>
                  <a:pt x="403421" y="39318"/>
                </a:lnTo>
                <a:cubicBezTo>
                  <a:pt x="406003" y="39318"/>
                  <a:pt x="408585" y="36740"/>
                  <a:pt x="408585" y="34161"/>
                </a:cubicBezTo>
                <a:cubicBezTo>
                  <a:pt x="408585" y="31583"/>
                  <a:pt x="406003" y="29650"/>
                  <a:pt x="403421" y="29650"/>
                </a:cubicBezTo>
                <a:close/>
                <a:moveTo>
                  <a:pt x="225916" y="0"/>
                </a:moveTo>
                <a:lnTo>
                  <a:pt x="495078" y="0"/>
                </a:lnTo>
                <a:cubicBezTo>
                  <a:pt x="517670" y="0"/>
                  <a:pt x="535743" y="18048"/>
                  <a:pt x="535743" y="40607"/>
                </a:cubicBezTo>
                <a:lnTo>
                  <a:pt x="535743" y="196589"/>
                </a:lnTo>
                <a:lnTo>
                  <a:pt x="549943" y="196589"/>
                </a:lnTo>
                <a:cubicBezTo>
                  <a:pt x="568017" y="196589"/>
                  <a:pt x="582217" y="210770"/>
                  <a:pt x="582217" y="228817"/>
                </a:cubicBezTo>
                <a:lnTo>
                  <a:pt x="582217" y="232040"/>
                </a:lnTo>
                <a:cubicBezTo>
                  <a:pt x="582217" y="250088"/>
                  <a:pt x="567371" y="264268"/>
                  <a:pt x="549943" y="264268"/>
                </a:cubicBezTo>
                <a:lnTo>
                  <a:pt x="542198" y="264268"/>
                </a:lnTo>
                <a:lnTo>
                  <a:pt x="489914" y="264268"/>
                </a:lnTo>
                <a:lnTo>
                  <a:pt x="481523" y="264268"/>
                </a:lnTo>
                <a:cubicBezTo>
                  <a:pt x="464096" y="264268"/>
                  <a:pt x="449250" y="250088"/>
                  <a:pt x="449250" y="232040"/>
                </a:cubicBezTo>
                <a:lnTo>
                  <a:pt x="449250" y="228817"/>
                </a:lnTo>
                <a:cubicBezTo>
                  <a:pt x="449250" y="210770"/>
                  <a:pt x="464096" y="196589"/>
                  <a:pt x="481523" y="196589"/>
                </a:cubicBezTo>
                <a:lnTo>
                  <a:pt x="489914" y="196589"/>
                </a:lnTo>
                <a:lnTo>
                  <a:pt x="507342" y="196589"/>
                </a:lnTo>
                <a:lnTo>
                  <a:pt x="507342" y="64456"/>
                </a:lnTo>
                <a:lnTo>
                  <a:pt x="213652" y="64456"/>
                </a:lnTo>
                <a:lnTo>
                  <a:pt x="213652" y="136646"/>
                </a:lnTo>
                <a:cubicBezTo>
                  <a:pt x="242052" y="120532"/>
                  <a:pt x="266580" y="106996"/>
                  <a:pt x="278199" y="100551"/>
                </a:cubicBezTo>
                <a:cubicBezTo>
                  <a:pt x="316282" y="81214"/>
                  <a:pt x="338228" y="105063"/>
                  <a:pt x="331773" y="133423"/>
                </a:cubicBezTo>
                <a:cubicBezTo>
                  <a:pt x="326609" y="155982"/>
                  <a:pt x="289172" y="179831"/>
                  <a:pt x="249798" y="210770"/>
                </a:cubicBezTo>
                <a:cubicBezTo>
                  <a:pt x="242052" y="216571"/>
                  <a:pt x="228497" y="225594"/>
                  <a:pt x="213652" y="234618"/>
                </a:cubicBezTo>
                <a:lnTo>
                  <a:pt x="213652" y="527247"/>
                </a:lnTo>
                <a:lnTo>
                  <a:pt x="507342" y="527247"/>
                </a:lnTo>
                <a:lnTo>
                  <a:pt x="507342" y="505332"/>
                </a:lnTo>
                <a:lnTo>
                  <a:pt x="481523" y="505332"/>
                </a:lnTo>
                <a:cubicBezTo>
                  <a:pt x="464096" y="505332"/>
                  <a:pt x="449895" y="490507"/>
                  <a:pt x="449895" y="473104"/>
                </a:cubicBezTo>
                <a:lnTo>
                  <a:pt x="449895" y="469237"/>
                </a:lnTo>
                <a:cubicBezTo>
                  <a:pt x="449895" y="451834"/>
                  <a:pt x="464096" y="437009"/>
                  <a:pt x="481523" y="437009"/>
                </a:cubicBezTo>
                <a:lnTo>
                  <a:pt x="489914" y="437009"/>
                </a:lnTo>
                <a:lnTo>
                  <a:pt x="542198" y="437009"/>
                </a:lnTo>
                <a:lnTo>
                  <a:pt x="549943" y="437009"/>
                </a:lnTo>
                <a:cubicBezTo>
                  <a:pt x="567371" y="437009"/>
                  <a:pt x="582217" y="451834"/>
                  <a:pt x="582217" y="469237"/>
                </a:cubicBezTo>
                <a:lnTo>
                  <a:pt x="582217" y="473104"/>
                </a:lnTo>
                <a:cubicBezTo>
                  <a:pt x="582217" y="490507"/>
                  <a:pt x="567371" y="505332"/>
                  <a:pt x="549943" y="505332"/>
                </a:cubicBezTo>
                <a:lnTo>
                  <a:pt x="542198" y="505332"/>
                </a:lnTo>
                <a:lnTo>
                  <a:pt x="535743" y="505332"/>
                </a:lnTo>
                <a:lnTo>
                  <a:pt x="535743" y="561408"/>
                </a:lnTo>
                <a:cubicBezTo>
                  <a:pt x="535743" y="583967"/>
                  <a:pt x="517670" y="602015"/>
                  <a:pt x="495078" y="602015"/>
                </a:cubicBezTo>
                <a:lnTo>
                  <a:pt x="225916" y="602015"/>
                </a:lnTo>
                <a:cubicBezTo>
                  <a:pt x="203969" y="602015"/>
                  <a:pt x="185251" y="583967"/>
                  <a:pt x="185251" y="561408"/>
                </a:cubicBezTo>
                <a:lnTo>
                  <a:pt x="185251" y="515000"/>
                </a:lnTo>
                <a:lnTo>
                  <a:pt x="136195" y="515000"/>
                </a:lnTo>
                <a:cubicBezTo>
                  <a:pt x="136195" y="515000"/>
                  <a:pt x="63902" y="515000"/>
                  <a:pt x="25173" y="455701"/>
                </a:cubicBezTo>
                <a:cubicBezTo>
                  <a:pt x="24528" y="455056"/>
                  <a:pt x="23882" y="454412"/>
                  <a:pt x="23882" y="453767"/>
                </a:cubicBezTo>
                <a:cubicBezTo>
                  <a:pt x="21946" y="451189"/>
                  <a:pt x="20655" y="448611"/>
                  <a:pt x="18719" y="446033"/>
                </a:cubicBezTo>
                <a:cubicBezTo>
                  <a:pt x="17428" y="443454"/>
                  <a:pt x="16782" y="440876"/>
                  <a:pt x="15491" y="438298"/>
                </a:cubicBezTo>
                <a:cubicBezTo>
                  <a:pt x="14200" y="436364"/>
                  <a:pt x="12909" y="433786"/>
                  <a:pt x="12264" y="431208"/>
                </a:cubicBezTo>
                <a:cubicBezTo>
                  <a:pt x="9682" y="426051"/>
                  <a:pt x="8391" y="420250"/>
                  <a:pt x="6455" y="414449"/>
                </a:cubicBezTo>
                <a:cubicBezTo>
                  <a:pt x="5809" y="413160"/>
                  <a:pt x="5809" y="411227"/>
                  <a:pt x="5164" y="409293"/>
                </a:cubicBezTo>
                <a:cubicBezTo>
                  <a:pt x="3873" y="404136"/>
                  <a:pt x="3227" y="398980"/>
                  <a:pt x="2582" y="393179"/>
                </a:cubicBezTo>
                <a:cubicBezTo>
                  <a:pt x="1936" y="391245"/>
                  <a:pt x="1936" y="389312"/>
                  <a:pt x="1291" y="386733"/>
                </a:cubicBezTo>
                <a:cubicBezTo>
                  <a:pt x="645" y="378999"/>
                  <a:pt x="0" y="371264"/>
                  <a:pt x="0" y="362885"/>
                </a:cubicBezTo>
                <a:cubicBezTo>
                  <a:pt x="0" y="267491"/>
                  <a:pt x="44538" y="227528"/>
                  <a:pt x="74875" y="215282"/>
                </a:cubicBezTo>
                <a:cubicBezTo>
                  <a:pt x="75520" y="215282"/>
                  <a:pt x="131031" y="183054"/>
                  <a:pt x="185251" y="152115"/>
                </a:cubicBezTo>
                <a:lnTo>
                  <a:pt x="185251" y="40607"/>
                </a:lnTo>
                <a:cubicBezTo>
                  <a:pt x="185251" y="18048"/>
                  <a:pt x="203969" y="0"/>
                  <a:pt x="225916" y="0"/>
                </a:cubicBezTo>
                <a:close/>
              </a:path>
            </a:pathLst>
          </a:custGeom>
          <a:solidFill>
            <a:srgbClr val="FFBA00">
              <a:alpha val="80000"/>
            </a:srgbClr>
          </a:solidFill>
          <a:ln>
            <a:noFill/>
          </a:ln>
        </p:spPr>
      </p:sp>
      <p:sp>
        <p:nvSpPr>
          <p:cNvPr id="28" name="settings_208899">
            <a:extLst>
              <a:ext uri="{FF2B5EF4-FFF2-40B4-BE49-F238E27FC236}">
                <a16:creationId xmlns:a16="http://schemas.microsoft.com/office/drawing/2014/main" id="{AC7C8761-5D74-47EC-B227-13A8AE575F71}"/>
              </a:ext>
            </a:extLst>
          </p:cNvPr>
          <p:cNvSpPr>
            <a:spLocks noChangeAspect="1"/>
          </p:cNvSpPr>
          <p:nvPr/>
        </p:nvSpPr>
        <p:spPr bwMode="auto">
          <a:xfrm>
            <a:off x="8004868" y="1054982"/>
            <a:ext cx="747175" cy="812808"/>
          </a:xfrm>
          <a:custGeom>
            <a:avLst/>
            <a:gdLst>
              <a:gd name="connsiteX0" fmla="*/ 241655 w 555851"/>
              <a:gd name="connsiteY0" fmla="*/ 289216 h 604677"/>
              <a:gd name="connsiteX1" fmla="*/ 203045 w 555851"/>
              <a:gd name="connsiteY1" fmla="*/ 327684 h 604677"/>
              <a:gd name="connsiteX2" fmla="*/ 186895 w 555851"/>
              <a:gd name="connsiteY2" fmla="*/ 311463 h 604677"/>
              <a:gd name="connsiteX3" fmla="*/ 170003 w 555851"/>
              <a:gd name="connsiteY3" fmla="*/ 328240 h 604677"/>
              <a:gd name="connsiteX4" fmla="*/ 186245 w 555851"/>
              <a:gd name="connsiteY4" fmla="*/ 344555 h 604677"/>
              <a:gd name="connsiteX5" fmla="*/ 203045 w 555851"/>
              <a:gd name="connsiteY5" fmla="*/ 361425 h 604677"/>
              <a:gd name="connsiteX6" fmla="*/ 219937 w 555851"/>
              <a:gd name="connsiteY6" fmla="*/ 344555 h 604677"/>
              <a:gd name="connsiteX7" fmla="*/ 258547 w 555851"/>
              <a:gd name="connsiteY7" fmla="*/ 305994 h 604677"/>
              <a:gd name="connsiteX8" fmla="*/ 478047 w 555851"/>
              <a:gd name="connsiteY8" fmla="*/ 253503 h 604677"/>
              <a:gd name="connsiteX9" fmla="*/ 458738 w 555851"/>
              <a:gd name="connsiteY9" fmla="*/ 286875 h 604677"/>
              <a:gd name="connsiteX10" fmla="*/ 492158 w 555851"/>
              <a:gd name="connsiteY10" fmla="*/ 306157 h 604677"/>
              <a:gd name="connsiteX11" fmla="*/ 511468 w 555851"/>
              <a:gd name="connsiteY11" fmla="*/ 272785 h 604677"/>
              <a:gd name="connsiteX12" fmla="*/ 478047 w 555851"/>
              <a:gd name="connsiteY12" fmla="*/ 253503 h 604677"/>
              <a:gd name="connsiteX13" fmla="*/ 208031 w 555851"/>
              <a:gd name="connsiteY13" fmla="*/ 252289 h 604677"/>
              <a:gd name="connsiteX14" fmla="*/ 237015 w 555851"/>
              <a:gd name="connsiteY14" fmla="*/ 255568 h 604677"/>
              <a:gd name="connsiteX15" fmla="*/ 284164 w 555851"/>
              <a:gd name="connsiteY15" fmla="*/ 347892 h 604677"/>
              <a:gd name="connsiteX16" fmla="*/ 191721 w 555851"/>
              <a:gd name="connsiteY16" fmla="*/ 394980 h 604677"/>
              <a:gd name="connsiteX17" fmla="*/ 144572 w 555851"/>
              <a:gd name="connsiteY17" fmla="*/ 302657 h 604677"/>
              <a:gd name="connsiteX18" fmla="*/ 208031 w 555851"/>
              <a:gd name="connsiteY18" fmla="*/ 252289 h 604677"/>
              <a:gd name="connsiteX19" fmla="*/ 471456 w 555851"/>
              <a:gd name="connsiteY19" fmla="*/ 209192 h 604677"/>
              <a:gd name="connsiteX20" fmla="*/ 478883 w 555851"/>
              <a:gd name="connsiteY20" fmla="*/ 213549 h 604677"/>
              <a:gd name="connsiteX21" fmla="*/ 481390 w 555851"/>
              <a:gd name="connsiteY21" fmla="*/ 222727 h 604677"/>
              <a:gd name="connsiteX22" fmla="*/ 503484 w 555851"/>
              <a:gd name="connsiteY22" fmla="*/ 225693 h 604677"/>
              <a:gd name="connsiteX23" fmla="*/ 508219 w 555851"/>
              <a:gd name="connsiteY23" fmla="*/ 217535 h 604677"/>
              <a:gd name="connsiteX24" fmla="*/ 516481 w 555851"/>
              <a:gd name="connsiteY24" fmla="*/ 215311 h 604677"/>
              <a:gd name="connsiteX25" fmla="*/ 525393 w 555851"/>
              <a:gd name="connsiteY25" fmla="*/ 220502 h 604677"/>
              <a:gd name="connsiteX26" fmla="*/ 527621 w 555851"/>
              <a:gd name="connsiteY26" fmla="*/ 228752 h 604677"/>
              <a:gd name="connsiteX27" fmla="*/ 522980 w 555851"/>
              <a:gd name="connsiteY27" fmla="*/ 236910 h 604677"/>
              <a:gd name="connsiteX28" fmla="*/ 536534 w 555851"/>
              <a:gd name="connsiteY28" fmla="*/ 254615 h 604677"/>
              <a:gd name="connsiteX29" fmla="*/ 545631 w 555851"/>
              <a:gd name="connsiteY29" fmla="*/ 252112 h 604677"/>
              <a:gd name="connsiteX30" fmla="*/ 553058 w 555851"/>
              <a:gd name="connsiteY30" fmla="*/ 256469 h 604677"/>
              <a:gd name="connsiteX31" fmla="*/ 555658 w 555851"/>
              <a:gd name="connsiteY31" fmla="*/ 266296 h 604677"/>
              <a:gd name="connsiteX32" fmla="*/ 551294 w 555851"/>
              <a:gd name="connsiteY32" fmla="*/ 273712 h 604677"/>
              <a:gd name="connsiteX33" fmla="*/ 542289 w 555851"/>
              <a:gd name="connsiteY33" fmla="*/ 276214 h 604677"/>
              <a:gd name="connsiteX34" fmla="*/ 539319 w 555851"/>
              <a:gd name="connsiteY34" fmla="*/ 298370 h 604677"/>
              <a:gd name="connsiteX35" fmla="*/ 547488 w 555851"/>
              <a:gd name="connsiteY35" fmla="*/ 303005 h 604677"/>
              <a:gd name="connsiteX36" fmla="*/ 549716 w 555851"/>
              <a:gd name="connsiteY36" fmla="*/ 311348 h 604677"/>
              <a:gd name="connsiteX37" fmla="*/ 544517 w 555851"/>
              <a:gd name="connsiteY37" fmla="*/ 320247 h 604677"/>
              <a:gd name="connsiteX38" fmla="*/ 536162 w 555851"/>
              <a:gd name="connsiteY38" fmla="*/ 322472 h 604677"/>
              <a:gd name="connsiteX39" fmla="*/ 527993 w 555851"/>
              <a:gd name="connsiteY39" fmla="*/ 317744 h 604677"/>
              <a:gd name="connsiteX40" fmla="*/ 510354 w 555851"/>
              <a:gd name="connsiteY40" fmla="*/ 331371 h 604677"/>
              <a:gd name="connsiteX41" fmla="*/ 512768 w 555851"/>
              <a:gd name="connsiteY41" fmla="*/ 340456 h 604677"/>
              <a:gd name="connsiteX42" fmla="*/ 508497 w 555851"/>
              <a:gd name="connsiteY42" fmla="*/ 347872 h 604677"/>
              <a:gd name="connsiteX43" fmla="*/ 498564 w 555851"/>
              <a:gd name="connsiteY43" fmla="*/ 350467 h 604677"/>
              <a:gd name="connsiteX44" fmla="*/ 491137 w 555851"/>
              <a:gd name="connsiteY44" fmla="*/ 346203 h 604677"/>
              <a:gd name="connsiteX45" fmla="*/ 488631 w 555851"/>
              <a:gd name="connsiteY45" fmla="*/ 337026 h 604677"/>
              <a:gd name="connsiteX46" fmla="*/ 466536 w 555851"/>
              <a:gd name="connsiteY46" fmla="*/ 334059 h 604677"/>
              <a:gd name="connsiteX47" fmla="*/ 461801 w 555851"/>
              <a:gd name="connsiteY47" fmla="*/ 342217 h 604677"/>
              <a:gd name="connsiteX48" fmla="*/ 453539 w 555851"/>
              <a:gd name="connsiteY48" fmla="*/ 344442 h 604677"/>
              <a:gd name="connsiteX49" fmla="*/ 444627 w 555851"/>
              <a:gd name="connsiteY49" fmla="*/ 339250 h 604677"/>
              <a:gd name="connsiteX50" fmla="*/ 442399 w 555851"/>
              <a:gd name="connsiteY50" fmla="*/ 331000 h 604677"/>
              <a:gd name="connsiteX51" fmla="*/ 447041 w 555851"/>
              <a:gd name="connsiteY51" fmla="*/ 322843 h 604677"/>
              <a:gd name="connsiteX52" fmla="*/ 433487 w 555851"/>
              <a:gd name="connsiteY52" fmla="*/ 305137 h 604677"/>
              <a:gd name="connsiteX53" fmla="*/ 424389 w 555851"/>
              <a:gd name="connsiteY53" fmla="*/ 307640 h 604677"/>
              <a:gd name="connsiteX54" fmla="*/ 416962 w 555851"/>
              <a:gd name="connsiteY54" fmla="*/ 303283 h 604677"/>
              <a:gd name="connsiteX55" fmla="*/ 414363 w 555851"/>
              <a:gd name="connsiteY55" fmla="*/ 293364 h 604677"/>
              <a:gd name="connsiteX56" fmla="*/ 418726 w 555851"/>
              <a:gd name="connsiteY56" fmla="*/ 285948 h 604677"/>
              <a:gd name="connsiteX57" fmla="*/ 427731 w 555851"/>
              <a:gd name="connsiteY57" fmla="*/ 283538 h 604677"/>
              <a:gd name="connsiteX58" fmla="*/ 430702 w 555851"/>
              <a:gd name="connsiteY58" fmla="*/ 261382 h 604677"/>
              <a:gd name="connsiteX59" fmla="*/ 422532 w 555851"/>
              <a:gd name="connsiteY59" fmla="*/ 256655 h 604677"/>
              <a:gd name="connsiteX60" fmla="*/ 420304 w 555851"/>
              <a:gd name="connsiteY60" fmla="*/ 248404 h 604677"/>
              <a:gd name="connsiteX61" fmla="*/ 425503 w 555851"/>
              <a:gd name="connsiteY61" fmla="*/ 239505 h 604677"/>
              <a:gd name="connsiteX62" fmla="*/ 433858 w 555851"/>
              <a:gd name="connsiteY62" fmla="*/ 237281 h 604677"/>
              <a:gd name="connsiteX63" fmla="*/ 442027 w 555851"/>
              <a:gd name="connsiteY63" fmla="*/ 242008 h 604677"/>
              <a:gd name="connsiteX64" fmla="*/ 459666 w 555851"/>
              <a:gd name="connsiteY64" fmla="*/ 228381 h 604677"/>
              <a:gd name="connsiteX65" fmla="*/ 457252 w 555851"/>
              <a:gd name="connsiteY65" fmla="*/ 219204 h 604677"/>
              <a:gd name="connsiteX66" fmla="*/ 461523 w 555851"/>
              <a:gd name="connsiteY66" fmla="*/ 211788 h 604677"/>
              <a:gd name="connsiteX67" fmla="*/ 244452 w 555851"/>
              <a:gd name="connsiteY67" fmla="*/ 193244 h 604677"/>
              <a:gd name="connsiteX68" fmla="*/ 233125 w 555851"/>
              <a:gd name="connsiteY68" fmla="*/ 198992 h 604677"/>
              <a:gd name="connsiteX69" fmla="*/ 226997 w 555851"/>
              <a:gd name="connsiteY69" fmla="*/ 218090 h 604677"/>
              <a:gd name="connsiteX70" fmla="*/ 184844 w 555851"/>
              <a:gd name="connsiteY70" fmla="*/ 221427 h 604677"/>
              <a:gd name="connsiteX71" fmla="*/ 175745 w 555851"/>
              <a:gd name="connsiteY71" fmla="*/ 203535 h 604677"/>
              <a:gd name="connsiteX72" fmla="*/ 163675 w 555851"/>
              <a:gd name="connsiteY72" fmla="*/ 199734 h 604677"/>
              <a:gd name="connsiteX73" fmla="*/ 142041 w 555851"/>
              <a:gd name="connsiteY73" fmla="*/ 210673 h 604677"/>
              <a:gd name="connsiteX74" fmla="*/ 138235 w 555851"/>
              <a:gd name="connsiteY74" fmla="*/ 222725 h 604677"/>
              <a:gd name="connsiteX75" fmla="*/ 147334 w 555851"/>
              <a:gd name="connsiteY75" fmla="*/ 240618 h 604677"/>
              <a:gd name="connsiteX76" fmla="*/ 120036 w 555851"/>
              <a:gd name="connsiteY76" fmla="*/ 272602 h 604677"/>
              <a:gd name="connsiteX77" fmla="*/ 100817 w 555851"/>
              <a:gd name="connsiteY77" fmla="*/ 266483 h 604677"/>
              <a:gd name="connsiteX78" fmla="*/ 89582 w 555851"/>
              <a:gd name="connsiteY78" fmla="*/ 272139 h 604677"/>
              <a:gd name="connsiteX79" fmla="*/ 82155 w 555851"/>
              <a:gd name="connsiteY79" fmla="*/ 295130 h 604677"/>
              <a:gd name="connsiteX80" fmla="*/ 87818 w 555851"/>
              <a:gd name="connsiteY80" fmla="*/ 306348 h 604677"/>
              <a:gd name="connsiteX81" fmla="*/ 107038 w 555851"/>
              <a:gd name="connsiteY81" fmla="*/ 312559 h 604677"/>
              <a:gd name="connsiteX82" fmla="*/ 110380 w 555851"/>
              <a:gd name="connsiteY82" fmla="*/ 354556 h 604677"/>
              <a:gd name="connsiteX83" fmla="*/ 92368 w 555851"/>
              <a:gd name="connsiteY83" fmla="*/ 363734 h 604677"/>
              <a:gd name="connsiteX84" fmla="*/ 88561 w 555851"/>
              <a:gd name="connsiteY84" fmla="*/ 375693 h 604677"/>
              <a:gd name="connsiteX85" fmla="*/ 99610 w 555851"/>
              <a:gd name="connsiteY85" fmla="*/ 397387 h 604677"/>
              <a:gd name="connsiteX86" fmla="*/ 111587 w 555851"/>
              <a:gd name="connsiteY86" fmla="*/ 401188 h 604677"/>
              <a:gd name="connsiteX87" fmla="*/ 129507 w 555851"/>
              <a:gd name="connsiteY87" fmla="*/ 392010 h 604677"/>
              <a:gd name="connsiteX88" fmla="*/ 161632 w 555851"/>
              <a:gd name="connsiteY88" fmla="*/ 419359 h 604677"/>
              <a:gd name="connsiteX89" fmla="*/ 155411 w 555851"/>
              <a:gd name="connsiteY89" fmla="*/ 438549 h 604677"/>
              <a:gd name="connsiteX90" fmla="*/ 161075 w 555851"/>
              <a:gd name="connsiteY90" fmla="*/ 449767 h 604677"/>
              <a:gd name="connsiteX91" fmla="*/ 184101 w 555851"/>
              <a:gd name="connsiteY91" fmla="*/ 457184 h 604677"/>
              <a:gd name="connsiteX92" fmla="*/ 195429 w 555851"/>
              <a:gd name="connsiteY92" fmla="*/ 451529 h 604677"/>
              <a:gd name="connsiteX93" fmla="*/ 201557 w 555851"/>
              <a:gd name="connsiteY93" fmla="*/ 432338 h 604677"/>
              <a:gd name="connsiteX94" fmla="*/ 243709 w 555851"/>
              <a:gd name="connsiteY94" fmla="*/ 429001 h 604677"/>
              <a:gd name="connsiteX95" fmla="*/ 252808 w 555851"/>
              <a:gd name="connsiteY95" fmla="*/ 446893 h 604677"/>
              <a:gd name="connsiteX96" fmla="*/ 264879 w 555851"/>
              <a:gd name="connsiteY96" fmla="*/ 450787 h 604677"/>
              <a:gd name="connsiteX97" fmla="*/ 286512 w 555851"/>
              <a:gd name="connsiteY97" fmla="*/ 439755 h 604677"/>
              <a:gd name="connsiteX98" fmla="*/ 290319 w 555851"/>
              <a:gd name="connsiteY98" fmla="*/ 427795 h 604677"/>
              <a:gd name="connsiteX99" fmla="*/ 281220 w 555851"/>
              <a:gd name="connsiteY99" fmla="*/ 409810 h 604677"/>
              <a:gd name="connsiteX100" fmla="*/ 308517 w 555851"/>
              <a:gd name="connsiteY100" fmla="*/ 377826 h 604677"/>
              <a:gd name="connsiteX101" fmla="*/ 327736 w 555851"/>
              <a:gd name="connsiteY101" fmla="*/ 384037 h 604677"/>
              <a:gd name="connsiteX102" fmla="*/ 338971 w 555851"/>
              <a:gd name="connsiteY102" fmla="*/ 378289 h 604677"/>
              <a:gd name="connsiteX103" fmla="*/ 346399 w 555851"/>
              <a:gd name="connsiteY103" fmla="*/ 355298 h 604677"/>
              <a:gd name="connsiteX104" fmla="*/ 340735 w 555851"/>
              <a:gd name="connsiteY104" fmla="*/ 344080 h 604677"/>
              <a:gd name="connsiteX105" fmla="*/ 321516 w 555851"/>
              <a:gd name="connsiteY105" fmla="*/ 337869 h 604677"/>
              <a:gd name="connsiteX106" fmla="*/ 318173 w 555851"/>
              <a:gd name="connsiteY106" fmla="*/ 295872 h 604677"/>
              <a:gd name="connsiteX107" fmla="*/ 336185 w 555851"/>
              <a:gd name="connsiteY107" fmla="*/ 286694 h 604677"/>
              <a:gd name="connsiteX108" fmla="*/ 339992 w 555851"/>
              <a:gd name="connsiteY108" fmla="*/ 274734 h 604677"/>
              <a:gd name="connsiteX109" fmla="*/ 328943 w 555851"/>
              <a:gd name="connsiteY109" fmla="*/ 253133 h 604677"/>
              <a:gd name="connsiteX110" fmla="*/ 316966 w 555851"/>
              <a:gd name="connsiteY110" fmla="*/ 249240 h 604677"/>
              <a:gd name="connsiteX111" fmla="*/ 299046 w 555851"/>
              <a:gd name="connsiteY111" fmla="*/ 258418 h 604677"/>
              <a:gd name="connsiteX112" fmla="*/ 266921 w 555851"/>
              <a:gd name="connsiteY112" fmla="*/ 231069 h 604677"/>
              <a:gd name="connsiteX113" fmla="*/ 273142 w 555851"/>
              <a:gd name="connsiteY113" fmla="*/ 211971 h 604677"/>
              <a:gd name="connsiteX114" fmla="*/ 267478 w 555851"/>
              <a:gd name="connsiteY114" fmla="*/ 200661 h 604677"/>
              <a:gd name="connsiteX115" fmla="*/ 226625 w 555851"/>
              <a:gd name="connsiteY115" fmla="*/ 150413 h 604677"/>
              <a:gd name="connsiteX116" fmla="*/ 389387 w 555851"/>
              <a:gd name="connsiteY116" fmla="*/ 320439 h 604677"/>
              <a:gd name="connsiteX117" fmla="*/ 346584 w 555851"/>
              <a:gd name="connsiteY117" fmla="*/ 440033 h 604677"/>
              <a:gd name="connsiteX118" fmla="*/ 346584 w 555851"/>
              <a:gd name="connsiteY118" fmla="*/ 518835 h 604677"/>
              <a:gd name="connsiteX119" fmla="*/ 334793 w 555851"/>
              <a:gd name="connsiteY119" fmla="*/ 535337 h 604677"/>
              <a:gd name="connsiteX120" fmla="*/ 132664 w 555851"/>
              <a:gd name="connsiteY120" fmla="*/ 604033 h 604677"/>
              <a:gd name="connsiteX121" fmla="*/ 117158 w 555851"/>
              <a:gd name="connsiteY121" fmla="*/ 593001 h 604677"/>
              <a:gd name="connsiteX122" fmla="*/ 117158 w 555851"/>
              <a:gd name="connsiteY122" fmla="*/ 550726 h 604677"/>
              <a:gd name="connsiteX123" fmla="*/ 69156 w 555851"/>
              <a:gd name="connsiteY123" fmla="*/ 550726 h 604677"/>
              <a:gd name="connsiteX124" fmla="*/ 38331 w 555851"/>
              <a:gd name="connsiteY124" fmla="*/ 519947 h 604677"/>
              <a:gd name="connsiteX125" fmla="*/ 38331 w 555851"/>
              <a:gd name="connsiteY125" fmla="*/ 435768 h 604677"/>
              <a:gd name="connsiteX126" fmla="*/ 15304 w 555851"/>
              <a:gd name="connsiteY126" fmla="*/ 435768 h 604677"/>
              <a:gd name="connsiteX127" fmla="*/ 2399 w 555851"/>
              <a:gd name="connsiteY127" fmla="*/ 412406 h 604677"/>
              <a:gd name="connsiteX128" fmla="*/ 24775 w 555851"/>
              <a:gd name="connsiteY128" fmla="*/ 372912 h 604677"/>
              <a:gd name="connsiteX129" fmla="*/ 38145 w 555851"/>
              <a:gd name="connsiteY129" fmla="*/ 318214 h 604677"/>
              <a:gd name="connsiteX130" fmla="*/ 38702 w 555851"/>
              <a:gd name="connsiteY130" fmla="*/ 313394 h 604677"/>
              <a:gd name="connsiteX131" fmla="*/ 226625 w 555851"/>
              <a:gd name="connsiteY131" fmla="*/ 150413 h 604677"/>
              <a:gd name="connsiteX132" fmla="*/ 423046 w 555851"/>
              <a:gd name="connsiteY132" fmla="*/ 63873 h 604677"/>
              <a:gd name="connsiteX133" fmla="*/ 395346 w 555851"/>
              <a:gd name="connsiteY133" fmla="*/ 75553 h 604677"/>
              <a:gd name="connsiteX134" fmla="*/ 395624 w 555851"/>
              <a:gd name="connsiteY134" fmla="*/ 130989 h 604677"/>
              <a:gd name="connsiteX135" fmla="*/ 451141 w 555851"/>
              <a:gd name="connsiteY135" fmla="*/ 130804 h 604677"/>
              <a:gd name="connsiteX136" fmla="*/ 450955 w 555851"/>
              <a:gd name="connsiteY136" fmla="*/ 75275 h 604677"/>
              <a:gd name="connsiteX137" fmla="*/ 423046 w 555851"/>
              <a:gd name="connsiteY137" fmla="*/ 63873 h 604677"/>
              <a:gd name="connsiteX138" fmla="*/ 430160 w 555851"/>
              <a:gd name="connsiteY138" fmla="*/ 1 h 604677"/>
              <a:gd name="connsiteX139" fmla="*/ 438886 w 555851"/>
              <a:gd name="connsiteY139" fmla="*/ 8622 h 604677"/>
              <a:gd name="connsiteX140" fmla="*/ 438701 w 555851"/>
              <a:gd name="connsiteY140" fmla="*/ 22342 h 604677"/>
              <a:gd name="connsiteX141" fmla="*/ 468409 w 555851"/>
              <a:gd name="connsiteY141" fmla="*/ 34486 h 604677"/>
              <a:gd name="connsiteX142" fmla="*/ 477878 w 555851"/>
              <a:gd name="connsiteY142" fmla="*/ 24845 h 604677"/>
              <a:gd name="connsiteX143" fmla="*/ 490318 w 555851"/>
              <a:gd name="connsiteY143" fmla="*/ 24752 h 604677"/>
              <a:gd name="connsiteX144" fmla="*/ 500809 w 555851"/>
              <a:gd name="connsiteY144" fmla="*/ 35135 h 604677"/>
              <a:gd name="connsiteX145" fmla="*/ 500902 w 555851"/>
              <a:gd name="connsiteY145" fmla="*/ 47464 h 604677"/>
              <a:gd name="connsiteX146" fmla="*/ 491432 w 555851"/>
              <a:gd name="connsiteY146" fmla="*/ 57105 h 604677"/>
              <a:gd name="connsiteX147" fmla="*/ 503873 w 555851"/>
              <a:gd name="connsiteY147" fmla="*/ 86677 h 604677"/>
              <a:gd name="connsiteX148" fmla="*/ 517427 w 555851"/>
              <a:gd name="connsiteY148" fmla="*/ 86492 h 604677"/>
              <a:gd name="connsiteX149" fmla="*/ 526154 w 555851"/>
              <a:gd name="connsiteY149" fmla="*/ 95206 h 604677"/>
              <a:gd name="connsiteX150" fmla="*/ 526339 w 555851"/>
              <a:gd name="connsiteY150" fmla="*/ 109853 h 604677"/>
              <a:gd name="connsiteX151" fmla="*/ 517613 w 555851"/>
              <a:gd name="connsiteY151" fmla="*/ 118660 h 604677"/>
              <a:gd name="connsiteX152" fmla="*/ 504151 w 555851"/>
              <a:gd name="connsiteY152" fmla="*/ 118752 h 604677"/>
              <a:gd name="connsiteX153" fmla="*/ 491989 w 555851"/>
              <a:gd name="connsiteY153" fmla="*/ 148417 h 604677"/>
              <a:gd name="connsiteX154" fmla="*/ 501645 w 555851"/>
              <a:gd name="connsiteY154" fmla="*/ 157966 h 604677"/>
              <a:gd name="connsiteX155" fmla="*/ 501830 w 555851"/>
              <a:gd name="connsiteY155" fmla="*/ 170295 h 604677"/>
              <a:gd name="connsiteX156" fmla="*/ 491432 w 555851"/>
              <a:gd name="connsiteY156" fmla="*/ 180863 h 604677"/>
              <a:gd name="connsiteX157" fmla="*/ 478992 w 555851"/>
              <a:gd name="connsiteY157" fmla="*/ 180956 h 604677"/>
              <a:gd name="connsiteX158" fmla="*/ 469337 w 555851"/>
              <a:gd name="connsiteY158" fmla="*/ 171408 h 604677"/>
              <a:gd name="connsiteX159" fmla="*/ 439815 w 555851"/>
              <a:gd name="connsiteY159" fmla="*/ 183923 h 604677"/>
              <a:gd name="connsiteX160" fmla="*/ 439908 w 555851"/>
              <a:gd name="connsiteY160" fmla="*/ 197364 h 604677"/>
              <a:gd name="connsiteX161" fmla="*/ 431274 w 555851"/>
              <a:gd name="connsiteY161" fmla="*/ 206171 h 604677"/>
              <a:gd name="connsiteX162" fmla="*/ 416884 w 555851"/>
              <a:gd name="connsiteY162" fmla="*/ 206078 h 604677"/>
              <a:gd name="connsiteX163" fmla="*/ 408064 w 555851"/>
              <a:gd name="connsiteY163" fmla="*/ 197364 h 604677"/>
              <a:gd name="connsiteX164" fmla="*/ 407972 w 555851"/>
              <a:gd name="connsiteY164" fmla="*/ 183923 h 604677"/>
              <a:gd name="connsiteX165" fmla="*/ 378264 w 555851"/>
              <a:gd name="connsiteY165" fmla="*/ 171779 h 604677"/>
              <a:gd name="connsiteX166" fmla="*/ 368701 w 555851"/>
              <a:gd name="connsiteY166" fmla="*/ 181420 h 604677"/>
              <a:gd name="connsiteX167" fmla="*/ 356354 w 555851"/>
              <a:gd name="connsiteY167" fmla="*/ 181605 h 604677"/>
              <a:gd name="connsiteX168" fmla="*/ 345863 w 555851"/>
              <a:gd name="connsiteY168" fmla="*/ 171222 h 604677"/>
              <a:gd name="connsiteX169" fmla="*/ 345678 w 555851"/>
              <a:gd name="connsiteY169" fmla="*/ 158800 h 604677"/>
              <a:gd name="connsiteX170" fmla="*/ 355240 w 555851"/>
              <a:gd name="connsiteY170" fmla="*/ 149159 h 604677"/>
              <a:gd name="connsiteX171" fmla="*/ 342707 w 555851"/>
              <a:gd name="connsiteY171" fmla="*/ 119679 h 604677"/>
              <a:gd name="connsiteX172" fmla="*/ 329245 w 555851"/>
              <a:gd name="connsiteY172" fmla="*/ 119772 h 604677"/>
              <a:gd name="connsiteX173" fmla="*/ 320426 w 555851"/>
              <a:gd name="connsiteY173" fmla="*/ 111151 h 604677"/>
              <a:gd name="connsiteX174" fmla="*/ 320333 w 555851"/>
              <a:gd name="connsiteY174" fmla="*/ 96411 h 604677"/>
              <a:gd name="connsiteX175" fmla="*/ 328967 w 555851"/>
              <a:gd name="connsiteY175" fmla="*/ 87604 h 604677"/>
              <a:gd name="connsiteX176" fmla="*/ 342521 w 555851"/>
              <a:gd name="connsiteY176" fmla="*/ 87512 h 604677"/>
              <a:gd name="connsiteX177" fmla="*/ 354590 w 555851"/>
              <a:gd name="connsiteY177" fmla="*/ 57847 h 604677"/>
              <a:gd name="connsiteX178" fmla="*/ 344935 w 555851"/>
              <a:gd name="connsiteY178" fmla="*/ 48299 h 604677"/>
              <a:gd name="connsiteX179" fmla="*/ 344842 w 555851"/>
              <a:gd name="connsiteY179" fmla="*/ 35969 h 604677"/>
              <a:gd name="connsiteX180" fmla="*/ 355240 w 555851"/>
              <a:gd name="connsiteY180" fmla="*/ 25494 h 604677"/>
              <a:gd name="connsiteX181" fmla="*/ 367587 w 555851"/>
              <a:gd name="connsiteY181" fmla="*/ 25308 h 604677"/>
              <a:gd name="connsiteX182" fmla="*/ 377242 w 555851"/>
              <a:gd name="connsiteY182" fmla="*/ 34857 h 604677"/>
              <a:gd name="connsiteX183" fmla="*/ 406857 w 555851"/>
              <a:gd name="connsiteY183" fmla="*/ 22342 h 604677"/>
              <a:gd name="connsiteX184" fmla="*/ 406765 w 555851"/>
              <a:gd name="connsiteY184" fmla="*/ 8900 h 604677"/>
              <a:gd name="connsiteX185" fmla="*/ 415399 w 555851"/>
              <a:gd name="connsiteY185" fmla="*/ 93 h 60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55851" h="604677">
                <a:moveTo>
                  <a:pt x="241655" y="289216"/>
                </a:moveTo>
                <a:lnTo>
                  <a:pt x="203045" y="327684"/>
                </a:lnTo>
                <a:lnTo>
                  <a:pt x="186895" y="311463"/>
                </a:lnTo>
                <a:lnTo>
                  <a:pt x="170003" y="328240"/>
                </a:lnTo>
                <a:lnTo>
                  <a:pt x="186245" y="344555"/>
                </a:lnTo>
                <a:lnTo>
                  <a:pt x="203045" y="361425"/>
                </a:lnTo>
                <a:lnTo>
                  <a:pt x="219937" y="344555"/>
                </a:lnTo>
                <a:lnTo>
                  <a:pt x="258547" y="305994"/>
                </a:lnTo>
                <a:close/>
                <a:moveTo>
                  <a:pt x="478047" y="253503"/>
                </a:moveTo>
                <a:cubicBezTo>
                  <a:pt x="463565" y="257304"/>
                  <a:pt x="454839" y="272228"/>
                  <a:pt x="458738" y="286875"/>
                </a:cubicBezTo>
                <a:cubicBezTo>
                  <a:pt x="462544" y="301336"/>
                  <a:pt x="477490" y="309957"/>
                  <a:pt x="492158" y="306157"/>
                </a:cubicBezTo>
                <a:cubicBezTo>
                  <a:pt x="506641" y="302263"/>
                  <a:pt x="515274" y="287338"/>
                  <a:pt x="511468" y="272785"/>
                </a:cubicBezTo>
                <a:cubicBezTo>
                  <a:pt x="507569" y="258323"/>
                  <a:pt x="492623" y="249610"/>
                  <a:pt x="478047" y="253503"/>
                </a:cubicBezTo>
                <a:close/>
                <a:moveTo>
                  <a:pt x="208031" y="252289"/>
                </a:moveTo>
                <a:cubicBezTo>
                  <a:pt x="217535" y="251455"/>
                  <a:pt x="227362" y="252463"/>
                  <a:pt x="237015" y="255568"/>
                </a:cubicBezTo>
                <a:cubicBezTo>
                  <a:pt x="275440" y="268082"/>
                  <a:pt x="296601" y="309331"/>
                  <a:pt x="284164" y="347892"/>
                </a:cubicBezTo>
                <a:cubicBezTo>
                  <a:pt x="271634" y="386360"/>
                  <a:pt x="230332" y="407494"/>
                  <a:pt x="191721" y="394980"/>
                </a:cubicBezTo>
                <a:cubicBezTo>
                  <a:pt x="153204" y="382559"/>
                  <a:pt x="132042" y="341218"/>
                  <a:pt x="144572" y="302657"/>
                </a:cubicBezTo>
                <a:cubicBezTo>
                  <a:pt x="153900" y="273875"/>
                  <a:pt x="179516" y="254792"/>
                  <a:pt x="208031" y="252289"/>
                </a:cubicBezTo>
                <a:close/>
                <a:moveTo>
                  <a:pt x="471456" y="209192"/>
                </a:moveTo>
                <a:cubicBezTo>
                  <a:pt x="474705" y="208358"/>
                  <a:pt x="478047" y="210305"/>
                  <a:pt x="478883" y="213549"/>
                </a:cubicBezTo>
                <a:lnTo>
                  <a:pt x="481390" y="222727"/>
                </a:lnTo>
                <a:cubicBezTo>
                  <a:pt x="489002" y="222170"/>
                  <a:pt x="496615" y="223283"/>
                  <a:pt x="503484" y="225693"/>
                </a:cubicBezTo>
                <a:lnTo>
                  <a:pt x="508219" y="217535"/>
                </a:lnTo>
                <a:cubicBezTo>
                  <a:pt x="509797" y="214569"/>
                  <a:pt x="513510" y="213549"/>
                  <a:pt x="516481" y="215311"/>
                </a:cubicBezTo>
                <a:lnTo>
                  <a:pt x="525393" y="220502"/>
                </a:lnTo>
                <a:cubicBezTo>
                  <a:pt x="528364" y="222078"/>
                  <a:pt x="529385" y="225786"/>
                  <a:pt x="527621" y="228752"/>
                </a:cubicBezTo>
                <a:lnTo>
                  <a:pt x="522980" y="236910"/>
                </a:lnTo>
                <a:cubicBezTo>
                  <a:pt x="528550" y="241730"/>
                  <a:pt x="533192" y="247756"/>
                  <a:pt x="536534" y="254615"/>
                </a:cubicBezTo>
                <a:lnTo>
                  <a:pt x="545631" y="252112"/>
                </a:lnTo>
                <a:cubicBezTo>
                  <a:pt x="548788" y="251278"/>
                  <a:pt x="552130" y="253225"/>
                  <a:pt x="553058" y="256469"/>
                </a:cubicBezTo>
                <a:lnTo>
                  <a:pt x="555658" y="266296"/>
                </a:lnTo>
                <a:cubicBezTo>
                  <a:pt x="556493" y="269540"/>
                  <a:pt x="554544" y="272877"/>
                  <a:pt x="551294" y="273712"/>
                </a:cubicBezTo>
                <a:lnTo>
                  <a:pt x="542289" y="276214"/>
                </a:lnTo>
                <a:cubicBezTo>
                  <a:pt x="542754" y="283909"/>
                  <a:pt x="541640" y="291417"/>
                  <a:pt x="539319" y="298370"/>
                </a:cubicBezTo>
                <a:lnTo>
                  <a:pt x="547488" y="303005"/>
                </a:lnTo>
                <a:cubicBezTo>
                  <a:pt x="550459" y="304673"/>
                  <a:pt x="551387" y="308381"/>
                  <a:pt x="549716" y="311348"/>
                </a:cubicBezTo>
                <a:lnTo>
                  <a:pt x="544517" y="320247"/>
                </a:lnTo>
                <a:cubicBezTo>
                  <a:pt x="542846" y="323213"/>
                  <a:pt x="539133" y="324140"/>
                  <a:pt x="536162" y="322472"/>
                </a:cubicBezTo>
                <a:lnTo>
                  <a:pt x="527993" y="317744"/>
                </a:lnTo>
                <a:cubicBezTo>
                  <a:pt x="523165" y="323306"/>
                  <a:pt x="517131" y="328034"/>
                  <a:pt x="510354" y="331371"/>
                </a:cubicBezTo>
                <a:lnTo>
                  <a:pt x="512768" y="340456"/>
                </a:lnTo>
                <a:cubicBezTo>
                  <a:pt x="513696" y="343700"/>
                  <a:pt x="511654" y="347037"/>
                  <a:pt x="508497" y="347872"/>
                </a:cubicBezTo>
                <a:lnTo>
                  <a:pt x="498564" y="350467"/>
                </a:lnTo>
                <a:cubicBezTo>
                  <a:pt x="495315" y="351394"/>
                  <a:pt x="491973" y="349355"/>
                  <a:pt x="491137" y="346203"/>
                </a:cubicBezTo>
                <a:lnTo>
                  <a:pt x="488631" y="337026"/>
                </a:lnTo>
                <a:cubicBezTo>
                  <a:pt x="481018" y="337489"/>
                  <a:pt x="473406" y="336377"/>
                  <a:pt x="466536" y="334059"/>
                </a:cubicBezTo>
                <a:lnTo>
                  <a:pt x="461801" y="342217"/>
                </a:lnTo>
                <a:cubicBezTo>
                  <a:pt x="460223" y="345183"/>
                  <a:pt x="456510" y="346203"/>
                  <a:pt x="453539" y="344442"/>
                </a:cubicBezTo>
                <a:lnTo>
                  <a:pt x="444627" y="339250"/>
                </a:lnTo>
                <a:cubicBezTo>
                  <a:pt x="441656" y="337675"/>
                  <a:pt x="440635" y="333967"/>
                  <a:pt x="442399" y="331000"/>
                </a:cubicBezTo>
                <a:lnTo>
                  <a:pt x="447041" y="322843"/>
                </a:lnTo>
                <a:cubicBezTo>
                  <a:pt x="441470" y="318022"/>
                  <a:pt x="436829" y="311904"/>
                  <a:pt x="433487" y="305137"/>
                </a:cubicBezTo>
                <a:lnTo>
                  <a:pt x="424389" y="307640"/>
                </a:lnTo>
                <a:cubicBezTo>
                  <a:pt x="421232" y="308474"/>
                  <a:pt x="417890" y="306527"/>
                  <a:pt x="416962" y="303283"/>
                </a:cubicBezTo>
                <a:lnTo>
                  <a:pt x="414363" y="293364"/>
                </a:lnTo>
                <a:cubicBezTo>
                  <a:pt x="413527" y="290212"/>
                  <a:pt x="415477" y="286875"/>
                  <a:pt x="418726" y="285948"/>
                </a:cubicBezTo>
                <a:lnTo>
                  <a:pt x="427731" y="283538"/>
                </a:lnTo>
                <a:cubicBezTo>
                  <a:pt x="427267" y="275844"/>
                  <a:pt x="428381" y="268335"/>
                  <a:pt x="430702" y="261382"/>
                </a:cubicBezTo>
                <a:lnTo>
                  <a:pt x="422532" y="256655"/>
                </a:lnTo>
                <a:cubicBezTo>
                  <a:pt x="419561" y="255079"/>
                  <a:pt x="418633" y="251371"/>
                  <a:pt x="420304" y="248404"/>
                </a:cubicBezTo>
                <a:lnTo>
                  <a:pt x="425503" y="239505"/>
                </a:lnTo>
                <a:cubicBezTo>
                  <a:pt x="427174" y="236539"/>
                  <a:pt x="430887" y="235519"/>
                  <a:pt x="433858" y="237281"/>
                </a:cubicBezTo>
                <a:lnTo>
                  <a:pt x="442027" y="242008"/>
                </a:lnTo>
                <a:cubicBezTo>
                  <a:pt x="446855" y="236446"/>
                  <a:pt x="452889" y="231719"/>
                  <a:pt x="459666" y="228381"/>
                </a:cubicBezTo>
                <a:lnTo>
                  <a:pt x="457252" y="219204"/>
                </a:lnTo>
                <a:cubicBezTo>
                  <a:pt x="456324" y="216052"/>
                  <a:pt x="458366" y="212715"/>
                  <a:pt x="461523" y="211788"/>
                </a:cubicBezTo>
                <a:close/>
                <a:moveTo>
                  <a:pt x="244452" y="193244"/>
                </a:moveTo>
                <a:cubicBezTo>
                  <a:pt x="239717" y="191761"/>
                  <a:pt x="234610" y="194264"/>
                  <a:pt x="233125" y="198992"/>
                </a:cubicBezTo>
                <a:lnTo>
                  <a:pt x="226997" y="218090"/>
                </a:lnTo>
                <a:cubicBezTo>
                  <a:pt x="212605" y="216421"/>
                  <a:pt x="198214" y="217626"/>
                  <a:pt x="184844" y="221427"/>
                </a:cubicBezTo>
                <a:lnTo>
                  <a:pt x="175745" y="203535"/>
                </a:lnTo>
                <a:cubicBezTo>
                  <a:pt x="173517" y="199177"/>
                  <a:pt x="168039" y="197509"/>
                  <a:pt x="163675" y="199734"/>
                </a:cubicBezTo>
                <a:lnTo>
                  <a:pt x="142041" y="210673"/>
                </a:lnTo>
                <a:cubicBezTo>
                  <a:pt x="137677" y="212898"/>
                  <a:pt x="136006" y="218368"/>
                  <a:pt x="138235" y="222725"/>
                </a:cubicBezTo>
                <a:lnTo>
                  <a:pt x="147334" y="240618"/>
                </a:lnTo>
                <a:cubicBezTo>
                  <a:pt x="136470" y="249147"/>
                  <a:pt x="127093" y="259994"/>
                  <a:pt x="120036" y="272602"/>
                </a:cubicBezTo>
                <a:lnTo>
                  <a:pt x="100817" y="266483"/>
                </a:lnTo>
                <a:cubicBezTo>
                  <a:pt x="96082" y="265000"/>
                  <a:pt x="91068" y="267410"/>
                  <a:pt x="89582" y="272139"/>
                </a:cubicBezTo>
                <a:lnTo>
                  <a:pt x="82155" y="295130"/>
                </a:lnTo>
                <a:cubicBezTo>
                  <a:pt x="80669" y="299858"/>
                  <a:pt x="83083" y="304865"/>
                  <a:pt x="87818" y="306348"/>
                </a:cubicBezTo>
                <a:lnTo>
                  <a:pt x="107038" y="312559"/>
                </a:lnTo>
                <a:cubicBezTo>
                  <a:pt x="105274" y="326929"/>
                  <a:pt x="106481" y="341113"/>
                  <a:pt x="110380" y="354556"/>
                </a:cubicBezTo>
                <a:lnTo>
                  <a:pt x="92368" y="363734"/>
                </a:lnTo>
                <a:cubicBezTo>
                  <a:pt x="88097" y="365959"/>
                  <a:pt x="86333" y="371429"/>
                  <a:pt x="88561" y="375693"/>
                </a:cubicBezTo>
                <a:lnTo>
                  <a:pt x="99610" y="397387"/>
                </a:lnTo>
                <a:cubicBezTo>
                  <a:pt x="101838" y="401652"/>
                  <a:pt x="107223" y="403413"/>
                  <a:pt x="111587" y="401188"/>
                </a:cubicBezTo>
                <a:lnTo>
                  <a:pt x="129507" y="392010"/>
                </a:lnTo>
                <a:cubicBezTo>
                  <a:pt x="138235" y="402950"/>
                  <a:pt x="149005" y="412313"/>
                  <a:pt x="161632" y="419359"/>
                </a:cubicBezTo>
                <a:lnTo>
                  <a:pt x="155411" y="438549"/>
                </a:lnTo>
                <a:cubicBezTo>
                  <a:pt x="153833" y="443185"/>
                  <a:pt x="156433" y="448284"/>
                  <a:pt x="161075" y="449767"/>
                </a:cubicBezTo>
                <a:lnTo>
                  <a:pt x="184101" y="457184"/>
                </a:lnTo>
                <a:cubicBezTo>
                  <a:pt x="188836" y="458667"/>
                  <a:pt x="193943" y="456164"/>
                  <a:pt x="195429" y="451529"/>
                </a:cubicBezTo>
                <a:lnTo>
                  <a:pt x="201557" y="432338"/>
                </a:lnTo>
                <a:cubicBezTo>
                  <a:pt x="215948" y="434100"/>
                  <a:pt x="230339" y="432802"/>
                  <a:pt x="243709" y="429001"/>
                </a:cubicBezTo>
                <a:lnTo>
                  <a:pt x="252808" y="446893"/>
                </a:lnTo>
                <a:cubicBezTo>
                  <a:pt x="255037" y="451250"/>
                  <a:pt x="260515" y="453012"/>
                  <a:pt x="264879" y="450787"/>
                </a:cubicBezTo>
                <a:lnTo>
                  <a:pt x="286512" y="439755"/>
                </a:lnTo>
                <a:cubicBezTo>
                  <a:pt x="290876" y="437530"/>
                  <a:pt x="292547" y="432060"/>
                  <a:pt x="290319" y="427795"/>
                </a:cubicBezTo>
                <a:lnTo>
                  <a:pt x="281220" y="409810"/>
                </a:lnTo>
                <a:cubicBezTo>
                  <a:pt x="292083" y="401188"/>
                  <a:pt x="301461" y="390434"/>
                  <a:pt x="308517" y="377826"/>
                </a:cubicBezTo>
                <a:lnTo>
                  <a:pt x="327736" y="384037"/>
                </a:lnTo>
                <a:cubicBezTo>
                  <a:pt x="332472" y="385520"/>
                  <a:pt x="337485" y="383017"/>
                  <a:pt x="338971" y="378289"/>
                </a:cubicBezTo>
                <a:lnTo>
                  <a:pt x="346399" y="355298"/>
                </a:lnTo>
                <a:cubicBezTo>
                  <a:pt x="347884" y="350662"/>
                  <a:pt x="345470" y="345656"/>
                  <a:pt x="340735" y="344080"/>
                </a:cubicBezTo>
                <a:lnTo>
                  <a:pt x="321516" y="337869"/>
                </a:lnTo>
                <a:cubicBezTo>
                  <a:pt x="323280" y="323592"/>
                  <a:pt x="322073" y="309222"/>
                  <a:pt x="318173" y="295872"/>
                </a:cubicBezTo>
                <a:lnTo>
                  <a:pt x="336185" y="286694"/>
                </a:lnTo>
                <a:cubicBezTo>
                  <a:pt x="340456" y="284469"/>
                  <a:pt x="342221" y="279092"/>
                  <a:pt x="339992" y="274734"/>
                </a:cubicBezTo>
                <a:lnTo>
                  <a:pt x="328943" y="253133"/>
                </a:lnTo>
                <a:cubicBezTo>
                  <a:pt x="326715" y="248776"/>
                  <a:pt x="321330" y="247015"/>
                  <a:pt x="316966" y="249240"/>
                </a:cubicBezTo>
                <a:lnTo>
                  <a:pt x="299046" y="258418"/>
                </a:lnTo>
                <a:cubicBezTo>
                  <a:pt x="290319" y="247571"/>
                  <a:pt x="279548" y="238115"/>
                  <a:pt x="266921" y="231069"/>
                </a:cubicBezTo>
                <a:lnTo>
                  <a:pt x="273142" y="211971"/>
                </a:lnTo>
                <a:cubicBezTo>
                  <a:pt x="274628" y="207243"/>
                  <a:pt x="272121" y="202144"/>
                  <a:pt x="267478" y="200661"/>
                </a:cubicBezTo>
                <a:close/>
                <a:moveTo>
                  <a:pt x="226625" y="150413"/>
                </a:moveTo>
                <a:cubicBezTo>
                  <a:pt x="315573" y="156717"/>
                  <a:pt x="386880" y="231254"/>
                  <a:pt x="389387" y="320439"/>
                </a:cubicBezTo>
                <a:cubicBezTo>
                  <a:pt x="390594" y="366237"/>
                  <a:pt x="374160" y="408141"/>
                  <a:pt x="346584" y="440033"/>
                </a:cubicBezTo>
                <a:lnTo>
                  <a:pt x="346584" y="518835"/>
                </a:lnTo>
                <a:cubicBezTo>
                  <a:pt x="346584" y="526251"/>
                  <a:pt x="341849" y="532926"/>
                  <a:pt x="334793" y="535337"/>
                </a:cubicBezTo>
                <a:lnTo>
                  <a:pt x="132664" y="604033"/>
                </a:lnTo>
                <a:cubicBezTo>
                  <a:pt x="124957" y="606629"/>
                  <a:pt x="117158" y="601067"/>
                  <a:pt x="117158" y="593001"/>
                </a:cubicBezTo>
                <a:lnTo>
                  <a:pt x="117158" y="550726"/>
                </a:lnTo>
                <a:lnTo>
                  <a:pt x="69156" y="550726"/>
                </a:lnTo>
                <a:cubicBezTo>
                  <a:pt x="52165" y="550726"/>
                  <a:pt x="38331" y="537005"/>
                  <a:pt x="38331" y="519947"/>
                </a:cubicBezTo>
                <a:lnTo>
                  <a:pt x="38331" y="435768"/>
                </a:lnTo>
                <a:lnTo>
                  <a:pt x="15304" y="435768"/>
                </a:lnTo>
                <a:cubicBezTo>
                  <a:pt x="3141" y="435768"/>
                  <a:pt x="-4008" y="422604"/>
                  <a:pt x="2399" y="412406"/>
                </a:cubicBezTo>
                <a:cubicBezTo>
                  <a:pt x="8991" y="402208"/>
                  <a:pt x="16976" y="387745"/>
                  <a:pt x="24775" y="372912"/>
                </a:cubicBezTo>
                <a:cubicBezTo>
                  <a:pt x="32203" y="358821"/>
                  <a:pt x="38145" y="334160"/>
                  <a:pt x="38145" y="318214"/>
                </a:cubicBezTo>
                <a:lnTo>
                  <a:pt x="38702" y="313394"/>
                </a:lnTo>
                <a:cubicBezTo>
                  <a:pt x="45016" y="217997"/>
                  <a:pt x="127836" y="143367"/>
                  <a:pt x="226625" y="150413"/>
                </a:cubicBezTo>
                <a:close/>
                <a:moveTo>
                  <a:pt x="423046" y="63873"/>
                </a:moveTo>
                <a:cubicBezTo>
                  <a:pt x="412985" y="63919"/>
                  <a:pt x="402958" y="67813"/>
                  <a:pt x="395346" y="75553"/>
                </a:cubicBezTo>
                <a:cubicBezTo>
                  <a:pt x="380027" y="90942"/>
                  <a:pt x="380120" y="115786"/>
                  <a:pt x="395624" y="130989"/>
                </a:cubicBezTo>
                <a:cubicBezTo>
                  <a:pt x="411035" y="146193"/>
                  <a:pt x="435916" y="146100"/>
                  <a:pt x="451141" y="130804"/>
                </a:cubicBezTo>
                <a:cubicBezTo>
                  <a:pt x="466552" y="115322"/>
                  <a:pt x="466366" y="90478"/>
                  <a:pt x="450955" y="75275"/>
                </a:cubicBezTo>
                <a:cubicBezTo>
                  <a:pt x="443203" y="67627"/>
                  <a:pt x="433107" y="63826"/>
                  <a:pt x="423046" y="63873"/>
                </a:cubicBezTo>
                <a:close/>
                <a:moveTo>
                  <a:pt x="430160" y="1"/>
                </a:moveTo>
                <a:cubicBezTo>
                  <a:pt x="434987" y="-92"/>
                  <a:pt x="438886" y="3801"/>
                  <a:pt x="438886" y="8622"/>
                </a:cubicBezTo>
                <a:lnTo>
                  <a:pt x="438701" y="22342"/>
                </a:lnTo>
                <a:cubicBezTo>
                  <a:pt x="449099" y="24381"/>
                  <a:pt x="459218" y="28460"/>
                  <a:pt x="468409" y="34486"/>
                </a:cubicBezTo>
                <a:lnTo>
                  <a:pt x="477878" y="24845"/>
                </a:lnTo>
                <a:cubicBezTo>
                  <a:pt x="481220" y="21415"/>
                  <a:pt x="486791" y="21229"/>
                  <a:pt x="490318" y="24752"/>
                </a:cubicBezTo>
                <a:lnTo>
                  <a:pt x="500809" y="35135"/>
                </a:lnTo>
                <a:cubicBezTo>
                  <a:pt x="504244" y="38472"/>
                  <a:pt x="504430" y="44034"/>
                  <a:pt x="500902" y="47464"/>
                </a:cubicBezTo>
                <a:lnTo>
                  <a:pt x="491432" y="57105"/>
                </a:lnTo>
                <a:cubicBezTo>
                  <a:pt x="497560" y="66097"/>
                  <a:pt x="501830" y="76295"/>
                  <a:pt x="503873" y="86677"/>
                </a:cubicBezTo>
                <a:lnTo>
                  <a:pt x="517427" y="86492"/>
                </a:lnTo>
                <a:cubicBezTo>
                  <a:pt x="522254" y="86399"/>
                  <a:pt x="526154" y="90385"/>
                  <a:pt x="526154" y="95206"/>
                </a:cubicBezTo>
                <a:lnTo>
                  <a:pt x="526339" y="109853"/>
                </a:lnTo>
                <a:cubicBezTo>
                  <a:pt x="526432" y="114674"/>
                  <a:pt x="522440" y="118660"/>
                  <a:pt x="517613" y="118660"/>
                </a:cubicBezTo>
                <a:lnTo>
                  <a:pt x="504151" y="118752"/>
                </a:lnTo>
                <a:cubicBezTo>
                  <a:pt x="502202" y="129135"/>
                  <a:pt x="498117" y="139332"/>
                  <a:pt x="491989" y="148417"/>
                </a:cubicBezTo>
                <a:lnTo>
                  <a:pt x="501645" y="157966"/>
                </a:lnTo>
                <a:cubicBezTo>
                  <a:pt x="505172" y="161303"/>
                  <a:pt x="505265" y="166865"/>
                  <a:pt x="501830" y="170295"/>
                </a:cubicBezTo>
                <a:lnTo>
                  <a:pt x="491432" y="180863"/>
                </a:lnTo>
                <a:cubicBezTo>
                  <a:pt x="488090" y="184293"/>
                  <a:pt x="482520" y="184386"/>
                  <a:pt x="478992" y="180956"/>
                </a:cubicBezTo>
                <a:lnTo>
                  <a:pt x="469337" y="171408"/>
                </a:lnTo>
                <a:cubicBezTo>
                  <a:pt x="460332" y="177619"/>
                  <a:pt x="450213" y="181790"/>
                  <a:pt x="439815" y="183923"/>
                </a:cubicBezTo>
                <a:lnTo>
                  <a:pt x="439908" y="197364"/>
                </a:lnTo>
                <a:cubicBezTo>
                  <a:pt x="440000" y="202185"/>
                  <a:pt x="436101" y="206171"/>
                  <a:pt x="431274" y="206171"/>
                </a:cubicBezTo>
                <a:lnTo>
                  <a:pt x="416884" y="206078"/>
                </a:lnTo>
                <a:cubicBezTo>
                  <a:pt x="412056" y="206171"/>
                  <a:pt x="408064" y="202185"/>
                  <a:pt x="408064" y="197364"/>
                </a:cubicBezTo>
                <a:lnTo>
                  <a:pt x="407972" y="183923"/>
                </a:lnTo>
                <a:cubicBezTo>
                  <a:pt x="397574" y="181976"/>
                  <a:pt x="387454" y="177897"/>
                  <a:pt x="378264" y="171779"/>
                </a:cubicBezTo>
                <a:lnTo>
                  <a:pt x="368701" y="181420"/>
                </a:lnTo>
                <a:cubicBezTo>
                  <a:pt x="365359" y="184942"/>
                  <a:pt x="359789" y="185035"/>
                  <a:pt x="356354" y="181605"/>
                </a:cubicBezTo>
                <a:lnTo>
                  <a:pt x="345863" y="171222"/>
                </a:lnTo>
                <a:cubicBezTo>
                  <a:pt x="342335" y="167885"/>
                  <a:pt x="342243" y="162323"/>
                  <a:pt x="345678" y="158800"/>
                </a:cubicBezTo>
                <a:lnTo>
                  <a:pt x="355240" y="149159"/>
                </a:lnTo>
                <a:cubicBezTo>
                  <a:pt x="349020" y="140167"/>
                  <a:pt x="344842" y="130062"/>
                  <a:pt x="342707" y="119679"/>
                </a:cubicBezTo>
                <a:lnTo>
                  <a:pt x="329245" y="119772"/>
                </a:lnTo>
                <a:cubicBezTo>
                  <a:pt x="324418" y="119865"/>
                  <a:pt x="320426" y="115971"/>
                  <a:pt x="320426" y="111151"/>
                </a:cubicBezTo>
                <a:lnTo>
                  <a:pt x="320333" y="96411"/>
                </a:lnTo>
                <a:cubicBezTo>
                  <a:pt x="320240" y="91591"/>
                  <a:pt x="324139" y="87604"/>
                  <a:pt x="328967" y="87604"/>
                </a:cubicBezTo>
                <a:lnTo>
                  <a:pt x="342521" y="87512"/>
                </a:lnTo>
                <a:cubicBezTo>
                  <a:pt x="344471" y="77129"/>
                  <a:pt x="348556" y="67024"/>
                  <a:pt x="354590" y="57847"/>
                </a:cubicBezTo>
                <a:lnTo>
                  <a:pt x="344935" y="48299"/>
                </a:lnTo>
                <a:cubicBezTo>
                  <a:pt x="341500" y="44961"/>
                  <a:pt x="341407" y="39399"/>
                  <a:pt x="344842" y="35969"/>
                </a:cubicBezTo>
                <a:lnTo>
                  <a:pt x="355240" y="25494"/>
                </a:lnTo>
                <a:cubicBezTo>
                  <a:pt x="358582" y="21971"/>
                  <a:pt x="364152" y="21878"/>
                  <a:pt x="367587" y="25308"/>
                </a:cubicBezTo>
                <a:lnTo>
                  <a:pt x="377242" y="34857"/>
                </a:lnTo>
                <a:cubicBezTo>
                  <a:pt x="386340" y="28646"/>
                  <a:pt x="396460" y="24474"/>
                  <a:pt x="406857" y="22342"/>
                </a:cubicBezTo>
                <a:lnTo>
                  <a:pt x="406765" y="8900"/>
                </a:lnTo>
                <a:cubicBezTo>
                  <a:pt x="406579" y="4079"/>
                  <a:pt x="410571" y="93"/>
                  <a:pt x="415399" y="93"/>
                </a:cubicBezTo>
                <a:close/>
              </a:path>
            </a:pathLst>
          </a:custGeom>
          <a:solidFill>
            <a:srgbClr val="FFBA00">
              <a:alpha val="80000"/>
            </a:srgbClr>
          </a:solidFill>
          <a:ln>
            <a:noFill/>
          </a:ln>
        </p:spPr>
      </p:sp>
      <p:pic>
        <p:nvPicPr>
          <p:cNvPr id="35" name="图片 34">
            <a:extLst>
              <a:ext uri="{FF2B5EF4-FFF2-40B4-BE49-F238E27FC236}">
                <a16:creationId xmlns:a16="http://schemas.microsoft.com/office/drawing/2014/main" id="{66C1327F-B12A-4281-BD30-97301BDE1283}"/>
              </a:ext>
            </a:extLst>
          </p:cNvPr>
          <p:cNvPicPr>
            <a:picLocks noChangeAspect="1"/>
          </p:cNvPicPr>
          <p:nvPr/>
        </p:nvPicPr>
        <p:blipFill rotWithShape="1">
          <a:blip r:embed="rId4"/>
          <a:srcRect t="4103"/>
          <a:stretch/>
        </p:blipFill>
        <p:spPr>
          <a:xfrm>
            <a:off x="399452" y="2433996"/>
            <a:ext cx="1919750" cy="3988813"/>
          </a:xfrm>
          <a:prstGeom prst="rect">
            <a:avLst/>
          </a:prstGeom>
          <a:ln>
            <a:solidFill>
              <a:schemeClr val="bg1">
                <a:lumMod val="85000"/>
              </a:schemeClr>
            </a:solidFill>
          </a:ln>
        </p:spPr>
      </p:pic>
      <p:pic>
        <p:nvPicPr>
          <p:cNvPr id="4" name="图片 3">
            <a:extLst>
              <a:ext uri="{FF2B5EF4-FFF2-40B4-BE49-F238E27FC236}">
                <a16:creationId xmlns:a16="http://schemas.microsoft.com/office/drawing/2014/main" id="{6F476058-0A10-4BA4-8BE5-98211E0A15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0778" y="2433996"/>
            <a:ext cx="1919750" cy="3988813"/>
          </a:xfrm>
          <a:prstGeom prst="rect">
            <a:avLst/>
          </a:prstGeom>
          <a:ln>
            <a:solidFill>
              <a:schemeClr val="bg1">
                <a:lumMod val="85000"/>
              </a:schemeClr>
            </a:solidFill>
          </a:ln>
        </p:spPr>
      </p:pic>
      <p:pic>
        <p:nvPicPr>
          <p:cNvPr id="6" name="图片 5">
            <a:extLst>
              <a:ext uri="{FF2B5EF4-FFF2-40B4-BE49-F238E27FC236}">
                <a16:creationId xmlns:a16="http://schemas.microsoft.com/office/drawing/2014/main" id="{0BB15C40-B17D-4E3A-BBC6-92EDD4C903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0467" y="2433996"/>
            <a:ext cx="1919750" cy="3988813"/>
          </a:xfrm>
          <a:prstGeom prst="rect">
            <a:avLst/>
          </a:prstGeom>
          <a:ln>
            <a:solidFill>
              <a:schemeClr val="bg1">
                <a:lumMod val="85000"/>
              </a:schemeClr>
            </a:solidFill>
          </a:ln>
        </p:spPr>
      </p:pic>
      <p:pic>
        <p:nvPicPr>
          <p:cNvPr id="8" name="图片 7">
            <a:extLst>
              <a:ext uri="{FF2B5EF4-FFF2-40B4-BE49-F238E27FC236}">
                <a16:creationId xmlns:a16="http://schemas.microsoft.com/office/drawing/2014/main" id="{01CA917F-8ADC-496E-B776-CED9D86251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1089" y="2433996"/>
            <a:ext cx="1919750" cy="3988813"/>
          </a:xfrm>
          <a:prstGeom prst="rect">
            <a:avLst/>
          </a:prstGeom>
          <a:ln>
            <a:solidFill>
              <a:schemeClr val="bg1">
                <a:lumMod val="85000"/>
              </a:schemeClr>
            </a:solidFill>
          </a:ln>
        </p:spPr>
      </p:pic>
      <p:pic>
        <p:nvPicPr>
          <p:cNvPr id="10" name="图片 9">
            <a:extLst>
              <a:ext uri="{FF2B5EF4-FFF2-40B4-BE49-F238E27FC236}">
                <a16:creationId xmlns:a16="http://schemas.microsoft.com/office/drawing/2014/main" id="{2942193E-DCF6-4FEE-961D-FBF8CDC0AC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40159" y="2433996"/>
            <a:ext cx="1919750" cy="3988813"/>
          </a:xfrm>
          <a:prstGeom prst="rect">
            <a:avLst/>
          </a:prstGeom>
          <a:ln>
            <a:solidFill>
              <a:schemeClr val="bg1">
                <a:lumMod val="85000"/>
              </a:schemeClr>
            </a:solidFill>
          </a:ln>
        </p:spPr>
      </p:pic>
    </p:spTree>
    <p:extLst>
      <p:ext uri="{BB962C8B-B14F-4D97-AF65-F5344CB8AC3E}">
        <p14:creationId xmlns:p14="http://schemas.microsoft.com/office/powerpoint/2010/main" val="3172047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72"/>
          <p:cNvSpPr txBox="1">
            <a:spLocks/>
          </p:cNvSpPr>
          <p:nvPr/>
        </p:nvSpPr>
        <p:spPr>
          <a:xfrm>
            <a:off x="307" y="82210"/>
            <a:ext cx="10514231" cy="704378"/>
          </a:xfrm>
          <a:prstGeom prst="rect">
            <a:avLst/>
          </a:prstGeom>
        </p:spPr>
        <p:txBody>
          <a:bodyPr vert="horz" lIns="91440" tIns="45720" rIns="91440" bIns="45720" rtlCol="0" anchor="ctr">
            <a:normAutofit/>
          </a:bodyPr>
          <a:lstStyle>
            <a:defPPr>
              <a:defRPr lang="zh-CN"/>
            </a:defPPr>
            <a:lvl1pPr>
              <a:lnSpc>
                <a:spcPct val="90000"/>
              </a:lnSpc>
              <a:spcBef>
                <a:spcPct val="0"/>
              </a:spcBef>
              <a:buNone/>
              <a:defRPr sz="3200">
                <a:solidFill>
                  <a:srgbClr val="FFB200"/>
                </a:solidFill>
                <a:cs typeface="+mn-ea"/>
              </a:defRPr>
            </a:lvl1pPr>
          </a:lstStyle>
          <a:p>
            <a:r>
              <a:rPr lang="zh-CN" altLang="en-US" dirty="0">
                <a:sym typeface="+mn-lt"/>
              </a:rPr>
              <a:t>服务受理</a:t>
            </a:r>
            <a:r>
              <a:rPr lang="en-US" altLang="zh-CN" dirty="0">
                <a:sym typeface="+mn-lt"/>
              </a:rPr>
              <a:t>-</a:t>
            </a:r>
            <a:r>
              <a:rPr lang="zh-CN" altLang="en-US" dirty="0">
                <a:sym typeface="+mn-lt"/>
              </a:rPr>
              <a:t>客户侧</a:t>
            </a:r>
          </a:p>
        </p:txBody>
      </p:sp>
      <p:pic>
        <p:nvPicPr>
          <p:cNvPr id="37" name="Picture 6">
            <a:extLst>
              <a:ext uri="{FF2B5EF4-FFF2-40B4-BE49-F238E27FC236}">
                <a16:creationId xmlns:a16="http://schemas.microsoft.com/office/drawing/2014/main" id="{67FE0E0F-624A-4BEA-9EF9-03D0522318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4685" y="1586279"/>
            <a:ext cx="2024736" cy="3989564"/>
          </a:xfrm>
          <a:prstGeom prst="rect">
            <a:avLst/>
          </a:prstGeom>
          <a:effectLst>
            <a:outerShdw blurRad="1143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8" name="Picture 7">
            <a:extLst>
              <a:ext uri="{FF2B5EF4-FFF2-40B4-BE49-F238E27FC236}">
                <a16:creationId xmlns:a16="http://schemas.microsoft.com/office/drawing/2014/main" id="{9A77FF62-357D-4808-BFC9-2A44D43BDC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07150" y="1642254"/>
            <a:ext cx="2024736" cy="3933589"/>
          </a:xfrm>
          <a:prstGeom prst="rect">
            <a:avLst/>
          </a:prstGeom>
          <a:effectLst>
            <a:outerShdw blurRad="1143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9" name="图片 38">
            <a:extLst>
              <a:ext uri="{FF2B5EF4-FFF2-40B4-BE49-F238E27FC236}">
                <a16:creationId xmlns:a16="http://schemas.microsoft.com/office/drawing/2014/main" id="{AFB4E08D-E84F-48AC-91D6-C011A3FE928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0875" t="2141" r="7354" b="2131"/>
          <a:stretch/>
        </p:blipFill>
        <p:spPr>
          <a:xfrm>
            <a:off x="1222197" y="1414791"/>
            <a:ext cx="3477779" cy="4406109"/>
          </a:xfrm>
          <a:prstGeom prst="rect">
            <a:avLst/>
          </a:prstGeom>
          <a:effectLst>
            <a:outerShdw blurRad="114300" dist="38100" dir="2700000" algn="tl" rotWithShape="0">
              <a:prstClr val="black">
                <a:alpha val="40000"/>
              </a:prstClr>
            </a:outerShdw>
          </a:effectLst>
        </p:spPr>
      </p:pic>
      <p:sp>
        <p:nvSpPr>
          <p:cNvPr id="40" name="文本框 8">
            <a:extLst>
              <a:ext uri="{FF2B5EF4-FFF2-40B4-BE49-F238E27FC236}">
                <a16:creationId xmlns:a16="http://schemas.microsoft.com/office/drawing/2014/main" id="{3ED5E336-3E14-44A0-AB74-2A41283C119C}"/>
              </a:ext>
            </a:extLst>
          </p:cNvPr>
          <p:cNvSpPr txBox="1"/>
          <p:nvPr/>
        </p:nvSpPr>
        <p:spPr>
          <a:xfrm>
            <a:off x="1691295" y="5868536"/>
            <a:ext cx="1431050" cy="338632"/>
          </a:xfrm>
          <a:prstGeom prst="rect">
            <a:avLst/>
          </a:prstGeom>
          <a:noFill/>
        </p:spPr>
        <p:txBody>
          <a:bodyPr wrap="square" rtlCol="0" anchor="t">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Light"/>
                <a:ea typeface="微软雅黑"/>
                <a:cs typeface="+mn-ea"/>
                <a:sym typeface="+mn-lt"/>
              </a:rPr>
              <a:t>扫码提工单</a:t>
            </a:r>
            <a:endParaRPr kumimoji="0" lang="en-US" altLang="zh-CN" sz="1600" b="1" i="0" u="none" strike="noStrike" kern="1200" cap="none" spc="0" normalizeH="0" baseline="0" noProof="0" dirty="0">
              <a:ln>
                <a:noFill/>
              </a:ln>
              <a:solidFill>
                <a:prstClr val="black"/>
              </a:solidFill>
              <a:effectLst/>
              <a:uLnTx/>
              <a:uFillTx/>
              <a:latin typeface="微软雅黑 Light"/>
              <a:ea typeface="微软雅黑"/>
              <a:cs typeface="+mn-ea"/>
              <a:sym typeface="+mn-lt"/>
            </a:endParaRPr>
          </a:p>
        </p:txBody>
      </p:sp>
      <p:sp>
        <p:nvSpPr>
          <p:cNvPr id="41" name="文本框 9">
            <a:extLst>
              <a:ext uri="{FF2B5EF4-FFF2-40B4-BE49-F238E27FC236}">
                <a16:creationId xmlns:a16="http://schemas.microsoft.com/office/drawing/2014/main" id="{6694A4D5-9440-4110-A73F-B3F2A7EC62A4}"/>
              </a:ext>
            </a:extLst>
          </p:cNvPr>
          <p:cNvSpPr txBox="1"/>
          <p:nvPr/>
        </p:nvSpPr>
        <p:spPr>
          <a:xfrm>
            <a:off x="7169421" y="5845855"/>
            <a:ext cx="2438379" cy="338632"/>
          </a:xfrm>
          <a:prstGeom prst="rect">
            <a:avLst/>
          </a:prstGeom>
          <a:noFill/>
        </p:spPr>
        <p:txBody>
          <a:bodyPr wrap="square" rtlCol="0" anchor="t">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Light"/>
                <a:ea typeface="微软雅黑"/>
                <a:cs typeface="+mn-ea"/>
                <a:sym typeface="+mn-lt"/>
              </a:rPr>
              <a:t>多种服务类型可供选择</a:t>
            </a:r>
            <a:endParaRPr kumimoji="0" lang="en-US" altLang="zh-CN" sz="1600" b="1" i="0" u="none" strike="noStrike" kern="1200" cap="none" spc="0" normalizeH="0" baseline="0" noProof="0" dirty="0">
              <a:ln>
                <a:noFill/>
              </a:ln>
              <a:solidFill>
                <a:prstClr val="black"/>
              </a:solidFill>
              <a:effectLst/>
              <a:uLnTx/>
              <a:uFillTx/>
              <a:latin typeface="微软雅黑 Light"/>
              <a:ea typeface="微软雅黑"/>
              <a:cs typeface="+mn-ea"/>
              <a:sym typeface="+mn-lt"/>
            </a:endParaRPr>
          </a:p>
        </p:txBody>
      </p:sp>
      <p:pic>
        <p:nvPicPr>
          <p:cNvPr id="42" name="图片 41">
            <a:extLst>
              <a:ext uri="{FF2B5EF4-FFF2-40B4-BE49-F238E27FC236}">
                <a16:creationId xmlns:a16="http://schemas.microsoft.com/office/drawing/2014/main" id="{013AD2A6-4967-4770-83FC-2773F459D59B}"/>
              </a:ext>
            </a:extLst>
          </p:cNvPr>
          <p:cNvPicPr>
            <a:picLocks noChangeAspect="1"/>
          </p:cNvPicPr>
          <p:nvPr/>
        </p:nvPicPr>
        <p:blipFill>
          <a:blip r:embed="rId6"/>
          <a:stretch>
            <a:fillRect/>
          </a:stretch>
        </p:blipFill>
        <p:spPr>
          <a:xfrm>
            <a:off x="7388202" y="1571990"/>
            <a:ext cx="2028561" cy="3964987"/>
          </a:xfrm>
          <a:prstGeom prst="rect">
            <a:avLst/>
          </a:prstGeom>
        </p:spPr>
      </p:pic>
      <p:cxnSp>
        <p:nvCxnSpPr>
          <p:cNvPr id="43" name="肘形连接符 13">
            <a:extLst>
              <a:ext uri="{FF2B5EF4-FFF2-40B4-BE49-F238E27FC236}">
                <a16:creationId xmlns:a16="http://schemas.microsoft.com/office/drawing/2014/main" id="{CA57EA25-B12E-47EC-8138-4287A6CAEDA5}"/>
              </a:ext>
            </a:extLst>
          </p:cNvPr>
          <p:cNvCxnSpPr>
            <a:cxnSpLocks/>
          </p:cNvCxnSpPr>
          <p:nvPr/>
        </p:nvCxnSpPr>
        <p:spPr>
          <a:xfrm flipV="1">
            <a:off x="8671168" y="3369324"/>
            <a:ext cx="2009513" cy="1198573"/>
          </a:xfrm>
          <a:prstGeom prst="bentConnector3">
            <a:avLst>
              <a:gd name="adj1" fmla="val 50000"/>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肘形连接符 15">
            <a:extLst>
              <a:ext uri="{FF2B5EF4-FFF2-40B4-BE49-F238E27FC236}">
                <a16:creationId xmlns:a16="http://schemas.microsoft.com/office/drawing/2014/main" id="{FCE91E9B-6DDA-4842-9219-166944A2F82D}"/>
              </a:ext>
            </a:extLst>
          </p:cNvPr>
          <p:cNvCxnSpPr>
            <a:cxnSpLocks/>
          </p:cNvCxnSpPr>
          <p:nvPr/>
        </p:nvCxnSpPr>
        <p:spPr>
          <a:xfrm rot="10800000">
            <a:off x="6277949" y="3369324"/>
            <a:ext cx="1961230" cy="694401"/>
          </a:xfrm>
          <a:prstGeom prst="bentConnector3">
            <a:avLst>
              <a:gd name="adj1" fmla="val 50000"/>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图片 47" descr="C:\Users\Administrator\Desktop\图片4.png图片4"/>
          <p:cNvPicPr>
            <a:picLocks noChangeAspect="1"/>
          </p:cNvPicPr>
          <p:nvPr/>
        </p:nvPicPr>
        <p:blipFill>
          <a:blip r:embed="rId7" cstate="print"/>
          <a:srcRect/>
          <a:stretch>
            <a:fillRect/>
          </a:stretch>
        </p:blipFill>
        <p:spPr>
          <a:xfrm>
            <a:off x="171428" y="1549085"/>
            <a:ext cx="2071418" cy="4024331"/>
          </a:xfrm>
          <a:prstGeom prst="rect">
            <a:avLst/>
          </a:prstGeom>
          <a:scene3d>
            <a:camera prst="orthographicFront">
              <a:rot lat="0" lon="0" rev="0"/>
            </a:camera>
            <a:lightRig rig="threePt" dir="t"/>
          </a:scene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75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750"/>
                                        <p:tgtEl>
                                          <p:spTgt spid="43"/>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75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图片 39"/>
          <p:cNvPicPr>
            <a:picLocks noChangeAspect="1"/>
          </p:cNvPicPr>
          <p:nvPr/>
        </p:nvPicPr>
        <p:blipFill rotWithShape="1">
          <a:blip r:embed="rId2">
            <a:extLst>
              <a:ext uri="{28A0092B-C50C-407E-A947-70E740481C1C}">
                <a14:useLocalDpi xmlns:a14="http://schemas.microsoft.com/office/drawing/2010/main" val="0"/>
              </a:ext>
            </a:extLst>
          </a:blip>
          <a:srcRect l="36423"/>
          <a:stretch/>
        </p:blipFill>
        <p:spPr>
          <a:xfrm>
            <a:off x="6722450" y="1823328"/>
            <a:ext cx="5133396" cy="4290942"/>
          </a:xfrm>
          <a:prstGeom prst="rect">
            <a:avLst/>
          </a:prstGeom>
        </p:spPr>
      </p:pic>
      <p:sp>
        <p:nvSpPr>
          <p:cNvPr id="26" name="Text Box 2" descr="矩形 2"/>
          <p:cNvSpPr txBox="1">
            <a:spLocks/>
          </p:cNvSpPr>
          <p:nvPr/>
        </p:nvSpPr>
        <p:spPr bwMode="auto">
          <a:xfrm>
            <a:off x="2518572" y="1206606"/>
            <a:ext cx="1990373" cy="422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57307" tIns="57307" rIns="57307" bIns="57307">
            <a:spAutoFit/>
          </a:bodyPr>
          <a:lstStyle>
            <a:lvl1pPr>
              <a:defRPr sz="2000">
                <a:solidFill>
                  <a:srgbClr val="000000"/>
                </a:solidFill>
                <a:latin typeface="Arial" pitchFamily="34" charset="0"/>
                <a:ea typeface="微软雅黑" pitchFamily="34" charset="-122"/>
                <a:sym typeface="Arial" pitchFamily="34" charset="0"/>
              </a:defRPr>
            </a:lvl1pPr>
            <a:lvl2pPr marL="742950" indent="-285750">
              <a:defRPr sz="2000">
                <a:solidFill>
                  <a:srgbClr val="000000"/>
                </a:solidFill>
                <a:latin typeface="Arial" pitchFamily="34" charset="0"/>
                <a:ea typeface="微软雅黑" pitchFamily="34" charset="-122"/>
                <a:sym typeface="Arial" pitchFamily="34" charset="0"/>
              </a:defRPr>
            </a:lvl2pPr>
            <a:lvl3pPr marL="1143000" indent="-228600">
              <a:defRPr sz="2000">
                <a:solidFill>
                  <a:srgbClr val="000000"/>
                </a:solidFill>
                <a:latin typeface="Arial" pitchFamily="34" charset="0"/>
                <a:ea typeface="微软雅黑" pitchFamily="34" charset="-122"/>
                <a:sym typeface="Arial" pitchFamily="34" charset="0"/>
              </a:defRPr>
            </a:lvl3pPr>
            <a:lvl4pPr marL="1600200" indent="-228600">
              <a:defRPr sz="2000">
                <a:solidFill>
                  <a:srgbClr val="000000"/>
                </a:solidFill>
                <a:latin typeface="Arial" pitchFamily="34" charset="0"/>
                <a:ea typeface="微软雅黑" pitchFamily="34" charset="-122"/>
                <a:sym typeface="Arial" pitchFamily="34" charset="0"/>
              </a:defRPr>
            </a:lvl4pPr>
            <a:lvl5pPr marL="2057400" indent="-228600">
              <a:defRPr sz="2000">
                <a:solidFill>
                  <a:srgbClr val="000000"/>
                </a:solidFill>
                <a:latin typeface="Arial" pitchFamily="34" charset="0"/>
                <a:ea typeface="微软雅黑" pitchFamily="34" charset="-122"/>
                <a:sym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ea typeface="微软雅黑" pitchFamily="34" charset="-122"/>
                <a:sym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ea typeface="微软雅黑" pitchFamily="34" charset="-122"/>
                <a:sym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ea typeface="微软雅黑" pitchFamily="34" charset="-122"/>
                <a:sym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ea typeface="微软雅黑" pitchFamily="34" charset="-122"/>
                <a:sym typeface="Arial" pitchFamily="34" charset="0"/>
              </a:defRPr>
            </a:lvl9pPr>
          </a:lstStyle>
          <a:p>
            <a:pPr algn="ctr" fontAlgn="base" hangingPunct="0">
              <a:lnSpc>
                <a:spcPct val="150000"/>
              </a:lnSpc>
              <a:spcBef>
                <a:spcPct val="0"/>
              </a:spcBef>
              <a:spcAft>
                <a:spcPct val="0"/>
              </a:spcAft>
              <a:defRPr/>
            </a:pPr>
            <a:r>
              <a:rPr lang="zh-CN" altLang="en-US" sz="1504" dirty="0">
                <a:solidFill>
                  <a:srgbClr val="00B0F0"/>
                </a:solidFill>
                <a:latin typeface="微软雅黑" pitchFamily="34" charset="-122"/>
                <a:sym typeface="微软雅黑" pitchFamily="34" charset="-122"/>
              </a:rPr>
              <a:t>微信咨询</a:t>
            </a:r>
            <a:r>
              <a:rPr lang="en-US" altLang="zh-CN" sz="1504" dirty="0">
                <a:solidFill>
                  <a:srgbClr val="00B0F0"/>
                </a:solidFill>
                <a:latin typeface="微软雅黑" pitchFamily="34" charset="-122"/>
                <a:sym typeface="微软雅黑" pitchFamily="34" charset="-122"/>
              </a:rPr>
              <a:t>/</a:t>
            </a:r>
            <a:r>
              <a:rPr lang="zh-CN" altLang="en-US" sz="1504" dirty="0">
                <a:solidFill>
                  <a:srgbClr val="00B0F0"/>
                </a:solidFill>
                <a:latin typeface="微软雅黑" pitchFamily="34" charset="-122"/>
                <a:sym typeface="微软雅黑" pitchFamily="34" charset="-122"/>
              </a:rPr>
              <a:t>提交工单</a:t>
            </a:r>
            <a:endParaRPr lang="zh-CN" altLang="zh-CN" sz="1504" dirty="0">
              <a:solidFill>
                <a:srgbClr val="00B0F0"/>
              </a:solidFill>
              <a:latin typeface="微软雅黑" pitchFamily="34" charset="-122"/>
              <a:sym typeface="微软雅黑" pitchFamily="34" charset="-122"/>
            </a:endParaRPr>
          </a:p>
        </p:txBody>
      </p:sp>
      <p:sp>
        <p:nvSpPr>
          <p:cNvPr id="27" name="Text Box 2" descr="矩形 2"/>
          <p:cNvSpPr txBox="1">
            <a:spLocks/>
          </p:cNvSpPr>
          <p:nvPr/>
        </p:nvSpPr>
        <p:spPr bwMode="auto">
          <a:xfrm>
            <a:off x="7268651" y="1197546"/>
            <a:ext cx="1307240" cy="422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57307" tIns="57307" rIns="57307" bIns="57307">
            <a:spAutoFit/>
          </a:bodyPr>
          <a:lstStyle>
            <a:defPPr>
              <a:defRPr lang="zh-CN"/>
            </a:defPPr>
            <a:lvl1pPr algn="ctr" fontAlgn="base" hangingPunct="0">
              <a:lnSpc>
                <a:spcPct val="150000"/>
              </a:lnSpc>
              <a:spcBef>
                <a:spcPct val="0"/>
              </a:spcBef>
              <a:spcAft>
                <a:spcPct val="0"/>
              </a:spcAft>
              <a:defRPr sz="1600">
                <a:solidFill>
                  <a:srgbClr val="00B0F0"/>
                </a:solidFill>
                <a:latin typeface="微软雅黑" pitchFamily="34" charset="-122"/>
                <a:ea typeface="微软雅黑" pitchFamily="34" charset="-122"/>
              </a:defRPr>
            </a:lvl1pPr>
            <a:lvl2pPr marL="742950" indent="-285750">
              <a:defRPr sz="2000">
                <a:solidFill>
                  <a:srgbClr val="000000"/>
                </a:solidFill>
                <a:latin typeface="Arial" pitchFamily="34" charset="0"/>
                <a:ea typeface="微软雅黑" pitchFamily="34" charset="-122"/>
              </a:defRPr>
            </a:lvl2pPr>
            <a:lvl3pPr marL="1143000" indent="-228600">
              <a:defRPr sz="2000">
                <a:solidFill>
                  <a:srgbClr val="000000"/>
                </a:solidFill>
                <a:latin typeface="Arial" pitchFamily="34" charset="0"/>
                <a:ea typeface="微软雅黑" pitchFamily="34" charset="-122"/>
              </a:defRPr>
            </a:lvl3pPr>
            <a:lvl4pPr marL="1600200" indent="-228600">
              <a:defRPr sz="2000">
                <a:solidFill>
                  <a:srgbClr val="000000"/>
                </a:solidFill>
                <a:latin typeface="Arial" pitchFamily="34" charset="0"/>
                <a:ea typeface="微软雅黑" pitchFamily="34" charset="-122"/>
              </a:defRPr>
            </a:lvl4pPr>
            <a:lvl5pPr marL="2057400" indent="-228600">
              <a:defRPr sz="2000">
                <a:solidFill>
                  <a:srgbClr val="000000"/>
                </a:solidFill>
                <a:latin typeface="Arial" pitchFamily="34" charset="0"/>
                <a:ea typeface="微软雅黑" pitchFamily="34" charset="-122"/>
              </a:defRPr>
            </a:lvl5pPr>
            <a:lvl6pPr marL="2514600" indent="-228600" eaLnBrk="0" fontAlgn="base" hangingPunct="0">
              <a:spcBef>
                <a:spcPct val="0"/>
              </a:spcBef>
              <a:spcAft>
                <a:spcPct val="0"/>
              </a:spcAft>
              <a:defRPr sz="2000">
                <a:solidFill>
                  <a:srgbClr val="000000"/>
                </a:solidFill>
                <a:latin typeface="Arial" pitchFamily="34" charset="0"/>
                <a:ea typeface="微软雅黑" pitchFamily="34" charset="-122"/>
              </a:defRPr>
            </a:lvl6pPr>
            <a:lvl7pPr marL="2971800" indent="-228600" eaLnBrk="0" fontAlgn="base" hangingPunct="0">
              <a:spcBef>
                <a:spcPct val="0"/>
              </a:spcBef>
              <a:spcAft>
                <a:spcPct val="0"/>
              </a:spcAft>
              <a:defRPr sz="2000">
                <a:solidFill>
                  <a:srgbClr val="000000"/>
                </a:solidFill>
                <a:latin typeface="Arial" pitchFamily="34" charset="0"/>
                <a:ea typeface="微软雅黑" pitchFamily="34" charset="-122"/>
              </a:defRPr>
            </a:lvl7pPr>
            <a:lvl8pPr marL="3429000" indent="-228600" eaLnBrk="0" fontAlgn="base" hangingPunct="0">
              <a:spcBef>
                <a:spcPct val="0"/>
              </a:spcBef>
              <a:spcAft>
                <a:spcPct val="0"/>
              </a:spcAft>
              <a:defRPr sz="2000">
                <a:solidFill>
                  <a:srgbClr val="000000"/>
                </a:solidFill>
                <a:latin typeface="Arial" pitchFamily="34" charset="0"/>
                <a:ea typeface="微软雅黑" pitchFamily="34" charset="-122"/>
              </a:defRPr>
            </a:lvl8pPr>
            <a:lvl9pPr marL="3886200" indent="-228600" eaLnBrk="0" fontAlgn="base" hangingPunct="0">
              <a:spcBef>
                <a:spcPct val="0"/>
              </a:spcBef>
              <a:spcAft>
                <a:spcPct val="0"/>
              </a:spcAft>
              <a:defRPr sz="2000">
                <a:solidFill>
                  <a:srgbClr val="000000"/>
                </a:solidFill>
                <a:latin typeface="Arial" pitchFamily="34" charset="0"/>
                <a:ea typeface="微软雅黑" pitchFamily="34" charset="-122"/>
              </a:defRPr>
            </a:lvl9pPr>
          </a:lstStyle>
          <a:p>
            <a:r>
              <a:rPr lang="zh-CN" altLang="en-US" sz="1504" dirty="0">
                <a:sym typeface="微软雅黑" pitchFamily="34" charset="-122"/>
              </a:rPr>
              <a:t>服务知识库</a:t>
            </a:r>
            <a:endParaRPr lang="zh-CN" altLang="zh-CN" sz="1504" dirty="0">
              <a:sym typeface="微软雅黑" pitchFamily="34" charset="-122"/>
            </a:endParaRPr>
          </a:p>
        </p:txBody>
      </p:sp>
      <p:sp>
        <p:nvSpPr>
          <p:cNvPr id="28" name="Text Box 2" descr="矩形 2"/>
          <p:cNvSpPr txBox="1">
            <a:spLocks/>
          </p:cNvSpPr>
          <p:nvPr/>
        </p:nvSpPr>
        <p:spPr bwMode="auto">
          <a:xfrm>
            <a:off x="4721861" y="1197920"/>
            <a:ext cx="1900812" cy="422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57307" tIns="57307" rIns="57307" bIns="57307">
            <a:spAutoFit/>
          </a:bodyPr>
          <a:lstStyle>
            <a:defPPr>
              <a:defRPr lang="zh-CN"/>
            </a:defPPr>
            <a:lvl1pPr algn="ctr" fontAlgn="base" hangingPunct="0">
              <a:lnSpc>
                <a:spcPct val="150000"/>
              </a:lnSpc>
              <a:spcBef>
                <a:spcPct val="0"/>
              </a:spcBef>
              <a:spcAft>
                <a:spcPct val="0"/>
              </a:spcAft>
              <a:defRPr sz="1600">
                <a:solidFill>
                  <a:srgbClr val="00B0F0"/>
                </a:solidFill>
                <a:latin typeface="微软雅黑" pitchFamily="34" charset="-122"/>
                <a:ea typeface="微软雅黑" pitchFamily="34" charset="-122"/>
              </a:defRPr>
            </a:lvl1pPr>
            <a:lvl2pPr marL="742950" indent="-285750">
              <a:defRPr sz="2000">
                <a:solidFill>
                  <a:srgbClr val="000000"/>
                </a:solidFill>
                <a:latin typeface="Arial" pitchFamily="34" charset="0"/>
                <a:ea typeface="微软雅黑" pitchFamily="34" charset="-122"/>
              </a:defRPr>
            </a:lvl2pPr>
            <a:lvl3pPr marL="1143000" indent="-228600">
              <a:defRPr sz="2000">
                <a:solidFill>
                  <a:srgbClr val="000000"/>
                </a:solidFill>
                <a:latin typeface="Arial" pitchFamily="34" charset="0"/>
                <a:ea typeface="微软雅黑" pitchFamily="34" charset="-122"/>
              </a:defRPr>
            </a:lvl3pPr>
            <a:lvl4pPr marL="1600200" indent="-228600">
              <a:defRPr sz="2000">
                <a:solidFill>
                  <a:srgbClr val="000000"/>
                </a:solidFill>
                <a:latin typeface="Arial" pitchFamily="34" charset="0"/>
                <a:ea typeface="微软雅黑" pitchFamily="34" charset="-122"/>
              </a:defRPr>
            </a:lvl4pPr>
            <a:lvl5pPr marL="2057400" indent="-228600">
              <a:defRPr sz="2000">
                <a:solidFill>
                  <a:srgbClr val="000000"/>
                </a:solidFill>
                <a:latin typeface="Arial" pitchFamily="34" charset="0"/>
                <a:ea typeface="微软雅黑" pitchFamily="34" charset="-122"/>
              </a:defRPr>
            </a:lvl5pPr>
            <a:lvl6pPr marL="2514600" indent="-228600" eaLnBrk="0" fontAlgn="base" hangingPunct="0">
              <a:spcBef>
                <a:spcPct val="0"/>
              </a:spcBef>
              <a:spcAft>
                <a:spcPct val="0"/>
              </a:spcAft>
              <a:defRPr sz="2000">
                <a:solidFill>
                  <a:srgbClr val="000000"/>
                </a:solidFill>
                <a:latin typeface="Arial" pitchFamily="34" charset="0"/>
                <a:ea typeface="微软雅黑" pitchFamily="34" charset="-122"/>
              </a:defRPr>
            </a:lvl6pPr>
            <a:lvl7pPr marL="2971800" indent="-228600" eaLnBrk="0" fontAlgn="base" hangingPunct="0">
              <a:spcBef>
                <a:spcPct val="0"/>
              </a:spcBef>
              <a:spcAft>
                <a:spcPct val="0"/>
              </a:spcAft>
              <a:defRPr sz="2000">
                <a:solidFill>
                  <a:srgbClr val="000000"/>
                </a:solidFill>
                <a:latin typeface="Arial" pitchFamily="34" charset="0"/>
                <a:ea typeface="微软雅黑" pitchFamily="34" charset="-122"/>
              </a:defRPr>
            </a:lvl7pPr>
            <a:lvl8pPr marL="3429000" indent="-228600" eaLnBrk="0" fontAlgn="base" hangingPunct="0">
              <a:spcBef>
                <a:spcPct val="0"/>
              </a:spcBef>
              <a:spcAft>
                <a:spcPct val="0"/>
              </a:spcAft>
              <a:defRPr sz="2000">
                <a:solidFill>
                  <a:srgbClr val="000000"/>
                </a:solidFill>
                <a:latin typeface="Arial" pitchFamily="34" charset="0"/>
                <a:ea typeface="微软雅黑" pitchFamily="34" charset="-122"/>
              </a:defRPr>
            </a:lvl8pPr>
            <a:lvl9pPr marL="3886200" indent="-228600" eaLnBrk="0" fontAlgn="base" hangingPunct="0">
              <a:spcBef>
                <a:spcPct val="0"/>
              </a:spcBef>
              <a:spcAft>
                <a:spcPct val="0"/>
              </a:spcAft>
              <a:defRPr sz="2000">
                <a:solidFill>
                  <a:srgbClr val="000000"/>
                </a:solidFill>
                <a:latin typeface="Arial" pitchFamily="34" charset="0"/>
                <a:ea typeface="微软雅黑" pitchFamily="34" charset="-122"/>
              </a:defRPr>
            </a:lvl9pPr>
          </a:lstStyle>
          <a:p>
            <a:r>
              <a:rPr lang="zh-CN" altLang="en-US" sz="1504" dirty="0">
                <a:sym typeface="微软雅黑" pitchFamily="34" charset="-122"/>
              </a:rPr>
              <a:t>设备</a:t>
            </a:r>
            <a:r>
              <a:rPr lang="zh-CN" altLang="en-US" sz="1504">
                <a:sym typeface="微软雅黑" pitchFamily="34" charset="-122"/>
              </a:rPr>
              <a:t>扫码提交工单</a:t>
            </a:r>
            <a:endParaRPr lang="zh-CN" altLang="zh-CN" sz="1504" dirty="0">
              <a:sym typeface="微软雅黑" pitchFamily="34" charset="-122"/>
            </a:endParaRPr>
          </a:p>
        </p:txBody>
      </p:sp>
      <p:grpSp>
        <p:nvGrpSpPr>
          <p:cNvPr id="29" name="组合 28"/>
          <p:cNvGrpSpPr/>
          <p:nvPr/>
        </p:nvGrpSpPr>
        <p:grpSpPr>
          <a:xfrm>
            <a:off x="2248702" y="1835083"/>
            <a:ext cx="2102972" cy="4314451"/>
            <a:chOff x="6830706" y="1081635"/>
            <a:chExt cx="2726865" cy="5594435"/>
          </a:xfrm>
        </p:grpSpPr>
        <p:pic>
          <p:nvPicPr>
            <p:cNvPr id="30" name="Picture 3" descr="C:\Users\tangml\Desktop\06e64e557f4bf8c3ad825f242b87d39c.png">
              <a:extLst>
                <a:ext uri="{FF2B5EF4-FFF2-40B4-BE49-F238E27FC236}">
                  <a16:creationId xmlns:a16="http://schemas.microsoft.com/office/drawing/2014/main" id="{93311031-C6DB-4772-A756-0725AB1919A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03" t="8873" r="25858" b="12463"/>
            <a:stretch/>
          </p:blipFill>
          <p:spPr bwMode="auto">
            <a:xfrm>
              <a:off x="6830706" y="1081635"/>
              <a:ext cx="2726865" cy="5594435"/>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5551" y="1667564"/>
              <a:ext cx="2441403" cy="4342447"/>
            </a:xfrm>
            <a:prstGeom prst="rect">
              <a:avLst/>
            </a:prstGeom>
          </p:spPr>
        </p:pic>
        <p:sp>
          <p:nvSpPr>
            <p:cNvPr id="32" name="矩形 31"/>
            <p:cNvSpPr/>
            <p:nvPr/>
          </p:nvSpPr>
          <p:spPr>
            <a:xfrm>
              <a:off x="7143263" y="5032342"/>
              <a:ext cx="949859" cy="34119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6"/>
            </a:p>
          </p:txBody>
        </p:sp>
      </p:grpSp>
      <p:pic>
        <p:nvPicPr>
          <p:cNvPr id="33" name="Picture 3" descr="C:\Users\tangml\Desktop\06e64e557f4bf8c3ad825f242b87d39c.png">
            <a:extLst>
              <a:ext uri="{FF2B5EF4-FFF2-40B4-BE49-F238E27FC236}">
                <a16:creationId xmlns:a16="http://schemas.microsoft.com/office/drawing/2014/main" id="{93311031-C6DB-4772-A756-0725AB1919A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03" t="8873" r="25858" b="12463"/>
          <a:stretch/>
        </p:blipFill>
        <p:spPr bwMode="auto">
          <a:xfrm>
            <a:off x="4564211" y="1811574"/>
            <a:ext cx="2102972" cy="4314451"/>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613" y="2268121"/>
            <a:ext cx="1876785" cy="3342825"/>
          </a:xfrm>
          <a:prstGeom prst="rect">
            <a:avLst/>
          </a:prstGeom>
        </p:spPr>
      </p:pic>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84417" y="2339087"/>
            <a:ext cx="1828202" cy="3331167"/>
          </a:xfrm>
          <a:prstGeom prst="rect">
            <a:avLst/>
          </a:prstGeom>
        </p:spPr>
      </p:pic>
      <p:sp>
        <p:nvSpPr>
          <p:cNvPr id="103" name="Text Box 1" descr="矩形 1"/>
          <p:cNvSpPr txBox="1">
            <a:spLocks/>
          </p:cNvSpPr>
          <p:nvPr/>
        </p:nvSpPr>
        <p:spPr bwMode="auto">
          <a:xfrm>
            <a:off x="398210" y="3844279"/>
            <a:ext cx="1077536" cy="498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57307" tIns="57307" rIns="57307" bIns="57307">
            <a:spAutoFit/>
          </a:bodyPr>
          <a:lstStyle>
            <a:lvl1pPr eaLnBrk="0">
              <a:defRPr sz="2000">
                <a:solidFill>
                  <a:srgbClr val="000000"/>
                </a:solidFill>
                <a:latin typeface="Arial" charset="0"/>
                <a:ea typeface="微软雅黑" charset="-122"/>
                <a:cs typeface="微软雅黑" charset="-122"/>
                <a:sym typeface="Arial" charset="0"/>
              </a:defRPr>
            </a:lvl1pPr>
            <a:lvl2pPr marL="742950" indent="-285750" eaLnBrk="0">
              <a:defRPr sz="2000">
                <a:solidFill>
                  <a:srgbClr val="000000"/>
                </a:solidFill>
                <a:latin typeface="Arial" charset="0"/>
                <a:ea typeface="微软雅黑" charset="-122"/>
                <a:cs typeface="微软雅黑" charset="-122"/>
                <a:sym typeface="Arial" charset="0"/>
              </a:defRPr>
            </a:lvl2pPr>
            <a:lvl3pPr marL="1143000" indent="-228600" eaLnBrk="0">
              <a:defRPr sz="2000">
                <a:solidFill>
                  <a:srgbClr val="000000"/>
                </a:solidFill>
                <a:latin typeface="Arial" charset="0"/>
                <a:ea typeface="微软雅黑" charset="-122"/>
                <a:cs typeface="微软雅黑" charset="-122"/>
                <a:sym typeface="Arial" charset="0"/>
              </a:defRPr>
            </a:lvl3pPr>
            <a:lvl4pPr marL="1600200" indent="-228600" eaLnBrk="0">
              <a:defRPr sz="2000">
                <a:solidFill>
                  <a:srgbClr val="000000"/>
                </a:solidFill>
                <a:latin typeface="Arial" charset="0"/>
                <a:ea typeface="微软雅黑" charset="-122"/>
                <a:cs typeface="微软雅黑" charset="-122"/>
                <a:sym typeface="Arial" charset="0"/>
              </a:defRPr>
            </a:lvl4pPr>
            <a:lvl5pPr marL="2057400" indent="-228600" eaLnBrk="0">
              <a:defRPr sz="2000">
                <a:solidFill>
                  <a:srgbClr val="000000"/>
                </a:solidFill>
                <a:latin typeface="Arial" charset="0"/>
                <a:ea typeface="微软雅黑" charset="-122"/>
                <a:cs typeface="微软雅黑" charset="-122"/>
                <a:sym typeface="Arial" charset="0"/>
              </a:defRPr>
            </a:lvl5pPr>
            <a:lvl6pPr marL="25146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6pPr>
            <a:lvl7pPr marL="29718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7pPr>
            <a:lvl8pPr marL="34290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8pPr>
            <a:lvl9pPr marL="38862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9pPr>
          </a:lstStyle>
          <a:p>
            <a:pPr algn="ctr" eaLnBrk="1" fontAlgn="base" hangingPunct="0">
              <a:lnSpc>
                <a:spcPct val="150000"/>
              </a:lnSpc>
              <a:spcBef>
                <a:spcPct val="0"/>
              </a:spcBef>
              <a:spcAft>
                <a:spcPct val="0"/>
              </a:spcAft>
              <a:defRPr/>
            </a:pPr>
            <a:r>
              <a:rPr lang="zh-CN" altLang="en-US" sz="1880" b="1" dirty="0">
                <a:solidFill>
                  <a:srgbClr val="00B0F0"/>
                </a:solidFill>
                <a:latin typeface="微软雅黑" charset="-122"/>
                <a:sym typeface="微软雅黑" charset="-122"/>
              </a:rPr>
              <a:t>终端用户</a:t>
            </a:r>
            <a:endParaRPr lang="zh-CN" altLang="zh-CN" sz="1880" b="1" dirty="0">
              <a:solidFill>
                <a:srgbClr val="00B0F0"/>
              </a:solidFill>
              <a:latin typeface="微软雅黑" charset="-122"/>
              <a:sym typeface="微软雅黑" charset="-122"/>
            </a:endParaRPr>
          </a:p>
        </p:txBody>
      </p:sp>
      <p:grpSp>
        <p:nvGrpSpPr>
          <p:cNvPr id="107" name="组合 47"/>
          <p:cNvGrpSpPr/>
          <p:nvPr/>
        </p:nvGrpSpPr>
        <p:grpSpPr>
          <a:xfrm>
            <a:off x="374891" y="2699994"/>
            <a:ext cx="1150707" cy="1150707"/>
            <a:chOff x="2191316" y="1579145"/>
            <a:chExt cx="1261533" cy="1261533"/>
          </a:xfrm>
        </p:grpSpPr>
        <p:sp>
          <p:nvSpPr>
            <p:cNvPr id="108" name="Oval 24" descr="圆形"/>
            <p:cNvSpPr>
              <a:spLocks/>
            </p:cNvSpPr>
            <p:nvPr/>
          </p:nvSpPr>
          <p:spPr bwMode="auto">
            <a:xfrm>
              <a:off x="2191316" y="1579145"/>
              <a:ext cx="1261533" cy="1261533"/>
            </a:xfrm>
            <a:prstGeom prst="ellipse">
              <a:avLst/>
            </a:prstGeom>
            <a:solidFill>
              <a:srgbClr val="00B0F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7308" tIns="57308" rIns="57308" bIns="57308" anchor="ctr"/>
            <a:lstStyle>
              <a:lvl1pPr eaLnBrk="0">
                <a:defRPr sz="2000">
                  <a:solidFill>
                    <a:srgbClr val="000000"/>
                  </a:solidFill>
                  <a:latin typeface="Arial" charset="0"/>
                  <a:ea typeface="微软雅黑" charset="-122"/>
                  <a:cs typeface="微软雅黑" charset="-122"/>
                  <a:sym typeface="Arial" charset="0"/>
                </a:defRPr>
              </a:lvl1pPr>
              <a:lvl2pPr marL="742950" indent="-285750" eaLnBrk="0">
                <a:defRPr sz="2000">
                  <a:solidFill>
                    <a:srgbClr val="000000"/>
                  </a:solidFill>
                  <a:latin typeface="Arial" charset="0"/>
                  <a:ea typeface="微软雅黑" charset="-122"/>
                  <a:cs typeface="微软雅黑" charset="-122"/>
                  <a:sym typeface="Arial" charset="0"/>
                </a:defRPr>
              </a:lvl2pPr>
              <a:lvl3pPr marL="1143000" indent="-228600" eaLnBrk="0">
                <a:defRPr sz="2000">
                  <a:solidFill>
                    <a:srgbClr val="000000"/>
                  </a:solidFill>
                  <a:latin typeface="Arial" charset="0"/>
                  <a:ea typeface="微软雅黑" charset="-122"/>
                  <a:cs typeface="微软雅黑" charset="-122"/>
                  <a:sym typeface="Arial" charset="0"/>
                </a:defRPr>
              </a:lvl3pPr>
              <a:lvl4pPr marL="1600200" indent="-228600" eaLnBrk="0">
                <a:defRPr sz="2000">
                  <a:solidFill>
                    <a:srgbClr val="000000"/>
                  </a:solidFill>
                  <a:latin typeface="Arial" charset="0"/>
                  <a:ea typeface="微软雅黑" charset="-122"/>
                  <a:cs typeface="微软雅黑" charset="-122"/>
                  <a:sym typeface="Arial" charset="0"/>
                </a:defRPr>
              </a:lvl4pPr>
              <a:lvl5pPr marL="2057400" indent="-228600" eaLnBrk="0">
                <a:defRPr sz="2000">
                  <a:solidFill>
                    <a:srgbClr val="000000"/>
                  </a:solidFill>
                  <a:latin typeface="Arial" charset="0"/>
                  <a:ea typeface="微软雅黑" charset="-122"/>
                  <a:cs typeface="微软雅黑" charset="-122"/>
                  <a:sym typeface="Arial" charset="0"/>
                </a:defRPr>
              </a:lvl5pPr>
              <a:lvl6pPr marL="25146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6pPr>
              <a:lvl7pPr marL="29718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7pPr>
              <a:lvl8pPr marL="34290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8pPr>
              <a:lvl9pPr marL="3886200" indent="-228600" eaLnBrk="0" fontAlgn="base" hangingPunct="0">
                <a:spcBef>
                  <a:spcPct val="0"/>
                </a:spcBef>
                <a:spcAft>
                  <a:spcPct val="0"/>
                </a:spcAft>
                <a:defRPr sz="2000">
                  <a:solidFill>
                    <a:srgbClr val="000000"/>
                  </a:solidFill>
                  <a:latin typeface="Arial" charset="0"/>
                  <a:ea typeface="微软雅黑" charset="-122"/>
                  <a:cs typeface="微软雅黑" charset="-122"/>
                  <a:sym typeface="Arial" charset="0"/>
                </a:defRPr>
              </a:lvl9pPr>
            </a:lstStyle>
            <a:p>
              <a:pPr eaLnBrk="1" fontAlgn="base" hangingPunct="0">
                <a:spcBef>
                  <a:spcPct val="0"/>
                </a:spcBef>
                <a:spcAft>
                  <a:spcPct val="0"/>
                </a:spcAft>
                <a:defRPr/>
              </a:pPr>
              <a:endParaRPr lang="zh-CN" altLang="zh-CN" sz="2256">
                <a:latin typeface="Calibri" charset="0"/>
                <a:sym typeface="Calibri" charset="0"/>
              </a:endParaRPr>
            </a:p>
          </p:txBody>
        </p:sp>
        <p:grpSp>
          <p:nvGrpSpPr>
            <p:cNvPr id="109" name="组合 15"/>
            <p:cNvGrpSpPr/>
            <p:nvPr/>
          </p:nvGrpSpPr>
          <p:grpSpPr>
            <a:xfrm>
              <a:off x="2455154" y="1692254"/>
              <a:ext cx="722430" cy="1035313"/>
              <a:chOff x="7569794" y="534425"/>
              <a:chExt cx="602241" cy="863071"/>
            </a:xfrm>
          </p:grpSpPr>
          <p:sp>
            <p:nvSpPr>
              <p:cNvPr id="110" name="Freeform 403"/>
              <p:cNvSpPr/>
              <p:nvPr/>
            </p:nvSpPr>
            <p:spPr bwMode="auto">
              <a:xfrm>
                <a:off x="7569794" y="975503"/>
                <a:ext cx="602241" cy="352014"/>
              </a:xfrm>
              <a:custGeom>
                <a:avLst/>
                <a:gdLst>
                  <a:gd name="T0" fmla="*/ 116 w 120"/>
                  <a:gd name="T1" fmla="*/ 67 h 70"/>
                  <a:gd name="T2" fmla="*/ 72 w 120"/>
                  <a:gd name="T3" fmla="*/ 18 h 70"/>
                  <a:gd name="T4" fmla="*/ 72 w 120"/>
                  <a:gd name="T5" fmla="*/ 0 h 70"/>
                  <a:gd name="T6" fmla="*/ 60 w 120"/>
                  <a:gd name="T7" fmla="*/ 0 h 70"/>
                  <a:gd name="T8" fmla="*/ 60 w 120"/>
                  <a:gd name="T9" fmla="*/ 0 h 70"/>
                  <a:gd name="T10" fmla="*/ 48 w 120"/>
                  <a:gd name="T11" fmla="*/ 0 h 70"/>
                  <a:gd name="T12" fmla="*/ 48 w 120"/>
                  <a:gd name="T13" fmla="*/ 18 h 70"/>
                  <a:gd name="T14" fmla="*/ 4 w 120"/>
                  <a:gd name="T15" fmla="*/ 67 h 70"/>
                  <a:gd name="T16" fmla="*/ 9 w 120"/>
                  <a:gd name="T17" fmla="*/ 70 h 70"/>
                  <a:gd name="T18" fmla="*/ 60 w 120"/>
                  <a:gd name="T19" fmla="*/ 70 h 70"/>
                  <a:gd name="T20" fmla="*/ 60 w 120"/>
                  <a:gd name="T21" fmla="*/ 70 h 70"/>
                  <a:gd name="T22" fmla="*/ 111 w 120"/>
                  <a:gd name="T23" fmla="*/ 70 h 70"/>
                  <a:gd name="T24" fmla="*/ 116 w 120"/>
                  <a:gd name="T2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70">
                    <a:moveTo>
                      <a:pt x="116" y="67"/>
                    </a:moveTo>
                    <a:cubicBezTo>
                      <a:pt x="116" y="45"/>
                      <a:pt x="120" y="22"/>
                      <a:pt x="72" y="18"/>
                    </a:cubicBezTo>
                    <a:cubicBezTo>
                      <a:pt x="72" y="16"/>
                      <a:pt x="72" y="2"/>
                      <a:pt x="72" y="0"/>
                    </a:cubicBezTo>
                    <a:cubicBezTo>
                      <a:pt x="60" y="0"/>
                      <a:pt x="60" y="0"/>
                      <a:pt x="60" y="0"/>
                    </a:cubicBezTo>
                    <a:cubicBezTo>
                      <a:pt x="60" y="0"/>
                      <a:pt x="60" y="0"/>
                      <a:pt x="60" y="0"/>
                    </a:cubicBezTo>
                    <a:cubicBezTo>
                      <a:pt x="48" y="0"/>
                      <a:pt x="48" y="0"/>
                      <a:pt x="48" y="0"/>
                    </a:cubicBezTo>
                    <a:cubicBezTo>
                      <a:pt x="48" y="2"/>
                      <a:pt x="48" y="16"/>
                      <a:pt x="48" y="18"/>
                    </a:cubicBezTo>
                    <a:cubicBezTo>
                      <a:pt x="0" y="22"/>
                      <a:pt x="5" y="45"/>
                      <a:pt x="4" y="67"/>
                    </a:cubicBezTo>
                    <a:cubicBezTo>
                      <a:pt x="6" y="68"/>
                      <a:pt x="7" y="69"/>
                      <a:pt x="9" y="70"/>
                    </a:cubicBezTo>
                    <a:cubicBezTo>
                      <a:pt x="60" y="70"/>
                      <a:pt x="60" y="70"/>
                      <a:pt x="60" y="70"/>
                    </a:cubicBezTo>
                    <a:cubicBezTo>
                      <a:pt x="60" y="70"/>
                      <a:pt x="60" y="70"/>
                      <a:pt x="60" y="70"/>
                    </a:cubicBezTo>
                    <a:cubicBezTo>
                      <a:pt x="111" y="70"/>
                      <a:pt x="111" y="70"/>
                      <a:pt x="111" y="70"/>
                    </a:cubicBezTo>
                    <a:cubicBezTo>
                      <a:pt x="113" y="69"/>
                      <a:pt x="114" y="68"/>
                      <a:pt x="116" y="67"/>
                    </a:cubicBezTo>
                    <a:close/>
                  </a:path>
                </a:pathLst>
              </a:custGeom>
              <a:solidFill>
                <a:srgbClr val="F9D1A4"/>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111" name="Freeform 404"/>
              <p:cNvSpPr/>
              <p:nvPr/>
            </p:nvSpPr>
            <p:spPr bwMode="auto">
              <a:xfrm>
                <a:off x="7811538" y="981865"/>
                <a:ext cx="125113" cy="50894"/>
              </a:xfrm>
              <a:custGeom>
                <a:avLst/>
                <a:gdLst>
                  <a:gd name="T0" fmla="*/ 0 w 25"/>
                  <a:gd name="T1" fmla="*/ 0 h 10"/>
                  <a:gd name="T2" fmla="*/ 25 w 25"/>
                  <a:gd name="T3" fmla="*/ 0 h 10"/>
                  <a:gd name="T4" fmla="*/ 0 w 25"/>
                  <a:gd name="T5" fmla="*/ 0 h 10"/>
                </a:gdLst>
                <a:ahLst/>
                <a:cxnLst>
                  <a:cxn ang="0">
                    <a:pos x="T0" y="T1"/>
                  </a:cxn>
                  <a:cxn ang="0">
                    <a:pos x="T2" y="T3"/>
                  </a:cxn>
                  <a:cxn ang="0">
                    <a:pos x="T4" y="T5"/>
                  </a:cxn>
                </a:cxnLst>
                <a:rect l="0" t="0" r="r" b="b"/>
                <a:pathLst>
                  <a:path w="25" h="10">
                    <a:moveTo>
                      <a:pt x="0" y="0"/>
                    </a:moveTo>
                    <a:cubicBezTo>
                      <a:pt x="25" y="0"/>
                      <a:pt x="25" y="0"/>
                      <a:pt x="25" y="0"/>
                    </a:cubicBezTo>
                    <a:cubicBezTo>
                      <a:pt x="22" y="10"/>
                      <a:pt x="2" y="10"/>
                      <a:pt x="0" y="0"/>
                    </a:cubicBezTo>
                    <a:close/>
                  </a:path>
                </a:pathLst>
              </a:custGeom>
              <a:solidFill>
                <a:srgbClr val="E1A875"/>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112" name="Freeform 405"/>
              <p:cNvSpPr/>
              <p:nvPr/>
            </p:nvSpPr>
            <p:spPr bwMode="auto">
              <a:xfrm>
                <a:off x="7675822" y="545028"/>
                <a:ext cx="390184" cy="455922"/>
              </a:xfrm>
              <a:custGeom>
                <a:avLst/>
                <a:gdLst>
                  <a:gd name="T0" fmla="*/ 74 w 78"/>
                  <a:gd name="T1" fmla="*/ 43 h 91"/>
                  <a:gd name="T2" fmla="*/ 70 w 78"/>
                  <a:gd name="T3" fmla="*/ 67 h 91"/>
                  <a:gd name="T4" fmla="*/ 39 w 78"/>
                  <a:gd name="T5" fmla="*/ 91 h 91"/>
                  <a:gd name="T6" fmla="*/ 8 w 78"/>
                  <a:gd name="T7" fmla="*/ 67 h 91"/>
                  <a:gd name="T8" fmla="*/ 5 w 78"/>
                  <a:gd name="T9" fmla="*/ 43 h 91"/>
                  <a:gd name="T10" fmla="*/ 39 w 78"/>
                  <a:gd name="T11" fmla="*/ 0 h 91"/>
                  <a:gd name="T12" fmla="*/ 74 w 78"/>
                  <a:gd name="T13" fmla="*/ 43 h 91"/>
                </a:gdLst>
                <a:ahLst/>
                <a:cxnLst>
                  <a:cxn ang="0">
                    <a:pos x="T0" y="T1"/>
                  </a:cxn>
                  <a:cxn ang="0">
                    <a:pos x="T2" y="T3"/>
                  </a:cxn>
                  <a:cxn ang="0">
                    <a:pos x="T4" y="T5"/>
                  </a:cxn>
                  <a:cxn ang="0">
                    <a:pos x="T6" y="T7"/>
                  </a:cxn>
                  <a:cxn ang="0">
                    <a:pos x="T8" y="T9"/>
                  </a:cxn>
                  <a:cxn ang="0">
                    <a:pos x="T10" y="T11"/>
                  </a:cxn>
                  <a:cxn ang="0">
                    <a:pos x="T12" y="T13"/>
                  </a:cxn>
                </a:cxnLst>
                <a:rect l="0" t="0" r="r" b="b"/>
                <a:pathLst>
                  <a:path w="78" h="91">
                    <a:moveTo>
                      <a:pt x="74" y="43"/>
                    </a:moveTo>
                    <a:cubicBezTo>
                      <a:pt x="78" y="43"/>
                      <a:pt x="77" y="67"/>
                      <a:pt x="70" y="67"/>
                    </a:cubicBezTo>
                    <a:cubicBezTo>
                      <a:pt x="64" y="80"/>
                      <a:pt x="54" y="91"/>
                      <a:pt x="39" y="91"/>
                    </a:cubicBezTo>
                    <a:cubicBezTo>
                      <a:pt x="24" y="91"/>
                      <a:pt x="14" y="80"/>
                      <a:pt x="8" y="67"/>
                    </a:cubicBezTo>
                    <a:cubicBezTo>
                      <a:pt x="2" y="67"/>
                      <a:pt x="0" y="43"/>
                      <a:pt x="5" y="43"/>
                    </a:cubicBezTo>
                    <a:cubicBezTo>
                      <a:pt x="3" y="16"/>
                      <a:pt x="4" y="0"/>
                      <a:pt x="39" y="0"/>
                    </a:cubicBezTo>
                    <a:cubicBezTo>
                      <a:pt x="74" y="0"/>
                      <a:pt x="75" y="15"/>
                      <a:pt x="74" y="43"/>
                    </a:cubicBezTo>
                    <a:close/>
                  </a:path>
                </a:pathLst>
              </a:custGeom>
              <a:solidFill>
                <a:srgbClr val="F9D1A4"/>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113" name="Freeform 407"/>
              <p:cNvSpPr/>
              <p:nvPr/>
            </p:nvSpPr>
            <p:spPr bwMode="auto">
              <a:xfrm>
                <a:off x="7569794" y="1066688"/>
                <a:ext cx="602241" cy="330808"/>
              </a:xfrm>
              <a:custGeom>
                <a:avLst/>
                <a:gdLst>
                  <a:gd name="T0" fmla="*/ 116 w 120"/>
                  <a:gd name="T1" fmla="*/ 49 h 66"/>
                  <a:gd name="T2" fmla="*/ 72 w 120"/>
                  <a:gd name="T3" fmla="*/ 0 h 66"/>
                  <a:gd name="T4" fmla="*/ 48 w 120"/>
                  <a:gd name="T5" fmla="*/ 0 h 66"/>
                  <a:gd name="T6" fmla="*/ 4 w 120"/>
                  <a:gd name="T7" fmla="*/ 49 h 66"/>
                  <a:gd name="T8" fmla="*/ 60 w 120"/>
                  <a:gd name="T9" fmla="*/ 66 h 66"/>
                  <a:gd name="T10" fmla="*/ 60 w 120"/>
                  <a:gd name="T11" fmla="*/ 66 h 66"/>
                  <a:gd name="T12" fmla="*/ 60 w 120"/>
                  <a:gd name="T13" fmla="*/ 66 h 66"/>
                  <a:gd name="T14" fmla="*/ 63 w 120"/>
                  <a:gd name="T15" fmla="*/ 66 h 66"/>
                  <a:gd name="T16" fmla="*/ 63 w 120"/>
                  <a:gd name="T17" fmla="*/ 66 h 66"/>
                  <a:gd name="T18" fmla="*/ 63 w 120"/>
                  <a:gd name="T19" fmla="*/ 66 h 66"/>
                  <a:gd name="T20" fmla="*/ 65 w 120"/>
                  <a:gd name="T21" fmla="*/ 66 h 66"/>
                  <a:gd name="T22" fmla="*/ 66 w 120"/>
                  <a:gd name="T23" fmla="*/ 66 h 66"/>
                  <a:gd name="T24" fmla="*/ 67 w 120"/>
                  <a:gd name="T25" fmla="*/ 66 h 66"/>
                  <a:gd name="T26" fmla="*/ 67 w 120"/>
                  <a:gd name="T27" fmla="*/ 66 h 66"/>
                  <a:gd name="T28" fmla="*/ 69 w 120"/>
                  <a:gd name="T29" fmla="*/ 66 h 66"/>
                  <a:gd name="T30" fmla="*/ 70 w 120"/>
                  <a:gd name="T31" fmla="*/ 66 h 66"/>
                  <a:gd name="T32" fmla="*/ 116 w 120"/>
                  <a:gd name="T33"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66">
                    <a:moveTo>
                      <a:pt x="116" y="49"/>
                    </a:moveTo>
                    <a:cubicBezTo>
                      <a:pt x="116" y="27"/>
                      <a:pt x="120" y="4"/>
                      <a:pt x="72" y="0"/>
                    </a:cubicBezTo>
                    <a:cubicBezTo>
                      <a:pt x="65" y="4"/>
                      <a:pt x="56" y="4"/>
                      <a:pt x="48" y="0"/>
                    </a:cubicBezTo>
                    <a:cubicBezTo>
                      <a:pt x="0" y="4"/>
                      <a:pt x="5" y="27"/>
                      <a:pt x="4" y="49"/>
                    </a:cubicBezTo>
                    <a:cubicBezTo>
                      <a:pt x="20" y="60"/>
                      <a:pt x="39" y="66"/>
                      <a:pt x="60" y="66"/>
                    </a:cubicBezTo>
                    <a:cubicBezTo>
                      <a:pt x="60" y="66"/>
                      <a:pt x="60" y="66"/>
                      <a:pt x="60" y="66"/>
                    </a:cubicBezTo>
                    <a:cubicBezTo>
                      <a:pt x="60" y="66"/>
                      <a:pt x="60" y="66"/>
                      <a:pt x="60" y="66"/>
                    </a:cubicBezTo>
                    <a:cubicBezTo>
                      <a:pt x="63" y="66"/>
                      <a:pt x="63" y="66"/>
                      <a:pt x="63" y="66"/>
                    </a:cubicBezTo>
                    <a:cubicBezTo>
                      <a:pt x="63" y="66"/>
                      <a:pt x="63" y="66"/>
                      <a:pt x="63" y="66"/>
                    </a:cubicBezTo>
                    <a:cubicBezTo>
                      <a:pt x="63" y="66"/>
                      <a:pt x="63" y="66"/>
                      <a:pt x="63" y="66"/>
                    </a:cubicBezTo>
                    <a:cubicBezTo>
                      <a:pt x="65" y="66"/>
                      <a:pt x="65" y="66"/>
                      <a:pt x="65" y="66"/>
                    </a:cubicBezTo>
                    <a:cubicBezTo>
                      <a:pt x="66" y="66"/>
                      <a:pt x="66" y="66"/>
                      <a:pt x="66" y="66"/>
                    </a:cubicBezTo>
                    <a:cubicBezTo>
                      <a:pt x="67" y="66"/>
                      <a:pt x="67" y="66"/>
                      <a:pt x="67" y="66"/>
                    </a:cubicBezTo>
                    <a:cubicBezTo>
                      <a:pt x="67" y="66"/>
                      <a:pt x="67" y="66"/>
                      <a:pt x="67" y="66"/>
                    </a:cubicBezTo>
                    <a:cubicBezTo>
                      <a:pt x="69" y="66"/>
                      <a:pt x="69" y="66"/>
                      <a:pt x="69" y="66"/>
                    </a:cubicBezTo>
                    <a:cubicBezTo>
                      <a:pt x="70" y="66"/>
                      <a:pt x="70" y="66"/>
                      <a:pt x="70" y="66"/>
                    </a:cubicBezTo>
                    <a:cubicBezTo>
                      <a:pt x="87" y="64"/>
                      <a:pt x="102" y="58"/>
                      <a:pt x="116" y="49"/>
                    </a:cubicBezTo>
                    <a:close/>
                  </a:path>
                </a:pathLst>
              </a:custGeom>
              <a:solidFill>
                <a:srgbClr val="003399"/>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sp>
            <p:nvSpPr>
              <p:cNvPr id="114" name="Freeform 408"/>
              <p:cNvSpPr/>
              <p:nvPr/>
            </p:nvSpPr>
            <p:spPr bwMode="auto">
              <a:xfrm>
                <a:off x="7671581" y="534425"/>
                <a:ext cx="411390" cy="275674"/>
              </a:xfrm>
              <a:custGeom>
                <a:avLst/>
                <a:gdLst>
                  <a:gd name="T0" fmla="*/ 64 w 82"/>
                  <a:gd name="T1" fmla="*/ 24 h 55"/>
                  <a:gd name="T2" fmla="*/ 16 w 82"/>
                  <a:gd name="T3" fmla="*/ 36 h 55"/>
                  <a:gd name="T4" fmla="*/ 12 w 82"/>
                  <a:gd name="T5" fmla="*/ 55 h 55"/>
                  <a:gd name="T6" fmla="*/ 6 w 82"/>
                  <a:gd name="T7" fmla="*/ 45 h 55"/>
                  <a:gd name="T8" fmla="*/ 40 w 82"/>
                  <a:gd name="T9" fmla="*/ 0 h 55"/>
                  <a:gd name="T10" fmla="*/ 75 w 82"/>
                  <a:gd name="T11" fmla="*/ 45 h 55"/>
                  <a:gd name="T12" fmla="*/ 68 w 82"/>
                  <a:gd name="T13" fmla="*/ 55 h 55"/>
                  <a:gd name="T14" fmla="*/ 64 w 82"/>
                  <a:gd name="T15" fmla="*/ 2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55">
                    <a:moveTo>
                      <a:pt x="64" y="24"/>
                    </a:moveTo>
                    <a:cubicBezTo>
                      <a:pt x="54" y="38"/>
                      <a:pt x="13" y="38"/>
                      <a:pt x="16" y="36"/>
                    </a:cubicBezTo>
                    <a:cubicBezTo>
                      <a:pt x="12" y="55"/>
                      <a:pt x="12" y="55"/>
                      <a:pt x="12" y="55"/>
                    </a:cubicBezTo>
                    <a:cubicBezTo>
                      <a:pt x="12" y="49"/>
                      <a:pt x="11" y="45"/>
                      <a:pt x="6" y="45"/>
                    </a:cubicBezTo>
                    <a:cubicBezTo>
                      <a:pt x="0" y="15"/>
                      <a:pt x="6" y="0"/>
                      <a:pt x="40" y="0"/>
                    </a:cubicBezTo>
                    <a:cubicBezTo>
                      <a:pt x="74" y="1"/>
                      <a:pt x="82" y="17"/>
                      <a:pt x="75" y="45"/>
                    </a:cubicBezTo>
                    <a:cubicBezTo>
                      <a:pt x="69" y="45"/>
                      <a:pt x="68" y="49"/>
                      <a:pt x="68" y="55"/>
                    </a:cubicBezTo>
                    <a:cubicBezTo>
                      <a:pt x="64" y="24"/>
                      <a:pt x="64" y="24"/>
                      <a:pt x="64" y="24"/>
                    </a:cubicBezTo>
                    <a:close/>
                  </a:path>
                </a:pathLst>
              </a:custGeom>
              <a:solidFill>
                <a:srgbClr val="8F6032"/>
              </a:solidFill>
              <a:ln>
                <a:noFill/>
              </a:ln>
              <a:extLst>
                <a:ext uri="{91240B29-F687-4F45-9708-019B960494DF}">
                  <a14:hiddenLine xmlns:a14="http://schemas.microsoft.com/office/drawing/2010/main" w="9525">
                    <a:solidFill>
                      <a:srgbClr val="000000"/>
                    </a:solidFill>
                    <a:round/>
                  </a14:hiddenLine>
                </a:ext>
              </a:extLst>
            </p:spPr>
            <p:txBody>
              <a:bodyPr vert="horz" wrap="square" lIns="85966" tIns="42983" rIns="85966" bIns="42983" numCol="1" anchor="t" anchorCtr="0" compatLnSpc="1"/>
              <a:lstStyle/>
              <a:p>
                <a:endParaRPr lang="zh-CN" altLang="en-US" sz="2256"/>
              </a:p>
            </p:txBody>
          </p:sp>
        </p:grpSp>
      </p:grpSp>
      <p:sp>
        <p:nvSpPr>
          <p:cNvPr id="41" name="Text Box 2" descr="矩形 2"/>
          <p:cNvSpPr txBox="1">
            <a:spLocks/>
          </p:cNvSpPr>
          <p:nvPr/>
        </p:nvSpPr>
        <p:spPr bwMode="auto">
          <a:xfrm>
            <a:off x="9289149" y="1206606"/>
            <a:ext cx="1307240" cy="422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57307" tIns="57307" rIns="57307" bIns="57307">
            <a:spAutoFit/>
          </a:bodyPr>
          <a:lstStyle>
            <a:defPPr>
              <a:defRPr lang="zh-CN"/>
            </a:defPPr>
            <a:lvl1pPr algn="ctr" fontAlgn="base" hangingPunct="0">
              <a:lnSpc>
                <a:spcPct val="150000"/>
              </a:lnSpc>
              <a:spcBef>
                <a:spcPct val="0"/>
              </a:spcBef>
              <a:spcAft>
                <a:spcPct val="0"/>
              </a:spcAft>
              <a:defRPr sz="1600">
                <a:solidFill>
                  <a:srgbClr val="00B0F0"/>
                </a:solidFill>
                <a:latin typeface="微软雅黑" pitchFamily="34" charset="-122"/>
                <a:ea typeface="微软雅黑" pitchFamily="34" charset="-122"/>
              </a:defRPr>
            </a:lvl1pPr>
            <a:lvl2pPr marL="742950" indent="-285750">
              <a:defRPr sz="2000">
                <a:solidFill>
                  <a:srgbClr val="000000"/>
                </a:solidFill>
                <a:latin typeface="Arial" pitchFamily="34" charset="0"/>
                <a:ea typeface="微软雅黑" pitchFamily="34" charset="-122"/>
              </a:defRPr>
            </a:lvl2pPr>
            <a:lvl3pPr marL="1143000" indent="-228600">
              <a:defRPr sz="2000">
                <a:solidFill>
                  <a:srgbClr val="000000"/>
                </a:solidFill>
                <a:latin typeface="Arial" pitchFamily="34" charset="0"/>
                <a:ea typeface="微软雅黑" pitchFamily="34" charset="-122"/>
              </a:defRPr>
            </a:lvl3pPr>
            <a:lvl4pPr marL="1600200" indent="-228600">
              <a:defRPr sz="2000">
                <a:solidFill>
                  <a:srgbClr val="000000"/>
                </a:solidFill>
                <a:latin typeface="Arial" pitchFamily="34" charset="0"/>
                <a:ea typeface="微软雅黑" pitchFamily="34" charset="-122"/>
              </a:defRPr>
            </a:lvl4pPr>
            <a:lvl5pPr marL="2057400" indent="-228600">
              <a:defRPr sz="2000">
                <a:solidFill>
                  <a:srgbClr val="000000"/>
                </a:solidFill>
                <a:latin typeface="Arial" pitchFamily="34" charset="0"/>
                <a:ea typeface="微软雅黑" pitchFamily="34" charset="-122"/>
              </a:defRPr>
            </a:lvl5pPr>
            <a:lvl6pPr marL="2514600" indent="-228600" eaLnBrk="0" fontAlgn="base" hangingPunct="0">
              <a:spcBef>
                <a:spcPct val="0"/>
              </a:spcBef>
              <a:spcAft>
                <a:spcPct val="0"/>
              </a:spcAft>
              <a:defRPr sz="2000">
                <a:solidFill>
                  <a:srgbClr val="000000"/>
                </a:solidFill>
                <a:latin typeface="Arial" pitchFamily="34" charset="0"/>
                <a:ea typeface="微软雅黑" pitchFamily="34" charset="-122"/>
              </a:defRPr>
            </a:lvl6pPr>
            <a:lvl7pPr marL="2971800" indent="-228600" eaLnBrk="0" fontAlgn="base" hangingPunct="0">
              <a:spcBef>
                <a:spcPct val="0"/>
              </a:spcBef>
              <a:spcAft>
                <a:spcPct val="0"/>
              </a:spcAft>
              <a:defRPr sz="2000">
                <a:solidFill>
                  <a:srgbClr val="000000"/>
                </a:solidFill>
                <a:latin typeface="Arial" pitchFamily="34" charset="0"/>
                <a:ea typeface="微软雅黑" pitchFamily="34" charset="-122"/>
              </a:defRPr>
            </a:lvl7pPr>
            <a:lvl8pPr marL="3429000" indent="-228600" eaLnBrk="0" fontAlgn="base" hangingPunct="0">
              <a:spcBef>
                <a:spcPct val="0"/>
              </a:spcBef>
              <a:spcAft>
                <a:spcPct val="0"/>
              </a:spcAft>
              <a:defRPr sz="2000">
                <a:solidFill>
                  <a:srgbClr val="000000"/>
                </a:solidFill>
                <a:latin typeface="Arial" pitchFamily="34" charset="0"/>
                <a:ea typeface="微软雅黑" pitchFamily="34" charset="-122"/>
              </a:defRPr>
            </a:lvl8pPr>
            <a:lvl9pPr marL="3886200" indent="-228600" eaLnBrk="0" fontAlgn="base" hangingPunct="0">
              <a:spcBef>
                <a:spcPct val="0"/>
              </a:spcBef>
              <a:spcAft>
                <a:spcPct val="0"/>
              </a:spcAft>
              <a:defRPr sz="2000">
                <a:solidFill>
                  <a:srgbClr val="000000"/>
                </a:solidFill>
                <a:latin typeface="Arial" pitchFamily="34" charset="0"/>
                <a:ea typeface="微软雅黑" pitchFamily="34" charset="-122"/>
              </a:defRPr>
            </a:lvl9pPr>
          </a:lstStyle>
          <a:p>
            <a:r>
              <a:rPr lang="zh-CN" altLang="en-US" sz="1504" dirty="0">
                <a:sym typeface="微软雅黑" pitchFamily="34" charset="-122"/>
              </a:rPr>
              <a:t>查看服务进度</a:t>
            </a:r>
            <a:endParaRPr lang="zh-CN" altLang="zh-CN" sz="1504" dirty="0">
              <a:sym typeface="微软雅黑" pitchFamily="34" charset="-122"/>
            </a:endParaRPr>
          </a:p>
        </p:txBody>
      </p:sp>
      <p:sp>
        <p:nvSpPr>
          <p:cNvPr id="2" name="标题 72">
            <a:extLst>
              <a:ext uri="{FF2B5EF4-FFF2-40B4-BE49-F238E27FC236}">
                <a16:creationId xmlns:a16="http://schemas.microsoft.com/office/drawing/2014/main" id="{DCAA7C99-4B1A-47DF-B63B-3E2CB9432AA4}"/>
              </a:ext>
            </a:extLst>
          </p:cNvPr>
          <p:cNvSpPr txBox="1">
            <a:spLocks/>
          </p:cNvSpPr>
          <p:nvPr/>
        </p:nvSpPr>
        <p:spPr>
          <a:xfrm>
            <a:off x="-40938" y="161920"/>
            <a:ext cx="10514231" cy="704378"/>
          </a:xfrm>
          <a:prstGeom prst="rect">
            <a:avLst/>
          </a:prstGeom>
        </p:spPr>
        <p:txBody>
          <a:bodyPr vert="horz" lIns="91440" tIns="45720" rIns="91440" bIns="45720" rtlCol="0" anchor="ctr">
            <a:normAutofit/>
          </a:bodyPr>
          <a:lstStyle>
            <a:defPPr>
              <a:defRPr lang="zh-CN"/>
            </a:defPPr>
            <a:lvl1pPr>
              <a:lnSpc>
                <a:spcPct val="90000"/>
              </a:lnSpc>
              <a:spcBef>
                <a:spcPct val="0"/>
              </a:spcBef>
              <a:buNone/>
              <a:defRPr sz="3200">
                <a:solidFill>
                  <a:srgbClr val="FFB200"/>
                </a:solidFill>
                <a:cs typeface="+mn-ea"/>
              </a:defRPr>
            </a:lvl1pPr>
          </a:lstStyle>
          <a:p>
            <a:r>
              <a:rPr lang="zh-CN" altLang="en-US" dirty="0">
                <a:sym typeface="+mn-lt"/>
              </a:rPr>
              <a:t>服务受理</a:t>
            </a:r>
            <a:r>
              <a:rPr lang="en-US" altLang="zh-CN" dirty="0">
                <a:sym typeface="+mn-lt"/>
              </a:rPr>
              <a:t>-</a:t>
            </a:r>
            <a:r>
              <a:rPr lang="zh-CN" altLang="en-US" dirty="0">
                <a:sym typeface="+mn-lt"/>
              </a:rPr>
              <a:t>客户侧</a:t>
            </a:r>
          </a:p>
        </p:txBody>
      </p:sp>
    </p:spTree>
    <p:extLst>
      <p:ext uri="{BB962C8B-B14F-4D97-AF65-F5344CB8AC3E}">
        <p14:creationId xmlns:p14="http://schemas.microsoft.com/office/powerpoint/2010/main" val="14476636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423" y="1019508"/>
            <a:ext cx="3960825" cy="338632"/>
          </a:xfrm>
          <a:prstGeom prst="rect">
            <a:avLst/>
          </a:prstGeom>
        </p:spPr>
        <p:txBody>
          <a:bodyPr wrap="none">
            <a:spAutoFit/>
          </a:bodyPr>
          <a:lstStyle/>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Light"/>
                <a:ea typeface="微软雅黑"/>
                <a:cs typeface="+mn-ea"/>
                <a:sym typeface="+mn-lt"/>
              </a:rPr>
              <a:t>客服工作台，为客服提供多种必备功能</a:t>
            </a:r>
            <a:endParaRPr kumimoji="0" lang="en-US" altLang="zh-CN" sz="1600" b="1" i="0" u="none" strike="noStrike" kern="1200" cap="none" spc="0" normalizeH="0" baseline="0" noProof="0" dirty="0">
              <a:ln>
                <a:noFill/>
              </a:ln>
              <a:solidFill>
                <a:prstClr val="black"/>
              </a:solidFill>
              <a:effectLst/>
              <a:uLnTx/>
              <a:uFillTx/>
              <a:latin typeface="微软雅黑 Light"/>
              <a:ea typeface="微软雅黑"/>
              <a:cs typeface="+mn-ea"/>
              <a:sym typeface="+mn-lt"/>
            </a:endParaRPr>
          </a:p>
        </p:txBody>
      </p:sp>
      <p:sp>
        <p:nvSpPr>
          <p:cNvPr id="4" name="矩形 3"/>
          <p:cNvSpPr/>
          <p:nvPr/>
        </p:nvSpPr>
        <p:spPr>
          <a:xfrm>
            <a:off x="2549422" y="1430237"/>
            <a:ext cx="2627300" cy="1600809"/>
          </a:xfrm>
          <a:prstGeom prst="rect">
            <a:avLst/>
          </a:prstGeom>
        </p:spPr>
        <p:txBody>
          <a:bodyPr wrap="none">
            <a:spAutoFit/>
          </a:bodyPr>
          <a:lstStyle/>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邀请专家、内部私聊</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a:cs typeface="+mn-ea"/>
              <a:sym typeface="+mn-lt"/>
            </a:endParaRPr>
          </a:p>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客服转接</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a:cs typeface="+mn-ea"/>
              <a:sym typeface="+mn-lt"/>
            </a:endParaRPr>
          </a:p>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邀请客户评价</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a:cs typeface="+mn-ea"/>
              <a:sym typeface="+mn-lt"/>
            </a:endParaRPr>
          </a:p>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发留言</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a:cs typeface="+mn-ea"/>
              <a:sym typeface="+mn-lt"/>
            </a:endParaRPr>
          </a:p>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沟通记录归档到</a:t>
            </a:r>
            <a:r>
              <a:rPr kumimoji="0" lang="en-US" altLang="zh-CN" sz="1400" b="0" i="0" u="none" strike="noStrike" kern="1200" cap="none" spc="0" normalizeH="0" baseline="0" noProof="0" dirty="0">
                <a:ln>
                  <a:noFill/>
                </a:ln>
                <a:solidFill>
                  <a:prstClr val="black"/>
                </a:solidFill>
                <a:effectLst/>
                <a:uLnTx/>
                <a:uFillTx/>
                <a:latin typeface="微软雅黑 Light"/>
                <a:ea typeface="微软雅黑"/>
                <a:cs typeface="+mn-ea"/>
                <a:sym typeface="+mn-lt"/>
              </a:rPr>
              <a:t>CRM</a:t>
            </a:r>
          </a:p>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快捷回复</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a:cs typeface="+mn-ea"/>
              <a:sym typeface="+mn-lt"/>
            </a:endParaRPr>
          </a:p>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客户、工单等关联信息查看</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a:cs typeface="+mn-ea"/>
              <a:sym typeface="+mn-lt"/>
            </a:endParaRPr>
          </a:p>
        </p:txBody>
      </p:sp>
      <p:grpSp>
        <p:nvGrpSpPr>
          <p:cNvPr id="2" name="组合 4"/>
          <p:cNvGrpSpPr/>
          <p:nvPr/>
        </p:nvGrpSpPr>
        <p:grpSpPr>
          <a:xfrm>
            <a:off x="191319" y="1232743"/>
            <a:ext cx="2092901" cy="4817038"/>
            <a:chOff x="398522" y="1271142"/>
            <a:chExt cx="2173228" cy="4675033"/>
          </a:xfrm>
        </p:grpSpPr>
        <p:pic>
          <p:nvPicPr>
            <p:cNvPr id="6" name="图片 5"/>
            <p:cNvPicPr>
              <a:picLocks noChangeAspect="1"/>
            </p:cNvPicPr>
            <p:nvPr/>
          </p:nvPicPr>
          <p:blipFill>
            <a:blip r:embed="rId2"/>
            <a:stretch>
              <a:fillRect/>
            </a:stretch>
          </p:blipFill>
          <p:spPr>
            <a:xfrm>
              <a:off x="398522" y="1271142"/>
              <a:ext cx="2173228" cy="4675033"/>
            </a:xfrm>
            <a:prstGeom prst="rect">
              <a:avLst/>
            </a:prstGeom>
          </p:spPr>
        </p:pic>
        <p:sp>
          <p:nvSpPr>
            <p:cNvPr id="7" name="圆角矩形 6"/>
            <p:cNvSpPr/>
            <p:nvPr/>
          </p:nvSpPr>
          <p:spPr>
            <a:xfrm flipV="1">
              <a:off x="466762" y="4504296"/>
              <a:ext cx="2010865" cy="1131694"/>
            </a:xfrm>
            <a:prstGeom prst="roundRect">
              <a:avLst/>
            </a:prstGeom>
            <a:noFill/>
            <a:ln w="28575">
              <a:solidFill>
                <a:srgbClr val="FFC00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Light"/>
                <a:ea typeface="微软雅黑"/>
                <a:cs typeface="+mn-ea"/>
                <a:sym typeface="+mn-lt"/>
              </a:endParaRPr>
            </a:p>
          </p:txBody>
        </p:sp>
      </p:grpSp>
      <p:grpSp>
        <p:nvGrpSpPr>
          <p:cNvPr id="5" name="组合 7"/>
          <p:cNvGrpSpPr/>
          <p:nvPr/>
        </p:nvGrpSpPr>
        <p:grpSpPr>
          <a:xfrm>
            <a:off x="2428218" y="3206582"/>
            <a:ext cx="4761126" cy="2816498"/>
            <a:chOff x="2624523" y="2708920"/>
            <a:chExt cx="5972839" cy="3551338"/>
          </a:xfrm>
        </p:grpSpPr>
        <p:pic>
          <p:nvPicPr>
            <p:cNvPr id="9" name="图片 8"/>
            <p:cNvPicPr>
              <a:picLocks noChangeAspect="1"/>
            </p:cNvPicPr>
            <p:nvPr/>
          </p:nvPicPr>
          <p:blipFill>
            <a:blip r:embed="rId3"/>
            <a:stretch>
              <a:fillRect/>
            </a:stretch>
          </p:blipFill>
          <p:spPr>
            <a:xfrm>
              <a:off x="2624523" y="2708920"/>
              <a:ext cx="5972839" cy="3551338"/>
            </a:xfrm>
            <a:prstGeom prst="rect">
              <a:avLst/>
            </a:prstGeom>
          </p:spPr>
        </p:pic>
        <p:sp>
          <p:nvSpPr>
            <p:cNvPr id="10" name="椭圆 9"/>
            <p:cNvSpPr/>
            <p:nvPr/>
          </p:nvSpPr>
          <p:spPr>
            <a:xfrm>
              <a:off x="4976177" y="4192313"/>
              <a:ext cx="1032218" cy="1056224"/>
            </a:xfrm>
            <a:prstGeom prst="ellipse">
              <a:avLst/>
            </a:prstGeom>
            <a:noFill/>
            <a:ln w="28575">
              <a:solidFill>
                <a:srgbClr val="FFC000"/>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Light"/>
                <a:ea typeface="微软雅黑"/>
                <a:cs typeface="+mn-ea"/>
                <a:sym typeface="+mn-lt"/>
              </a:endParaRPr>
            </a:p>
          </p:txBody>
        </p:sp>
      </p:gr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8472" y="1842091"/>
            <a:ext cx="3955396" cy="4239764"/>
          </a:xfrm>
          <a:prstGeom prst="rect">
            <a:avLst/>
          </a:prstGeom>
          <a:effectLst>
            <a:outerShdw blurRad="63500" sx="101000" sy="101000" algn="ctr" rotWithShape="0">
              <a:prstClr val="black">
                <a:alpha val="40000"/>
              </a:prstClr>
            </a:outerShdw>
          </a:effectLst>
        </p:spPr>
      </p:pic>
      <p:sp>
        <p:nvSpPr>
          <p:cNvPr id="12" name="矩形 11"/>
          <p:cNvSpPr/>
          <p:nvPr/>
        </p:nvSpPr>
        <p:spPr>
          <a:xfrm>
            <a:off x="7296602" y="1019508"/>
            <a:ext cx="1704091" cy="338632"/>
          </a:xfrm>
          <a:prstGeom prst="rect">
            <a:avLst/>
          </a:prstGeom>
        </p:spPr>
        <p:txBody>
          <a:bodyPr wrap="none">
            <a:spAutoFit/>
          </a:bodyPr>
          <a:lstStyle/>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Light"/>
                <a:ea typeface="微软雅黑"/>
                <a:cs typeface="+mn-ea"/>
                <a:sym typeface="+mn-lt"/>
              </a:rPr>
              <a:t>客服数据统计</a:t>
            </a:r>
          </a:p>
        </p:txBody>
      </p:sp>
      <p:sp>
        <p:nvSpPr>
          <p:cNvPr id="13" name="矩形 12"/>
          <p:cNvSpPr/>
          <p:nvPr/>
        </p:nvSpPr>
        <p:spPr>
          <a:xfrm>
            <a:off x="7289637" y="1325908"/>
            <a:ext cx="4781456" cy="307848"/>
          </a:xfrm>
          <a:prstGeom prst="rect">
            <a:avLst/>
          </a:prstGeom>
        </p:spPr>
        <p:txBody>
          <a:bodyPr wrap="none">
            <a:spAutoFit/>
          </a:bodyPr>
          <a:lstStyle/>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实时了解客服服务情况，不断优化服务效率和服务质量</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a:cs typeface="+mn-ea"/>
              <a:sym typeface="+mn-lt"/>
            </a:endParaRPr>
          </a:p>
        </p:txBody>
      </p:sp>
      <p:pic>
        <p:nvPicPr>
          <p:cNvPr id="14" name="图片 13"/>
          <p:cNvPicPr>
            <a:picLocks noChangeAspect="1"/>
          </p:cNvPicPr>
          <p:nvPr/>
        </p:nvPicPr>
        <p:blipFill>
          <a:blip r:embed="rId5"/>
          <a:stretch>
            <a:fillRect/>
          </a:stretch>
        </p:blipFill>
        <p:spPr>
          <a:xfrm>
            <a:off x="9663173" y="1929596"/>
            <a:ext cx="2432825" cy="4418979"/>
          </a:xfrm>
          <a:prstGeom prst="rect">
            <a:avLst/>
          </a:prstGeom>
          <a:effectLst>
            <a:outerShdw blurRad="63500" sx="101000" sy="101000" algn="ctr" rotWithShape="0">
              <a:prstClr val="black">
                <a:alpha val="40000"/>
              </a:prstClr>
            </a:outerShdw>
          </a:effectLst>
        </p:spPr>
      </p:pic>
      <p:sp>
        <p:nvSpPr>
          <p:cNvPr id="15" name="矩形 14"/>
          <p:cNvSpPr/>
          <p:nvPr/>
        </p:nvSpPr>
        <p:spPr>
          <a:xfrm>
            <a:off x="119321" y="6397153"/>
            <a:ext cx="11472498" cy="461665"/>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Light"/>
                <a:ea typeface="微软雅黑"/>
                <a:cs typeface="+mn-ea"/>
                <a:sym typeface="+mn-lt"/>
              </a:rPr>
              <a:t>留言功能解决</a:t>
            </a:r>
            <a:r>
              <a:rPr kumimoji="0" lang="zh-CN" altLang="en-US" sz="2400" b="1" i="0" u="none" strike="noStrike" kern="1200" cap="none" spc="0" normalizeH="0" baseline="0" noProof="0" dirty="0">
                <a:ln>
                  <a:noFill/>
                </a:ln>
                <a:solidFill>
                  <a:prstClr val="black"/>
                </a:solidFill>
                <a:effectLst/>
                <a:uLnTx/>
                <a:uFillTx/>
                <a:latin typeface="微软雅黑 Light"/>
                <a:ea typeface="微软雅黑"/>
                <a:cs typeface="+mn-ea"/>
                <a:sym typeface="+mn-lt"/>
              </a:rPr>
              <a:t>“微信公众服务号超过</a:t>
            </a:r>
            <a:r>
              <a:rPr kumimoji="0" lang="en-US" altLang="zh-CN" sz="2400" b="1" i="0" u="none" strike="noStrike" kern="1200" cap="none" spc="0" normalizeH="0" baseline="0" noProof="0" dirty="0">
                <a:ln>
                  <a:noFill/>
                </a:ln>
                <a:solidFill>
                  <a:prstClr val="black"/>
                </a:solidFill>
                <a:effectLst/>
                <a:uLnTx/>
                <a:uFillTx/>
                <a:latin typeface="微软雅黑 Light"/>
                <a:ea typeface="微软雅黑"/>
                <a:cs typeface="+mn-ea"/>
                <a:sym typeface="+mn-lt"/>
              </a:rPr>
              <a:t>48</a:t>
            </a:r>
            <a:r>
              <a:rPr kumimoji="0" lang="zh-CN" altLang="en-US" sz="2400" b="1" i="0" u="none" strike="noStrike" kern="1200" cap="none" spc="0" normalizeH="0" baseline="0" noProof="0" dirty="0">
                <a:ln>
                  <a:noFill/>
                </a:ln>
                <a:solidFill>
                  <a:prstClr val="black"/>
                </a:solidFill>
                <a:effectLst/>
                <a:uLnTx/>
                <a:uFillTx/>
                <a:latin typeface="微软雅黑 Light"/>
                <a:ea typeface="微软雅黑"/>
                <a:cs typeface="+mn-ea"/>
                <a:sym typeface="+mn-lt"/>
              </a:rPr>
              <a:t>小时不能向关注此号的好友发信息”</a:t>
            </a:r>
            <a:r>
              <a:rPr kumimoji="0" lang="zh-CN" altLang="en-US" sz="2400" b="0" i="0" u="none" strike="noStrike" kern="1200" cap="none" spc="0" normalizeH="0" baseline="0" noProof="0" dirty="0">
                <a:ln>
                  <a:noFill/>
                </a:ln>
                <a:solidFill>
                  <a:prstClr val="black"/>
                </a:solidFill>
                <a:effectLst/>
                <a:uLnTx/>
                <a:uFillTx/>
                <a:latin typeface="微软雅黑 Light"/>
                <a:ea typeface="微软雅黑"/>
                <a:cs typeface="+mn-ea"/>
                <a:sym typeface="+mn-lt"/>
              </a:rPr>
              <a:t>限制；</a:t>
            </a:r>
            <a:endParaRPr kumimoji="0" lang="en-US" altLang="zh-CN" sz="2400" b="0" i="0" u="none" strike="noStrike" kern="1200" cap="none" spc="0" normalizeH="0" baseline="0" noProof="0" dirty="0">
              <a:ln>
                <a:noFill/>
              </a:ln>
              <a:solidFill>
                <a:prstClr val="black"/>
              </a:solidFill>
              <a:effectLst/>
              <a:uLnTx/>
              <a:uFillTx/>
              <a:latin typeface="微软雅黑 Light"/>
              <a:ea typeface="微软雅黑"/>
              <a:cs typeface="+mn-ea"/>
              <a:sym typeface="+mn-lt"/>
            </a:endParaRPr>
          </a:p>
        </p:txBody>
      </p:sp>
      <p:sp>
        <p:nvSpPr>
          <p:cNvPr id="16" name="标题 72"/>
          <p:cNvSpPr txBox="1">
            <a:spLocks/>
          </p:cNvSpPr>
          <p:nvPr/>
        </p:nvSpPr>
        <p:spPr>
          <a:xfrm>
            <a:off x="307" y="82210"/>
            <a:ext cx="10514231" cy="704378"/>
          </a:xfrm>
          <a:prstGeom prst="rect">
            <a:avLst/>
          </a:prstGeom>
        </p:spPr>
        <p:txBody>
          <a:bodyPr vert="horz" lIns="91440" tIns="45720" rIns="91440" bIns="45720" rtlCol="0" anchor="ctr">
            <a:normAutofit/>
          </a:bodyPr>
          <a:lstStyle>
            <a:defPPr>
              <a:defRPr lang="zh-CN"/>
            </a:defPPr>
            <a:lvl1pPr>
              <a:lnSpc>
                <a:spcPct val="90000"/>
              </a:lnSpc>
              <a:spcBef>
                <a:spcPct val="0"/>
              </a:spcBef>
              <a:buNone/>
              <a:defRPr sz="3200">
                <a:solidFill>
                  <a:srgbClr val="FFB200"/>
                </a:solidFill>
                <a:cs typeface="+mn-ea"/>
              </a:defRPr>
            </a:lvl1pPr>
          </a:lstStyle>
          <a:p>
            <a:r>
              <a:rPr lang="zh-CN" altLang="en-US" dirty="0">
                <a:sym typeface="+mn-lt"/>
              </a:rPr>
              <a:t>服务受理</a:t>
            </a:r>
            <a:r>
              <a:rPr lang="en-US" altLang="zh-CN" dirty="0">
                <a:sym typeface="+mn-lt"/>
              </a:rPr>
              <a:t>-</a:t>
            </a:r>
            <a:r>
              <a:rPr lang="zh-CN" altLang="en-US" dirty="0">
                <a:sym typeface="+mn-lt"/>
              </a:rPr>
              <a:t>客服侧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DB4E69-8525-4090-B4D9-D3074D0C30A4}"/>
              </a:ext>
            </a:extLst>
          </p:cNvPr>
          <p:cNvSpPr/>
          <p:nvPr/>
        </p:nvSpPr>
        <p:spPr bwMode="auto">
          <a:xfrm>
            <a:off x="314383" y="972372"/>
            <a:ext cx="10712640" cy="438582"/>
          </a:xfrm>
          <a:prstGeom prst="rect">
            <a:avLst/>
          </a:prstGeom>
          <a:noFill/>
          <a:ln>
            <a:noFill/>
          </a:ln>
          <a:effectLst/>
        </p:spPr>
        <p:txBody>
          <a:bodyPr wrap="square" lIns="34290" tIns="34290" rIns="34290" bIns="3429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Light"/>
                <a:ea typeface="微软雅黑"/>
                <a:cs typeface="+mn-ea"/>
                <a:sym typeface="+mn-lt"/>
              </a:rPr>
              <a:t>支持自动派单和人工派单</a:t>
            </a:r>
            <a:endParaRPr kumimoji="0" lang="zh-CN" altLang="zh-CN" sz="2400" b="1" i="0" u="none" strike="noStrike" kern="1200" cap="none" spc="0" normalizeH="0" baseline="0" noProof="0" dirty="0">
              <a:ln>
                <a:noFill/>
              </a:ln>
              <a:solidFill>
                <a:prstClr val="black"/>
              </a:solidFill>
              <a:effectLst/>
              <a:uLnTx/>
              <a:uFillTx/>
              <a:latin typeface="微软雅黑 Light"/>
              <a:ea typeface="微软雅黑"/>
              <a:cs typeface="+mn-ea"/>
              <a:sym typeface="+mn-lt"/>
            </a:endParaRPr>
          </a:p>
        </p:txBody>
      </p:sp>
      <p:pic>
        <p:nvPicPr>
          <p:cNvPr id="4" name="图片 3">
            <a:extLst>
              <a:ext uri="{FF2B5EF4-FFF2-40B4-BE49-F238E27FC236}">
                <a16:creationId xmlns:a16="http://schemas.microsoft.com/office/drawing/2014/main" id="{A1DEF3BE-881C-4A75-8B9F-F48372B321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383" y="2538512"/>
            <a:ext cx="5499763" cy="3782455"/>
          </a:xfrm>
          <a:prstGeom prst="rect">
            <a:avLst/>
          </a:prstGeom>
          <a:ln>
            <a:noFill/>
          </a:ln>
          <a:effectLst>
            <a:outerShdw blurRad="190500" algn="tl" rotWithShape="0">
              <a:srgbClr val="000000">
                <a:alpha val="70000"/>
              </a:srgbClr>
            </a:outerShdw>
          </a:effectLst>
        </p:spPr>
      </p:pic>
      <p:sp>
        <p:nvSpPr>
          <p:cNvPr id="5" name="文本框 4">
            <a:extLst>
              <a:ext uri="{FF2B5EF4-FFF2-40B4-BE49-F238E27FC236}">
                <a16:creationId xmlns:a16="http://schemas.microsoft.com/office/drawing/2014/main" id="{564F8313-7A8A-400E-BE9F-B64A5D50D264}"/>
              </a:ext>
            </a:extLst>
          </p:cNvPr>
          <p:cNvSpPr txBox="1"/>
          <p:nvPr/>
        </p:nvSpPr>
        <p:spPr>
          <a:xfrm>
            <a:off x="1601798" y="6377310"/>
            <a:ext cx="2924931" cy="338632"/>
          </a:xfrm>
          <a:prstGeom prst="rect">
            <a:avLst/>
          </a:prstGeom>
          <a:noFill/>
        </p:spPr>
        <p:txBody>
          <a:bodyPr wrap="square" rtlCol="0" anchor="t">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Light"/>
                <a:ea typeface="微软雅黑"/>
                <a:cs typeface="+mn-ea"/>
                <a:sym typeface="+mn-lt"/>
              </a:rPr>
              <a:t>甘特图模式</a:t>
            </a:r>
          </a:p>
        </p:txBody>
      </p:sp>
      <p:sp>
        <p:nvSpPr>
          <p:cNvPr id="6" name="文本框 5">
            <a:extLst>
              <a:ext uri="{FF2B5EF4-FFF2-40B4-BE49-F238E27FC236}">
                <a16:creationId xmlns:a16="http://schemas.microsoft.com/office/drawing/2014/main" id="{B3E9661B-9D13-42B4-8A5A-463EBA4BF288}"/>
              </a:ext>
            </a:extLst>
          </p:cNvPr>
          <p:cNvSpPr txBox="1"/>
          <p:nvPr/>
        </p:nvSpPr>
        <p:spPr>
          <a:xfrm>
            <a:off x="7615372" y="6377310"/>
            <a:ext cx="2924931" cy="338632"/>
          </a:xfrm>
          <a:prstGeom prst="rect">
            <a:avLst/>
          </a:prstGeom>
          <a:noFill/>
        </p:spPr>
        <p:txBody>
          <a:bodyPr wrap="square" rtlCol="0" anchor="t">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Light"/>
                <a:ea typeface="微软雅黑"/>
                <a:cs typeface="+mn-ea"/>
                <a:sym typeface="+mn-lt"/>
              </a:rPr>
              <a:t>地图模式</a:t>
            </a:r>
          </a:p>
        </p:txBody>
      </p:sp>
      <p:pic>
        <p:nvPicPr>
          <p:cNvPr id="7" name="图片 6">
            <a:extLst>
              <a:ext uri="{FF2B5EF4-FFF2-40B4-BE49-F238E27FC236}">
                <a16:creationId xmlns:a16="http://schemas.microsoft.com/office/drawing/2014/main" id="{8B4FCC8A-10EC-42F9-B491-31318B6F209D}"/>
              </a:ext>
            </a:extLst>
          </p:cNvPr>
          <p:cNvPicPr/>
          <p:nvPr/>
        </p:nvPicPr>
        <p:blipFill>
          <a:blip r:embed="rId3" cstate="print"/>
          <a:stretch>
            <a:fillRect/>
          </a:stretch>
        </p:blipFill>
        <p:spPr>
          <a:xfrm>
            <a:off x="6111015" y="2538511"/>
            <a:ext cx="5933644" cy="3770933"/>
          </a:xfrm>
          <a:prstGeom prst="rect">
            <a:avLst/>
          </a:prstGeom>
          <a:effectLst>
            <a:outerShdw blurRad="63500" sx="101000" sy="101000" algn="ctr" rotWithShape="0">
              <a:prstClr val="black">
                <a:alpha val="40000"/>
              </a:prstClr>
            </a:outerShdw>
          </a:effectLst>
        </p:spPr>
      </p:pic>
      <p:sp>
        <p:nvSpPr>
          <p:cNvPr id="8" name="TextBox 26">
            <a:extLst>
              <a:ext uri="{FF2B5EF4-FFF2-40B4-BE49-F238E27FC236}">
                <a16:creationId xmlns:a16="http://schemas.microsoft.com/office/drawing/2014/main" id="{15D3A3FA-F4D5-447B-BDC9-932189F4F12C}"/>
              </a:ext>
            </a:extLst>
          </p:cNvPr>
          <p:cNvSpPr txBox="1"/>
          <p:nvPr/>
        </p:nvSpPr>
        <p:spPr>
          <a:xfrm>
            <a:off x="455864" y="1372506"/>
            <a:ext cx="10084439" cy="828817"/>
          </a:xfrm>
          <a:prstGeom prst="rect">
            <a:avLst/>
          </a:prstGeom>
        </p:spPr>
        <p:txBody>
          <a:bodyPr vert="horz" wrap="square" lIns="91440" tIns="45720" rIns="91440" bIns="45720" rtlCol="0">
            <a:spAutoFit/>
          </a:bodyPr>
          <a:lstStyle>
            <a:defPPr>
              <a:defRPr lang="zh-CN"/>
            </a:defPPr>
            <a:lvl1pPr marL="285750" indent="-285750">
              <a:lnSpc>
                <a:spcPct val="150000"/>
              </a:lnSpc>
              <a:spcBef>
                <a:spcPts val="1000"/>
              </a:spcBef>
              <a:buFont typeface="Wingdings" panose="05000000000000000000" pitchFamily="2" charset="2"/>
              <a:buChar char="l"/>
              <a:defRPr sz="1600">
                <a:latin typeface="+mn-ea"/>
              </a:defRPr>
            </a:lvl1pPr>
          </a:lstStyle>
          <a:p>
            <a:pPr marL="285750" marR="0" lvl="0" indent="-285750" algn="l" defTabSz="121917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所有工单和工程师日历在同一个界面上，通过鼠标将工单拖拽到工程师</a:t>
            </a:r>
            <a:r>
              <a:rPr kumimoji="0" lang="en-US" altLang="zh-CN" sz="1400" b="0" i="0" u="none" strike="noStrike" kern="1200" cap="none" spc="0" normalizeH="0" baseline="0" noProof="0" dirty="0">
                <a:ln>
                  <a:noFill/>
                </a:ln>
                <a:solidFill>
                  <a:prstClr val="black"/>
                </a:solidFill>
                <a:effectLst/>
                <a:uLnTx/>
                <a:uFillTx/>
                <a:latin typeface="微软雅黑 Light"/>
                <a:ea typeface="微软雅黑"/>
                <a:cs typeface="+mn-ea"/>
                <a:sym typeface="+mn-lt"/>
              </a:rPr>
              <a:t>/</a:t>
            </a: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服务商日历上即完成派工，操作简捷；</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a:cs typeface="+mn-ea"/>
              <a:sym typeface="+mn-lt"/>
            </a:endParaRPr>
          </a:p>
          <a:p>
            <a:pPr marL="285750" marR="0" lvl="0" indent="-285750" algn="l" defTabSz="121917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工单信息和工程师</a:t>
            </a:r>
            <a:r>
              <a:rPr kumimoji="0" lang="en-US" altLang="zh-CN" sz="1400" b="0" i="0" u="none" strike="noStrike" kern="1200" cap="none" spc="0" normalizeH="0" baseline="0" noProof="0" dirty="0">
                <a:ln>
                  <a:noFill/>
                </a:ln>
                <a:solidFill>
                  <a:prstClr val="black"/>
                </a:solidFill>
                <a:effectLst/>
                <a:uLnTx/>
                <a:uFillTx/>
                <a:latin typeface="微软雅黑 Light"/>
                <a:ea typeface="微软雅黑"/>
                <a:cs typeface="+mn-ea"/>
                <a:sym typeface="+mn-lt"/>
              </a:rPr>
              <a:t>/</a:t>
            </a:r>
            <a:r>
              <a:rPr kumimoji="0" lang="zh-CN" altLang="en-US" sz="1400" b="0" i="0" u="none" strike="noStrike" kern="1200" cap="none" spc="0" normalizeH="0" baseline="0" noProof="0" dirty="0">
                <a:ln>
                  <a:noFill/>
                </a:ln>
                <a:solidFill>
                  <a:prstClr val="black"/>
                </a:solidFill>
                <a:effectLst/>
                <a:uLnTx/>
                <a:uFillTx/>
                <a:latin typeface="微软雅黑 Light"/>
                <a:ea typeface="微软雅黑"/>
                <a:cs typeface="+mn-ea"/>
                <a:sym typeface="+mn-lt"/>
              </a:rPr>
              <a:t>服务商的空闲时间一目了然，使工单的分配，监控和应急调派从容有度；</a:t>
            </a:r>
          </a:p>
        </p:txBody>
      </p:sp>
      <p:sp>
        <p:nvSpPr>
          <p:cNvPr id="9" name="标题 72"/>
          <p:cNvSpPr txBox="1">
            <a:spLocks/>
          </p:cNvSpPr>
          <p:nvPr/>
        </p:nvSpPr>
        <p:spPr>
          <a:xfrm>
            <a:off x="14593" y="60018"/>
            <a:ext cx="10514231" cy="704378"/>
          </a:xfrm>
          <a:prstGeom prst="rect">
            <a:avLst/>
          </a:prstGeom>
        </p:spPr>
        <p:txBody>
          <a:bodyPr vert="horz" lIns="91440" tIns="45720" rIns="91440" bIns="45720" rtlCol="0" anchor="ctr">
            <a:normAutofit/>
          </a:bodyPr>
          <a:lstStyle>
            <a:defPPr>
              <a:defRPr lang="zh-CN"/>
            </a:defPPr>
            <a:lvl1pPr>
              <a:lnSpc>
                <a:spcPct val="90000"/>
              </a:lnSpc>
              <a:spcBef>
                <a:spcPct val="0"/>
              </a:spcBef>
              <a:buNone/>
              <a:defRPr sz="3200">
                <a:solidFill>
                  <a:srgbClr val="FFB200"/>
                </a:solidFill>
                <a:cs typeface="+mn-ea"/>
              </a:defRPr>
            </a:lvl1pPr>
          </a:lstStyle>
          <a:p>
            <a:r>
              <a:rPr lang="zh-CN" altLang="en-US" dirty="0">
                <a:sym typeface="+mn-lt"/>
              </a:rPr>
              <a:t>服务派单</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8512-3184-42A5-AFF9-7E6C1FCDD73A}"/>
              </a:ext>
            </a:extLst>
          </p:cNvPr>
          <p:cNvSpPr>
            <a:spLocks noGrp="1"/>
          </p:cNvSpPr>
          <p:nvPr>
            <p:ph type="title"/>
          </p:nvPr>
        </p:nvSpPr>
        <p:spPr>
          <a:xfrm>
            <a:off x="-5266" y="-79582"/>
            <a:ext cx="10971372" cy="1143265"/>
          </a:xfrm>
        </p:spPr>
        <p:txBody>
          <a:bodyPr vert="horz" lIns="91440" tIns="45720" rIns="91440" bIns="45720" rtlCol="0" anchor="ctr">
            <a:normAutofit/>
          </a:bodyPr>
          <a:lstStyle/>
          <a:p>
            <a:pPr algn="l">
              <a:lnSpc>
                <a:spcPct val="90000"/>
              </a:lnSpc>
            </a:pPr>
            <a:r>
              <a:rPr lang="zh-CN" altLang="en-US" sz="3200" dirty="0">
                <a:solidFill>
                  <a:srgbClr val="FFB200"/>
                </a:solidFill>
                <a:latin typeface="+mn-lt"/>
                <a:ea typeface="+mn-ea"/>
                <a:cs typeface="+mn-ea"/>
              </a:rPr>
              <a:t>标准化现场管理，树立企业良好形象</a:t>
            </a:r>
          </a:p>
        </p:txBody>
      </p:sp>
      <p:sp>
        <p:nvSpPr>
          <p:cNvPr id="3" name="矩形 2">
            <a:extLst>
              <a:ext uri="{FF2B5EF4-FFF2-40B4-BE49-F238E27FC236}">
                <a16:creationId xmlns:a16="http://schemas.microsoft.com/office/drawing/2014/main" id="{9A6E5142-3CC1-45E4-B242-067569002A4A}"/>
              </a:ext>
            </a:extLst>
          </p:cNvPr>
          <p:cNvSpPr/>
          <p:nvPr/>
        </p:nvSpPr>
        <p:spPr>
          <a:xfrm>
            <a:off x="-5266" y="4710552"/>
            <a:ext cx="3835898" cy="157765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 name="矩形 3">
            <a:extLst>
              <a:ext uri="{FF2B5EF4-FFF2-40B4-BE49-F238E27FC236}">
                <a16:creationId xmlns:a16="http://schemas.microsoft.com/office/drawing/2014/main" id="{FDB4675E-9756-4BA6-9701-8F4F29240330}"/>
              </a:ext>
            </a:extLst>
          </p:cNvPr>
          <p:cNvSpPr/>
          <p:nvPr/>
        </p:nvSpPr>
        <p:spPr>
          <a:xfrm>
            <a:off x="10263889" y="2730934"/>
            <a:ext cx="1926524" cy="25529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文本框 4">
            <a:extLst>
              <a:ext uri="{FF2B5EF4-FFF2-40B4-BE49-F238E27FC236}">
                <a16:creationId xmlns:a16="http://schemas.microsoft.com/office/drawing/2014/main" id="{BFA25E4F-1A68-4686-9F0A-A53BC585F035}"/>
              </a:ext>
            </a:extLst>
          </p:cNvPr>
          <p:cNvSpPr txBox="1"/>
          <p:nvPr/>
        </p:nvSpPr>
        <p:spPr>
          <a:xfrm>
            <a:off x="4204174" y="6375735"/>
            <a:ext cx="1717519" cy="297454"/>
          </a:xfrm>
          <a:prstGeom prst="rect">
            <a:avLst/>
          </a:prstGeom>
          <a:noFill/>
        </p:spPr>
        <p:txBody>
          <a:bodyPr wrap="square" rtlCol="0" anchor="t">
            <a:spAutoFit/>
          </a:bodyPr>
          <a:lstStyle/>
          <a:p>
            <a:pPr marL="0" marR="0" lvl="0" indent="0" algn="l" defTabSz="914273" rtl="0" eaLnBrk="1" fontAlgn="auto" latinLnBrk="0" hangingPunct="1">
              <a:lnSpc>
                <a:spcPct val="10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rPr>
              <a:t>外勤地点现场签到</a:t>
            </a:r>
          </a:p>
        </p:txBody>
      </p:sp>
      <p:sp>
        <p:nvSpPr>
          <p:cNvPr id="6" name="文本框 5">
            <a:extLst>
              <a:ext uri="{FF2B5EF4-FFF2-40B4-BE49-F238E27FC236}">
                <a16:creationId xmlns:a16="http://schemas.microsoft.com/office/drawing/2014/main" id="{5D8C5C5B-672C-4191-BADB-4A56C0715FAB}"/>
              </a:ext>
            </a:extLst>
          </p:cNvPr>
          <p:cNvSpPr txBox="1"/>
          <p:nvPr/>
        </p:nvSpPr>
        <p:spPr>
          <a:xfrm>
            <a:off x="6892280" y="6375736"/>
            <a:ext cx="1645092" cy="502573"/>
          </a:xfrm>
          <a:prstGeom prst="rect">
            <a:avLst/>
          </a:prstGeom>
          <a:noFill/>
        </p:spPr>
        <p:txBody>
          <a:bodyPr wrap="square" rtlCol="0" anchor="t">
            <a:spAutoFit/>
          </a:bodyPr>
          <a:lstStyle/>
          <a:p>
            <a:pPr marL="0" marR="0" lvl="0" indent="0" algn="ctr" defTabSz="914273" rtl="0" eaLnBrk="1" fontAlgn="auto" latinLnBrk="0" hangingPunct="1">
              <a:lnSpc>
                <a:spcPct val="10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rPr>
              <a:t>根据服务步骤执行服务并拍照记录</a:t>
            </a:r>
          </a:p>
        </p:txBody>
      </p:sp>
      <p:sp>
        <p:nvSpPr>
          <p:cNvPr id="7" name="文本框 6">
            <a:extLst>
              <a:ext uri="{FF2B5EF4-FFF2-40B4-BE49-F238E27FC236}">
                <a16:creationId xmlns:a16="http://schemas.microsoft.com/office/drawing/2014/main" id="{1659DDA9-24EA-46C8-A6D1-B603F00FAE89}"/>
              </a:ext>
            </a:extLst>
          </p:cNvPr>
          <p:cNvSpPr txBox="1"/>
          <p:nvPr/>
        </p:nvSpPr>
        <p:spPr>
          <a:xfrm>
            <a:off x="10046365" y="6375735"/>
            <a:ext cx="935982" cy="297454"/>
          </a:xfrm>
          <a:prstGeom prst="rect">
            <a:avLst/>
          </a:prstGeom>
          <a:noFill/>
        </p:spPr>
        <p:txBody>
          <a:bodyPr wrap="square" rtlCol="0" anchor="t">
            <a:spAutoFit/>
          </a:bodyPr>
          <a:lstStyle/>
          <a:p>
            <a:pPr marL="0" marR="0" lvl="0" indent="0" algn="l" defTabSz="914273" rtl="0" eaLnBrk="1" fontAlgn="auto" latinLnBrk="0" hangingPunct="1">
              <a:lnSpc>
                <a:spcPct val="10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rPr>
              <a:t>签退离开</a:t>
            </a:r>
          </a:p>
        </p:txBody>
      </p:sp>
      <p:pic>
        <p:nvPicPr>
          <p:cNvPr id="8" name="图片 7" descr="C:\Users\Robin\AppData\Local\Temp\WeChat Files\808360329214235958.jpg">
            <a:extLst>
              <a:ext uri="{FF2B5EF4-FFF2-40B4-BE49-F238E27FC236}">
                <a16:creationId xmlns:a16="http://schemas.microsoft.com/office/drawing/2014/main" id="{8B0DC3C2-A64F-479E-8C7A-C0610636AF26}"/>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6880" y="2483527"/>
            <a:ext cx="2257341" cy="3866019"/>
          </a:xfrm>
          <a:prstGeom prst="rect">
            <a:avLst/>
          </a:prstGeom>
          <a:noFill/>
          <a:ln>
            <a:noFill/>
          </a:ln>
          <a:effectLst>
            <a:outerShdw blurRad="63500" sx="102000" sy="102000" algn="ctr" rotWithShape="0">
              <a:prstClr val="black">
                <a:alpha val="40000"/>
              </a:prstClr>
            </a:outerShdw>
          </a:effectLst>
        </p:spPr>
      </p:pic>
      <p:pic>
        <p:nvPicPr>
          <p:cNvPr id="9" name="图片 8">
            <a:extLst>
              <a:ext uri="{FF2B5EF4-FFF2-40B4-BE49-F238E27FC236}">
                <a16:creationId xmlns:a16="http://schemas.microsoft.com/office/drawing/2014/main" id="{3C3540CD-D495-4969-9F98-34457D8FAB61}"/>
              </a:ext>
            </a:extLst>
          </p:cNvPr>
          <p:cNvPicPr>
            <a:picLocks/>
          </p:cNvPicPr>
          <p:nvPr/>
        </p:nvPicPr>
        <p:blipFill>
          <a:blip r:embed="rId4" cstate="email">
            <a:extLst>
              <a:ext uri="{28A0092B-C50C-407E-A947-70E740481C1C}">
                <a14:useLocalDpi xmlns:a14="http://schemas.microsoft.com/office/drawing/2010/main"/>
              </a:ext>
            </a:extLst>
          </a:blip>
          <a:stretch>
            <a:fillRect/>
          </a:stretch>
        </p:blipFill>
        <p:spPr>
          <a:xfrm>
            <a:off x="1011981" y="2483527"/>
            <a:ext cx="2257341" cy="3866019"/>
          </a:xfrm>
          <a:prstGeom prst="rect">
            <a:avLst/>
          </a:prstGeom>
          <a:ln>
            <a:noFill/>
          </a:ln>
          <a:effectLst>
            <a:outerShdw blurRad="190500" algn="tl" rotWithShape="0">
              <a:srgbClr val="000000">
                <a:alpha val="70000"/>
              </a:srgbClr>
            </a:outerShdw>
          </a:effectLst>
        </p:spPr>
      </p:pic>
      <p:sp>
        <p:nvSpPr>
          <p:cNvPr id="10" name="文本框 9">
            <a:extLst>
              <a:ext uri="{FF2B5EF4-FFF2-40B4-BE49-F238E27FC236}">
                <a16:creationId xmlns:a16="http://schemas.microsoft.com/office/drawing/2014/main" id="{018ED269-5142-44A3-A375-5E03A30605A5}"/>
              </a:ext>
            </a:extLst>
          </p:cNvPr>
          <p:cNvSpPr txBox="1"/>
          <p:nvPr/>
        </p:nvSpPr>
        <p:spPr>
          <a:xfrm>
            <a:off x="1420166" y="6375735"/>
            <a:ext cx="1551882" cy="297454"/>
          </a:xfrm>
          <a:prstGeom prst="rect">
            <a:avLst/>
          </a:prstGeom>
          <a:noFill/>
        </p:spPr>
        <p:txBody>
          <a:bodyPr wrap="square" rtlCol="0" anchor="t">
            <a:spAutoFit/>
          </a:bodyPr>
          <a:lstStyle>
            <a:defPPr>
              <a:defRPr lang="zh-CN"/>
            </a:defPPr>
            <a:lvl1pPr>
              <a:defRPr sz="1400" b="1">
                <a:solidFill>
                  <a:srgbClr val="FFB400"/>
                </a:solidFill>
                <a:latin typeface="微软雅黑 Light" panose="020B0502040204020203" pitchFamily="34" charset="-122"/>
                <a:ea typeface="微软雅黑 Light" panose="020B0502040204020203" pitchFamily="34" charset="-122"/>
              </a:defRPr>
            </a:lvl1pPr>
          </a:lstStyle>
          <a:p>
            <a:pPr marL="0" marR="0" lvl="0" indent="0" algn="l" defTabSz="914273" rtl="0" eaLnBrk="1" fontAlgn="auto" latinLnBrk="0" hangingPunct="1">
              <a:lnSpc>
                <a:spcPct val="10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rPr>
              <a:t>工程师日程提醒</a:t>
            </a:r>
          </a:p>
        </p:txBody>
      </p:sp>
      <p:sp>
        <p:nvSpPr>
          <p:cNvPr id="11" name="TextBox 26">
            <a:extLst>
              <a:ext uri="{FF2B5EF4-FFF2-40B4-BE49-F238E27FC236}">
                <a16:creationId xmlns:a16="http://schemas.microsoft.com/office/drawing/2014/main" id="{7359DCA2-FD21-4D9E-A79D-1B25A8A7BD6C}"/>
              </a:ext>
            </a:extLst>
          </p:cNvPr>
          <p:cNvSpPr txBox="1"/>
          <p:nvPr/>
        </p:nvSpPr>
        <p:spPr>
          <a:xfrm>
            <a:off x="609521" y="1423123"/>
            <a:ext cx="7667509" cy="801169"/>
          </a:xfrm>
          <a:prstGeom prst="rect">
            <a:avLst/>
          </a:prstGeom>
        </p:spPr>
        <p:txBody>
          <a:bodyPr vert="horz" wrap="square" lIns="91428" tIns="45714" rIns="91428" bIns="45714" rtlCol="0">
            <a:spAutoFit/>
          </a:bodyPr>
          <a:lstStyle>
            <a:defPPr>
              <a:defRPr lang="zh-CN"/>
            </a:defPPr>
            <a:lvl1pPr marL="285750" indent="-285750">
              <a:lnSpc>
                <a:spcPct val="150000"/>
              </a:lnSpc>
              <a:spcBef>
                <a:spcPts val="1000"/>
              </a:spcBef>
              <a:buFont typeface="Wingdings" panose="05000000000000000000" pitchFamily="2" charset="2"/>
              <a:buChar char="l"/>
              <a:defRPr sz="1600">
                <a:latin typeface="+mn-ea"/>
              </a:defRPr>
            </a:lvl1pPr>
          </a:lstStyle>
          <a:p>
            <a:pPr marL="285710" marR="0" lvl="0" indent="-285710" algn="l" defTabSz="914273"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1333"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rPr>
              <a:t>工程师或服务商在移动端接收工单提醒，同步生成工单日程或任务；</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endParaRPr>
          </a:p>
          <a:p>
            <a:pPr marL="285710" marR="0" lvl="0" indent="-285710" algn="l" defTabSz="914273"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1333"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rPr>
              <a:t>支持企业自定义标准化现场服务流程，</a:t>
            </a:r>
            <a:r>
              <a:rPr kumimoji="0" lang="zh-CN" altLang="en-US" sz="1333"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sym typeface="+mn-ea"/>
              </a:rPr>
              <a:t>工程师或服务商根据预设流程完成现场服务；</a:t>
            </a:r>
            <a:endParaRPr kumimoji="0" lang="zh-CN" altLang="en-US" sz="1333"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Rectangle 2">
            <a:extLst>
              <a:ext uri="{FF2B5EF4-FFF2-40B4-BE49-F238E27FC236}">
                <a16:creationId xmlns:a16="http://schemas.microsoft.com/office/drawing/2014/main" id="{99BFD5FA-D654-4C0D-B603-B08C1C80A66C}"/>
              </a:ext>
            </a:extLst>
          </p:cNvPr>
          <p:cNvSpPr/>
          <p:nvPr/>
        </p:nvSpPr>
        <p:spPr bwMode="auto">
          <a:xfrm>
            <a:off x="3719252" y="1054225"/>
            <a:ext cx="4751909" cy="346241"/>
          </a:xfrm>
          <a:prstGeom prst="rect">
            <a:avLst/>
          </a:prstGeom>
          <a:noFill/>
          <a:ln>
            <a:noFill/>
          </a:ln>
          <a:effectLst/>
        </p:spPr>
        <p:txBody>
          <a:bodyPr wrap="square" lIns="34286" tIns="34286" rIns="34286" bIns="34286">
            <a:spAutoFit/>
          </a:bodyPr>
          <a:lstStyle/>
          <a:p>
            <a:pPr marL="0" marR="0" lvl="0" indent="0" algn="ctr" defTabSz="914273"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sym typeface="微软雅黑" panose="020B0503020204020204" pitchFamily="126" charset="-122"/>
              </a:rPr>
              <a:t>标准化现场服务动作与流程</a:t>
            </a:r>
            <a:endParaRPr kumimoji="0" lang="zh-CN" altLang="zh-CN" sz="1800" b="1"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sym typeface="微软雅黑" panose="020B0503020204020204" pitchFamily="126" charset="-122"/>
            </a:endParaRPr>
          </a:p>
        </p:txBody>
      </p:sp>
      <p:grpSp>
        <p:nvGrpSpPr>
          <p:cNvPr id="13" name="组合 12">
            <a:extLst>
              <a:ext uri="{FF2B5EF4-FFF2-40B4-BE49-F238E27FC236}">
                <a16:creationId xmlns:a16="http://schemas.microsoft.com/office/drawing/2014/main" id="{44285DD9-2250-4652-B505-E6FB66ABDFED}"/>
              </a:ext>
            </a:extLst>
          </p:cNvPr>
          <p:cNvGrpSpPr/>
          <p:nvPr/>
        </p:nvGrpSpPr>
        <p:grpSpPr>
          <a:xfrm>
            <a:off x="3171359" y="4693813"/>
            <a:ext cx="692603" cy="276964"/>
            <a:chOff x="3358696" y="2927281"/>
            <a:chExt cx="692693" cy="276999"/>
          </a:xfrm>
          <a:solidFill>
            <a:schemeClr val="bg1">
              <a:lumMod val="75000"/>
            </a:schemeClr>
          </a:solidFill>
        </p:grpSpPr>
        <p:sp>
          <p:nvSpPr>
            <p:cNvPr id="14" name="箭头: 右 13">
              <a:extLst>
                <a:ext uri="{FF2B5EF4-FFF2-40B4-BE49-F238E27FC236}">
                  <a16:creationId xmlns:a16="http://schemas.microsoft.com/office/drawing/2014/main" id="{B3D7AA27-B6A5-47CE-9D7D-6434901E97AE}"/>
                </a:ext>
              </a:extLst>
            </p:cNvPr>
            <p:cNvSpPr/>
            <p:nvPr/>
          </p:nvSpPr>
          <p:spPr>
            <a:xfrm>
              <a:off x="3720530" y="2927281"/>
              <a:ext cx="330859" cy="276999"/>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矩形 14">
              <a:extLst>
                <a:ext uri="{FF2B5EF4-FFF2-40B4-BE49-F238E27FC236}">
                  <a16:creationId xmlns:a16="http://schemas.microsoft.com/office/drawing/2014/main" id="{FDE873A1-0159-4286-B245-02B002B8E0C5}"/>
                </a:ext>
              </a:extLst>
            </p:cNvPr>
            <p:cNvSpPr/>
            <p:nvPr/>
          </p:nvSpPr>
          <p:spPr>
            <a:xfrm>
              <a:off x="3599918" y="2992030"/>
              <a:ext cx="87897" cy="147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矩形 15">
              <a:extLst>
                <a:ext uri="{FF2B5EF4-FFF2-40B4-BE49-F238E27FC236}">
                  <a16:creationId xmlns:a16="http://schemas.microsoft.com/office/drawing/2014/main" id="{0482095A-D0FA-4367-8430-6539AFDE4F1F}"/>
                </a:ext>
              </a:extLst>
            </p:cNvPr>
            <p:cNvSpPr/>
            <p:nvPr/>
          </p:nvSpPr>
          <p:spPr>
            <a:xfrm>
              <a:off x="3479307" y="2992030"/>
              <a:ext cx="87897" cy="147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矩形 16">
              <a:extLst>
                <a:ext uri="{FF2B5EF4-FFF2-40B4-BE49-F238E27FC236}">
                  <a16:creationId xmlns:a16="http://schemas.microsoft.com/office/drawing/2014/main" id="{F37F3CC3-A3BA-4F9B-8173-E07885BA86A2}"/>
                </a:ext>
              </a:extLst>
            </p:cNvPr>
            <p:cNvSpPr/>
            <p:nvPr/>
          </p:nvSpPr>
          <p:spPr>
            <a:xfrm>
              <a:off x="3358696" y="2992030"/>
              <a:ext cx="87897" cy="147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pic>
        <p:nvPicPr>
          <p:cNvPr id="18" name="图片 17">
            <a:extLst>
              <a:ext uri="{FF2B5EF4-FFF2-40B4-BE49-F238E27FC236}">
                <a16:creationId xmlns:a16="http://schemas.microsoft.com/office/drawing/2014/main" id="{B19317A6-9421-4B4E-9A47-DD145E6C0EC4}"/>
              </a:ext>
            </a:extLst>
          </p:cNvPr>
          <p:cNvPicPr>
            <a:picLocks/>
          </p:cNvPicPr>
          <p:nvPr/>
        </p:nvPicPr>
        <p:blipFill>
          <a:blip r:embed="rId5"/>
          <a:stretch>
            <a:fillRect/>
          </a:stretch>
        </p:blipFill>
        <p:spPr>
          <a:xfrm>
            <a:off x="9385684" y="2483527"/>
            <a:ext cx="2257341" cy="3866019"/>
          </a:xfrm>
          <a:prstGeom prst="rect">
            <a:avLst/>
          </a:prstGeom>
          <a:effectLst>
            <a:outerShdw blurRad="50800" dist="38100" dir="2700000" algn="tl" rotWithShape="0">
              <a:prstClr val="black">
                <a:alpha val="40000"/>
              </a:prstClr>
            </a:outerShdw>
          </a:effectLst>
        </p:spPr>
      </p:pic>
      <p:grpSp>
        <p:nvGrpSpPr>
          <p:cNvPr id="19" name="组合 18">
            <a:extLst>
              <a:ext uri="{FF2B5EF4-FFF2-40B4-BE49-F238E27FC236}">
                <a16:creationId xmlns:a16="http://schemas.microsoft.com/office/drawing/2014/main" id="{F89A1098-6C3F-4D70-B7DD-186A778B5A3A}"/>
              </a:ext>
            </a:extLst>
          </p:cNvPr>
          <p:cNvGrpSpPr/>
          <p:nvPr/>
        </p:nvGrpSpPr>
        <p:grpSpPr>
          <a:xfrm>
            <a:off x="8713518" y="4674765"/>
            <a:ext cx="692603" cy="276964"/>
            <a:chOff x="3358696" y="2927281"/>
            <a:chExt cx="692693" cy="276999"/>
          </a:xfrm>
          <a:solidFill>
            <a:schemeClr val="bg1">
              <a:lumMod val="75000"/>
            </a:schemeClr>
          </a:solidFill>
        </p:grpSpPr>
        <p:sp>
          <p:nvSpPr>
            <p:cNvPr id="20" name="箭头: 右 19">
              <a:extLst>
                <a:ext uri="{FF2B5EF4-FFF2-40B4-BE49-F238E27FC236}">
                  <a16:creationId xmlns:a16="http://schemas.microsoft.com/office/drawing/2014/main" id="{7BDEEA92-E522-4BCF-854F-328ABA268DB1}"/>
                </a:ext>
              </a:extLst>
            </p:cNvPr>
            <p:cNvSpPr/>
            <p:nvPr/>
          </p:nvSpPr>
          <p:spPr>
            <a:xfrm>
              <a:off x="3720530" y="2927281"/>
              <a:ext cx="330859" cy="276999"/>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矩形 20">
              <a:extLst>
                <a:ext uri="{FF2B5EF4-FFF2-40B4-BE49-F238E27FC236}">
                  <a16:creationId xmlns:a16="http://schemas.microsoft.com/office/drawing/2014/main" id="{FDC35CBF-E2B9-4814-AFFB-BC8233AED48F}"/>
                </a:ext>
              </a:extLst>
            </p:cNvPr>
            <p:cNvSpPr/>
            <p:nvPr/>
          </p:nvSpPr>
          <p:spPr>
            <a:xfrm>
              <a:off x="3599918" y="2992030"/>
              <a:ext cx="87897" cy="147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2" name="矩形 21">
              <a:extLst>
                <a:ext uri="{FF2B5EF4-FFF2-40B4-BE49-F238E27FC236}">
                  <a16:creationId xmlns:a16="http://schemas.microsoft.com/office/drawing/2014/main" id="{93C5353B-208A-4FC9-BF5C-D7752CA76B6D}"/>
                </a:ext>
              </a:extLst>
            </p:cNvPr>
            <p:cNvSpPr/>
            <p:nvPr/>
          </p:nvSpPr>
          <p:spPr>
            <a:xfrm>
              <a:off x="3479307" y="2992030"/>
              <a:ext cx="87897" cy="147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矩形 22">
              <a:extLst>
                <a:ext uri="{FF2B5EF4-FFF2-40B4-BE49-F238E27FC236}">
                  <a16:creationId xmlns:a16="http://schemas.microsoft.com/office/drawing/2014/main" id="{ECD2E50A-B9A8-4188-A2D9-B64651948E77}"/>
                </a:ext>
              </a:extLst>
            </p:cNvPr>
            <p:cNvSpPr/>
            <p:nvPr/>
          </p:nvSpPr>
          <p:spPr>
            <a:xfrm>
              <a:off x="3358696" y="2992030"/>
              <a:ext cx="87897" cy="147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24" name="矩形 45">
            <a:extLst>
              <a:ext uri="{FF2B5EF4-FFF2-40B4-BE49-F238E27FC236}">
                <a16:creationId xmlns:a16="http://schemas.microsoft.com/office/drawing/2014/main" id="{A3D1863F-F50D-4E7C-A7A6-2DF76A38D0A2}"/>
              </a:ext>
            </a:extLst>
          </p:cNvPr>
          <p:cNvSpPr/>
          <p:nvPr/>
        </p:nvSpPr>
        <p:spPr>
          <a:xfrm>
            <a:off x="4652376" y="2730934"/>
            <a:ext cx="2075090" cy="3448322"/>
          </a:xfrm>
          <a:custGeom>
            <a:avLst/>
            <a:gdLst>
              <a:gd name="connsiteX0" fmla="*/ 0 w 2105390"/>
              <a:gd name="connsiteY0" fmla="*/ 0 h 3831076"/>
              <a:gd name="connsiteX1" fmla="*/ 2105390 w 2105390"/>
              <a:gd name="connsiteY1" fmla="*/ 0 h 3831076"/>
              <a:gd name="connsiteX2" fmla="*/ 2105390 w 2105390"/>
              <a:gd name="connsiteY2" fmla="*/ 3831076 h 3831076"/>
              <a:gd name="connsiteX3" fmla="*/ 0 w 2105390"/>
              <a:gd name="connsiteY3" fmla="*/ 3831076 h 3831076"/>
              <a:gd name="connsiteX4" fmla="*/ 0 w 2105390"/>
              <a:gd name="connsiteY4" fmla="*/ 0 h 3831076"/>
              <a:gd name="connsiteX0" fmla="*/ 0 w 2105390"/>
              <a:gd name="connsiteY0" fmla="*/ 0 h 3831076"/>
              <a:gd name="connsiteX1" fmla="*/ 2105390 w 2105390"/>
              <a:gd name="connsiteY1" fmla="*/ 0 h 3831076"/>
              <a:gd name="connsiteX2" fmla="*/ 2105390 w 2105390"/>
              <a:gd name="connsiteY2" fmla="*/ 3831076 h 3831076"/>
              <a:gd name="connsiteX3" fmla="*/ 0 w 2105390"/>
              <a:gd name="connsiteY3" fmla="*/ 3831076 h 3831076"/>
              <a:gd name="connsiteX4" fmla="*/ 1885 w 2105390"/>
              <a:gd name="connsiteY4" fmla="*/ 2213757 h 3831076"/>
              <a:gd name="connsiteX5" fmla="*/ 0 w 2105390"/>
              <a:gd name="connsiteY5" fmla="*/ 0 h 3831076"/>
              <a:gd name="connsiteX0" fmla="*/ 158597 w 2263987"/>
              <a:gd name="connsiteY0" fmla="*/ 0 h 3831076"/>
              <a:gd name="connsiteX1" fmla="*/ 2263987 w 2263987"/>
              <a:gd name="connsiteY1" fmla="*/ 0 h 3831076"/>
              <a:gd name="connsiteX2" fmla="*/ 2263987 w 2263987"/>
              <a:gd name="connsiteY2" fmla="*/ 3831076 h 3831076"/>
              <a:gd name="connsiteX3" fmla="*/ 158597 w 2263987"/>
              <a:gd name="connsiteY3" fmla="*/ 3831076 h 3831076"/>
              <a:gd name="connsiteX4" fmla="*/ 150957 w 2263987"/>
              <a:gd name="connsiteY4" fmla="*/ 2518557 h 3831076"/>
              <a:gd name="connsiteX5" fmla="*/ 160482 w 2263987"/>
              <a:gd name="connsiteY5" fmla="*/ 2213757 h 3831076"/>
              <a:gd name="connsiteX6" fmla="*/ 158597 w 2263987"/>
              <a:gd name="connsiteY6" fmla="*/ 0 h 3831076"/>
              <a:gd name="connsiteX0" fmla="*/ 7640 w 2113030"/>
              <a:gd name="connsiteY0" fmla="*/ 0 h 3831076"/>
              <a:gd name="connsiteX1" fmla="*/ 2113030 w 2113030"/>
              <a:gd name="connsiteY1" fmla="*/ 0 h 3831076"/>
              <a:gd name="connsiteX2" fmla="*/ 2113030 w 2113030"/>
              <a:gd name="connsiteY2" fmla="*/ 3831076 h 3831076"/>
              <a:gd name="connsiteX3" fmla="*/ 0 w 2113030"/>
              <a:gd name="connsiteY3" fmla="*/ 2518557 h 3831076"/>
              <a:gd name="connsiteX4" fmla="*/ 9525 w 2113030"/>
              <a:gd name="connsiteY4" fmla="*/ 2213757 h 3831076"/>
              <a:gd name="connsiteX5" fmla="*/ 7640 w 2113030"/>
              <a:gd name="connsiteY5" fmla="*/ 0 h 3831076"/>
              <a:gd name="connsiteX0" fmla="*/ 9525 w 2113030"/>
              <a:gd name="connsiteY0" fmla="*/ 2237943 h 3855262"/>
              <a:gd name="connsiteX1" fmla="*/ 2113030 w 2113030"/>
              <a:gd name="connsiteY1" fmla="*/ 24186 h 3855262"/>
              <a:gd name="connsiteX2" fmla="*/ 2113030 w 2113030"/>
              <a:gd name="connsiteY2" fmla="*/ 3855262 h 3855262"/>
              <a:gd name="connsiteX3" fmla="*/ 0 w 2113030"/>
              <a:gd name="connsiteY3" fmla="*/ 2542743 h 3855262"/>
              <a:gd name="connsiteX4" fmla="*/ 9525 w 2113030"/>
              <a:gd name="connsiteY4" fmla="*/ 2237943 h 3855262"/>
              <a:gd name="connsiteX0" fmla="*/ 9525 w 2113030"/>
              <a:gd name="connsiteY0" fmla="*/ 2213757 h 3831076"/>
              <a:gd name="connsiteX1" fmla="*/ 2113030 w 2113030"/>
              <a:gd name="connsiteY1" fmla="*/ 0 h 3831076"/>
              <a:gd name="connsiteX2" fmla="*/ 2113030 w 2113030"/>
              <a:gd name="connsiteY2" fmla="*/ 3831076 h 3831076"/>
              <a:gd name="connsiteX3" fmla="*/ 0 w 2113030"/>
              <a:gd name="connsiteY3" fmla="*/ 2518557 h 3831076"/>
              <a:gd name="connsiteX4" fmla="*/ 9525 w 2113030"/>
              <a:gd name="connsiteY4" fmla="*/ 2213757 h 3831076"/>
              <a:gd name="connsiteX0" fmla="*/ 2381 w 2113030"/>
              <a:gd name="connsiteY0" fmla="*/ 2211376 h 3831076"/>
              <a:gd name="connsiteX1" fmla="*/ 2113030 w 2113030"/>
              <a:gd name="connsiteY1" fmla="*/ 0 h 3831076"/>
              <a:gd name="connsiteX2" fmla="*/ 2113030 w 2113030"/>
              <a:gd name="connsiteY2" fmla="*/ 3831076 h 3831076"/>
              <a:gd name="connsiteX3" fmla="*/ 0 w 2113030"/>
              <a:gd name="connsiteY3" fmla="*/ 2518557 h 3831076"/>
              <a:gd name="connsiteX4" fmla="*/ 2381 w 2113030"/>
              <a:gd name="connsiteY4" fmla="*/ 2211376 h 3831076"/>
              <a:gd name="connsiteX0" fmla="*/ 475 w 2113637"/>
              <a:gd name="connsiteY0" fmla="*/ 2270907 h 3831076"/>
              <a:gd name="connsiteX1" fmla="*/ 2113637 w 2113637"/>
              <a:gd name="connsiteY1" fmla="*/ 0 h 3831076"/>
              <a:gd name="connsiteX2" fmla="*/ 2113637 w 2113637"/>
              <a:gd name="connsiteY2" fmla="*/ 3831076 h 3831076"/>
              <a:gd name="connsiteX3" fmla="*/ 607 w 2113637"/>
              <a:gd name="connsiteY3" fmla="*/ 2518557 h 3831076"/>
              <a:gd name="connsiteX4" fmla="*/ 475 w 2113637"/>
              <a:gd name="connsiteY4" fmla="*/ 2270907 h 3831076"/>
              <a:gd name="connsiteX0" fmla="*/ 0 w 2113162"/>
              <a:gd name="connsiteY0" fmla="*/ 2270907 h 3831076"/>
              <a:gd name="connsiteX1" fmla="*/ 2113162 w 2113162"/>
              <a:gd name="connsiteY1" fmla="*/ 0 h 3831076"/>
              <a:gd name="connsiteX2" fmla="*/ 2113162 w 2113162"/>
              <a:gd name="connsiteY2" fmla="*/ 3831076 h 3831076"/>
              <a:gd name="connsiteX3" fmla="*/ 132 w 2113162"/>
              <a:gd name="connsiteY3" fmla="*/ 2518557 h 3831076"/>
              <a:gd name="connsiteX4" fmla="*/ 0 w 2113162"/>
              <a:gd name="connsiteY4" fmla="*/ 2270907 h 3831076"/>
              <a:gd name="connsiteX0" fmla="*/ 0 w 2113162"/>
              <a:gd name="connsiteY0" fmla="*/ 2270907 h 3831076"/>
              <a:gd name="connsiteX1" fmla="*/ 2113162 w 2113162"/>
              <a:gd name="connsiteY1" fmla="*/ 0 h 3831076"/>
              <a:gd name="connsiteX2" fmla="*/ 2113162 w 2113162"/>
              <a:gd name="connsiteY2" fmla="*/ 3831076 h 3831076"/>
              <a:gd name="connsiteX3" fmla="*/ 132 w 2113162"/>
              <a:gd name="connsiteY3" fmla="*/ 2466169 h 3831076"/>
              <a:gd name="connsiteX4" fmla="*/ 0 w 2113162"/>
              <a:gd name="connsiteY4" fmla="*/ 2270907 h 3831076"/>
              <a:gd name="connsiteX0" fmla="*/ 0 w 2113162"/>
              <a:gd name="connsiteY0" fmla="*/ 2270907 h 3831076"/>
              <a:gd name="connsiteX1" fmla="*/ 2113162 w 2113162"/>
              <a:gd name="connsiteY1" fmla="*/ 0 h 3831076"/>
              <a:gd name="connsiteX2" fmla="*/ 2113162 w 2113162"/>
              <a:gd name="connsiteY2" fmla="*/ 3831076 h 3831076"/>
              <a:gd name="connsiteX3" fmla="*/ 132 w 2113162"/>
              <a:gd name="connsiteY3" fmla="*/ 2466169 h 3831076"/>
              <a:gd name="connsiteX4" fmla="*/ 0 w 2113162"/>
              <a:gd name="connsiteY4" fmla="*/ 2270907 h 383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162" h="3831076">
                <a:moveTo>
                  <a:pt x="0" y="2270907"/>
                </a:moveTo>
                <a:cubicBezTo>
                  <a:pt x="352172" y="1851148"/>
                  <a:pt x="1800678" y="340047"/>
                  <a:pt x="2113162" y="0"/>
                </a:cubicBezTo>
                <a:lnTo>
                  <a:pt x="2113162" y="3831076"/>
                </a:lnTo>
                <a:lnTo>
                  <a:pt x="132" y="2466169"/>
                </a:lnTo>
                <a:cubicBezTo>
                  <a:pt x="446" y="2413310"/>
                  <a:pt x="1241" y="2323954"/>
                  <a:pt x="0" y="2270907"/>
                </a:cubicBezTo>
                <a:close/>
              </a:path>
            </a:pathLst>
          </a:custGeom>
          <a:gradFill>
            <a:gsLst>
              <a:gs pos="0">
                <a:schemeClr val="accent2">
                  <a:lumMod val="20000"/>
                  <a:lumOff val="80000"/>
                  <a:alpha val="73000"/>
                </a:schemeClr>
              </a:gs>
              <a:gs pos="19000">
                <a:srgbClr val="E6BAB8">
                  <a:alpha val="51000"/>
                </a:srgbClr>
              </a:gs>
              <a:gs pos="100000">
                <a:schemeClr val="accent2">
                  <a:lumMod val="60000"/>
                  <a:lumOff val="40000"/>
                  <a:alpha val="58000"/>
                </a:schemeClr>
              </a:gs>
            </a:gsLst>
            <a:lin ang="10800000" scaled="0"/>
          </a:gradFill>
          <a:ln w="31750">
            <a:gradFill>
              <a:gsLst>
                <a:gs pos="0">
                  <a:schemeClr val="accent2">
                    <a:lumMod val="20000"/>
                    <a:lumOff val="80000"/>
                    <a:alpha val="71000"/>
                  </a:schemeClr>
                </a:gs>
                <a:gs pos="100000">
                  <a:schemeClr val="accent2">
                    <a:lumMod val="40000"/>
                    <a:lumOff val="60000"/>
                    <a:alpha val="67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pic>
        <p:nvPicPr>
          <p:cNvPr id="25" name="图片 24">
            <a:extLst>
              <a:ext uri="{FF2B5EF4-FFF2-40B4-BE49-F238E27FC236}">
                <a16:creationId xmlns:a16="http://schemas.microsoft.com/office/drawing/2014/main" id="{33D475A5-A44E-4DED-8F4F-161D57B80743}"/>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6724479" y="2483527"/>
            <a:ext cx="2257341" cy="3866019"/>
          </a:xfrm>
          <a:prstGeom prst="rect">
            <a:avLst/>
          </a:prstGeom>
          <a:effectLst>
            <a:outerShdw blurRad="50800" dist="38100" dir="2700000" algn="tl" rotWithShape="0">
              <a:prstClr val="black">
                <a:alpha val="40000"/>
              </a:prstClr>
            </a:outerShdw>
          </a:effectLst>
        </p:spPr>
      </p:pic>
      <p:grpSp>
        <p:nvGrpSpPr>
          <p:cNvPr id="26" name="组合 25">
            <a:extLst>
              <a:ext uri="{FF2B5EF4-FFF2-40B4-BE49-F238E27FC236}">
                <a16:creationId xmlns:a16="http://schemas.microsoft.com/office/drawing/2014/main" id="{A85F3890-20CB-48FB-B4E9-344DA17A745B}"/>
              </a:ext>
            </a:extLst>
          </p:cNvPr>
          <p:cNvGrpSpPr/>
          <p:nvPr/>
        </p:nvGrpSpPr>
        <p:grpSpPr>
          <a:xfrm>
            <a:off x="6029196" y="4673257"/>
            <a:ext cx="692603" cy="276964"/>
            <a:chOff x="3358696" y="2927281"/>
            <a:chExt cx="692693" cy="276999"/>
          </a:xfrm>
          <a:solidFill>
            <a:schemeClr val="bg1">
              <a:lumMod val="75000"/>
            </a:schemeClr>
          </a:solidFill>
        </p:grpSpPr>
        <p:sp>
          <p:nvSpPr>
            <p:cNvPr id="27" name="箭头: 右 26">
              <a:extLst>
                <a:ext uri="{FF2B5EF4-FFF2-40B4-BE49-F238E27FC236}">
                  <a16:creationId xmlns:a16="http://schemas.microsoft.com/office/drawing/2014/main" id="{3A2F645B-D564-4357-AA77-BC529A12E273}"/>
                </a:ext>
              </a:extLst>
            </p:cNvPr>
            <p:cNvSpPr/>
            <p:nvPr/>
          </p:nvSpPr>
          <p:spPr>
            <a:xfrm>
              <a:off x="3720530" y="2927281"/>
              <a:ext cx="330859" cy="276999"/>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8" name="矩形 27">
              <a:extLst>
                <a:ext uri="{FF2B5EF4-FFF2-40B4-BE49-F238E27FC236}">
                  <a16:creationId xmlns:a16="http://schemas.microsoft.com/office/drawing/2014/main" id="{6D8B1E0B-0D05-425C-A1C5-B58A54B5DCDA}"/>
                </a:ext>
              </a:extLst>
            </p:cNvPr>
            <p:cNvSpPr/>
            <p:nvPr/>
          </p:nvSpPr>
          <p:spPr>
            <a:xfrm>
              <a:off x="3599918" y="2992030"/>
              <a:ext cx="87897" cy="147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9" name="矩形 28">
              <a:extLst>
                <a:ext uri="{FF2B5EF4-FFF2-40B4-BE49-F238E27FC236}">
                  <a16:creationId xmlns:a16="http://schemas.microsoft.com/office/drawing/2014/main" id="{CC0BB9DC-53ED-418E-8E62-AB4100FC3C32}"/>
                </a:ext>
              </a:extLst>
            </p:cNvPr>
            <p:cNvSpPr/>
            <p:nvPr/>
          </p:nvSpPr>
          <p:spPr>
            <a:xfrm>
              <a:off x="3479307" y="2992030"/>
              <a:ext cx="87897" cy="147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30" name="矩形 29">
              <a:extLst>
                <a:ext uri="{FF2B5EF4-FFF2-40B4-BE49-F238E27FC236}">
                  <a16:creationId xmlns:a16="http://schemas.microsoft.com/office/drawing/2014/main" id="{3772939D-2A03-4417-9D44-5FECB7CDA638}"/>
                </a:ext>
              </a:extLst>
            </p:cNvPr>
            <p:cNvSpPr/>
            <p:nvPr/>
          </p:nvSpPr>
          <p:spPr>
            <a:xfrm>
              <a:off x="3358696" y="2992030"/>
              <a:ext cx="87897" cy="147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spTree>
    <p:extLst>
      <p:ext uri="{BB962C8B-B14F-4D97-AF65-F5344CB8AC3E}">
        <p14:creationId xmlns:p14="http://schemas.microsoft.com/office/powerpoint/2010/main" val="246875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71320B-10D6-4EE4-88C5-9FDA85C6EA2C}"/>
              </a:ext>
            </a:extLst>
          </p:cNvPr>
          <p:cNvPicPr>
            <a:picLocks noChangeAspect="1"/>
          </p:cNvPicPr>
          <p:nvPr/>
        </p:nvPicPr>
        <p:blipFill>
          <a:blip r:embed="rId3"/>
          <a:stretch>
            <a:fillRect/>
          </a:stretch>
        </p:blipFill>
        <p:spPr>
          <a:xfrm rot="16200000">
            <a:off x="7288111" y="2796147"/>
            <a:ext cx="178232" cy="3160859"/>
          </a:xfrm>
          <a:prstGeom prst="rect">
            <a:avLst/>
          </a:prstGeom>
        </p:spPr>
      </p:pic>
      <p:pic>
        <p:nvPicPr>
          <p:cNvPr id="3" name="图片 2">
            <a:extLst>
              <a:ext uri="{FF2B5EF4-FFF2-40B4-BE49-F238E27FC236}">
                <a16:creationId xmlns:a16="http://schemas.microsoft.com/office/drawing/2014/main" id="{B6598632-235A-423E-9E42-67E9A9F1CA4D}"/>
              </a:ext>
            </a:extLst>
          </p:cNvPr>
          <p:cNvPicPr>
            <a:picLocks noChangeAspect="1"/>
          </p:cNvPicPr>
          <p:nvPr/>
        </p:nvPicPr>
        <p:blipFill>
          <a:blip r:embed="rId3"/>
          <a:stretch>
            <a:fillRect/>
          </a:stretch>
        </p:blipFill>
        <p:spPr>
          <a:xfrm rot="16200000">
            <a:off x="3971195" y="2531897"/>
            <a:ext cx="195302" cy="3706427"/>
          </a:xfrm>
          <a:prstGeom prst="rect">
            <a:avLst/>
          </a:prstGeom>
        </p:spPr>
      </p:pic>
      <p:grpSp>
        <p:nvGrpSpPr>
          <p:cNvPr id="5" name="组合 4">
            <a:extLst>
              <a:ext uri="{FF2B5EF4-FFF2-40B4-BE49-F238E27FC236}">
                <a16:creationId xmlns:a16="http://schemas.microsoft.com/office/drawing/2014/main" id="{7E9646BD-FCBE-4E21-8348-CBC6ECF98FE1}"/>
              </a:ext>
            </a:extLst>
          </p:cNvPr>
          <p:cNvGrpSpPr/>
          <p:nvPr/>
        </p:nvGrpSpPr>
        <p:grpSpPr>
          <a:xfrm>
            <a:off x="1631896" y="1054502"/>
            <a:ext cx="7873579" cy="4844475"/>
            <a:chOff x="3001306" y="2333627"/>
            <a:chExt cx="4713944" cy="3459167"/>
          </a:xfrm>
        </p:grpSpPr>
        <p:grpSp>
          <p:nvGrpSpPr>
            <p:cNvPr id="6" name="Group 184">
              <a:extLst>
                <a:ext uri="{FF2B5EF4-FFF2-40B4-BE49-F238E27FC236}">
                  <a16:creationId xmlns:a16="http://schemas.microsoft.com/office/drawing/2014/main" id="{96836B78-1E5D-411B-86ED-05FEF50139B8}"/>
                </a:ext>
              </a:extLst>
            </p:cNvPr>
            <p:cNvGrpSpPr>
              <a:grpSpLocks/>
            </p:cNvGrpSpPr>
            <p:nvPr/>
          </p:nvGrpSpPr>
          <p:grpSpPr bwMode="auto">
            <a:xfrm>
              <a:off x="3251200" y="3144835"/>
              <a:ext cx="4464050" cy="644525"/>
              <a:chOff x="680" y="1935"/>
              <a:chExt cx="2812" cy="406"/>
            </a:xfrm>
          </p:grpSpPr>
          <p:grpSp>
            <p:nvGrpSpPr>
              <p:cNvPr id="32" name="Group 185">
                <a:extLst>
                  <a:ext uri="{FF2B5EF4-FFF2-40B4-BE49-F238E27FC236}">
                    <a16:creationId xmlns:a16="http://schemas.microsoft.com/office/drawing/2014/main" id="{FFB594E5-D630-45F5-9260-D08347F61413}"/>
                  </a:ext>
                </a:extLst>
              </p:cNvPr>
              <p:cNvGrpSpPr>
                <a:grpSpLocks/>
              </p:cNvGrpSpPr>
              <p:nvPr/>
            </p:nvGrpSpPr>
            <p:grpSpPr bwMode="auto">
              <a:xfrm>
                <a:off x="680" y="1995"/>
                <a:ext cx="2812" cy="312"/>
                <a:chOff x="1402" y="3287"/>
                <a:chExt cx="3678" cy="234"/>
              </a:xfrm>
            </p:grpSpPr>
            <p:sp>
              <p:nvSpPr>
                <p:cNvPr id="34" name="Freeform 186">
                  <a:extLst>
                    <a:ext uri="{FF2B5EF4-FFF2-40B4-BE49-F238E27FC236}">
                      <a16:creationId xmlns:a16="http://schemas.microsoft.com/office/drawing/2014/main" id="{F0712573-598A-4A34-B9BA-38AE0D595161}"/>
                    </a:ext>
                  </a:extLst>
                </p:cNvPr>
                <p:cNvSpPr>
                  <a:spLocks/>
                </p:cNvSpPr>
                <p:nvPr/>
              </p:nvSpPr>
              <p:spPr bwMode="auto">
                <a:xfrm>
                  <a:off x="1406" y="3294"/>
                  <a:ext cx="249" cy="186"/>
                </a:xfrm>
                <a:custGeom>
                  <a:avLst/>
                  <a:gdLst>
                    <a:gd name="T0" fmla="*/ 0 w 249"/>
                    <a:gd name="T1" fmla="*/ 186 h 186"/>
                    <a:gd name="T2" fmla="*/ 4 w 249"/>
                    <a:gd name="T3" fmla="*/ 116 h 186"/>
                    <a:gd name="T4" fmla="*/ 249 w 249"/>
                    <a:gd name="T5" fmla="*/ 0 h 186"/>
                    <a:gd name="T6" fmla="*/ 249 w 249"/>
                    <a:gd name="T7" fmla="*/ 66 h 186"/>
                    <a:gd name="T8" fmla="*/ 0 w 249"/>
                    <a:gd name="T9" fmla="*/ 186 h 186"/>
                    <a:gd name="T10" fmla="*/ 0 60000 65536"/>
                    <a:gd name="T11" fmla="*/ 0 60000 65536"/>
                    <a:gd name="T12" fmla="*/ 0 60000 65536"/>
                    <a:gd name="T13" fmla="*/ 0 60000 65536"/>
                    <a:gd name="T14" fmla="*/ 0 60000 65536"/>
                    <a:gd name="T15" fmla="*/ 0 w 249"/>
                    <a:gd name="T16" fmla="*/ 0 h 186"/>
                    <a:gd name="T17" fmla="*/ 249 w 249"/>
                    <a:gd name="T18" fmla="*/ 186 h 186"/>
                  </a:gdLst>
                  <a:ahLst/>
                  <a:cxnLst>
                    <a:cxn ang="T10">
                      <a:pos x="T0" y="T1"/>
                    </a:cxn>
                    <a:cxn ang="T11">
                      <a:pos x="T2" y="T3"/>
                    </a:cxn>
                    <a:cxn ang="T12">
                      <a:pos x="T4" y="T5"/>
                    </a:cxn>
                    <a:cxn ang="T13">
                      <a:pos x="T6" y="T7"/>
                    </a:cxn>
                    <a:cxn ang="T14">
                      <a:pos x="T8" y="T9"/>
                    </a:cxn>
                  </a:cxnLst>
                  <a:rect l="T15" t="T16" r="T17" b="T18"/>
                  <a:pathLst>
                    <a:path w="249" h="186">
                      <a:moveTo>
                        <a:pt x="0" y="186"/>
                      </a:moveTo>
                      <a:lnTo>
                        <a:pt x="4" y="116"/>
                      </a:lnTo>
                      <a:lnTo>
                        <a:pt x="249" y="0"/>
                      </a:lnTo>
                      <a:lnTo>
                        <a:pt x="249" y="66"/>
                      </a:lnTo>
                      <a:lnTo>
                        <a:pt x="0" y="186"/>
                      </a:lnTo>
                      <a:close/>
                    </a:path>
                  </a:pathLst>
                </a:custGeom>
                <a:solidFill>
                  <a:schemeClr val="bg2">
                    <a:alpha val="70195"/>
                  </a:scheme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35" name="Rectangle 187">
                  <a:extLst>
                    <a:ext uri="{FF2B5EF4-FFF2-40B4-BE49-F238E27FC236}">
                      <a16:creationId xmlns:a16="http://schemas.microsoft.com/office/drawing/2014/main" id="{61EDC22B-32D7-43A2-B6C3-00AEF09406EA}"/>
                    </a:ext>
                  </a:extLst>
                </p:cNvPr>
                <p:cNvSpPr>
                  <a:spLocks noChangeArrowheads="1"/>
                </p:cNvSpPr>
                <p:nvPr/>
              </p:nvSpPr>
              <p:spPr bwMode="auto">
                <a:xfrm>
                  <a:off x="1655" y="3294"/>
                  <a:ext cx="3425" cy="68"/>
                </a:xfrm>
                <a:prstGeom prst="rect">
                  <a:avLst/>
                </a:prstGeom>
                <a:solidFill>
                  <a:srgbClr val="969696">
                    <a:alpha val="70195"/>
                  </a:srgbClr>
                </a:solidFill>
                <a:ln w="9525">
                  <a:solidFill>
                    <a:srgbClr val="000000"/>
                  </a:solidFill>
                  <a:miter lim="800000"/>
                  <a:headEnd/>
                  <a:tailEnd/>
                </a:ln>
              </p:spPr>
              <p:txBody>
                <a:bodyPr wrap="none" anchor="ct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36" name="Freeform 188">
                  <a:extLst>
                    <a:ext uri="{FF2B5EF4-FFF2-40B4-BE49-F238E27FC236}">
                      <a16:creationId xmlns:a16="http://schemas.microsoft.com/office/drawing/2014/main" id="{873EC868-83F3-48E5-BED5-F9E6E0CE6FA2}"/>
                    </a:ext>
                  </a:extLst>
                </p:cNvPr>
                <p:cNvSpPr>
                  <a:spLocks/>
                </p:cNvSpPr>
                <p:nvPr/>
              </p:nvSpPr>
              <p:spPr bwMode="auto">
                <a:xfrm>
                  <a:off x="1404" y="3362"/>
                  <a:ext cx="3676" cy="159"/>
                </a:xfrm>
                <a:custGeom>
                  <a:avLst/>
                  <a:gdLst>
                    <a:gd name="T0" fmla="*/ 0 w 3676"/>
                    <a:gd name="T1" fmla="*/ 118 h 159"/>
                    <a:gd name="T2" fmla="*/ 274 w 3676"/>
                    <a:gd name="T3" fmla="*/ 0 h 159"/>
                    <a:gd name="T4" fmla="*/ 3676 w 3676"/>
                    <a:gd name="T5" fmla="*/ 0 h 159"/>
                    <a:gd name="T6" fmla="*/ 3403 w 3676"/>
                    <a:gd name="T7" fmla="*/ 159 h 159"/>
                    <a:gd name="T8" fmla="*/ 70 w 3676"/>
                    <a:gd name="T9" fmla="*/ 159 h 159"/>
                    <a:gd name="T10" fmla="*/ 0 w 3676"/>
                    <a:gd name="T11" fmla="*/ 118 h 159"/>
                    <a:gd name="T12" fmla="*/ 0 60000 65536"/>
                    <a:gd name="T13" fmla="*/ 0 60000 65536"/>
                    <a:gd name="T14" fmla="*/ 0 60000 65536"/>
                    <a:gd name="T15" fmla="*/ 0 60000 65536"/>
                    <a:gd name="T16" fmla="*/ 0 60000 65536"/>
                    <a:gd name="T17" fmla="*/ 0 60000 65536"/>
                    <a:gd name="T18" fmla="*/ 0 w 3676"/>
                    <a:gd name="T19" fmla="*/ 0 h 159"/>
                    <a:gd name="T20" fmla="*/ 3676 w 3676"/>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3676" h="159">
                      <a:moveTo>
                        <a:pt x="0" y="118"/>
                      </a:moveTo>
                      <a:lnTo>
                        <a:pt x="274" y="0"/>
                      </a:lnTo>
                      <a:lnTo>
                        <a:pt x="3676" y="0"/>
                      </a:lnTo>
                      <a:lnTo>
                        <a:pt x="3403" y="159"/>
                      </a:lnTo>
                      <a:lnTo>
                        <a:pt x="70" y="159"/>
                      </a:lnTo>
                      <a:lnTo>
                        <a:pt x="0" y="118"/>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37" name="Freeform 189">
                  <a:extLst>
                    <a:ext uri="{FF2B5EF4-FFF2-40B4-BE49-F238E27FC236}">
                      <a16:creationId xmlns:a16="http://schemas.microsoft.com/office/drawing/2014/main" id="{A01D14E2-7990-4335-8877-3A86B41FC545}"/>
                    </a:ext>
                  </a:extLst>
                </p:cNvPr>
                <p:cNvSpPr>
                  <a:spLocks/>
                </p:cNvSpPr>
                <p:nvPr/>
              </p:nvSpPr>
              <p:spPr bwMode="auto">
                <a:xfrm>
                  <a:off x="1404" y="3287"/>
                  <a:ext cx="3676" cy="194"/>
                </a:xfrm>
                <a:custGeom>
                  <a:avLst/>
                  <a:gdLst>
                    <a:gd name="T0" fmla="*/ 0 w 3676"/>
                    <a:gd name="T1" fmla="*/ 118 h 159"/>
                    <a:gd name="T2" fmla="*/ 274 w 3676"/>
                    <a:gd name="T3" fmla="*/ 0 h 159"/>
                    <a:gd name="T4" fmla="*/ 3676 w 3676"/>
                    <a:gd name="T5" fmla="*/ 0 h 159"/>
                    <a:gd name="T6" fmla="*/ 3403 w 3676"/>
                    <a:gd name="T7" fmla="*/ 159 h 159"/>
                    <a:gd name="T8" fmla="*/ 70 w 3676"/>
                    <a:gd name="T9" fmla="*/ 159 h 159"/>
                    <a:gd name="T10" fmla="*/ 0 w 3676"/>
                    <a:gd name="T11" fmla="*/ 118 h 159"/>
                    <a:gd name="T12" fmla="*/ 0 60000 65536"/>
                    <a:gd name="T13" fmla="*/ 0 60000 65536"/>
                    <a:gd name="T14" fmla="*/ 0 60000 65536"/>
                    <a:gd name="T15" fmla="*/ 0 60000 65536"/>
                    <a:gd name="T16" fmla="*/ 0 60000 65536"/>
                    <a:gd name="T17" fmla="*/ 0 60000 65536"/>
                    <a:gd name="T18" fmla="*/ 0 w 3676"/>
                    <a:gd name="T19" fmla="*/ 0 h 159"/>
                    <a:gd name="T20" fmla="*/ 3676 w 3676"/>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3676" h="159">
                      <a:moveTo>
                        <a:pt x="0" y="118"/>
                      </a:moveTo>
                      <a:lnTo>
                        <a:pt x="274" y="0"/>
                      </a:lnTo>
                      <a:lnTo>
                        <a:pt x="3676" y="0"/>
                      </a:lnTo>
                      <a:lnTo>
                        <a:pt x="3403" y="159"/>
                      </a:lnTo>
                      <a:lnTo>
                        <a:pt x="70" y="159"/>
                      </a:lnTo>
                      <a:lnTo>
                        <a:pt x="0" y="118"/>
                      </a:lnTo>
                      <a:close/>
                    </a:path>
                  </a:pathLst>
                </a:custGeom>
                <a:solidFill>
                  <a:srgbClr val="00B0F0">
                    <a:alpha val="70195"/>
                  </a:srgb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lang="en-US" altLang="zh-CN" sz="1599" dirty="0">
                      <a:solidFill>
                        <a:prstClr val="white"/>
                      </a:solidFill>
                      <a:latin typeface="微软雅黑" panose="020B0503020204020204" pitchFamily="34" charset="-122"/>
                      <a:ea typeface="微软雅黑" panose="020B0503020204020204" pitchFamily="34" charset="-122"/>
                    </a:rPr>
                    <a:t>                                    </a:t>
                  </a:r>
                  <a:r>
                    <a:rPr lang="zh-CN" altLang="en-US" sz="1599" dirty="0">
                      <a:solidFill>
                        <a:prstClr val="white"/>
                      </a:solidFill>
                      <a:latin typeface="微软雅黑" panose="020B0503020204020204" pitchFamily="34" charset="-122"/>
                      <a:ea typeface="微软雅黑" panose="020B0503020204020204" pitchFamily="34" charset="-122"/>
                    </a:rPr>
                    <a:t>全业务链：采购</a:t>
                  </a:r>
                  <a:r>
                    <a:rPr lang="en-US" altLang="zh-CN" sz="1599" dirty="0">
                      <a:solidFill>
                        <a:prstClr val="white"/>
                      </a:solidFill>
                      <a:latin typeface="微软雅黑" panose="020B0503020204020204" pitchFamily="34" charset="-122"/>
                      <a:ea typeface="微软雅黑" panose="020B0503020204020204" pitchFamily="34" charset="-122"/>
                    </a:rPr>
                    <a:t>-</a:t>
                  </a:r>
                  <a:r>
                    <a:rPr lang="zh-CN" altLang="en-US" sz="1599" dirty="0">
                      <a:solidFill>
                        <a:prstClr val="white"/>
                      </a:solidFill>
                      <a:latin typeface="微软雅黑" panose="020B0503020204020204" pitchFamily="34" charset="-122"/>
                      <a:ea typeface="微软雅黑" panose="020B0503020204020204" pitchFamily="34" charset="-122"/>
                    </a:rPr>
                    <a:t>生产</a:t>
                  </a:r>
                  <a:r>
                    <a:rPr lang="en-US" altLang="zh-CN" sz="1599" dirty="0">
                      <a:solidFill>
                        <a:prstClr val="white"/>
                      </a:solidFill>
                      <a:latin typeface="微软雅黑" panose="020B0503020204020204" pitchFamily="34" charset="-122"/>
                      <a:ea typeface="微软雅黑" panose="020B0503020204020204" pitchFamily="34" charset="-122"/>
                    </a:rPr>
                    <a:t>-</a:t>
                  </a:r>
                  <a:r>
                    <a:rPr lang="zh-CN" altLang="en-US" sz="1599" dirty="0">
                      <a:solidFill>
                        <a:prstClr val="white"/>
                      </a:solidFill>
                      <a:latin typeface="微软雅黑" panose="020B0503020204020204" pitchFamily="34" charset="-122"/>
                      <a:ea typeface="微软雅黑" panose="020B0503020204020204" pitchFamily="34" charset="-122"/>
                    </a:rPr>
                    <a:t>储运</a:t>
                  </a:r>
                  <a:r>
                    <a:rPr lang="en-US" altLang="zh-CN" sz="1599" dirty="0">
                      <a:solidFill>
                        <a:prstClr val="white"/>
                      </a:solidFill>
                      <a:latin typeface="微软雅黑" panose="020B0503020204020204" pitchFamily="34" charset="-122"/>
                      <a:ea typeface="微软雅黑" panose="020B0503020204020204" pitchFamily="34" charset="-122"/>
                    </a:rPr>
                    <a:t>-</a:t>
                  </a:r>
                  <a:r>
                    <a:rPr lang="zh-CN" altLang="en-US" sz="1599" dirty="0">
                      <a:solidFill>
                        <a:prstClr val="white"/>
                      </a:solidFill>
                      <a:latin typeface="微软雅黑" panose="020B0503020204020204" pitchFamily="34" charset="-122"/>
                      <a:ea typeface="微软雅黑" panose="020B0503020204020204" pitchFamily="34" charset="-122"/>
                    </a:rPr>
                    <a:t>市场</a:t>
                  </a:r>
                  <a:r>
                    <a:rPr lang="en-US" altLang="zh-CN" sz="1599" dirty="0">
                      <a:solidFill>
                        <a:prstClr val="white"/>
                      </a:solidFill>
                      <a:latin typeface="微软雅黑" panose="020B0503020204020204" pitchFamily="34" charset="-122"/>
                      <a:ea typeface="微软雅黑" panose="020B0503020204020204" pitchFamily="34" charset="-122"/>
                    </a:rPr>
                    <a:t>-</a:t>
                  </a:r>
                  <a:r>
                    <a:rPr lang="zh-CN" altLang="en-US" sz="1599" dirty="0">
                      <a:solidFill>
                        <a:prstClr val="white"/>
                      </a:solidFill>
                      <a:latin typeface="微软雅黑" panose="020B0503020204020204" pitchFamily="34" charset="-122"/>
                      <a:ea typeface="微软雅黑" panose="020B0503020204020204" pitchFamily="34" charset="-122"/>
                    </a:rPr>
                    <a:t>销售</a:t>
                  </a:r>
                  <a:r>
                    <a:rPr lang="en-US" altLang="zh-CN" sz="1599" dirty="0">
                      <a:solidFill>
                        <a:prstClr val="white"/>
                      </a:solidFill>
                      <a:latin typeface="微软雅黑" panose="020B0503020204020204" pitchFamily="34" charset="-122"/>
                      <a:ea typeface="微软雅黑" panose="020B0503020204020204" pitchFamily="34" charset="-122"/>
                    </a:rPr>
                    <a:t>-</a:t>
                  </a:r>
                  <a:r>
                    <a:rPr lang="zh-CN" altLang="en-US" sz="1599" dirty="0">
                      <a:solidFill>
                        <a:prstClr val="white"/>
                      </a:solidFill>
                      <a:latin typeface="微软雅黑" panose="020B0503020204020204" pitchFamily="34" charset="-122"/>
                      <a:ea typeface="微软雅黑" panose="020B0503020204020204" pitchFamily="34" charset="-122"/>
                    </a:rPr>
                    <a:t>交易</a:t>
                  </a:r>
                  <a:r>
                    <a:rPr lang="en-US" altLang="zh-CN" sz="1599" dirty="0">
                      <a:solidFill>
                        <a:prstClr val="white"/>
                      </a:solidFill>
                      <a:latin typeface="微软雅黑" panose="020B0503020204020204" pitchFamily="34" charset="-122"/>
                      <a:ea typeface="微软雅黑" panose="020B0503020204020204" pitchFamily="34" charset="-122"/>
                    </a:rPr>
                    <a:t>-</a:t>
                  </a:r>
                  <a:r>
                    <a:rPr lang="zh-CN" altLang="en-US" sz="1599" dirty="0">
                      <a:solidFill>
                        <a:prstClr val="white"/>
                      </a:solidFill>
                      <a:latin typeface="微软雅黑" panose="020B0503020204020204" pitchFamily="34" charset="-122"/>
                      <a:ea typeface="微软雅黑" panose="020B0503020204020204" pitchFamily="34" charset="-122"/>
                    </a:rPr>
                    <a:t>服务</a:t>
                  </a:r>
                  <a:endParaRPr lang="en-US" altLang="zh-CN" sz="1599" dirty="0">
                    <a:solidFill>
                      <a:prstClr val="white"/>
                    </a:solidFill>
                    <a:latin typeface="微软雅黑" panose="020B0503020204020204" pitchFamily="34" charset="-122"/>
                    <a:ea typeface="微软雅黑" panose="020B0503020204020204" pitchFamily="34" charset="-122"/>
                  </a:endParaRPr>
                </a:p>
                <a:p>
                  <a:pPr defTabSz="914212" eaLnBrk="1" hangingPunct="1"/>
                  <a:r>
                    <a:rPr lang="en-US" altLang="zh-CN" sz="1599" dirty="0">
                      <a:solidFill>
                        <a:prstClr val="white"/>
                      </a:solidFill>
                      <a:latin typeface="微软雅黑" panose="020B0503020204020204" pitchFamily="34" charset="-122"/>
                      <a:ea typeface="微软雅黑" panose="020B0503020204020204" pitchFamily="34" charset="-122"/>
                    </a:rPr>
                    <a:t>                                    </a:t>
                  </a:r>
                  <a:endParaRPr lang="zh-CN" altLang="en-US" sz="1599" dirty="0">
                    <a:solidFill>
                      <a:prstClr val="white"/>
                    </a:solidFill>
                    <a:latin typeface="微软雅黑" panose="020B0503020204020204" pitchFamily="34" charset="-122"/>
                    <a:ea typeface="微软雅黑" panose="020B0503020204020204" pitchFamily="34" charset="-122"/>
                  </a:endParaRPr>
                </a:p>
              </p:txBody>
            </p:sp>
            <p:sp>
              <p:nvSpPr>
                <p:cNvPr id="38" name="Freeform 190">
                  <a:extLst>
                    <a:ext uri="{FF2B5EF4-FFF2-40B4-BE49-F238E27FC236}">
                      <a16:creationId xmlns:a16="http://schemas.microsoft.com/office/drawing/2014/main" id="{40A780C9-D623-4E58-A0BE-2B40EDC99995}"/>
                    </a:ext>
                  </a:extLst>
                </p:cNvPr>
                <p:cNvSpPr>
                  <a:spLocks/>
                </p:cNvSpPr>
                <p:nvPr/>
              </p:nvSpPr>
              <p:spPr bwMode="auto">
                <a:xfrm>
                  <a:off x="1402" y="3414"/>
                  <a:ext cx="72" cy="107"/>
                </a:xfrm>
                <a:custGeom>
                  <a:avLst/>
                  <a:gdLst>
                    <a:gd name="T0" fmla="*/ 72 w 72"/>
                    <a:gd name="T1" fmla="*/ 39 h 107"/>
                    <a:gd name="T2" fmla="*/ 72 w 72"/>
                    <a:gd name="T3" fmla="*/ 107 h 107"/>
                    <a:gd name="T4" fmla="*/ 0 w 72"/>
                    <a:gd name="T5" fmla="*/ 66 h 107"/>
                    <a:gd name="T6" fmla="*/ 2 w 72"/>
                    <a:gd name="T7" fmla="*/ 0 h 107"/>
                    <a:gd name="T8" fmla="*/ 72 w 72"/>
                    <a:gd name="T9" fmla="*/ 39 h 107"/>
                    <a:gd name="T10" fmla="*/ 0 60000 65536"/>
                    <a:gd name="T11" fmla="*/ 0 60000 65536"/>
                    <a:gd name="T12" fmla="*/ 0 60000 65536"/>
                    <a:gd name="T13" fmla="*/ 0 60000 65536"/>
                    <a:gd name="T14" fmla="*/ 0 60000 65536"/>
                    <a:gd name="T15" fmla="*/ 0 w 72"/>
                    <a:gd name="T16" fmla="*/ 0 h 107"/>
                    <a:gd name="T17" fmla="*/ 72 w 72"/>
                    <a:gd name="T18" fmla="*/ 107 h 107"/>
                  </a:gdLst>
                  <a:ahLst/>
                  <a:cxnLst>
                    <a:cxn ang="T10">
                      <a:pos x="T0" y="T1"/>
                    </a:cxn>
                    <a:cxn ang="T11">
                      <a:pos x="T2" y="T3"/>
                    </a:cxn>
                    <a:cxn ang="T12">
                      <a:pos x="T4" y="T5"/>
                    </a:cxn>
                    <a:cxn ang="T13">
                      <a:pos x="T6" y="T7"/>
                    </a:cxn>
                    <a:cxn ang="T14">
                      <a:pos x="T8" y="T9"/>
                    </a:cxn>
                  </a:cxnLst>
                  <a:rect l="T15" t="T16" r="T17" b="T18"/>
                  <a:pathLst>
                    <a:path w="72" h="107">
                      <a:moveTo>
                        <a:pt x="72" y="39"/>
                      </a:moveTo>
                      <a:lnTo>
                        <a:pt x="72" y="107"/>
                      </a:lnTo>
                      <a:lnTo>
                        <a:pt x="0" y="66"/>
                      </a:lnTo>
                      <a:lnTo>
                        <a:pt x="2" y="0"/>
                      </a:lnTo>
                      <a:lnTo>
                        <a:pt x="72" y="39"/>
                      </a:lnTo>
                      <a:close/>
                    </a:path>
                  </a:pathLst>
                </a:custGeom>
                <a:solidFill>
                  <a:srgbClr val="404060">
                    <a:alpha val="70195"/>
                  </a:srgb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39" name="Rectangle 191">
                  <a:extLst>
                    <a:ext uri="{FF2B5EF4-FFF2-40B4-BE49-F238E27FC236}">
                      <a16:creationId xmlns:a16="http://schemas.microsoft.com/office/drawing/2014/main" id="{0046453F-6B7F-4D5D-9D5A-4D0DFE0DF887}"/>
                    </a:ext>
                  </a:extLst>
                </p:cNvPr>
                <p:cNvSpPr>
                  <a:spLocks noChangeArrowheads="1"/>
                </p:cNvSpPr>
                <p:nvPr/>
              </p:nvSpPr>
              <p:spPr bwMode="auto">
                <a:xfrm>
                  <a:off x="1474" y="3453"/>
                  <a:ext cx="3334" cy="68"/>
                </a:xfrm>
                <a:prstGeom prst="rect">
                  <a:avLst/>
                </a:prstGeom>
                <a:solidFill>
                  <a:srgbClr val="505078">
                    <a:alpha val="70195"/>
                  </a:srgbClr>
                </a:solidFill>
                <a:ln w="9525">
                  <a:solidFill>
                    <a:srgbClr val="000000"/>
                  </a:solidFill>
                  <a:miter lim="800000"/>
                  <a:headEnd/>
                  <a:tailEnd/>
                </a:ln>
              </p:spPr>
              <p:txBody>
                <a:bodyPr wrap="none" anchor="ct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40" name="Freeform 192">
                  <a:extLst>
                    <a:ext uri="{FF2B5EF4-FFF2-40B4-BE49-F238E27FC236}">
                      <a16:creationId xmlns:a16="http://schemas.microsoft.com/office/drawing/2014/main" id="{E9252FE3-200B-4C25-A1E4-8CFADAF262D8}"/>
                    </a:ext>
                  </a:extLst>
                </p:cNvPr>
                <p:cNvSpPr>
                  <a:spLocks/>
                </p:cNvSpPr>
                <p:nvPr/>
              </p:nvSpPr>
              <p:spPr bwMode="auto">
                <a:xfrm>
                  <a:off x="4808" y="3296"/>
                  <a:ext cx="272" cy="225"/>
                </a:xfrm>
                <a:custGeom>
                  <a:avLst/>
                  <a:gdLst>
                    <a:gd name="T0" fmla="*/ 0 w 272"/>
                    <a:gd name="T1" fmla="*/ 225 h 225"/>
                    <a:gd name="T2" fmla="*/ 0 w 272"/>
                    <a:gd name="T3" fmla="*/ 157 h 225"/>
                    <a:gd name="T4" fmla="*/ 272 w 272"/>
                    <a:gd name="T5" fmla="*/ 0 h 225"/>
                    <a:gd name="T6" fmla="*/ 272 w 272"/>
                    <a:gd name="T7" fmla="*/ 66 h 225"/>
                    <a:gd name="T8" fmla="*/ 0 w 272"/>
                    <a:gd name="T9" fmla="*/ 225 h 225"/>
                    <a:gd name="T10" fmla="*/ 0 60000 65536"/>
                    <a:gd name="T11" fmla="*/ 0 60000 65536"/>
                    <a:gd name="T12" fmla="*/ 0 60000 65536"/>
                    <a:gd name="T13" fmla="*/ 0 60000 65536"/>
                    <a:gd name="T14" fmla="*/ 0 60000 65536"/>
                    <a:gd name="T15" fmla="*/ 0 w 272"/>
                    <a:gd name="T16" fmla="*/ 0 h 225"/>
                    <a:gd name="T17" fmla="*/ 272 w 272"/>
                    <a:gd name="T18" fmla="*/ 225 h 225"/>
                  </a:gdLst>
                  <a:ahLst/>
                  <a:cxnLst>
                    <a:cxn ang="T10">
                      <a:pos x="T0" y="T1"/>
                    </a:cxn>
                    <a:cxn ang="T11">
                      <a:pos x="T2" y="T3"/>
                    </a:cxn>
                    <a:cxn ang="T12">
                      <a:pos x="T4" y="T5"/>
                    </a:cxn>
                    <a:cxn ang="T13">
                      <a:pos x="T6" y="T7"/>
                    </a:cxn>
                    <a:cxn ang="T14">
                      <a:pos x="T8" y="T9"/>
                    </a:cxn>
                  </a:cxnLst>
                  <a:rect l="T15" t="T16" r="T17" b="T18"/>
                  <a:pathLst>
                    <a:path w="272" h="225">
                      <a:moveTo>
                        <a:pt x="0" y="225"/>
                      </a:moveTo>
                      <a:lnTo>
                        <a:pt x="0" y="157"/>
                      </a:lnTo>
                      <a:lnTo>
                        <a:pt x="272" y="0"/>
                      </a:lnTo>
                      <a:lnTo>
                        <a:pt x="272" y="66"/>
                      </a:lnTo>
                      <a:lnTo>
                        <a:pt x="0" y="225"/>
                      </a:lnTo>
                      <a:close/>
                    </a:path>
                  </a:pathLst>
                </a:custGeom>
                <a:solidFill>
                  <a:srgbClr val="585884">
                    <a:alpha val="70195"/>
                  </a:srgb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grpSp>
          <p:sp>
            <p:nvSpPr>
              <p:cNvPr id="33" name="Oval 194">
                <a:extLst>
                  <a:ext uri="{FF2B5EF4-FFF2-40B4-BE49-F238E27FC236}">
                    <a16:creationId xmlns:a16="http://schemas.microsoft.com/office/drawing/2014/main" id="{21840A5E-10A6-4788-99E9-9849D89F600A}"/>
                  </a:ext>
                </a:extLst>
              </p:cNvPr>
              <p:cNvSpPr>
                <a:spLocks noChangeArrowheads="1"/>
              </p:cNvSpPr>
              <p:nvPr/>
            </p:nvSpPr>
            <p:spPr bwMode="auto">
              <a:xfrm>
                <a:off x="1001" y="1935"/>
                <a:ext cx="453" cy="406"/>
              </a:xfrm>
              <a:prstGeom prst="ellipse">
                <a:avLst/>
              </a:prstGeom>
              <a:gradFill rotWithShape="1">
                <a:gsLst>
                  <a:gs pos="0">
                    <a:schemeClr val="bg1"/>
                  </a:gs>
                  <a:gs pos="100000">
                    <a:srgbClr val="A5A5C3"/>
                  </a:gs>
                </a:gsLst>
                <a:lin ang="2700000" scaled="1"/>
              </a:gradFill>
              <a:ln w="38100">
                <a:solidFill>
                  <a:schemeClr val="bg1"/>
                </a:solidFill>
                <a:round/>
                <a:headEnd/>
                <a:tailEnd/>
              </a:ln>
            </p:spPr>
            <p:txBody>
              <a:bodyPr wrap="none" anchor="ct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dirty="0">
                  <a:solidFill>
                    <a:prstClr val="white"/>
                  </a:solidFill>
                  <a:ea typeface="微软雅黑" panose="020B0503020204020204" pitchFamily="34" charset="-122"/>
                </a:endParaRPr>
              </a:p>
            </p:txBody>
          </p:sp>
        </p:grpSp>
        <p:grpSp>
          <p:nvGrpSpPr>
            <p:cNvPr id="7" name="Group 198">
              <a:extLst>
                <a:ext uri="{FF2B5EF4-FFF2-40B4-BE49-F238E27FC236}">
                  <a16:creationId xmlns:a16="http://schemas.microsoft.com/office/drawing/2014/main" id="{773D38E8-A882-4162-AD7A-3FE94D5DF730}"/>
                </a:ext>
              </a:extLst>
            </p:cNvPr>
            <p:cNvGrpSpPr>
              <a:grpSpLocks/>
            </p:cNvGrpSpPr>
            <p:nvPr/>
          </p:nvGrpSpPr>
          <p:grpSpPr bwMode="auto">
            <a:xfrm>
              <a:off x="3251200" y="4156079"/>
              <a:ext cx="4464050" cy="719138"/>
              <a:chOff x="680" y="2572"/>
              <a:chExt cx="2813" cy="453"/>
            </a:xfrm>
          </p:grpSpPr>
          <p:grpSp>
            <p:nvGrpSpPr>
              <p:cNvPr id="23" name="Group 199">
                <a:extLst>
                  <a:ext uri="{FF2B5EF4-FFF2-40B4-BE49-F238E27FC236}">
                    <a16:creationId xmlns:a16="http://schemas.microsoft.com/office/drawing/2014/main" id="{19D411C8-36C3-4BB5-BBA3-9E4B2E567EA3}"/>
                  </a:ext>
                </a:extLst>
              </p:cNvPr>
              <p:cNvGrpSpPr>
                <a:grpSpLocks/>
              </p:cNvGrpSpPr>
              <p:nvPr/>
            </p:nvGrpSpPr>
            <p:grpSpPr bwMode="auto">
              <a:xfrm>
                <a:off x="680" y="2669"/>
                <a:ext cx="2813" cy="297"/>
                <a:chOff x="1402" y="3294"/>
                <a:chExt cx="3678" cy="227"/>
              </a:xfrm>
            </p:grpSpPr>
            <p:sp>
              <p:nvSpPr>
                <p:cNvPr id="25" name="Freeform 200">
                  <a:extLst>
                    <a:ext uri="{FF2B5EF4-FFF2-40B4-BE49-F238E27FC236}">
                      <a16:creationId xmlns:a16="http://schemas.microsoft.com/office/drawing/2014/main" id="{62B24B67-7196-49D3-9FCA-B564E176AE3D}"/>
                    </a:ext>
                  </a:extLst>
                </p:cNvPr>
                <p:cNvSpPr>
                  <a:spLocks/>
                </p:cNvSpPr>
                <p:nvPr/>
              </p:nvSpPr>
              <p:spPr bwMode="auto">
                <a:xfrm>
                  <a:off x="1406" y="3294"/>
                  <a:ext cx="249" cy="186"/>
                </a:xfrm>
                <a:custGeom>
                  <a:avLst/>
                  <a:gdLst>
                    <a:gd name="T0" fmla="*/ 0 w 249"/>
                    <a:gd name="T1" fmla="*/ 186 h 186"/>
                    <a:gd name="T2" fmla="*/ 4 w 249"/>
                    <a:gd name="T3" fmla="*/ 116 h 186"/>
                    <a:gd name="T4" fmla="*/ 249 w 249"/>
                    <a:gd name="T5" fmla="*/ 0 h 186"/>
                    <a:gd name="T6" fmla="*/ 249 w 249"/>
                    <a:gd name="T7" fmla="*/ 66 h 186"/>
                    <a:gd name="T8" fmla="*/ 0 w 249"/>
                    <a:gd name="T9" fmla="*/ 186 h 186"/>
                    <a:gd name="T10" fmla="*/ 0 60000 65536"/>
                    <a:gd name="T11" fmla="*/ 0 60000 65536"/>
                    <a:gd name="T12" fmla="*/ 0 60000 65536"/>
                    <a:gd name="T13" fmla="*/ 0 60000 65536"/>
                    <a:gd name="T14" fmla="*/ 0 60000 65536"/>
                    <a:gd name="T15" fmla="*/ 0 w 249"/>
                    <a:gd name="T16" fmla="*/ 0 h 186"/>
                    <a:gd name="T17" fmla="*/ 249 w 249"/>
                    <a:gd name="T18" fmla="*/ 186 h 186"/>
                  </a:gdLst>
                  <a:ahLst/>
                  <a:cxnLst>
                    <a:cxn ang="T10">
                      <a:pos x="T0" y="T1"/>
                    </a:cxn>
                    <a:cxn ang="T11">
                      <a:pos x="T2" y="T3"/>
                    </a:cxn>
                    <a:cxn ang="T12">
                      <a:pos x="T4" y="T5"/>
                    </a:cxn>
                    <a:cxn ang="T13">
                      <a:pos x="T6" y="T7"/>
                    </a:cxn>
                    <a:cxn ang="T14">
                      <a:pos x="T8" y="T9"/>
                    </a:cxn>
                  </a:cxnLst>
                  <a:rect l="T15" t="T16" r="T17" b="T18"/>
                  <a:pathLst>
                    <a:path w="249" h="186">
                      <a:moveTo>
                        <a:pt x="0" y="186"/>
                      </a:moveTo>
                      <a:lnTo>
                        <a:pt x="4" y="116"/>
                      </a:lnTo>
                      <a:lnTo>
                        <a:pt x="249" y="0"/>
                      </a:lnTo>
                      <a:lnTo>
                        <a:pt x="249" y="66"/>
                      </a:lnTo>
                      <a:lnTo>
                        <a:pt x="0" y="186"/>
                      </a:lnTo>
                      <a:close/>
                    </a:path>
                  </a:pathLst>
                </a:custGeom>
                <a:solidFill>
                  <a:schemeClr val="bg2">
                    <a:alpha val="70195"/>
                  </a:scheme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26" name="Rectangle 201">
                  <a:extLst>
                    <a:ext uri="{FF2B5EF4-FFF2-40B4-BE49-F238E27FC236}">
                      <a16:creationId xmlns:a16="http://schemas.microsoft.com/office/drawing/2014/main" id="{859299AE-183D-42FB-A857-4BDDBB3E2772}"/>
                    </a:ext>
                  </a:extLst>
                </p:cNvPr>
                <p:cNvSpPr>
                  <a:spLocks noChangeArrowheads="1"/>
                </p:cNvSpPr>
                <p:nvPr/>
              </p:nvSpPr>
              <p:spPr bwMode="auto">
                <a:xfrm>
                  <a:off x="1655" y="3294"/>
                  <a:ext cx="3425" cy="68"/>
                </a:xfrm>
                <a:prstGeom prst="rect">
                  <a:avLst/>
                </a:prstGeom>
                <a:solidFill>
                  <a:srgbClr val="969696">
                    <a:alpha val="70195"/>
                  </a:srgbClr>
                </a:solidFill>
                <a:ln w="9525">
                  <a:solidFill>
                    <a:srgbClr val="000000"/>
                  </a:solidFill>
                  <a:miter lim="800000"/>
                  <a:headEnd/>
                  <a:tailEnd/>
                </a:ln>
              </p:spPr>
              <p:txBody>
                <a:bodyPr wrap="none" anchor="ct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27" name="Freeform 202">
                  <a:extLst>
                    <a:ext uri="{FF2B5EF4-FFF2-40B4-BE49-F238E27FC236}">
                      <a16:creationId xmlns:a16="http://schemas.microsoft.com/office/drawing/2014/main" id="{CA20A9F6-F21C-4C25-8CDD-9F2F7C775A6A}"/>
                    </a:ext>
                  </a:extLst>
                </p:cNvPr>
                <p:cNvSpPr>
                  <a:spLocks/>
                </p:cNvSpPr>
                <p:nvPr/>
              </p:nvSpPr>
              <p:spPr bwMode="auto">
                <a:xfrm>
                  <a:off x="1404" y="3362"/>
                  <a:ext cx="3676" cy="159"/>
                </a:xfrm>
                <a:custGeom>
                  <a:avLst/>
                  <a:gdLst>
                    <a:gd name="T0" fmla="*/ 0 w 3676"/>
                    <a:gd name="T1" fmla="*/ 118 h 159"/>
                    <a:gd name="T2" fmla="*/ 274 w 3676"/>
                    <a:gd name="T3" fmla="*/ 0 h 159"/>
                    <a:gd name="T4" fmla="*/ 3676 w 3676"/>
                    <a:gd name="T5" fmla="*/ 0 h 159"/>
                    <a:gd name="T6" fmla="*/ 3403 w 3676"/>
                    <a:gd name="T7" fmla="*/ 159 h 159"/>
                    <a:gd name="T8" fmla="*/ 70 w 3676"/>
                    <a:gd name="T9" fmla="*/ 159 h 159"/>
                    <a:gd name="T10" fmla="*/ 0 w 3676"/>
                    <a:gd name="T11" fmla="*/ 118 h 159"/>
                    <a:gd name="T12" fmla="*/ 0 60000 65536"/>
                    <a:gd name="T13" fmla="*/ 0 60000 65536"/>
                    <a:gd name="T14" fmla="*/ 0 60000 65536"/>
                    <a:gd name="T15" fmla="*/ 0 60000 65536"/>
                    <a:gd name="T16" fmla="*/ 0 60000 65536"/>
                    <a:gd name="T17" fmla="*/ 0 60000 65536"/>
                    <a:gd name="T18" fmla="*/ 0 w 3676"/>
                    <a:gd name="T19" fmla="*/ 0 h 159"/>
                    <a:gd name="T20" fmla="*/ 3676 w 3676"/>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3676" h="159">
                      <a:moveTo>
                        <a:pt x="0" y="118"/>
                      </a:moveTo>
                      <a:lnTo>
                        <a:pt x="274" y="0"/>
                      </a:lnTo>
                      <a:lnTo>
                        <a:pt x="3676" y="0"/>
                      </a:lnTo>
                      <a:lnTo>
                        <a:pt x="3403" y="159"/>
                      </a:lnTo>
                      <a:lnTo>
                        <a:pt x="70" y="159"/>
                      </a:lnTo>
                      <a:lnTo>
                        <a:pt x="0" y="118"/>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28" name="Freeform 203">
                  <a:extLst>
                    <a:ext uri="{FF2B5EF4-FFF2-40B4-BE49-F238E27FC236}">
                      <a16:creationId xmlns:a16="http://schemas.microsoft.com/office/drawing/2014/main" id="{19AD7510-6014-43F0-BB82-D5F14DFAFB8B}"/>
                    </a:ext>
                  </a:extLst>
                </p:cNvPr>
                <p:cNvSpPr>
                  <a:spLocks/>
                </p:cNvSpPr>
                <p:nvPr/>
              </p:nvSpPr>
              <p:spPr bwMode="auto">
                <a:xfrm>
                  <a:off x="1403" y="3303"/>
                  <a:ext cx="3675" cy="159"/>
                </a:xfrm>
                <a:custGeom>
                  <a:avLst/>
                  <a:gdLst>
                    <a:gd name="T0" fmla="*/ 0 w 3676"/>
                    <a:gd name="T1" fmla="*/ 118 h 159"/>
                    <a:gd name="T2" fmla="*/ 274 w 3676"/>
                    <a:gd name="T3" fmla="*/ 0 h 159"/>
                    <a:gd name="T4" fmla="*/ 3676 w 3676"/>
                    <a:gd name="T5" fmla="*/ 0 h 159"/>
                    <a:gd name="T6" fmla="*/ 3403 w 3676"/>
                    <a:gd name="T7" fmla="*/ 159 h 159"/>
                    <a:gd name="T8" fmla="*/ 70 w 3676"/>
                    <a:gd name="T9" fmla="*/ 159 h 159"/>
                    <a:gd name="T10" fmla="*/ 0 w 3676"/>
                    <a:gd name="T11" fmla="*/ 118 h 159"/>
                    <a:gd name="T12" fmla="*/ 0 60000 65536"/>
                    <a:gd name="T13" fmla="*/ 0 60000 65536"/>
                    <a:gd name="T14" fmla="*/ 0 60000 65536"/>
                    <a:gd name="T15" fmla="*/ 0 60000 65536"/>
                    <a:gd name="T16" fmla="*/ 0 60000 65536"/>
                    <a:gd name="T17" fmla="*/ 0 60000 65536"/>
                    <a:gd name="T18" fmla="*/ 0 w 3676"/>
                    <a:gd name="T19" fmla="*/ 0 h 159"/>
                    <a:gd name="T20" fmla="*/ 3676 w 3676"/>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3676" h="159">
                      <a:moveTo>
                        <a:pt x="0" y="118"/>
                      </a:moveTo>
                      <a:lnTo>
                        <a:pt x="274" y="0"/>
                      </a:lnTo>
                      <a:lnTo>
                        <a:pt x="3676" y="0"/>
                      </a:lnTo>
                      <a:lnTo>
                        <a:pt x="3403" y="159"/>
                      </a:lnTo>
                      <a:lnTo>
                        <a:pt x="70" y="159"/>
                      </a:lnTo>
                      <a:lnTo>
                        <a:pt x="0" y="118"/>
                      </a:lnTo>
                      <a:close/>
                    </a:path>
                  </a:pathLst>
                </a:custGeom>
                <a:solidFill>
                  <a:srgbClr val="FF0000">
                    <a:alpha val="69804"/>
                  </a:srgb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lang="zh-CN" altLang="en-US" sz="1599" dirty="0">
                      <a:solidFill>
                        <a:prstClr val="white"/>
                      </a:solidFill>
                      <a:latin typeface="微软雅黑" panose="020B0503020204020204" pitchFamily="34" charset="-122"/>
                      <a:ea typeface="微软雅黑" panose="020B0503020204020204" pitchFamily="34" charset="-122"/>
                    </a:rPr>
                    <a:t>                                                市场、销售、服务、份额</a:t>
                  </a:r>
                  <a:r>
                    <a:rPr lang="en-US" altLang="zh-CN" sz="1599" dirty="0">
                      <a:solidFill>
                        <a:prstClr val="white"/>
                      </a:solidFill>
                      <a:latin typeface="微软雅黑" panose="020B0503020204020204" pitchFamily="34" charset="-122"/>
                      <a:ea typeface="微软雅黑" panose="020B0503020204020204" pitchFamily="34" charset="-122"/>
                    </a:rPr>
                    <a:t>/</a:t>
                  </a:r>
                  <a:r>
                    <a:rPr lang="zh-CN" altLang="en-US" sz="1599" dirty="0">
                      <a:solidFill>
                        <a:prstClr val="white"/>
                      </a:solidFill>
                      <a:latin typeface="微软雅黑" panose="020B0503020204020204" pitchFamily="34" charset="-122"/>
                      <a:ea typeface="微软雅黑" panose="020B0503020204020204" pitchFamily="34" charset="-122"/>
                    </a:rPr>
                    <a:t>体系、能力、忠诚度</a:t>
                  </a:r>
                  <a:endParaRPr lang="zh-CN" altLang="en-US" sz="1599" dirty="0">
                    <a:solidFill>
                      <a:prstClr val="white"/>
                    </a:solidFill>
                    <a:ea typeface="微软雅黑" panose="020B0503020204020204" pitchFamily="34" charset="-122"/>
                  </a:endParaRPr>
                </a:p>
              </p:txBody>
            </p:sp>
            <p:sp>
              <p:nvSpPr>
                <p:cNvPr id="29" name="Freeform 204">
                  <a:extLst>
                    <a:ext uri="{FF2B5EF4-FFF2-40B4-BE49-F238E27FC236}">
                      <a16:creationId xmlns:a16="http://schemas.microsoft.com/office/drawing/2014/main" id="{D3F87E6B-78A7-4B18-90FF-01B77A780834}"/>
                    </a:ext>
                  </a:extLst>
                </p:cNvPr>
                <p:cNvSpPr>
                  <a:spLocks/>
                </p:cNvSpPr>
                <p:nvPr/>
              </p:nvSpPr>
              <p:spPr bwMode="auto">
                <a:xfrm>
                  <a:off x="1402" y="3414"/>
                  <a:ext cx="72" cy="107"/>
                </a:xfrm>
                <a:custGeom>
                  <a:avLst/>
                  <a:gdLst>
                    <a:gd name="T0" fmla="*/ 72 w 72"/>
                    <a:gd name="T1" fmla="*/ 39 h 107"/>
                    <a:gd name="T2" fmla="*/ 72 w 72"/>
                    <a:gd name="T3" fmla="*/ 107 h 107"/>
                    <a:gd name="T4" fmla="*/ 0 w 72"/>
                    <a:gd name="T5" fmla="*/ 66 h 107"/>
                    <a:gd name="T6" fmla="*/ 2 w 72"/>
                    <a:gd name="T7" fmla="*/ 0 h 107"/>
                    <a:gd name="T8" fmla="*/ 72 w 72"/>
                    <a:gd name="T9" fmla="*/ 39 h 107"/>
                    <a:gd name="T10" fmla="*/ 0 60000 65536"/>
                    <a:gd name="T11" fmla="*/ 0 60000 65536"/>
                    <a:gd name="T12" fmla="*/ 0 60000 65536"/>
                    <a:gd name="T13" fmla="*/ 0 60000 65536"/>
                    <a:gd name="T14" fmla="*/ 0 60000 65536"/>
                    <a:gd name="T15" fmla="*/ 0 w 72"/>
                    <a:gd name="T16" fmla="*/ 0 h 107"/>
                    <a:gd name="T17" fmla="*/ 72 w 72"/>
                    <a:gd name="T18" fmla="*/ 107 h 107"/>
                  </a:gdLst>
                  <a:ahLst/>
                  <a:cxnLst>
                    <a:cxn ang="T10">
                      <a:pos x="T0" y="T1"/>
                    </a:cxn>
                    <a:cxn ang="T11">
                      <a:pos x="T2" y="T3"/>
                    </a:cxn>
                    <a:cxn ang="T12">
                      <a:pos x="T4" y="T5"/>
                    </a:cxn>
                    <a:cxn ang="T13">
                      <a:pos x="T6" y="T7"/>
                    </a:cxn>
                    <a:cxn ang="T14">
                      <a:pos x="T8" y="T9"/>
                    </a:cxn>
                  </a:cxnLst>
                  <a:rect l="T15" t="T16" r="T17" b="T18"/>
                  <a:pathLst>
                    <a:path w="72" h="107">
                      <a:moveTo>
                        <a:pt x="72" y="39"/>
                      </a:moveTo>
                      <a:lnTo>
                        <a:pt x="72" y="107"/>
                      </a:lnTo>
                      <a:lnTo>
                        <a:pt x="0" y="66"/>
                      </a:lnTo>
                      <a:lnTo>
                        <a:pt x="2" y="0"/>
                      </a:lnTo>
                      <a:lnTo>
                        <a:pt x="72" y="39"/>
                      </a:lnTo>
                      <a:close/>
                    </a:path>
                  </a:pathLst>
                </a:custGeom>
                <a:solidFill>
                  <a:srgbClr val="976809">
                    <a:alpha val="70195"/>
                  </a:srgb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30" name="Rectangle 205">
                  <a:extLst>
                    <a:ext uri="{FF2B5EF4-FFF2-40B4-BE49-F238E27FC236}">
                      <a16:creationId xmlns:a16="http://schemas.microsoft.com/office/drawing/2014/main" id="{20965272-AD71-4EA5-A258-CA435C578ADE}"/>
                    </a:ext>
                  </a:extLst>
                </p:cNvPr>
                <p:cNvSpPr>
                  <a:spLocks noChangeArrowheads="1"/>
                </p:cNvSpPr>
                <p:nvPr/>
              </p:nvSpPr>
              <p:spPr bwMode="auto">
                <a:xfrm>
                  <a:off x="1474" y="3453"/>
                  <a:ext cx="3334" cy="68"/>
                </a:xfrm>
                <a:prstGeom prst="rect">
                  <a:avLst/>
                </a:prstGeom>
                <a:solidFill>
                  <a:srgbClr val="BD820B">
                    <a:alpha val="70195"/>
                  </a:srgbClr>
                </a:solidFill>
                <a:ln w="9525">
                  <a:solidFill>
                    <a:srgbClr val="000000"/>
                  </a:solidFill>
                  <a:miter lim="800000"/>
                  <a:headEnd/>
                  <a:tailEnd/>
                </a:ln>
              </p:spPr>
              <p:txBody>
                <a:bodyPr wrap="none" anchor="ct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31" name="Freeform 206">
                  <a:extLst>
                    <a:ext uri="{FF2B5EF4-FFF2-40B4-BE49-F238E27FC236}">
                      <a16:creationId xmlns:a16="http://schemas.microsoft.com/office/drawing/2014/main" id="{847AF777-03D1-4BD6-A942-A90CFFBE470C}"/>
                    </a:ext>
                  </a:extLst>
                </p:cNvPr>
                <p:cNvSpPr>
                  <a:spLocks/>
                </p:cNvSpPr>
                <p:nvPr/>
              </p:nvSpPr>
              <p:spPr bwMode="auto">
                <a:xfrm>
                  <a:off x="4808" y="3296"/>
                  <a:ext cx="272" cy="225"/>
                </a:xfrm>
                <a:custGeom>
                  <a:avLst/>
                  <a:gdLst>
                    <a:gd name="T0" fmla="*/ 0 w 272"/>
                    <a:gd name="T1" fmla="*/ 225 h 225"/>
                    <a:gd name="T2" fmla="*/ 0 w 272"/>
                    <a:gd name="T3" fmla="*/ 157 h 225"/>
                    <a:gd name="T4" fmla="*/ 272 w 272"/>
                    <a:gd name="T5" fmla="*/ 0 h 225"/>
                    <a:gd name="T6" fmla="*/ 272 w 272"/>
                    <a:gd name="T7" fmla="*/ 66 h 225"/>
                    <a:gd name="T8" fmla="*/ 0 w 272"/>
                    <a:gd name="T9" fmla="*/ 225 h 225"/>
                    <a:gd name="T10" fmla="*/ 0 60000 65536"/>
                    <a:gd name="T11" fmla="*/ 0 60000 65536"/>
                    <a:gd name="T12" fmla="*/ 0 60000 65536"/>
                    <a:gd name="T13" fmla="*/ 0 60000 65536"/>
                    <a:gd name="T14" fmla="*/ 0 60000 65536"/>
                    <a:gd name="T15" fmla="*/ 0 w 272"/>
                    <a:gd name="T16" fmla="*/ 0 h 225"/>
                    <a:gd name="T17" fmla="*/ 272 w 272"/>
                    <a:gd name="T18" fmla="*/ 225 h 225"/>
                  </a:gdLst>
                  <a:ahLst/>
                  <a:cxnLst>
                    <a:cxn ang="T10">
                      <a:pos x="T0" y="T1"/>
                    </a:cxn>
                    <a:cxn ang="T11">
                      <a:pos x="T2" y="T3"/>
                    </a:cxn>
                    <a:cxn ang="T12">
                      <a:pos x="T4" y="T5"/>
                    </a:cxn>
                    <a:cxn ang="T13">
                      <a:pos x="T6" y="T7"/>
                    </a:cxn>
                    <a:cxn ang="T14">
                      <a:pos x="T8" y="T9"/>
                    </a:cxn>
                  </a:cxnLst>
                  <a:rect l="T15" t="T16" r="T17" b="T18"/>
                  <a:pathLst>
                    <a:path w="272" h="225">
                      <a:moveTo>
                        <a:pt x="0" y="225"/>
                      </a:moveTo>
                      <a:lnTo>
                        <a:pt x="0" y="157"/>
                      </a:lnTo>
                      <a:lnTo>
                        <a:pt x="272" y="0"/>
                      </a:lnTo>
                      <a:lnTo>
                        <a:pt x="272" y="66"/>
                      </a:lnTo>
                      <a:lnTo>
                        <a:pt x="0" y="225"/>
                      </a:lnTo>
                      <a:close/>
                    </a:path>
                  </a:pathLst>
                </a:custGeom>
                <a:solidFill>
                  <a:srgbClr val="D08F0C">
                    <a:alpha val="70195"/>
                  </a:srgb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grpSp>
          <p:sp>
            <p:nvSpPr>
              <p:cNvPr id="24" name="Oval 208">
                <a:extLst>
                  <a:ext uri="{FF2B5EF4-FFF2-40B4-BE49-F238E27FC236}">
                    <a16:creationId xmlns:a16="http://schemas.microsoft.com/office/drawing/2014/main" id="{2C725947-EDD1-4A83-9578-6FB7C31E6735}"/>
                  </a:ext>
                </a:extLst>
              </p:cNvPr>
              <p:cNvSpPr>
                <a:spLocks noChangeArrowheads="1"/>
              </p:cNvSpPr>
              <p:nvPr/>
            </p:nvSpPr>
            <p:spPr bwMode="auto">
              <a:xfrm>
                <a:off x="1350" y="2572"/>
                <a:ext cx="453" cy="453"/>
              </a:xfrm>
              <a:prstGeom prst="ellipse">
                <a:avLst/>
              </a:prstGeom>
              <a:gradFill rotWithShape="1">
                <a:gsLst>
                  <a:gs pos="0">
                    <a:schemeClr val="bg1"/>
                  </a:gs>
                  <a:gs pos="100000">
                    <a:srgbClr val="E9C67F"/>
                  </a:gs>
                </a:gsLst>
                <a:lin ang="2700000" scaled="1"/>
              </a:gradFill>
              <a:ln w="38100">
                <a:solidFill>
                  <a:schemeClr val="bg1"/>
                </a:solidFill>
                <a:round/>
                <a:headEnd/>
                <a:tailEnd/>
              </a:ln>
            </p:spPr>
            <p:txBody>
              <a:bodyPr wrap="none" anchor="ct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black"/>
                  </a:solidFill>
                  <a:ea typeface="微软雅黑" panose="020B0503020204020204" pitchFamily="34" charset="-122"/>
                </a:endParaRPr>
              </a:p>
            </p:txBody>
          </p:sp>
        </p:grpSp>
        <p:grpSp>
          <p:nvGrpSpPr>
            <p:cNvPr id="8" name="Group 210">
              <a:extLst>
                <a:ext uri="{FF2B5EF4-FFF2-40B4-BE49-F238E27FC236}">
                  <a16:creationId xmlns:a16="http://schemas.microsoft.com/office/drawing/2014/main" id="{F1BBF3D0-ABB9-4155-A2BB-64120EAA16C5}"/>
                </a:ext>
              </a:extLst>
            </p:cNvPr>
            <p:cNvGrpSpPr>
              <a:grpSpLocks/>
            </p:cNvGrpSpPr>
            <p:nvPr/>
          </p:nvGrpSpPr>
          <p:grpSpPr bwMode="auto">
            <a:xfrm>
              <a:off x="3251200" y="5267331"/>
              <a:ext cx="4457700" cy="525463"/>
              <a:chOff x="702" y="3272"/>
              <a:chExt cx="2808" cy="331"/>
            </a:xfrm>
          </p:grpSpPr>
          <p:grpSp>
            <p:nvGrpSpPr>
              <p:cNvPr id="14" name="Group 212">
                <a:extLst>
                  <a:ext uri="{FF2B5EF4-FFF2-40B4-BE49-F238E27FC236}">
                    <a16:creationId xmlns:a16="http://schemas.microsoft.com/office/drawing/2014/main" id="{BA035A16-C9C3-4BC6-95FB-0CC7BBD9CC07}"/>
                  </a:ext>
                </a:extLst>
              </p:cNvPr>
              <p:cNvGrpSpPr>
                <a:grpSpLocks/>
              </p:cNvGrpSpPr>
              <p:nvPr/>
            </p:nvGrpSpPr>
            <p:grpSpPr bwMode="auto">
              <a:xfrm>
                <a:off x="702" y="3272"/>
                <a:ext cx="2808" cy="303"/>
                <a:chOff x="1402" y="3290"/>
                <a:chExt cx="3678" cy="231"/>
              </a:xfrm>
            </p:grpSpPr>
            <p:sp>
              <p:nvSpPr>
                <p:cNvPr id="16" name="Freeform 213">
                  <a:extLst>
                    <a:ext uri="{FF2B5EF4-FFF2-40B4-BE49-F238E27FC236}">
                      <a16:creationId xmlns:a16="http://schemas.microsoft.com/office/drawing/2014/main" id="{073134C0-CC17-4983-BE85-EE58B69D1002}"/>
                    </a:ext>
                  </a:extLst>
                </p:cNvPr>
                <p:cNvSpPr>
                  <a:spLocks/>
                </p:cNvSpPr>
                <p:nvPr/>
              </p:nvSpPr>
              <p:spPr bwMode="auto">
                <a:xfrm>
                  <a:off x="1406" y="3294"/>
                  <a:ext cx="249" cy="186"/>
                </a:xfrm>
                <a:custGeom>
                  <a:avLst/>
                  <a:gdLst>
                    <a:gd name="T0" fmla="*/ 0 w 249"/>
                    <a:gd name="T1" fmla="*/ 186 h 186"/>
                    <a:gd name="T2" fmla="*/ 4 w 249"/>
                    <a:gd name="T3" fmla="*/ 116 h 186"/>
                    <a:gd name="T4" fmla="*/ 249 w 249"/>
                    <a:gd name="T5" fmla="*/ 0 h 186"/>
                    <a:gd name="T6" fmla="*/ 249 w 249"/>
                    <a:gd name="T7" fmla="*/ 66 h 186"/>
                    <a:gd name="T8" fmla="*/ 0 w 249"/>
                    <a:gd name="T9" fmla="*/ 186 h 186"/>
                    <a:gd name="T10" fmla="*/ 0 60000 65536"/>
                    <a:gd name="T11" fmla="*/ 0 60000 65536"/>
                    <a:gd name="T12" fmla="*/ 0 60000 65536"/>
                    <a:gd name="T13" fmla="*/ 0 60000 65536"/>
                    <a:gd name="T14" fmla="*/ 0 60000 65536"/>
                    <a:gd name="T15" fmla="*/ 0 w 249"/>
                    <a:gd name="T16" fmla="*/ 0 h 186"/>
                    <a:gd name="T17" fmla="*/ 249 w 249"/>
                    <a:gd name="T18" fmla="*/ 186 h 186"/>
                  </a:gdLst>
                  <a:ahLst/>
                  <a:cxnLst>
                    <a:cxn ang="T10">
                      <a:pos x="T0" y="T1"/>
                    </a:cxn>
                    <a:cxn ang="T11">
                      <a:pos x="T2" y="T3"/>
                    </a:cxn>
                    <a:cxn ang="T12">
                      <a:pos x="T4" y="T5"/>
                    </a:cxn>
                    <a:cxn ang="T13">
                      <a:pos x="T6" y="T7"/>
                    </a:cxn>
                    <a:cxn ang="T14">
                      <a:pos x="T8" y="T9"/>
                    </a:cxn>
                  </a:cxnLst>
                  <a:rect l="T15" t="T16" r="T17" b="T18"/>
                  <a:pathLst>
                    <a:path w="249" h="186">
                      <a:moveTo>
                        <a:pt x="0" y="186"/>
                      </a:moveTo>
                      <a:lnTo>
                        <a:pt x="4" y="116"/>
                      </a:lnTo>
                      <a:lnTo>
                        <a:pt x="249" y="0"/>
                      </a:lnTo>
                      <a:lnTo>
                        <a:pt x="249" y="66"/>
                      </a:lnTo>
                      <a:lnTo>
                        <a:pt x="0" y="186"/>
                      </a:lnTo>
                      <a:close/>
                    </a:path>
                  </a:pathLst>
                </a:custGeom>
                <a:solidFill>
                  <a:schemeClr val="bg2">
                    <a:alpha val="70195"/>
                  </a:scheme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17" name="Rectangle 214">
                  <a:extLst>
                    <a:ext uri="{FF2B5EF4-FFF2-40B4-BE49-F238E27FC236}">
                      <a16:creationId xmlns:a16="http://schemas.microsoft.com/office/drawing/2014/main" id="{879DE04A-6AE6-45EB-9FCC-87F84E01B487}"/>
                    </a:ext>
                  </a:extLst>
                </p:cNvPr>
                <p:cNvSpPr>
                  <a:spLocks noChangeArrowheads="1"/>
                </p:cNvSpPr>
                <p:nvPr/>
              </p:nvSpPr>
              <p:spPr bwMode="auto">
                <a:xfrm>
                  <a:off x="1655" y="3294"/>
                  <a:ext cx="3425" cy="68"/>
                </a:xfrm>
                <a:prstGeom prst="rect">
                  <a:avLst/>
                </a:prstGeom>
                <a:solidFill>
                  <a:srgbClr val="969696">
                    <a:alpha val="70195"/>
                  </a:srgbClr>
                </a:solidFill>
                <a:ln w="9525">
                  <a:solidFill>
                    <a:srgbClr val="000000"/>
                  </a:solidFill>
                  <a:miter lim="800000"/>
                  <a:headEnd/>
                  <a:tailEnd/>
                </a:ln>
              </p:spPr>
              <p:txBody>
                <a:bodyPr wrap="none" anchor="ct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18" name="Freeform 215">
                  <a:extLst>
                    <a:ext uri="{FF2B5EF4-FFF2-40B4-BE49-F238E27FC236}">
                      <a16:creationId xmlns:a16="http://schemas.microsoft.com/office/drawing/2014/main" id="{93FC437A-2518-43FB-8CD7-B06D4F415569}"/>
                    </a:ext>
                  </a:extLst>
                </p:cNvPr>
                <p:cNvSpPr>
                  <a:spLocks/>
                </p:cNvSpPr>
                <p:nvPr/>
              </p:nvSpPr>
              <p:spPr bwMode="auto">
                <a:xfrm>
                  <a:off x="1404" y="3362"/>
                  <a:ext cx="3676" cy="159"/>
                </a:xfrm>
                <a:custGeom>
                  <a:avLst/>
                  <a:gdLst>
                    <a:gd name="T0" fmla="*/ 0 w 3676"/>
                    <a:gd name="T1" fmla="*/ 118 h 159"/>
                    <a:gd name="T2" fmla="*/ 274 w 3676"/>
                    <a:gd name="T3" fmla="*/ 0 h 159"/>
                    <a:gd name="T4" fmla="*/ 3676 w 3676"/>
                    <a:gd name="T5" fmla="*/ 0 h 159"/>
                    <a:gd name="T6" fmla="*/ 3403 w 3676"/>
                    <a:gd name="T7" fmla="*/ 159 h 159"/>
                    <a:gd name="T8" fmla="*/ 70 w 3676"/>
                    <a:gd name="T9" fmla="*/ 159 h 159"/>
                    <a:gd name="T10" fmla="*/ 0 w 3676"/>
                    <a:gd name="T11" fmla="*/ 118 h 159"/>
                    <a:gd name="T12" fmla="*/ 0 60000 65536"/>
                    <a:gd name="T13" fmla="*/ 0 60000 65536"/>
                    <a:gd name="T14" fmla="*/ 0 60000 65536"/>
                    <a:gd name="T15" fmla="*/ 0 60000 65536"/>
                    <a:gd name="T16" fmla="*/ 0 60000 65536"/>
                    <a:gd name="T17" fmla="*/ 0 60000 65536"/>
                    <a:gd name="T18" fmla="*/ 0 w 3676"/>
                    <a:gd name="T19" fmla="*/ 0 h 159"/>
                    <a:gd name="T20" fmla="*/ 3676 w 3676"/>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3676" h="159">
                      <a:moveTo>
                        <a:pt x="0" y="118"/>
                      </a:moveTo>
                      <a:lnTo>
                        <a:pt x="274" y="0"/>
                      </a:lnTo>
                      <a:lnTo>
                        <a:pt x="3676" y="0"/>
                      </a:lnTo>
                      <a:lnTo>
                        <a:pt x="3403" y="159"/>
                      </a:lnTo>
                      <a:lnTo>
                        <a:pt x="70" y="159"/>
                      </a:lnTo>
                      <a:lnTo>
                        <a:pt x="0" y="118"/>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19" name="Freeform 216">
                  <a:extLst>
                    <a:ext uri="{FF2B5EF4-FFF2-40B4-BE49-F238E27FC236}">
                      <a16:creationId xmlns:a16="http://schemas.microsoft.com/office/drawing/2014/main" id="{62F16DC0-08C7-4A5C-9D59-3023DA0A71FD}"/>
                    </a:ext>
                  </a:extLst>
                </p:cNvPr>
                <p:cNvSpPr>
                  <a:spLocks/>
                </p:cNvSpPr>
                <p:nvPr/>
              </p:nvSpPr>
              <p:spPr bwMode="auto">
                <a:xfrm>
                  <a:off x="1404" y="3290"/>
                  <a:ext cx="3676" cy="159"/>
                </a:xfrm>
                <a:custGeom>
                  <a:avLst/>
                  <a:gdLst>
                    <a:gd name="T0" fmla="*/ 0 w 3676"/>
                    <a:gd name="T1" fmla="*/ 118 h 159"/>
                    <a:gd name="T2" fmla="*/ 274 w 3676"/>
                    <a:gd name="T3" fmla="*/ 0 h 159"/>
                    <a:gd name="T4" fmla="*/ 3676 w 3676"/>
                    <a:gd name="T5" fmla="*/ 0 h 159"/>
                    <a:gd name="T6" fmla="*/ 3403 w 3676"/>
                    <a:gd name="T7" fmla="*/ 159 h 159"/>
                    <a:gd name="T8" fmla="*/ 70 w 3676"/>
                    <a:gd name="T9" fmla="*/ 159 h 159"/>
                    <a:gd name="T10" fmla="*/ 0 w 3676"/>
                    <a:gd name="T11" fmla="*/ 118 h 159"/>
                    <a:gd name="T12" fmla="*/ 0 60000 65536"/>
                    <a:gd name="T13" fmla="*/ 0 60000 65536"/>
                    <a:gd name="T14" fmla="*/ 0 60000 65536"/>
                    <a:gd name="T15" fmla="*/ 0 60000 65536"/>
                    <a:gd name="T16" fmla="*/ 0 60000 65536"/>
                    <a:gd name="T17" fmla="*/ 0 60000 65536"/>
                    <a:gd name="T18" fmla="*/ 0 w 3676"/>
                    <a:gd name="T19" fmla="*/ 0 h 159"/>
                    <a:gd name="T20" fmla="*/ 3676 w 3676"/>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3676" h="159">
                      <a:moveTo>
                        <a:pt x="0" y="118"/>
                      </a:moveTo>
                      <a:lnTo>
                        <a:pt x="274" y="0"/>
                      </a:lnTo>
                      <a:lnTo>
                        <a:pt x="3676" y="0"/>
                      </a:lnTo>
                      <a:lnTo>
                        <a:pt x="3403" y="159"/>
                      </a:lnTo>
                      <a:lnTo>
                        <a:pt x="70" y="159"/>
                      </a:lnTo>
                      <a:lnTo>
                        <a:pt x="0" y="118"/>
                      </a:lnTo>
                      <a:close/>
                    </a:path>
                  </a:pathLst>
                </a:custGeom>
                <a:solidFill>
                  <a:srgbClr val="FFFF00">
                    <a:alpha val="70195"/>
                  </a:srgb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dirty="0">
                    <a:solidFill>
                      <a:prstClr val="white"/>
                    </a:solidFill>
                    <a:ea typeface="微软雅黑" panose="020B0503020204020204" pitchFamily="34" charset="-122"/>
                  </a:endParaRPr>
                </a:p>
              </p:txBody>
            </p:sp>
            <p:sp>
              <p:nvSpPr>
                <p:cNvPr id="20" name="Freeform 217">
                  <a:extLst>
                    <a:ext uri="{FF2B5EF4-FFF2-40B4-BE49-F238E27FC236}">
                      <a16:creationId xmlns:a16="http://schemas.microsoft.com/office/drawing/2014/main" id="{21299B76-11B0-4A87-8F61-84BBE9AFA96A}"/>
                    </a:ext>
                  </a:extLst>
                </p:cNvPr>
                <p:cNvSpPr>
                  <a:spLocks/>
                </p:cNvSpPr>
                <p:nvPr/>
              </p:nvSpPr>
              <p:spPr bwMode="auto">
                <a:xfrm>
                  <a:off x="1402" y="3414"/>
                  <a:ext cx="72" cy="107"/>
                </a:xfrm>
                <a:custGeom>
                  <a:avLst/>
                  <a:gdLst>
                    <a:gd name="T0" fmla="*/ 72 w 72"/>
                    <a:gd name="T1" fmla="*/ 39 h 107"/>
                    <a:gd name="T2" fmla="*/ 72 w 72"/>
                    <a:gd name="T3" fmla="*/ 107 h 107"/>
                    <a:gd name="T4" fmla="*/ 0 w 72"/>
                    <a:gd name="T5" fmla="*/ 66 h 107"/>
                    <a:gd name="T6" fmla="*/ 2 w 72"/>
                    <a:gd name="T7" fmla="*/ 0 h 107"/>
                    <a:gd name="T8" fmla="*/ 72 w 72"/>
                    <a:gd name="T9" fmla="*/ 39 h 107"/>
                    <a:gd name="T10" fmla="*/ 0 60000 65536"/>
                    <a:gd name="T11" fmla="*/ 0 60000 65536"/>
                    <a:gd name="T12" fmla="*/ 0 60000 65536"/>
                    <a:gd name="T13" fmla="*/ 0 60000 65536"/>
                    <a:gd name="T14" fmla="*/ 0 60000 65536"/>
                    <a:gd name="T15" fmla="*/ 0 w 72"/>
                    <a:gd name="T16" fmla="*/ 0 h 107"/>
                    <a:gd name="T17" fmla="*/ 72 w 72"/>
                    <a:gd name="T18" fmla="*/ 107 h 107"/>
                  </a:gdLst>
                  <a:ahLst/>
                  <a:cxnLst>
                    <a:cxn ang="T10">
                      <a:pos x="T0" y="T1"/>
                    </a:cxn>
                    <a:cxn ang="T11">
                      <a:pos x="T2" y="T3"/>
                    </a:cxn>
                    <a:cxn ang="T12">
                      <a:pos x="T4" y="T5"/>
                    </a:cxn>
                    <a:cxn ang="T13">
                      <a:pos x="T6" y="T7"/>
                    </a:cxn>
                    <a:cxn ang="T14">
                      <a:pos x="T8" y="T9"/>
                    </a:cxn>
                  </a:cxnLst>
                  <a:rect l="T15" t="T16" r="T17" b="T18"/>
                  <a:pathLst>
                    <a:path w="72" h="107">
                      <a:moveTo>
                        <a:pt x="72" y="39"/>
                      </a:moveTo>
                      <a:lnTo>
                        <a:pt x="72" y="107"/>
                      </a:lnTo>
                      <a:lnTo>
                        <a:pt x="0" y="66"/>
                      </a:lnTo>
                      <a:lnTo>
                        <a:pt x="2" y="0"/>
                      </a:lnTo>
                      <a:lnTo>
                        <a:pt x="72" y="39"/>
                      </a:lnTo>
                      <a:close/>
                    </a:path>
                  </a:pathLst>
                </a:custGeom>
                <a:solidFill>
                  <a:srgbClr val="608200">
                    <a:alpha val="70195"/>
                  </a:srgb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21" name="Rectangle 218">
                  <a:extLst>
                    <a:ext uri="{FF2B5EF4-FFF2-40B4-BE49-F238E27FC236}">
                      <a16:creationId xmlns:a16="http://schemas.microsoft.com/office/drawing/2014/main" id="{0C2B481D-0954-4E0C-AECC-422F6F4CD25B}"/>
                    </a:ext>
                  </a:extLst>
                </p:cNvPr>
                <p:cNvSpPr>
                  <a:spLocks noChangeArrowheads="1"/>
                </p:cNvSpPr>
                <p:nvPr/>
              </p:nvSpPr>
              <p:spPr bwMode="auto">
                <a:xfrm>
                  <a:off x="1474" y="3453"/>
                  <a:ext cx="3334" cy="68"/>
                </a:xfrm>
                <a:prstGeom prst="rect">
                  <a:avLst/>
                </a:prstGeom>
                <a:solidFill>
                  <a:srgbClr val="759812">
                    <a:alpha val="70195"/>
                  </a:srgbClr>
                </a:solidFill>
                <a:ln w="9525">
                  <a:solidFill>
                    <a:srgbClr val="000000"/>
                  </a:solidFill>
                  <a:miter lim="800000"/>
                  <a:headEnd/>
                  <a:tailEnd/>
                </a:ln>
              </p:spPr>
              <p:txBody>
                <a:bodyPr wrap="none" anchor="ct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sp>
              <p:nvSpPr>
                <p:cNvPr id="22" name="Freeform 219">
                  <a:extLst>
                    <a:ext uri="{FF2B5EF4-FFF2-40B4-BE49-F238E27FC236}">
                      <a16:creationId xmlns:a16="http://schemas.microsoft.com/office/drawing/2014/main" id="{C2151229-0CB7-4D1B-8D1C-A912F83D3D7E}"/>
                    </a:ext>
                  </a:extLst>
                </p:cNvPr>
                <p:cNvSpPr>
                  <a:spLocks/>
                </p:cNvSpPr>
                <p:nvPr/>
              </p:nvSpPr>
              <p:spPr bwMode="auto">
                <a:xfrm>
                  <a:off x="4808" y="3296"/>
                  <a:ext cx="272" cy="225"/>
                </a:xfrm>
                <a:custGeom>
                  <a:avLst/>
                  <a:gdLst>
                    <a:gd name="T0" fmla="*/ 0 w 272"/>
                    <a:gd name="T1" fmla="*/ 225 h 225"/>
                    <a:gd name="T2" fmla="*/ 0 w 272"/>
                    <a:gd name="T3" fmla="*/ 157 h 225"/>
                    <a:gd name="T4" fmla="*/ 272 w 272"/>
                    <a:gd name="T5" fmla="*/ 0 h 225"/>
                    <a:gd name="T6" fmla="*/ 272 w 272"/>
                    <a:gd name="T7" fmla="*/ 66 h 225"/>
                    <a:gd name="T8" fmla="*/ 0 w 272"/>
                    <a:gd name="T9" fmla="*/ 225 h 225"/>
                    <a:gd name="T10" fmla="*/ 0 60000 65536"/>
                    <a:gd name="T11" fmla="*/ 0 60000 65536"/>
                    <a:gd name="T12" fmla="*/ 0 60000 65536"/>
                    <a:gd name="T13" fmla="*/ 0 60000 65536"/>
                    <a:gd name="T14" fmla="*/ 0 60000 65536"/>
                    <a:gd name="T15" fmla="*/ 0 w 272"/>
                    <a:gd name="T16" fmla="*/ 0 h 225"/>
                    <a:gd name="T17" fmla="*/ 272 w 272"/>
                    <a:gd name="T18" fmla="*/ 225 h 225"/>
                  </a:gdLst>
                  <a:ahLst/>
                  <a:cxnLst>
                    <a:cxn ang="T10">
                      <a:pos x="T0" y="T1"/>
                    </a:cxn>
                    <a:cxn ang="T11">
                      <a:pos x="T2" y="T3"/>
                    </a:cxn>
                    <a:cxn ang="T12">
                      <a:pos x="T4" y="T5"/>
                    </a:cxn>
                    <a:cxn ang="T13">
                      <a:pos x="T6" y="T7"/>
                    </a:cxn>
                    <a:cxn ang="T14">
                      <a:pos x="T8" y="T9"/>
                    </a:cxn>
                  </a:cxnLst>
                  <a:rect l="T15" t="T16" r="T17" b="T18"/>
                  <a:pathLst>
                    <a:path w="272" h="225">
                      <a:moveTo>
                        <a:pt x="0" y="225"/>
                      </a:moveTo>
                      <a:lnTo>
                        <a:pt x="0" y="157"/>
                      </a:lnTo>
                      <a:lnTo>
                        <a:pt x="272" y="0"/>
                      </a:lnTo>
                      <a:lnTo>
                        <a:pt x="272" y="66"/>
                      </a:lnTo>
                      <a:lnTo>
                        <a:pt x="0" y="225"/>
                      </a:lnTo>
                      <a:close/>
                    </a:path>
                  </a:pathLst>
                </a:custGeom>
                <a:solidFill>
                  <a:srgbClr val="89B216">
                    <a:alpha val="70195"/>
                  </a:srgbClr>
                </a:solidFill>
                <a:ln w="9525">
                  <a:solidFill>
                    <a:srgbClr val="000000"/>
                  </a:solid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white"/>
                    </a:solidFill>
                    <a:ea typeface="微软雅黑" panose="020B0503020204020204" pitchFamily="34" charset="-122"/>
                  </a:endParaRPr>
                </a:p>
              </p:txBody>
            </p:sp>
          </p:grpSp>
          <p:sp>
            <p:nvSpPr>
              <p:cNvPr id="15" name="Oval 221">
                <a:extLst>
                  <a:ext uri="{FF2B5EF4-FFF2-40B4-BE49-F238E27FC236}">
                    <a16:creationId xmlns:a16="http://schemas.microsoft.com/office/drawing/2014/main" id="{F22BC0C7-F26F-44C6-A518-FAFD3806B805}"/>
                  </a:ext>
                </a:extLst>
              </p:cNvPr>
              <p:cNvSpPr>
                <a:spLocks noChangeArrowheads="1"/>
              </p:cNvSpPr>
              <p:nvPr/>
            </p:nvSpPr>
            <p:spPr bwMode="auto">
              <a:xfrm>
                <a:off x="1726" y="3274"/>
                <a:ext cx="385" cy="329"/>
              </a:xfrm>
              <a:prstGeom prst="ellipse">
                <a:avLst/>
              </a:prstGeom>
              <a:gradFill rotWithShape="1">
                <a:gsLst>
                  <a:gs pos="0">
                    <a:schemeClr val="bg1"/>
                  </a:gs>
                  <a:gs pos="100000">
                    <a:srgbClr val="D5E4AC"/>
                  </a:gs>
                </a:gsLst>
                <a:lin ang="2700000" scaled="1"/>
              </a:gradFill>
              <a:ln w="38100">
                <a:solidFill>
                  <a:schemeClr val="bg1"/>
                </a:solidFill>
                <a:round/>
                <a:headEnd/>
                <a:tailEnd/>
              </a:ln>
            </p:spPr>
            <p:txBody>
              <a:bodyPr wrap="none" anchor="ct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a:solidFill>
                    <a:prstClr val="black"/>
                  </a:solidFill>
                  <a:ea typeface="微软雅黑" panose="020B0503020204020204" pitchFamily="34" charset="-122"/>
                </a:endParaRPr>
              </a:p>
            </p:txBody>
          </p:sp>
        </p:grpSp>
        <p:sp>
          <p:nvSpPr>
            <p:cNvPr id="9" name="Rectangle 223">
              <a:extLst>
                <a:ext uri="{FF2B5EF4-FFF2-40B4-BE49-F238E27FC236}">
                  <a16:creationId xmlns:a16="http://schemas.microsoft.com/office/drawing/2014/main" id="{8EB48E90-9FAB-48B4-91CF-22884C635BC1}"/>
                </a:ext>
              </a:extLst>
            </p:cNvPr>
            <p:cNvSpPr>
              <a:spLocks noChangeArrowheads="1"/>
            </p:cNvSpPr>
            <p:nvPr/>
          </p:nvSpPr>
          <p:spPr bwMode="auto">
            <a:xfrm>
              <a:off x="3043541" y="3205266"/>
              <a:ext cx="429956" cy="1538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kumimoji="1" lang="zh-CN" altLang="en-US" sz="1400" dirty="0">
                  <a:solidFill>
                    <a:prstClr val="white"/>
                  </a:solidFill>
                  <a:latin typeface="微软雅黑" panose="020B0503020204020204" pitchFamily="34" charset="-122"/>
                  <a:ea typeface="微软雅黑" panose="020B0503020204020204" pitchFamily="34" charset="-122"/>
                </a:rPr>
                <a:t>客户抱怨</a:t>
              </a:r>
            </a:p>
          </p:txBody>
        </p:sp>
        <p:sp>
          <p:nvSpPr>
            <p:cNvPr id="10" name="AutoShape 339">
              <a:extLst>
                <a:ext uri="{FF2B5EF4-FFF2-40B4-BE49-F238E27FC236}">
                  <a16:creationId xmlns:a16="http://schemas.microsoft.com/office/drawing/2014/main" id="{FA2399AF-2C58-4106-81EF-510231B21DFD}"/>
                </a:ext>
              </a:extLst>
            </p:cNvPr>
            <p:cNvSpPr>
              <a:spLocks noChangeArrowheads="1"/>
            </p:cNvSpPr>
            <p:nvPr/>
          </p:nvSpPr>
          <p:spPr bwMode="auto">
            <a:xfrm flipH="1">
              <a:off x="4799015" y="2333627"/>
              <a:ext cx="1687514" cy="903288"/>
            </a:xfrm>
            <a:prstGeom prst="cloudCallout">
              <a:avLst>
                <a:gd name="adj1" fmla="val 82083"/>
                <a:gd name="adj2" fmla="val 44727"/>
              </a:avLst>
            </a:prstGeom>
            <a:solidFill>
              <a:srgbClr val="EFEFDD"/>
            </a:solidFill>
            <a:ln w="38100">
              <a:solidFill>
                <a:srgbClr val="B0AD68"/>
              </a:solidFill>
              <a:round/>
              <a:headEnd/>
              <a:tailEnd/>
            </a:ln>
          </p:spPr>
          <p:txBody>
            <a:bodyPr lIns="0" tIns="0" rIns="0" bIns="0"/>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lang="zh-CN" altLang="en-US" sz="1599" dirty="0">
                  <a:solidFill>
                    <a:prstClr val="black"/>
                  </a:solidFill>
                  <a:latin typeface="微软雅黑" panose="020B0503020204020204" pitchFamily="34" charset="-122"/>
                  <a:ea typeface="微软雅黑" panose="020B0503020204020204" pitchFamily="34" charset="-122"/>
                </a:rPr>
                <a:t>战略规划、发展目标、</a:t>
              </a:r>
              <a:endParaRPr lang="en-US" altLang="zh-CN" sz="1599" dirty="0">
                <a:solidFill>
                  <a:prstClr val="black"/>
                </a:solidFill>
                <a:latin typeface="微软雅黑" panose="020B0503020204020204" pitchFamily="34" charset="-122"/>
                <a:ea typeface="微软雅黑" panose="020B0503020204020204" pitchFamily="34" charset="-122"/>
              </a:endParaRPr>
            </a:p>
            <a:p>
              <a:pPr defTabSz="914212" eaLnBrk="1" hangingPunct="1"/>
              <a:r>
                <a:rPr lang="zh-CN" altLang="en-US" sz="1599" dirty="0">
                  <a:solidFill>
                    <a:prstClr val="black"/>
                  </a:solidFill>
                  <a:latin typeface="微软雅黑" panose="020B0503020204020204" pitchFamily="34" charset="-122"/>
                  <a:ea typeface="微软雅黑" panose="020B0503020204020204" pitchFamily="34" charset="-122"/>
                </a:rPr>
                <a:t>市场竞争、产品方向</a:t>
              </a:r>
              <a:endParaRPr lang="en-US" altLang="zh-CN" sz="1599" dirty="0">
                <a:solidFill>
                  <a:prstClr val="black"/>
                </a:solidFill>
                <a:latin typeface="微软雅黑" panose="020B0503020204020204" pitchFamily="34" charset="-122"/>
                <a:ea typeface="微软雅黑" panose="020B0503020204020204" pitchFamily="34" charset="-122"/>
              </a:endParaRPr>
            </a:p>
            <a:p>
              <a:pPr defTabSz="914212" eaLnBrk="1" hangingPunct="1"/>
              <a:r>
                <a:rPr lang="zh-CN" altLang="en-US" sz="1599" dirty="0">
                  <a:solidFill>
                    <a:prstClr val="black"/>
                  </a:solidFill>
                  <a:latin typeface="微软雅黑" panose="020B0503020204020204" pitchFamily="34" charset="-122"/>
                  <a:ea typeface="微软雅黑" panose="020B0503020204020204" pitchFamily="34" charset="-122"/>
                </a:rPr>
                <a:t>客户经营、瓶颈保障</a:t>
              </a:r>
              <a:endParaRPr lang="zh-CN" altLang="zh-CN" sz="1599" dirty="0">
                <a:solidFill>
                  <a:prstClr val="black"/>
                </a:solidFill>
                <a:latin typeface="微软雅黑" panose="020B0503020204020204" pitchFamily="34" charset="-122"/>
                <a:ea typeface="微软雅黑" panose="020B0503020204020204" pitchFamily="34" charset="-122"/>
              </a:endParaRPr>
            </a:p>
          </p:txBody>
        </p:sp>
        <p:sp>
          <p:nvSpPr>
            <p:cNvPr id="11" name="Freeform 341">
              <a:extLst>
                <a:ext uri="{FF2B5EF4-FFF2-40B4-BE49-F238E27FC236}">
                  <a16:creationId xmlns:a16="http://schemas.microsoft.com/office/drawing/2014/main" id="{901BDCB6-CE7B-461E-9676-9EF711D9D27E}"/>
                </a:ext>
              </a:extLst>
            </p:cNvPr>
            <p:cNvSpPr>
              <a:spLocks/>
            </p:cNvSpPr>
            <p:nvPr/>
          </p:nvSpPr>
          <p:spPr bwMode="auto">
            <a:xfrm rot="20022415">
              <a:off x="3850953" y="3683860"/>
              <a:ext cx="401638" cy="903287"/>
            </a:xfrm>
            <a:custGeom>
              <a:avLst/>
              <a:gdLst>
                <a:gd name="T0" fmla="*/ 397987 w 110"/>
                <a:gd name="T1" fmla="*/ 0 h 209"/>
                <a:gd name="T2" fmla="*/ 365125 w 110"/>
                <a:gd name="T3" fmla="*/ 17288 h 209"/>
                <a:gd name="T4" fmla="*/ 343218 w 110"/>
                <a:gd name="T5" fmla="*/ 30254 h 209"/>
                <a:gd name="T6" fmla="*/ 321310 w 110"/>
                <a:gd name="T7" fmla="*/ 43219 h 209"/>
                <a:gd name="T8" fmla="*/ 299403 w 110"/>
                <a:gd name="T9" fmla="*/ 60507 h 209"/>
                <a:gd name="T10" fmla="*/ 270193 w 110"/>
                <a:gd name="T11" fmla="*/ 86439 h 209"/>
                <a:gd name="T12" fmla="*/ 240983 w 110"/>
                <a:gd name="T13" fmla="*/ 112371 h 209"/>
                <a:gd name="T14" fmla="*/ 219075 w 110"/>
                <a:gd name="T15" fmla="*/ 142624 h 209"/>
                <a:gd name="T16" fmla="*/ 189865 w 110"/>
                <a:gd name="T17" fmla="*/ 172878 h 209"/>
                <a:gd name="T18" fmla="*/ 175260 w 110"/>
                <a:gd name="T19" fmla="*/ 203132 h 209"/>
                <a:gd name="T20" fmla="*/ 149701 w 110"/>
                <a:gd name="T21" fmla="*/ 242029 h 209"/>
                <a:gd name="T22" fmla="*/ 131445 w 110"/>
                <a:gd name="T23" fmla="*/ 272283 h 209"/>
                <a:gd name="T24" fmla="*/ 113189 w 110"/>
                <a:gd name="T25" fmla="*/ 315502 h 209"/>
                <a:gd name="T26" fmla="*/ 98584 w 110"/>
                <a:gd name="T27" fmla="*/ 358722 h 209"/>
                <a:gd name="T28" fmla="*/ 80328 w 110"/>
                <a:gd name="T29" fmla="*/ 406263 h 209"/>
                <a:gd name="T30" fmla="*/ 73025 w 110"/>
                <a:gd name="T31" fmla="*/ 436517 h 209"/>
                <a:gd name="T32" fmla="*/ 65723 w 110"/>
                <a:gd name="T33" fmla="*/ 484058 h 209"/>
                <a:gd name="T34" fmla="*/ 62071 w 110"/>
                <a:gd name="T35" fmla="*/ 527278 h 209"/>
                <a:gd name="T36" fmla="*/ 62071 w 110"/>
                <a:gd name="T37" fmla="*/ 566175 h 209"/>
                <a:gd name="T38" fmla="*/ 65723 w 110"/>
                <a:gd name="T39" fmla="*/ 609395 h 209"/>
                <a:gd name="T40" fmla="*/ 73025 w 110"/>
                <a:gd name="T41" fmla="*/ 635326 h 209"/>
                <a:gd name="T42" fmla="*/ 80328 w 110"/>
                <a:gd name="T43" fmla="*/ 665580 h 209"/>
                <a:gd name="T44" fmla="*/ 91281 w 110"/>
                <a:gd name="T45" fmla="*/ 687190 h 209"/>
                <a:gd name="T46" fmla="*/ 102235 w 110"/>
                <a:gd name="T47" fmla="*/ 708799 h 209"/>
                <a:gd name="T48" fmla="*/ 113189 w 110"/>
                <a:gd name="T49" fmla="*/ 721765 h 209"/>
                <a:gd name="T50" fmla="*/ 0 w 110"/>
                <a:gd name="T51" fmla="*/ 739053 h 209"/>
                <a:gd name="T52" fmla="*/ 43815 w 110"/>
                <a:gd name="T53" fmla="*/ 760663 h 209"/>
                <a:gd name="T54" fmla="*/ 83979 w 110"/>
                <a:gd name="T55" fmla="*/ 777951 h 209"/>
                <a:gd name="T56" fmla="*/ 138748 w 110"/>
                <a:gd name="T57" fmla="*/ 803882 h 209"/>
                <a:gd name="T58" fmla="*/ 186214 w 110"/>
                <a:gd name="T59" fmla="*/ 834136 h 209"/>
                <a:gd name="T60" fmla="*/ 222727 w 110"/>
                <a:gd name="T61" fmla="*/ 860068 h 209"/>
                <a:gd name="T62" fmla="*/ 262890 w 110"/>
                <a:gd name="T63" fmla="*/ 898965 h 209"/>
                <a:gd name="T64" fmla="*/ 270193 w 110"/>
                <a:gd name="T65" fmla="*/ 860068 h 209"/>
                <a:gd name="T66" fmla="*/ 284798 w 110"/>
                <a:gd name="T67" fmla="*/ 816848 h 209"/>
                <a:gd name="T68" fmla="*/ 303054 w 110"/>
                <a:gd name="T69" fmla="*/ 769307 h 209"/>
                <a:gd name="T70" fmla="*/ 321310 w 110"/>
                <a:gd name="T71" fmla="*/ 734731 h 209"/>
                <a:gd name="T72" fmla="*/ 339567 w 110"/>
                <a:gd name="T73" fmla="*/ 713121 h 209"/>
                <a:gd name="T74" fmla="*/ 365125 w 110"/>
                <a:gd name="T75" fmla="*/ 687190 h 209"/>
                <a:gd name="T76" fmla="*/ 248285 w 110"/>
                <a:gd name="T77" fmla="*/ 704477 h 209"/>
                <a:gd name="T78" fmla="*/ 230029 w 110"/>
                <a:gd name="T79" fmla="*/ 665580 h 209"/>
                <a:gd name="T80" fmla="*/ 215424 w 110"/>
                <a:gd name="T81" fmla="*/ 635326 h 209"/>
                <a:gd name="T82" fmla="*/ 204470 w 110"/>
                <a:gd name="T83" fmla="*/ 592107 h 209"/>
                <a:gd name="T84" fmla="*/ 200819 w 110"/>
                <a:gd name="T85" fmla="*/ 553209 h 209"/>
                <a:gd name="T86" fmla="*/ 197168 w 110"/>
                <a:gd name="T87" fmla="*/ 509990 h 209"/>
                <a:gd name="T88" fmla="*/ 197168 w 110"/>
                <a:gd name="T89" fmla="*/ 466770 h 209"/>
                <a:gd name="T90" fmla="*/ 200819 w 110"/>
                <a:gd name="T91" fmla="*/ 406263 h 209"/>
                <a:gd name="T92" fmla="*/ 204470 w 110"/>
                <a:gd name="T93" fmla="*/ 354400 h 209"/>
                <a:gd name="T94" fmla="*/ 219075 w 110"/>
                <a:gd name="T95" fmla="*/ 311180 h 209"/>
                <a:gd name="T96" fmla="*/ 230029 w 110"/>
                <a:gd name="T97" fmla="*/ 263639 h 209"/>
                <a:gd name="T98" fmla="*/ 237332 w 110"/>
                <a:gd name="T99" fmla="*/ 237707 h 209"/>
                <a:gd name="T100" fmla="*/ 248285 w 110"/>
                <a:gd name="T101" fmla="*/ 216097 h 209"/>
                <a:gd name="T102" fmla="*/ 251937 w 110"/>
                <a:gd name="T103" fmla="*/ 203132 h 209"/>
                <a:gd name="T104" fmla="*/ 259239 w 110"/>
                <a:gd name="T105" fmla="*/ 185844 h 209"/>
                <a:gd name="T106" fmla="*/ 273844 w 110"/>
                <a:gd name="T107" fmla="*/ 151268 h 209"/>
                <a:gd name="T108" fmla="*/ 288449 w 110"/>
                <a:gd name="T109" fmla="*/ 129658 h 209"/>
                <a:gd name="T110" fmla="*/ 303054 w 110"/>
                <a:gd name="T111" fmla="*/ 112371 h 209"/>
                <a:gd name="T112" fmla="*/ 306705 w 110"/>
                <a:gd name="T113" fmla="*/ 95083 h 209"/>
                <a:gd name="T114" fmla="*/ 321310 w 110"/>
                <a:gd name="T115" fmla="*/ 77795 h 209"/>
                <a:gd name="T116" fmla="*/ 335915 w 110"/>
                <a:gd name="T117" fmla="*/ 64829 h 209"/>
                <a:gd name="T118" fmla="*/ 346869 w 110"/>
                <a:gd name="T119" fmla="*/ 47541 h 209"/>
                <a:gd name="T120" fmla="*/ 361474 w 110"/>
                <a:gd name="T121" fmla="*/ 30254 h 209"/>
                <a:gd name="T122" fmla="*/ 376079 w 110"/>
                <a:gd name="T123" fmla="*/ 17288 h 209"/>
                <a:gd name="T124" fmla="*/ 397987 w 110"/>
                <a:gd name="T125" fmla="*/ 0 h 2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0"/>
                <a:gd name="T190" fmla="*/ 0 h 209"/>
                <a:gd name="T191" fmla="*/ 110 w 110"/>
                <a:gd name="T192" fmla="*/ 209 h 2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0" h="209">
                  <a:moveTo>
                    <a:pt x="109" y="0"/>
                  </a:moveTo>
                  <a:lnTo>
                    <a:pt x="100" y="4"/>
                  </a:lnTo>
                  <a:lnTo>
                    <a:pt x="94" y="7"/>
                  </a:lnTo>
                  <a:lnTo>
                    <a:pt x="88" y="10"/>
                  </a:lnTo>
                  <a:lnTo>
                    <a:pt x="82" y="14"/>
                  </a:lnTo>
                  <a:lnTo>
                    <a:pt x="74" y="20"/>
                  </a:lnTo>
                  <a:lnTo>
                    <a:pt x="66" y="26"/>
                  </a:lnTo>
                  <a:lnTo>
                    <a:pt x="60" y="33"/>
                  </a:lnTo>
                  <a:lnTo>
                    <a:pt x="52" y="40"/>
                  </a:lnTo>
                  <a:lnTo>
                    <a:pt x="48" y="47"/>
                  </a:lnTo>
                  <a:lnTo>
                    <a:pt x="41" y="56"/>
                  </a:lnTo>
                  <a:lnTo>
                    <a:pt x="36" y="63"/>
                  </a:lnTo>
                  <a:lnTo>
                    <a:pt x="31" y="73"/>
                  </a:lnTo>
                  <a:lnTo>
                    <a:pt x="27" y="83"/>
                  </a:lnTo>
                  <a:lnTo>
                    <a:pt x="22" y="94"/>
                  </a:lnTo>
                  <a:lnTo>
                    <a:pt x="20" y="101"/>
                  </a:lnTo>
                  <a:lnTo>
                    <a:pt x="18" y="112"/>
                  </a:lnTo>
                  <a:lnTo>
                    <a:pt x="17" y="122"/>
                  </a:lnTo>
                  <a:lnTo>
                    <a:pt x="17" y="131"/>
                  </a:lnTo>
                  <a:lnTo>
                    <a:pt x="18" y="141"/>
                  </a:lnTo>
                  <a:lnTo>
                    <a:pt x="20" y="147"/>
                  </a:lnTo>
                  <a:lnTo>
                    <a:pt x="22" y="154"/>
                  </a:lnTo>
                  <a:lnTo>
                    <a:pt x="25" y="159"/>
                  </a:lnTo>
                  <a:lnTo>
                    <a:pt x="28" y="164"/>
                  </a:lnTo>
                  <a:lnTo>
                    <a:pt x="31" y="167"/>
                  </a:lnTo>
                  <a:lnTo>
                    <a:pt x="0" y="171"/>
                  </a:lnTo>
                  <a:lnTo>
                    <a:pt x="12" y="176"/>
                  </a:lnTo>
                  <a:lnTo>
                    <a:pt x="23" y="180"/>
                  </a:lnTo>
                  <a:lnTo>
                    <a:pt x="38" y="186"/>
                  </a:lnTo>
                  <a:lnTo>
                    <a:pt x="51" y="193"/>
                  </a:lnTo>
                  <a:lnTo>
                    <a:pt x="61" y="199"/>
                  </a:lnTo>
                  <a:lnTo>
                    <a:pt x="72" y="208"/>
                  </a:lnTo>
                  <a:lnTo>
                    <a:pt x="74" y="199"/>
                  </a:lnTo>
                  <a:lnTo>
                    <a:pt x="78" y="189"/>
                  </a:lnTo>
                  <a:lnTo>
                    <a:pt x="83" y="178"/>
                  </a:lnTo>
                  <a:lnTo>
                    <a:pt x="88" y="170"/>
                  </a:lnTo>
                  <a:lnTo>
                    <a:pt x="93" y="165"/>
                  </a:lnTo>
                  <a:lnTo>
                    <a:pt x="100" y="159"/>
                  </a:lnTo>
                  <a:lnTo>
                    <a:pt x="68" y="163"/>
                  </a:lnTo>
                  <a:lnTo>
                    <a:pt x="63" y="154"/>
                  </a:lnTo>
                  <a:lnTo>
                    <a:pt x="59" y="147"/>
                  </a:lnTo>
                  <a:lnTo>
                    <a:pt x="56" y="137"/>
                  </a:lnTo>
                  <a:lnTo>
                    <a:pt x="55" y="128"/>
                  </a:lnTo>
                  <a:lnTo>
                    <a:pt x="54" y="118"/>
                  </a:lnTo>
                  <a:lnTo>
                    <a:pt x="54" y="108"/>
                  </a:lnTo>
                  <a:lnTo>
                    <a:pt x="55" y="94"/>
                  </a:lnTo>
                  <a:lnTo>
                    <a:pt x="56" y="82"/>
                  </a:lnTo>
                  <a:lnTo>
                    <a:pt x="60" y="72"/>
                  </a:lnTo>
                  <a:lnTo>
                    <a:pt x="63" y="61"/>
                  </a:lnTo>
                  <a:lnTo>
                    <a:pt x="65" y="55"/>
                  </a:lnTo>
                  <a:lnTo>
                    <a:pt x="68" y="50"/>
                  </a:lnTo>
                  <a:lnTo>
                    <a:pt x="69" y="47"/>
                  </a:lnTo>
                  <a:lnTo>
                    <a:pt x="71" y="43"/>
                  </a:lnTo>
                  <a:lnTo>
                    <a:pt x="75" y="35"/>
                  </a:lnTo>
                  <a:lnTo>
                    <a:pt x="79" y="30"/>
                  </a:lnTo>
                  <a:lnTo>
                    <a:pt x="83" y="26"/>
                  </a:lnTo>
                  <a:lnTo>
                    <a:pt x="84" y="22"/>
                  </a:lnTo>
                  <a:lnTo>
                    <a:pt x="88" y="18"/>
                  </a:lnTo>
                  <a:lnTo>
                    <a:pt x="92" y="15"/>
                  </a:lnTo>
                  <a:lnTo>
                    <a:pt x="95" y="11"/>
                  </a:lnTo>
                  <a:lnTo>
                    <a:pt x="99" y="7"/>
                  </a:lnTo>
                  <a:lnTo>
                    <a:pt x="103" y="4"/>
                  </a:lnTo>
                  <a:lnTo>
                    <a:pt x="109" y="0"/>
                  </a:lnTo>
                </a:path>
              </a:pathLst>
            </a:custGeom>
            <a:gradFill>
              <a:gsLst>
                <a:gs pos="100000">
                  <a:schemeClr val="accent1"/>
                </a:gs>
                <a:gs pos="0">
                  <a:srgbClr val="FF0000">
                    <a:lumMod val="0"/>
                    <a:lumOff val="100000"/>
                  </a:srgbClr>
                </a:gs>
              </a:gsLst>
              <a:lin ang="18000000" scaled="0"/>
            </a:gradFill>
            <a:ln w="12700" cap="rnd">
              <a:no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dirty="0">
                <a:solidFill>
                  <a:prstClr val="white"/>
                </a:solidFill>
                <a:ea typeface="微软雅黑" panose="020B0503020204020204" pitchFamily="34" charset="-122"/>
              </a:endParaRPr>
            </a:p>
          </p:txBody>
        </p:sp>
        <p:sp>
          <p:nvSpPr>
            <p:cNvPr id="13" name="Freeform 349">
              <a:extLst>
                <a:ext uri="{FF2B5EF4-FFF2-40B4-BE49-F238E27FC236}">
                  <a16:creationId xmlns:a16="http://schemas.microsoft.com/office/drawing/2014/main" id="{848866BD-222C-4554-ABEB-FBB5902CB700}"/>
                </a:ext>
              </a:extLst>
            </p:cNvPr>
            <p:cNvSpPr>
              <a:spLocks/>
            </p:cNvSpPr>
            <p:nvPr/>
          </p:nvSpPr>
          <p:spPr bwMode="auto">
            <a:xfrm>
              <a:off x="3001306" y="3406610"/>
              <a:ext cx="718882" cy="2125093"/>
            </a:xfrm>
            <a:custGeom>
              <a:avLst/>
              <a:gdLst>
                <a:gd name="T0" fmla="*/ 325438 w 908"/>
                <a:gd name="T1" fmla="*/ 2411412 h 1519"/>
                <a:gd name="T2" fmla="*/ 0 w 908"/>
                <a:gd name="T3" fmla="*/ 2411412 h 1519"/>
                <a:gd name="T4" fmla="*/ 0 w 908"/>
                <a:gd name="T5" fmla="*/ 0 h 1519"/>
                <a:gd name="T6" fmla="*/ 1441450 w 908"/>
                <a:gd name="T7" fmla="*/ 0 h 1519"/>
                <a:gd name="T8" fmla="*/ 0 60000 65536"/>
                <a:gd name="T9" fmla="*/ 0 60000 65536"/>
                <a:gd name="T10" fmla="*/ 0 60000 65536"/>
                <a:gd name="T11" fmla="*/ 0 60000 65536"/>
                <a:gd name="T12" fmla="*/ 0 w 908"/>
                <a:gd name="T13" fmla="*/ 0 h 1519"/>
                <a:gd name="T14" fmla="*/ 908 w 908"/>
                <a:gd name="T15" fmla="*/ 1519 h 1519"/>
              </a:gdLst>
              <a:ahLst/>
              <a:cxnLst>
                <a:cxn ang="T8">
                  <a:pos x="T0" y="T1"/>
                </a:cxn>
                <a:cxn ang="T9">
                  <a:pos x="T2" y="T3"/>
                </a:cxn>
                <a:cxn ang="T10">
                  <a:pos x="T4" y="T5"/>
                </a:cxn>
                <a:cxn ang="T11">
                  <a:pos x="T6" y="T7"/>
                </a:cxn>
              </a:cxnLst>
              <a:rect l="T12" t="T13" r="T14" b="T15"/>
              <a:pathLst>
                <a:path w="908" h="1519">
                  <a:moveTo>
                    <a:pt x="205" y="1519"/>
                  </a:moveTo>
                  <a:lnTo>
                    <a:pt x="0" y="1519"/>
                  </a:lnTo>
                  <a:lnTo>
                    <a:pt x="0" y="0"/>
                  </a:lnTo>
                  <a:lnTo>
                    <a:pt x="908" y="0"/>
                  </a:lnTo>
                </a:path>
              </a:pathLst>
            </a:custGeom>
            <a:noFill/>
            <a:ln w="38100">
              <a:solidFill>
                <a:schemeClr val="bg1"/>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dirty="0">
                <a:solidFill>
                  <a:prstClr val="white"/>
                </a:solidFill>
                <a:ea typeface="微软雅黑" panose="020B0503020204020204" pitchFamily="34" charset="-122"/>
              </a:endParaRPr>
            </a:p>
          </p:txBody>
        </p:sp>
        <p:sp>
          <p:nvSpPr>
            <p:cNvPr id="86" name="Freeform 341">
              <a:extLst>
                <a:ext uri="{FF2B5EF4-FFF2-40B4-BE49-F238E27FC236}">
                  <a16:creationId xmlns:a16="http://schemas.microsoft.com/office/drawing/2014/main" id="{C73F9609-4357-4AC8-BFC7-75956017B67A}"/>
                </a:ext>
              </a:extLst>
            </p:cNvPr>
            <p:cNvSpPr>
              <a:spLocks/>
            </p:cNvSpPr>
            <p:nvPr/>
          </p:nvSpPr>
          <p:spPr bwMode="auto">
            <a:xfrm rot="19431175">
              <a:off x="4384006" y="4679317"/>
              <a:ext cx="401638" cy="903287"/>
            </a:xfrm>
            <a:custGeom>
              <a:avLst/>
              <a:gdLst>
                <a:gd name="T0" fmla="*/ 397987 w 110"/>
                <a:gd name="T1" fmla="*/ 0 h 209"/>
                <a:gd name="T2" fmla="*/ 365125 w 110"/>
                <a:gd name="T3" fmla="*/ 17288 h 209"/>
                <a:gd name="T4" fmla="*/ 343218 w 110"/>
                <a:gd name="T5" fmla="*/ 30254 h 209"/>
                <a:gd name="T6" fmla="*/ 321310 w 110"/>
                <a:gd name="T7" fmla="*/ 43219 h 209"/>
                <a:gd name="T8" fmla="*/ 299403 w 110"/>
                <a:gd name="T9" fmla="*/ 60507 h 209"/>
                <a:gd name="T10" fmla="*/ 270193 w 110"/>
                <a:gd name="T11" fmla="*/ 86439 h 209"/>
                <a:gd name="T12" fmla="*/ 240983 w 110"/>
                <a:gd name="T13" fmla="*/ 112371 h 209"/>
                <a:gd name="T14" fmla="*/ 219075 w 110"/>
                <a:gd name="T15" fmla="*/ 142624 h 209"/>
                <a:gd name="T16" fmla="*/ 189865 w 110"/>
                <a:gd name="T17" fmla="*/ 172878 h 209"/>
                <a:gd name="T18" fmla="*/ 175260 w 110"/>
                <a:gd name="T19" fmla="*/ 203132 h 209"/>
                <a:gd name="T20" fmla="*/ 149701 w 110"/>
                <a:gd name="T21" fmla="*/ 242029 h 209"/>
                <a:gd name="T22" fmla="*/ 131445 w 110"/>
                <a:gd name="T23" fmla="*/ 272283 h 209"/>
                <a:gd name="T24" fmla="*/ 113189 w 110"/>
                <a:gd name="T25" fmla="*/ 315502 h 209"/>
                <a:gd name="T26" fmla="*/ 98584 w 110"/>
                <a:gd name="T27" fmla="*/ 358722 h 209"/>
                <a:gd name="T28" fmla="*/ 80328 w 110"/>
                <a:gd name="T29" fmla="*/ 406263 h 209"/>
                <a:gd name="T30" fmla="*/ 73025 w 110"/>
                <a:gd name="T31" fmla="*/ 436517 h 209"/>
                <a:gd name="T32" fmla="*/ 65723 w 110"/>
                <a:gd name="T33" fmla="*/ 484058 h 209"/>
                <a:gd name="T34" fmla="*/ 62071 w 110"/>
                <a:gd name="T35" fmla="*/ 527278 h 209"/>
                <a:gd name="T36" fmla="*/ 62071 w 110"/>
                <a:gd name="T37" fmla="*/ 566175 h 209"/>
                <a:gd name="T38" fmla="*/ 65723 w 110"/>
                <a:gd name="T39" fmla="*/ 609395 h 209"/>
                <a:gd name="T40" fmla="*/ 73025 w 110"/>
                <a:gd name="T41" fmla="*/ 635326 h 209"/>
                <a:gd name="T42" fmla="*/ 80328 w 110"/>
                <a:gd name="T43" fmla="*/ 665580 h 209"/>
                <a:gd name="T44" fmla="*/ 91281 w 110"/>
                <a:gd name="T45" fmla="*/ 687190 h 209"/>
                <a:gd name="T46" fmla="*/ 102235 w 110"/>
                <a:gd name="T47" fmla="*/ 708799 h 209"/>
                <a:gd name="T48" fmla="*/ 113189 w 110"/>
                <a:gd name="T49" fmla="*/ 721765 h 209"/>
                <a:gd name="T50" fmla="*/ 0 w 110"/>
                <a:gd name="T51" fmla="*/ 739053 h 209"/>
                <a:gd name="T52" fmla="*/ 43815 w 110"/>
                <a:gd name="T53" fmla="*/ 760663 h 209"/>
                <a:gd name="T54" fmla="*/ 83979 w 110"/>
                <a:gd name="T55" fmla="*/ 777951 h 209"/>
                <a:gd name="T56" fmla="*/ 138748 w 110"/>
                <a:gd name="T57" fmla="*/ 803882 h 209"/>
                <a:gd name="T58" fmla="*/ 186214 w 110"/>
                <a:gd name="T59" fmla="*/ 834136 h 209"/>
                <a:gd name="T60" fmla="*/ 222727 w 110"/>
                <a:gd name="T61" fmla="*/ 860068 h 209"/>
                <a:gd name="T62" fmla="*/ 262890 w 110"/>
                <a:gd name="T63" fmla="*/ 898965 h 209"/>
                <a:gd name="T64" fmla="*/ 270193 w 110"/>
                <a:gd name="T65" fmla="*/ 860068 h 209"/>
                <a:gd name="T66" fmla="*/ 284798 w 110"/>
                <a:gd name="T67" fmla="*/ 816848 h 209"/>
                <a:gd name="T68" fmla="*/ 303054 w 110"/>
                <a:gd name="T69" fmla="*/ 769307 h 209"/>
                <a:gd name="T70" fmla="*/ 321310 w 110"/>
                <a:gd name="T71" fmla="*/ 734731 h 209"/>
                <a:gd name="T72" fmla="*/ 339567 w 110"/>
                <a:gd name="T73" fmla="*/ 713121 h 209"/>
                <a:gd name="T74" fmla="*/ 365125 w 110"/>
                <a:gd name="T75" fmla="*/ 687190 h 209"/>
                <a:gd name="T76" fmla="*/ 248285 w 110"/>
                <a:gd name="T77" fmla="*/ 704477 h 209"/>
                <a:gd name="T78" fmla="*/ 230029 w 110"/>
                <a:gd name="T79" fmla="*/ 665580 h 209"/>
                <a:gd name="T80" fmla="*/ 215424 w 110"/>
                <a:gd name="T81" fmla="*/ 635326 h 209"/>
                <a:gd name="T82" fmla="*/ 204470 w 110"/>
                <a:gd name="T83" fmla="*/ 592107 h 209"/>
                <a:gd name="T84" fmla="*/ 200819 w 110"/>
                <a:gd name="T85" fmla="*/ 553209 h 209"/>
                <a:gd name="T86" fmla="*/ 197168 w 110"/>
                <a:gd name="T87" fmla="*/ 509990 h 209"/>
                <a:gd name="T88" fmla="*/ 197168 w 110"/>
                <a:gd name="T89" fmla="*/ 466770 h 209"/>
                <a:gd name="T90" fmla="*/ 200819 w 110"/>
                <a:gd name="T91" fmla="*/ 406263 h 209"/>
                <a:gd name="T92" fmla="*/ 204470 w 110"/>
                <a:gd name="T93" fmla="*/ 354400 h 209"/>
                <a:gd name="T94" fmla="*/ 219075 w 110"/>
                <a:gd name="T95" fmla="*/ 311180 h 209"/>
                <a:gd name="T96" fmla="*/ 230029 w 110"/>
                <a:gd name="T97" fmla="*/ 263639 h 209"/>
                <a:gd name="T98" fmla="*/ 237332 w 110"/>
                <a:gd name="T99" fmla="*/ 237707 h 209"/>
                <a:gd name="T100" fmla="*/ 248285 w 110"/>
                <a:gd name="T101" fmla="*/ 216097 h 209"/>
                <a:gd name="T102" fmla="*/ 251937 w 110"/>
                <a:gd name="T103" fmla="*/ 203132 h 209"/>
                <a:gd name="T104" fmla="*/ 259239 w 110"/>
                <a:gd name="T105" fmla="*/ 185844 h 209"/>
                <a:gd name="T106" fmla="*/ 273844 w 110"/>
                <a:gd name="T107" fmla="*/ 151268 h 209"/>
                <a:gd name="T108" fmla="*/ 288449 w 110"/>
                <a:gd name="T109" fmla="*/ 129658 h 209"/>
                <a:gd name="T110" fmla="*/ 303054 w 110"/>
                <a:gd name="T111" fmla="*/ 112371 h 209"/>
                <a:gd name="T112" fmla="*/ 306705 w 110"/>
                <a:gd name="T113" fmla="*/ 95083 h 209"/>
                <a:gd name="T114" fmla="*/ 321310 w 110"/>
                <a:gd name="T115" fmla="*/ 77795 h 209"/>
                <a:gd name="T116" fmla="*/ 335915 w 110"/>
                <a:gd name="T117" fmla="*/ 64829 h 209"/>
                <a:gd name="T118" fmla="*/ 346869 w 110"/>
                <a:gd name="T119" fmla="*/ 47541 h 209"/>
                <a:gd name="T120" fmla="*/ 361474 w 110"/>
                <a:gd name="T121" fmla="*/ 30254 h 209"/>
                <a:gd name="T122" fmla="*/ 376079 w 110"/>
                <a:gd name="T123" fmla="*/ 17288 h 209"/>
                <a:gd name="T124" fmla="*/ 397987 w 110"/>
                <a:gd name="T125" fmla="*/ 0 h 2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0"/>
                <a:gd name="T190" fmla="*/ 0 h 209"/>
                <a:gd name="T191" fmla="*/ 110 w 110"/>
                <a:gd name="T192" fmla="*/ 209 h 2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0" h="209">
                  <a:moveTo>
                    <a:pt x="109" y="0"/>
                  </a:moveTo>
                  <a:lnTo>
                    <a:pt x="100" y="4"/>
                  </a:lnTo>
                  <a:lnTo>
                    <a:pt x="94" y="7"/>
                  </a:lnTo>
                  <a:lnTo>
                    <a:pt x="88" y="10"/>
                  </a:lnTo>
                  <a:lnTo>
                    <a:pt x="82" y="14"/>
                  </a:lnTo>
                  <a:lnTo>
                    <a:pt x="74" y="20"/>
                  </a:lnTo>
                  <a:lnTo>
                    <a:pt x="66" y="26"/>
                  </a:lnTo>
                  <a:lnTo>
                    <a:pt x="60" y="33"/>
                  </a:lnTo>
                  <a:lnTo>
                    <a:pt x="52" y="40"/>
                  </a:lnTo>
                  <a:lnTo>
                    <a:pt x="48" y="47"/>
                  </a:lnTo>
                  <a:lnTo>
                    <a:pt x="41" y="56"/>
                  </a:lnTo>
                  <a:lnTo>
                    <a:pt x="36" y="63"/>
                  </a:lnTo>
                  <a:lnTo>
                    <a:pt x="31" y="73"/>
                  </a:lnTo>
                  <a:lnTo>
                    <a:pt x="27" y="83"/>
                  </a:lnTo>
                  <a:lnTo>
                    <a:pt x="22" y="94"/>
                  </a:lnTo>
                  <a:lnTo>
                    <a:pt x="20" y="101"/>
                  </a:lnTo>
                  <a:lnTo>
                    <a:pt x="18" y="112"/>
                  </a:lnTo>
                  <a:lnTo>
                    <a:pt x="17" y="122"/>
                  </a:lnTo>
                  <a:lnTo>
                    <a:pt x="17" y="131"/>
                  </a:lnTo>
                  <a:lnTo>
                    <a:pt x="18" y="141"/>
                  </a:lnTo>
                  <a:lnTo>
                    <a:pt x="20" y="147"/>
                  </a:lnTo>
                  <a:lnTo>
                    <a:pt x="22" y="154"/>
                  </a:lnTo>
                  <a:lnTo>
                    <a:pt x="25" y="159"/>
                  </a:lnTo>
                  <a:lnTo>
                    <a:pt x="28" y="164"/>
                  </a:lnTo>
                  <a:lnTo>
                    <a:pt x="31" y="167"/>
                  </a:lnTo>
                  <a:lnTo>
                    <a:pt x="0" y="171"/>
                  </a:lnTo>
                  <a:lnTo>
                    <a:pt x="12" y="176"/>
                  </a:lnTo>
                  <a:lnTo>
                    <a:pt x="23" y="180"/>
                  </a:lnTo>
                  <a:lnTo>
                    <a:pt x="38" y="186"/>
                  </a:lnTo>
                  <a:lnTo>
                    <a:pt x="51" y="193"/>
                  </a:lnTo>
                  <a:lnTo>
                    <a:pt x="61" y="199"/>
                  </a:lnTo>
                  <a:lnTo>
                    <a:pt x="72" y="208"/>
                  </a:lnTo>
                  <a:lnTo>
                    <a:pt x="74" y="199"/>
                  </a:lnTo>
                  <a:lnTo>
                    <a:pt x="78" y="189"/>
                  </a:lnTo>
                  <a:lnTo>
                    <a:pt x="83" y="178"/>
                  </a:lnTo>
                  <a:lnTo>
                    <a:pt x="88" y="170"/>
                  </a:lnTo>
                  <a:lnTo>
                    <a:pt x="93" y="165"/>
                  </a:lnTo>
                  <a:lnTo>
                    <a:pt x="100" y="159"/>
                  </a:lnTo>
                  <a:lnTo>
                    <a:pt x="68" y="163"/>
                  </a:lnTo>
                  <a:lnTo>
                    <a:pt x="63" y="154"/>
                  </a:lnTo>
                  <a:lnTo>
                    <a:pt x="59" y="147"/>
                  </a:lnTo>
                  <a:lnTo>
                    <a:pt x="56" y="137"/>
                  </a:lnTo>
                  <a:lnTo>
                    <a:pt x="55" y="128"/>
                  </a:lnTo>
                  <a:lnTo>
                    <a:pt x="54" y="118"/>
                  </a:lnTo>
                  <a:lnTo>
                    <a:pt x="54" y="108"/>
                  </a:lnTo>
                  <a:lnTo>
                    <a:pt x="55" y="94"/>
                  </a:lnTo>
                  <a:lnTo>
                    <a:pt x="56" y="82"/>
                  </a:lnTo>
                  <a:lnTo>
                    <a:pt x="60" y="72"/>
                  </a:lnTo>
                  <a:lnTo>
                    <a:pt x="63" y="61"/>
                  </a:lnTo>
                  <a:lnTo>
                    <a:pt x="65" y="55"/>
                  </a:lnTo>
                  <a:lnTo>
                    <a:pt x="68" y="50"/>
                  </a:lnTo>
                  <a:lnTo>
                    <a:pt x="69" y="47"/>
                  </a:lnTo>
                  <a:lnTo>
                    <a:pt x="71" y="43"/>
                  </a:lnTo>
                  <a:lnTo>
                    <a:pt x="75" y="35"/>
                  </a:lnTo>
                  <a:lnTo>
                    <a:pt x="79" y="30"/>
                  </a:lnTo>
                  <a:lnTo>
                    <a:pt x="83" y="26"/>
                  </a:lnTo>
                  <a:lnTo>
                    <a:pt x="84" y="22"/>
                  </a:lnTo>
                  <a:lnTo>
                    <a:pt x="88" y="18"/>
                  </a:lnTo>
                  <a:lnTo>
                    <a:pt x="92" y="15"/>
                  </a:lnTo>
                  <a:lnTo>
                    <a:pt x="95" y="11"/>
                  </a:lnTo>
                  <a:lnTo>
                    <a:pt x="99" y="7"/>
                  </a:lnTo>
                  <a:lnTo>
                    <a:pt x="103" y="4"/>
                  </a:lnTo>
                  <a:lnTo>
                    <a:pt x="109" y="0"/>
                  </a:lnTo>
                </a:path>
              </a:pathLst>
            </a:custGeom>
            <a:gradFill>
              <a:gsLst>
                <a:gs pos="100000">
                  <a:srgbClr val="FF0000"/>
                </a:gs>
                <a:gs pos="0">
                  <a:srgbClr val="FF0000">
                    <a:lumMod val="0"/>
                    <a:lumOff val="100000"/>
                  </a:srgbClr>
                </a:gs>
              </a:gsLst>
              <a:lin ang="18000000" scaled="0"/>
            </a:gradFill>
            <a:ln w="12700" cap="rnd">
              <a:noFill/>
              <a:round/>
              <a:headEnd/>
              <a:tailEnd/>
            </a:ln>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dirty="0">
                <a:solidFill>
                  <a:prstClr val="white"/>
                </a:solidFill>
                <a:ea typeface="微软雅黑" panose="020B0503020204020204" pitchFamily="34" charset="-122"/>
              </a:endParaRPr>
            </a:p>
          </p:txBody>
        </p:sp>
      </p:grpSp>
      <p:cxnSp>
        <p:nvCxnSpPr>
          <p:cNvPr id="42" name="直接箭头连接符 41">
            <a:extLst>
              <a:ext uri="{FF2B5EF4-FFF2-40B4-BE49-F238E27FC236}">
                <a16:creationId xmlns:a16="http://schemas.microsoft.com/office/drawing/2014/main" id="{C37DF939-F195-4B39-BA85-BB8B471F2EB2}"/>
              </a:ext>
            </a:extLst>
          </p:cNvPr>
          <p:cNvCxnSpPr>
            <a:cxnSpLocks/>
          </p:cNvCxnSpPr>
          <p:nvPr/>
        </p:nvCxnSpPr>
        <p:spPr>
          <a:xfrm>
            <a:off x="5416447" y="2908563"/>
            <a:ext cx="0" cy="959531"/>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9A56031F-BBE1-45E9-BBF0-18304FCF4B2E}"/>
              </a:ext>
            </a:extLst>
          </p:cNvPr>
          <p:cNvSpPr txBox="1"/>
          <p:nvPr/>
        </p:nvSpPr>
        <p:spPr>
          <a:xfrm>
            <a:off x="5896636" y="2898436"/>
            <a:ext cx="319608" cy="954107"/>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商机</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报备</a:t>
            </a:r>
          </a:p>
        </p:txBody>
      </p:sp>
      <p:cxnSp>
        <p:nvCxnSpPr>
          <p:cNvPr id="44" name="直接箭头连接符 43">
            <a:extLst>
              <a:ext uri="{FF2B5EF4-FFF2-40B4-BE49-F238E27FC236}">
                <a16:creationId xmlns:a16="http://schemas.microsoft.com/office/drawing/2014/main" id="{B60DE204-772F-4B1C-B2D9-A0D260565FA8}"/>
              </a:ext>
            </a:extLst>
          </p:cNvPr>
          <p:cNvCxnSpPr>
            <a:cxnSpLocks/>
          </p:cNvCxnSpPr>
          <p:nvPr/>
        </p:nvCxnSpPr>
        <p:spPr>
          <a:xfrm flipH="1" flipV="1">
            <a:off x="5881874" y="2896079"/>
            <a:ext cx="1" cy="945129"/>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90B35277-5A8C-47DF-B51E-39A8305E618C}"/>
              </a:ext>
            </a:extLst>
          </p:cNvPr>
          <p:cNvSpPr txBox="1"/>
          <p:nvPr/>
        </p:nvSpPr>
        <p:spPr>
          <a:xfrm>
            <a:off x="6411730" y="2898436"/>
            <a:ext cx="319608" cy="954107"/>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客户</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查重</a:t>
            </a:r>
          </a:p>
        </p:txBody>
      </p:sp>
      <p:sp>
        <p:nvSpPr>
          <p:cNvPr id="46" name="文本框 45">
            <a:extLst>
              <a:ext uri="{FF2B5EF4-FFF2-40B4-BE49-F238E27FC236}">
                <a16:creationId xmlns:a16="http://schemas.microsoft.com/office/drawing/2014/main" id="{1D2D3AC0-E6EF-4717-933F-A4739CE1C9FF}"/>
              </a:ext>
            </a:extLst>
          </p:cNvPr>
          <p:cNvSpPr txBox="1"/>
          <p:nvPr/>
        </p:nvSpPr>
        <p:spPr>
          <a:xfrm>
            <a:off x="6868759" y="2898436"/>
            <a:ext cx="319608" cy="954107"/>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订货</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交易</a:t>
            </a:r>
          </a:p>
        </p:txBody>
      </p:sp>
      <p:sp>
        <p:nvSpPr>
          <p:cNvPr id="47" name="文本框 46">
            <a:extLst>
              <a:ext uri="{FF2B5EF4-FFF2-40B4-BE49-F238E27FC236}">
                <a16:creationId xmlns:a16="http://schemas.microsoft.com/office/drawing/2014/main" id="{0275DF33-66DB-4A23-ACAD-7F58C57183A3}"/>
              </a:ext>
            </a:extLst>
          </p:cNvPr>
          <p:cNvSpPr txBox="1"/>
          <p:nvPr/>
        </p:nvSpPr>
        <p:spPr>
          <a:xfrm>
            <a:off x="7306894" y="2898436"/>
            <a:ext cx="319608" cy="954107"/>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库存对账</a:t>
            </a:r>
            <a:endParaRPr kumimoji="1" lang="en-US" altLang="zh-CN" sz="1400" dirty="0">
              <a:solidFill>
                <a:prstClr val="white"/>
              </a:solidFill>
              <a:latin typeface="微软雅黑" panose="020B0503020204020204" pitchFamily="34" charset="-122"/>
              <a:ea typeface="微软雅黑" panose="020B0503020204020204" pitchFamily="34" charset="-122"/>
            </a:endParaRPr>
          </a:p>
        </p:txBody>
      </p:sp>
      <p:cxnSp>
        <p:nvCxnSpPr>
          <p:cNvPr id="48" name="直接箭头连接符 47">
            <a:extLst>
              <a:ext uri="{FF2B5EF4-FFF2-40B4-BE49-F238E27FC236}">
                <a16:creationId xmlns:a16="http://schemas.microsoft.com/office/drawing/2014/main" id="{E7A6DA00-ED40-45C0-A055-D5FF365F2C08}"/>
              </a:ext>
            </a:extLst>
          </p:cNvPr>
          <p:cNvCxnSpPr>
            <a:cxnSpLocks/>
          </p:cNvCxnSpPr>
          <p:nvPr/>
        </p:nvCxnSpPr>
        <p:spPr>
          <a:xfrm>
            <a:off x="7254439" y="2897080"/>
            <a:ext cx="0" cy="971012"/>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41ED804-C2FB-4A3E-A553-5AF08CBFCABE}"/>
              </a:ext>
            </a:extLst>
          </p:cNvPr>
          <p:cNvSpPr txBox="1"/>
          <p:nvPr/>
        </p:nvSpPr>
        <p:spPr>
          <a:xfrm>
            <a:off x="7728422" y="2898436"/>
            <a:ext cx="319608" cy="954107"/>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服务</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协作</a:t>
            </a:r>
          </a:p>
        </p:txBody>
      </p:sp>
      <p:sp>
        <p:nvSpPr>
          <p:cNvPr id="50" name="文本框 49">
            <a:extLst>
              <a:ext uri="{FF2B5EF4-FFF2-40B4-BE49-F238E27FC236}">
                <a16:creationId xmlns:a16="http://schemas.microsoft.com/office/drawing/2014/main" id="{FDA37C7E-446D-455D-82B7-A4B81BA85D02}"/>
              </a:ext>
            </a:extLst>
          </p:cNvPr>
          <p:cNvSpPr txBox="1"/>
          <p:nvPr/>
        </p:nvSpPr>
        <p:spPr>
          <a:xfrm>
            <a:off x="8151497" y="2909958"/>
            <a:ext cx="319608" cy="307777"/>
          </a:xfrm>
          <a:prstGeom prst="rect">
            <a:avLst/>
          </a:prstGeom>
          <a:noFill/>
        </p:spPr>
        <p:txBody>
          <a:bodyPr wrap="square" rtlCol="0">
            <a:spAutoFit/>
          </a:bodyPr>
          <a:lstStyle/>
          <a:p>
            <a:pPr defTabSz="914212"/>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2F9A93FF-0749-4631-ADCD-365F1BD4E912}"/>
              </a:ext>
            </a:extLst>
          </p:cNvPr>
          <p:cNvSpPr txBox="1"/>
          <p:nvPr/>
        </p:nvSpPr>
        <p:spPr>
          <a:xfrm>
            <a:off x="8520322" y="2891413"/>
            <a:ext cx="201214" cy="954107"/>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考核激励</a:t>
            </a:r>
          </a:p>
        </p:txBody>
      </p:sp>
      <p:cxnSp>
        <p:nvCxnSpPr>
          <p:cNvPr id="52" name="直接箭头连接符 51">
            <a:extLst>
              <a:ext uri="{FF2B5EF4-FFF2-40B4-BE49-F238E27FC236}">
                <a16:creationId xmlns:a16="http://schemas.microsoft.com/office/drawing/2014/main" id="{32E1165F-B7CA-49F4-9FB7-0AD755E986AB}"/>
              </a:ext>
            </a:extLst>
          </p:cNvPr>
          <p:cNvCxnSpPr>
            <a:cxnSpLocks/>
          </p:cNvCxnSpPr>
          <p:nvPr/>
        </p:nvCxnSpPr>
        <p:spPr>
          <a:xfrm flipH="1">
            <a:off x="8514431" y="2925051"/>
            <a:ext cx="5891" cy="943042"/>
          </a:xfrm>
          <a:prstGeom prst="straightConnector1">
            <a:avLst/>
          </a:prstGeom>
          <a:ln w="28575">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368EA88B-637A-4047-91C1-89E7725FF4C5}"/>
              </a:ext>
            </a:extLst>
          </p:cNvPr>
          <p:cNvCxnSpPr>
            <a:cxnSpLocks/>
          </p:cNvCxnSpPr>
          <p:nvPr/>
        </p:nvCxnSpPr>
        <p:spPr>
          <a:xfrm>
            <a:off x="5011746" y="2900852"/>
            <a:ext cx="0" cy="982512"/>
          </a:xfrm>
          <a:prstGeom prst="straightConnector1">
            <a:avLst/>
          </a:prstGeom>
          <a:ln w="28575">
            <a:solidFill>
              <a:schemeClr val="bg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C6545433-A7BA-46F3-9B91-45CB4928322B}"/>
              </a:ext>
            </a:extLst>
          </p:cNvPr>
          <p:cNvSpPr txBox="1"/>
          <p:nvPr/>
        </p:nvSpPr>
        <p:spPr>
          <a:xfrm>
            <a:off x="8105206" y="2898436"/>
            <a:ext cx="334411" cy="954107"/>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培训</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赋能</a:t>
            </a:r>
          </a:p>
        </p:txBody>
      </p:sp>
      <p:cxnSp>
        <p:nvCxnSpPr>
          <p:cNvPr id="55" name="直接箭头连接符 54">
            <a:extLst>
              <a:ext uri="{FF2B5EF4-FFF2-40B4-BE49-F238E27FC236}">
                <a16:creationId xmlns:a16="http://schemas.microsoft.com/office/drawing/2014/main" id="{5EAF9006-E965-44C0-94E0-FBB0D2B4C618}"/>
              </a:ext>
            </a:extLst>
          </p:cNvPr>
          <p:cNvCxnSpPr>
            <a:cxnSpLocks/>
          </p:cNvCxnSpPr>
          <p:nvPr/>
        </p:nvCxnSpPr>
        <p:spPr>
          <a:xfrm>
            <a:off x="5643769" y="4365675"/>
            <a:ext cx="17313" cy="850851"/>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78672F39-2218-4BA9-9CC1-7D99FA345B3B}"/>
              </a:ext>
            </a:extLst>
          </p:cNvPr>
          <p:cNvSpPr txBox="1"/>
          <p:nvPr/>
        </p:nvSpPr>
        <p:spPr>
          <a:xfrm>
            <a:off x="5661082" y="4521063"/>
            <a:ext cx="319608" cy="523220"/>
          </a:xfrm>
          <a:prstGeom prst="rect">
            <a:avLst/>
          </a:prstGeom>
          <a:noFill/>
          <a:ln>
            <a:solidFill>
              <a:schemeClr val="tx1"/>
            </a:solidFill>
            <a:prstDash val="sysDot"/>
          </a:ln>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获客</a:t>
            </a:r>
            <a:endParaRPr kumimoji="1" lang="en-US" altLang="zh-CN" sz="1400" dirty="0">
              <a:solidFill>
                <a:prstClr val="white"/>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BEE40869-7EA4-4DAA-AF26-0554B52FC92A}"/>
              </a:ext>
            </a:extLst>
          </p:cNvPr>
          <p:cNvSpPr txBox="1"/>
          <p:nvPr/>
        </p:nvSpPr>
        <p:spPr>
          <a:xfrm>
            <a:off x="7095935" y="4521063"/>
            <a:ext cx="319608" cy="523220"/>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服务</a:t>
            </a:r>
          </a:p>
        </p:txBody>
      </p:sp>
      <p:sp>
        <p:nvSpPr>
          <p:cNvPr id="58" name="Rectangle 223">
            <a:extLst>
              <a:ext uri="{FF2B5EF4-FFF2-40B4-BE49-F238E27FC236}">
                <a16:creationId xmlns:a16="http://schemas.microsoft.com/office/drawing/2014/main" id="{037DB8D4-F827-401E-B09D-BC7B18EE8AD8}"/>
              </a:ext>
            </a:extLst>
          </p:cNvPr>
          <p:cNvSpPr>
            <a:spLocks noChangeArrowheads="1"/>
          </p:cNvSpPr>
          <p:nvPr/>
        </p:nvSpPr>
        <p:spPr bwMode="auto">
          <a:xfrm>
            <a:off x="1932717" y="3077542"/>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kumimoji="1" lang="zh-CN" altLang="en-US" sz="1400" dirty="0">
                <a:solidFill>
                  <a:prstClr val="white"/>
                </a:solidFill>
                <a:latin typeface="微软雅黑" panose="020B0503020204020204" pitchFamily="34" charset="-122"/>
                <a:ea typeface="微软雅黑" panose="020B0503020204020204" pitchFamily="34" charset="-122"/>
              </a:rPr>
              <a:t>业绩目标达成</a:t>
            </a:r>
          </a:p>
        </p:txBody>
      </p:sp>
      <p:sp>
        <p:nvSpPr>
          <p:cNvPr id="59" name="Rectangle 223">
            <a:extLst>
              <a:ext uri="{FF2B5EF4-FFF2-40B4-BE49-F238E27FC236}">
                <a16:creationId xmlns:a16="http://schemas.microsoft.com/office/drawing/2014/main" id="{A8C75036-5BBE-49D6-AC48-F909D9BC8BF1}"/>
              </a:ext>
            </a:extLst>
          </p:cNvPr>
          <p:cNvSpPr>
            <a:spLocks noChangeArrowheads="1"/>
          </p:cNvSpPr>
          <p:nvPr/>
        </p:nvSpPr>
        <p:spPr bwMode="auto">
          <a:xfrm>
            <a:off x="1934558" y="4588224"/>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kumimoji="1" lang="zh-CN" altLang="en-US" sz="1400" dirty="0">
                <a:solidFill>
                  <a:prstClr val="white"/>
                </a:solidFill>
                <a:latin typeface="微软雅黑" panose="020B0503020204020204" pitchFamily="34" charset="-122"/>
                <a:ea typeface="微软雅黑" panose="020B0503020204020204" pitchFamily="34" charset="-122"/>
              </a:rPr>
              <a:t>缺乏体系支撑</a:t>
            </a:r>
          </a:p>
        </p:txBody>
      </p:sp>
      <p:sp>
        <p:nvSpPr>
          <p:cNvPr id="60" name="Rectangle 223">
            <a:extLst>
              <a:ext uri="{FF2B5EF4-FFF2-40B4-BE49-F238E27FC236}">
                <a16:creationId xmlns:a16="http://schemas.microsoft.com/office/drawing/2014/main" id="{D393A2EA-6CF8-42A4-AC07-164567179E39}"/>
              </a:ext>
            </a:extLst>
          </p:cNvPr>
          <p:cNvSpPr>
            <a:spLocks noChangeArrowheads="1"/>
          </p:cNvSpPr>
          <p:nvPr/>
        </p:nvSpPr>
        <p:spPr bwMode="auto">
          <a:xfrm>
            <a:off x="1936752" y="3319812"/>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kumimoji="1" lang="zh-CN" altLang="en-US" sz="1400" dirty="0">
                <a:solidFill>
                  <a:prstClr val="white"/>
                </a:solidFill>
                <a:latin typeface="微软雅黑" panose="020B0503020204020204" pitchFamily="34" charset="-122"/>
                <a:ea typeface="微软雅黑" panose="020B0503020204020204" pitchFamily="34" charset="-122"/>
              </a:rPr>
              <a:t>政策传递失真</a:t>
            </a:r>
          </a:p>
        </p:txBody>
      </p:sp>
      <p:sp>
        <p:nvSpPr>
          <p:cNvPr id="61" name="Rectangle 223">
            <a:extLst>
              <a:ext uri="{FF2B5EF4-FFF2-40B4-BE49-F238E27FC236}">
                <a16:creationId xmlns:a16="http://schemas.microsoft.com/office/drawing/2014/main" id="{ABF2DAE3-7BB7-4501-9D96-FFA778F06A7A}"/>
              </a:ext>
            </a:extLst>
          </p:cNvPr>
          <p:cNvSpPr>
            <a:spLocks noChangeArrowheads="1"/>
          </p:cNvSpPr>
          <p:nvPr/>
        </p:nvSpPr>
        <p:spPr bwMode="auto">
          <a:xfrm>
            <a:off x="1920010" y="3547439"/>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kumimoji="1" lang="zh-CN" altLang="en-US" sz="1400" dirty="0">
                <a:solidFill>
                  <a:prstClr val="white"/>
                </a:solidFill>
                <a:latin typeface="微软雅黑" panose="020B0503020204020204" pitchFamily="34" charset="-122"/>
                <a:ea typeface="微软雅黑" panose="020B0503020204020204" pitchFamily="34" charset="-122"/>
              </a:rPr>
              <a:t>市场竞争黑洞</a:t>
            </a:r>
          </a:p>
        </p:txBody>
      </p:sp>
      <p:sp>
        <p:nvSpPr>
          <p:cNvPr id="62" name="Rectangle 223">
            <a:extLst>
              <a:ext uri="{FF2B5EF4-FFF2-40B4-BE49-F238E27FC236}">
                <a16:creationId xmlns:a16="http://schemas.microsoft.com/office/drawing/2014/main" id="{D21A2264-6C54-4616-AAD7-73F627ABD3D8}"/>
              </a:ext>
            </a:extLst>
          </p:cNvPr>
          <p:cNvSpPr>
            <a:spLocks noChangeArrowheads="1"/>
          </p:cNvSpPr>
          <p:nvPr/>
        </p:nvSpPr>
        <p:spPr bwMode="auto">
          <a:xfrm>
            <a:off x="1934558" y="4815488"/>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kumimoji="1" lang="zh-CN" altLang="en-US" sz="1400" dirty="0">
                <a:solidFill>
                  <a:prstClr val="white"/>
                </a:solidFill>
                <a:latin typeface="微软雅黑" panose="020B0503020204020204" pitchFamily="34" charset="-122"/>
                <a:ea typeface="微软雅黑" panose="020B0503020204020204" pitchFamily="34" charset="-122"/>
              </a:rPr>
              <a:t>能力成长困难</a:t>
            </a:r>
          </a:p>
        </p:txBody>
      </p:sp>
      <p:sp>
        <p:nvSpPr>
          <p:cNvPr id="63" name="Rectangle 223">
            <a:extLst>
              <a:ext uri="{FF2B5EF4-FFF2-40B4-BE49-F238E27FC236}">
                <a16:creationId xmlns:a16="http://schemas.microsoft.com/office/drawing/2014/main" id="{3ECD52BF-287B-4F14-99C4-5743D8EC6AA3}"/>
              </a:ext>
            </a:extLst>
          </p:cNvPr>
          <p:cNvSpPr>
            <a:spLocks noChangeArrowheads="1"/>
          </p:cNvSpPr>
          <p:nvPr/>
        </p:nvSpPr>
        <p:spPr bwMode="auto">
          <a:xfrm>
            <a:off x="8806063" y="4709870"/>
            <a:ext cx="9505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kumimoji="1" lang="zh-CN" altLang="en-US" sz="1400" dirty="0">
                <a:solidFill>
                  <a:srgbClr val="FF0000"/>
                </a:solidFill>
                <a:latin typeface="微软雅黑" panose="020B0503020204020204" pitchFamily="34" charset="-122"/>
                <a:ea typeface="微软雅黑" panose="020B0503020204020204" pitchFamily="34" charset="-122"/>
              </a:rPr>
              <a:t>“流量小” </a:t>
            </a:r>
          </a:p>
        </p:txBody>
      </p:sp>
      <p:sp>
        <p:nvSpPr>
          <p:cNvPr id="64" name="Rectangle 223">
            <a:extLst>
              <a:ext uri="{FF2B5EF4-FFF2-40B4-BE49-F238E27FC236}">
                <a16:creationId xmlns:a16="http://schemas.microsoft.com/office/drawing/2014/main" id="{547547B3-3AFF-4B92-85A2-4213CAF7550E}"/>
              </a:ext>
            </a:extLst>
          </p:cNvPr>
          <p:cNvSpPr>
            <a:spLocks noChangeArrowheads="1"/>
          </p:cNvSpPr>
          <p:nvPr/>
        </p:nvSpPr>
        <p:spPr bwMode="auto">
          <a:xfrm>
            <a:off x="8858956" y="3321579"/>
            <a:ext cx="8976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kumimoji="1" lang="zh-CN" altLang="en-US" sz="1400" dirty="0">
                <a:solidFill>
                  <a:srgbClr val="FF0000"/>
                </a:solidFill>
                <a:latin typeface="微软雅黑" panose="020B0503020204020204" pitchFamily="34" charset="-122"/>
                <a:ea typeface="微软雅黑" panose="020B0503020204020204" pitchFamily="34" charset="-122"/>
              </a:rPr>
              <a:t>“流速慢”</a:t>
            </a:r>
          </a:p>
        </p:txBody>
      </p:sp>
      <p:sp>
        <p:nvSpPr>
          <p:cNvPr id="65" name="文本框 64">
            <a:extLst>
              <a:ext uri="{FF2B5EF4-FFF2-40B4-BE49-F238E27FC236}">
                <a16:creationId xmlns:a16="http://schemas.microsoft.com/office/drawing/2014/main" id="{67923A2D-4E21-42A5-A241-41DD01FED4B0}"/>
              </a:ext>
            </a:extLst>
          </p:cNvPr>
          <p:cNvSpPr txBox="1"/>
          <p:nvPr/>
        </p:nvSpPr>
        <p:spPr>
          <a:xfrm>
            <a:off x="6634105" y="4521063"/>
            <a:ext cx="319608" cy="523220"/>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交易</a:t>
            </a:r>
          </a:p>
        </p:txBody>
      </p:sp>
      <p:cxnSp>
        <p:nvCxnSpPr>
          <p:cNvPr id="66" name="直接箭头连接符 65">
            <a:extLst>
              <a:ext uri="{FF2B5EF4-FFF2-40B4-BE49-F238E27FC236}">
                <a16:creationId xmlns:a16="http://schemas.microsoft.com/office/drawing/2014/main" id="{B6FDD59B-01B5-489C-9E5A-9C1DF3B5F1AE}"/>
              </a:ext>
            </a:extLst>
          </p:cNvPr>
          <p:cNvCxnSpPr>
            <a:cxnSpLocks/>
          </p:cNvCxnSpPr>
          <p:nvPr/>
        </p:nvCxnSpPr>
        <p:spPr>
          <a:xfrm>
            <a:off x="6563941" y="4311140"/>
            <a:ext cx="0" cy="881530"/>
          </a:xfrm>
          <a:prstGeom prst="straightConnector1">
            <a:avLst/>
          </a:prstGeom>
          <a:ln w="38100">
            <a:solidFill>
              <a:schemeClr val="bg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Rectangle 223">
            <a:extLst>
              <a:ext uri="{FF2B5EF4-FFF2-40B4-BE49-F238E27FC236}">
                <a16:creationId xmlns:a16="http://schemas.microsoft.com/office/drawing/2014/main" id="{66F46B8D-C3E4-40EE-94BD-4A59B797E3EB}"/>
              </a:ext>
            </a:extLst>
          </p:cNvPr>
          <p:cNvSpPr>
            <a:spLocks noChangeArrowheads="1"/>
          </p:cNvSpPr>
          <p:nvPr/>
        </p:nvSpPr>
        <p:spPr bwMode="auto">
          <a:xfrm>
            <a:off x="9395058" y="5551280"/>
            <a:ext cx="7181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kumimoji="1" lang="zh-CN" altLang="en-US" sz="1400" dirty="0">
                <a:solidFill>
                  <a:prstClr val="white"/>
                </a:solidFill>
                <a:latin typeface="微软雅黑" panose="020B0503020204020204" pitchFamily="34" charset="-122"/>
                <a:ea typeface="微软雅黑" panose="020B0503020204020204" pitchFamily="34" charset="-122"/>
              </a:rPr>
              <a:t>品牌影响</a:t>
            </a:r>
          </a:p>
        </p:txBody>
      </p:sp>
      <p:cxnSp>
        <p:nvCxnSpPr>
          <p:cNvPr id="69" name="直接箭头连接符 68">
            <a:extLst>
              <a:ext uri="{FF2B5EF4-FFF2-40B4-BE49-F238E27FC236}">
                <a16:creationId xmlns:a16="http://schemas.microsoft.com/office/drawing/2014/main" id="{09D23C39-976E-4451-AB7A-1414493C7D95}"/>
              </a:ext>
            </a:extLst>
          </p:cNvPr>
          <p:cNvCxnSpPr>
            <a:cxnSpLocks/>
          </p:cNvCxnSpPr>
          <p:nvPr/>
        </p:nvCxnSpPr>
        <p:spPr>
          <a:xfrm>
            <a:off x="6085504" y="4350358"/>
            <a:ext cx="17313" cy="850851"/>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CE4F926D-B22D-425E-97F9-6BFC3C47FEF8}"/>
              </a:ext>
            </a:extLst>
          </p:cNvPr>
          <p:cNvSpPr txBox="1"/>
          <p:nvPr/>
        </p:nvSpPr>
        <p:spPr>
          <a:xfrm>
            <a:off x="6118055" y="4521063"/>
            <a:ext cx="319608" cy="523220"/>
          </a:xfrm>
          <a:prstGeom prst="rect">
            <a:avLst/>
          </a:prstGeom>
          <a:noFill/>
          <a:ln>
            <a:solidFill>
              <a:schemeClr val="tx1"/>
            </a:solidFill>
            <a:prstDash val="sysDot"/>
          </a:ln>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销售</a:t>
            </a:r>
            <a:endParaRPr kumimoji="1" lang="en-US" altLang="zh-CN" sz="1400" dirty="0">
              <a:solidFill>
                <a:prstClr val="white"/>
              </a:solidFill>
              <a:latin typeface="微软雅黑" panose="020B0503020204020204" pitchFamily="34" charset="-122"/>
              <a:ea typeface="微软雅黑" panose="020B0503020204020204" pitchFamily="34" charset="-122"/>
            </a:endParaRPr>
          </a:p>
        </p:txBody>
      </p:sp>
      <p:cxnSp>
        <p:nvCxnSpPr>
          <p:cNvPr id="71" name="直接箭头连接符 70">
            <a:extLst>
              <a:ext uri="{FF2B5EF4-FFF2-40B4-BE49-F238E27FC236}">
                <a16:creationId xmlns:a16="http://schemas.microsoft.com/office/drawing/2014/main" id="{90B27C93-184A-4B2F-82E4-1536289A54A0}"/>
              </a:ext>
            </a:extLst>
          </p:cNvPr>
          <p:cNvCxnSpPr>
            <a:cxnSpLocks/>
          </p:cNvCxnSpPr>
          <p:nvPr/>
        </p:nvCxnSpPr>
        <p:spPr>
          <a:xfrm>
            <a:off x="7001893" y="4311140"/>
            <a:ext cx="0" cy="881530"/>
          </a:xfrm>
          <a:prstGeom prst="straightConnector1">
            <a:avLst/>
          </a:prstGeom>
          <a:ln w="38100">
            <a:solidFill>
              <a:schemeClr val="bg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140B9914-C650-4D6B-8ED5-8FA0C28F9343}"/>
              </a:ext>
            </a:extLst>
          </p:cNvPr>
          <p:cNvSpPr txBox="1"/>
          <p:nvPr/>
        </p:nvSpPr>
        <p:spPr>
          <a:xfrm>
            <a:off x="7568619" y="4521063"/>
            <a:ext cx="319608" cy="523220"/>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复购</a:t>
            </a:r>
          </a:p>
        </p:txBody>
      </p:sp>
      <p:cxnSp>
        <p:nvCxnSpPr>
          <p:cNvPr id="73" name="直接箭头连接符 72">
            <a:extLst>
              <a:ext uri="{FF2B5EF4-FFF2-40B4-BE49-F238E27FC236}">
                <a16:creationId xmlns:a16="http://schemas.microsoft.com/office/drawing/2014/main" id="{CB306F99-29AD-467A-BB37-E468A119E096}"/>
              </a:ext>
            </a:extLst>
          </p:cNvPr>
          <p:cNvCxnSpPr>
            <a:cxnSpLocks/>
          </p:cNvCxnSpPr>
          <p:nvPr/>
        </p:nvCxnSpPr>
        <p:spPr>
          <a:xfrm>
            <a:off x="7474575" y="4325795"/>
            <a:ext cx="0" cy="881530"/>
          </a:xfrm>
          <a:prstGeom prst="straightConnector1">
            <a:avLst/>
          </a:prstGeom>
          <a:ln w="38100">
            <a:solidFill>
              <a:schemeClr val="bg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5F010042-5361-406A-BBF2-2119961B8DC0}"/>
              </a:ext>
            </a:extLst>
          </p:cNvPr>
          <p:cNvSpPr txBox="1"/>
          <p:nvPr/>
        </p:nvSpPr>
        <p:spPr>
          <a:xfrm>
            <a:off x="5422660" y="2898436"/>
            <a:ext cx="319608" cy="954107"/>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线索</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分配</a:t>
            </a:r>
          </a:p>
        </p:txBody>
      </p:sp>
      <p:sp>
        <p:nvSpPr>
          <p:cNvPr id="75" name="文本框 74">
            <a:extLst>
              <a:ext uri="{FF2B5EF4-FFF2-40B4-BE49-F238E27FC236}">
                <a16:creationId xmlns:a16="http://schemas.microsoft.com/office/drawing/2014/main" id="{60373632-6AA8-4E75-B4F2-3E72A46C5A6D}"/>
              </a:ext>
            </a:extLst>
          </p:cNvPr>
          <p:cNvSpPr txBox="1"/>
          <p:nvPr/>
        </p:nvSpPr>
        <p:spPr>
          <a:xfrm>
            <a:off x="5026862" y="2898436"/>
            <a:ext cx="319608" cy="954107"/>
          </a:xfrm>
          <a:prstGeom prst="rect">
            <a:avLst/>
          </a:prstGeom>
          <a:noFill/>
        </p:spPr>
        <p:txBody>
          <a:bodyPr wrap="square" rtlCol="0">
            <a:spAutoFit/>
          </a:bodyPr>
          <a:lstStyle/>
          <a:p>
            <a:pPr defTabSz="914212"/>
            <a:r>
              <a:rPr kumimoji="1" lang="zh-CN" altLang="en-US" sz="1400" dirty="0">
                <a:solidFill>
                  <a:prstClr val="white"/>
                </a:solidFill>
                <a:latin typeface="微软雅黑" panose="020B0503020204020204" pitchFamily="34" charset="-122"/>
                <a:ea typeface="微软雅黑" panose="020B0503020204020204" pitchFamily="34" charset="-122"/>
              </a:rPr>
              <a:t>市场联合</a:t>
            </a:r>
          </a:p>
        </p:txBody>
      </p:sp>
      <p:cxnSp>
        <p:nvCxnSpPr>
          <p:cNvPr id="76" name="直接箭头连接符 75">
            <a:extLst>
              <a:ext uri="{FF2B5EF4-FFF2-40B4-BE49-F238E27FC236}">
                <a16:creationId xmlns:a16="http://schemas.microsoft.com/office/drawing/2014/main" id="{BB32CB72-1697-4784-89C7-FC2AD350BD0E}"/>
              </a:ext>
            </a:extLst>
          </p:cNvPr>
          <p:cNvCxnSpPr>
            <a:cxnSpLocks/>
          </p:cNvCxnSpPr>
          <p:nvPr/>
        </p:nvCxnSpPr>
        <p:spPr>
          <a:xfrm flipH="1" flipV="1">
            <a:off x="6810225" y="2911346"/>
            <a:ext cx="1" cy="945131"/>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4D8A098C-88EE-4C39-9874-C90760263A73}"/>
              </a:ext>
            </a:extLst>
          </p:cNvPr>
          <p:cNvCxnSpPr>
            <a:cxnSpLocks/>
          </p:cNvCxnSpPr>
          <p:nvPr/>
        </p:nvCxnSpPr>
        <p:spPr>
          <a:xfrm flipH="1" flipV="1">
            <a:off x="6311121" y="2880723"/>
            <a:ext cx="1" cy="945131"/>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C97CC255-0AC7-42F9-9AC6-9B0450598960}"/>
              </a:ext>
            </a:extLst>
          </p:cNvPr>
          <p:cNvCxnSpPr>
            <a:cxnSpLocks/>
          </p:cNvCxnSpPr>
          <p:nvPr/>
        </p:nvCxnSpPr>
        <p:spPr>
          <a:xfrm>
            <a:off x="7670655" y="2873966"/>
            <a:ext cx="0" cy="982512"/>
          </a:xfrm>
          <a:prstGeom prst="straightConnector1">
            <a:avLst/>
          </a:prstGeom>
          <a:ln w="28575">
            <a:solidFill>
              <a:schemeClr val="bg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14BBE91C-16B8-4C18-A7B4-227B978FFD03}"/>
              </a:ext>
            </a:extLst>
          </p:cNvPr>
          <p:cNvCxnSpPr>
            <a:cxnSpLocks/>
          </p:cNvCxnSpPr>
          <p:nvPr/>
        </p:nvCxnSpPr>
        <p:spPr>
          <a:xfrm flipH="1">
            <a:off x="8088976" y="2925049"/>
            <a:ext cx="5891" cy="943045"/>
          </a:xfrm>
          <a:prstGeom prst="straightConnector1">
            <a:avLst/>
          </a:prstGeom>
          <a:ln w="28575">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0" name="Text Box 195">
            <a:extLst>
              <a:ext uri="{FF2B5EF4-FFF2-40B4-BE49-F238E27FC236}">
                <a16:creationId xmlns:a16="http://schemas.microsoft.com/office/drawing/2014/main" id="{0611FE76-BC43-4EA4-B2C2-3683C33296A0}"/>
              </a:ext>
            </a:extLst>
          </p:cNvPr>
          <p:cNvSpPr txBox="1">
            <a:spLocks noChangeArrowheads="1"/>
          </p:cNvSpPr>
          <p:nvPr/>
        </p:nvSpPr>
        <p:spPr bwMode="auto">
          <a:xfrm>
            <a:off x="3281510" y="2475693"/>
            <a:ext cx="410369" cy="24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lang="zh-CN" altLang="en-US" sz="1599" dirty="0">
                <a:solidFill>
                  <a:prstClr val="black"/>
                </a:solidFill>
                <a:ea typeface="微软雅黑" panose="020B0503020204020204" pitchFamily="34" charset="-122"/>
              </a:rPr>
              <a:t>企业</a:t>
            </a:r>
          </a:p>
        </p:txBody>
      </p:sp>
      <p:sp>
        <p:nvSpPr>
          <p:cNvPr id="81" name="Text Box 209">
            <a:extLst>
              <a:ext uri="{FF2B5EF4-FFF2-40B4-BE49-F238E27FC236}">
                <a16:creationId xmlns:a16="http://schemas.microsoft.com/office/drawing/2014/main" id="{01EFFDC0-59B7-4A6A-81B9-87A381A78383}"/>
              </a:ext>
            </a:extLst>
          </p:cNvPr>
          <p:cNvSpPr txBox="1">
            <a:spLocks noChangeArrowheads="1"/>
          </p:cNvSpPr>
          <p:nvPr/>
        </p:nvSpPr>
        <p:spPr bwMode="auto">
          <a:xfrm>
            <a:off x="4203174" y="3840238"/>
            <a:ext cx="410369" cy="49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kumimoji="1" lang="zh-CN" altLang="en-US" sz="1599" dirty="0">
                <a:solidFill>
                  <a:prstClr val="black"/>
                </a:solidFill>
                <a:latin typeface="微软雅黑" panose="020B0503020204020204" pitchFamily="34" charset="-122"/>
                <a:ea typeface="微软雅黑" panose="020B0503020204020204" pitchFamily="34" charset="-122"/>
              </a:rPr>
              <a:t>分销</a:t>
            </a:r>
          </a:p>
          <a:p>
            <a:pPr defTabSz="914212" eaLnBrk="1" hangingPunct="1"/>
            <a:r>
              <a:rPr kumimoji="1" lang="zh-CN" altLang="en-US" sz="1599" dirty="0">
                <a:solidFill>
                  <a:prstClr val="black"/>
                </a:solidFill>
                <a:latin typeface="微软雅黑" panose="020B0503020204020204" pitchFamily="34" charset="-122"/>
                <a:ea typeface="微软雅黑" panose="020B0503020204020204" pitchFamily="34" charset="-122"/>
              </a:rPr>
              <a:t>渠道</a:t>
            </a:r>
          </a:p>
        </p:txBody>
      </p:sp>
      <p:sp>
        <p:nvSpPr>
          <p:cNvPr id="82" name="Text Box 222">
            <a:extLst>
              <a:ext uri="{FF2B5EF4-FFF2-40B4-BE49-F238E27FC236}">
                <a16:creationId xmlns:a16="http://schemas.microsoft.com/office/drawing/2014/main" id="{D219147B-3334-4C91-AF14-D8FAEDF3CE9A}"/>
              </a:ext>
            </a:extLst>
          </p:cNvPr>
          <p:cNvSpPr txBox="1">
            <a:spLocks noChangeArrowheads="1"/>
          </p:cNvSpPr>
          <p:nvPr/>
        </p:nvSpPr>
        <p:spPr bwMode="auto">
          <a:xfrm>
            <a:off x="5043392" y="5407126"/>
            <a:ext cx="471978" cy="24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lang="zh-CN" altLang="en-US" sz="1599" dirty="0">
                <a:solidFill>
                  <a:prstClr val="black"/>
                </a:solidFill>
                <a:ea typeface="微软雅黑" panose="020B0503020204020204" pitchFamily="34" charset="-122"/>
              </a:rPr>
              <a:t>客户</a:t>
            </a:r>
          </a:p>
        </p:txBody>
      </p:sp>
      <p:sp>
        <p:nvSpPr>
          <p:cNvPr id="83" name="Text Box 222">
            <a:extLst>
              <a:ext uri="{FF2B5EF4-FFF2-40B4-BE49-F238E27FC236}">
                <a16:creationId xmlns:a16="http://schemas.microsoft.com/office/drawing/2014/main" id="{D33B9006-D10E-4F1B-A42A-DA32FD3517CA}"/>
              </a:ext>
            </a:extLst>
          </p:cNvPr>
          <p:cNvSpPr txBox="1">
            <a:spLocks noChangeArrowheads="1"/>
          </p:cNvSpPr>
          <p:nvPr/>
        </p:nvSpPr>
        <p:spPr bwMode="auto">
          <a:xfrm>
            <a:off x="9058508" y="4199389"/>
            <a:ext cx="791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r>
              <a:rPr lang="zh-CN" altLang="en-US" sz="1800" dirty="0">
                <a:solidFill>
                  <a:prstClr val="white"/>
                </a:solidFill>
                <a:latin typeface="微软雅黑" panose="020B0503020204020204" pitchFamily="34" charset="-122"/>
                <a:ea typeface="微软雅黑" panose="020B0503020204020204" pitchFamily="34" charset="-122"/>
              </a:rPr>
              <a:t>渠道墙</a:t>
            </a:r>
          </a:p>
        </p:txBody>
      </p:sp>
      <p:sp>
        <p:nvSpPr>
          <p:cNvPr id="84" name="Text Box 222">
            <a:extLst>
              <a:ext uri="{FF2B5EF4-FFF2-40B4-BE49-F238E27FC236}">
                <a16:creationId xmlns:a16="http://schemas.microsoft.com/office/drawing/2014/main" id="{CCFABC6F-FC1E-429E-9912-C61201FB61D9}"/>
              </a:ext>
            </a:extLst>
          </p:cNvPr>
          <p:cNvSpPr txBox="1">
            <a:spLocks noChangeArrowheads="1"/>
          </p:cNvSpPr>
          <p:nvPr/>
        </p:nvSpPr>
        <p:spPr bwMode="auto">
          <a:xfrm>
            <a:off x="5945362" y="5356847"/>
            <a:ext cx="3389483" cy="2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a:lnSpc>
                <a:spcPct val="90000"/>
              </a:lnSpc>
            </a:pPr>
            <a:r>
              <a:rPr lang="zh-CN" altLang="en-US" sz="1800" dirty="0">
                <a:solidFill>
                  <a:prstClr val="white"/>
                </a:solidFill>
                <a:latin typeface="微软雅黑" panose="020B0503020204020204" pitchFamily="34" charset="-122"/>
                <a:ea typeface="微软雅黑" panose="020B0503020204020204" pitchFamily="34" charset="-122"/>
              </a:rPr>
              <a:t>客户信息？满意度？黏性？</a:t>
            </a:r>
          </a:p>
        </p:txBody>
      </p:sp>
      <p:pic>
        <p:nvPicPr>
          <p:cNvPr id="85" name="图片 84" descr="纷享销客logo-2018-屏幕RGB-反白1.png">
            <a:extLst>
              <a:ext uri="{FF2B5EF4-FFF2-40B4-BE49-F238E27FC236}">
                <a16:creationId xmlns:a16="http://schemas.microsoft.com/office/drawing/2014/main" id="{61EDA4FA-FB5E-49B8-8659-3855975996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28517" y="198227"/>
            <a:ext cx="1445164" cy="458926"/>
          </a:xfrm>
          <a:prstGeom prst="rect">
            <a:avLst/>
          </a:prstGeom>
        </p:spPr>
      </p:pic>
      <p:sp>
        <p:nvSpPr>
          <p:cNvPr id="87" name="Freeform 349">
            <a:extLst>
              <a:ext uri="{FF2B5EF4-FFF2-40B4-BE49-F238E27FC236}">
                <a16:creationId xmlns:a16="http://schemas.microsoft.com/office/drawing/2014/main" id="{B4F3FBA3-1D88-422F-8945-1CFF067A70D5}"/>
              </a:ext>
            </a:extLst>
          </p:cNvPr>
          <p:cNvSpPr>
            <a:spLocks/>
          </p:cNvSpPr>
          <p:nvPr/>
        </p:nvSpPr>
        <p:spPr bwMode="auto">
          <a:xfrm rot="10800000">
            <a:off x="8778672" y="2512890"/>
            <a:ext cx="1200729" cy="2976138"/>
          </a:xfrm>
          <a:custGeom>
            <a:avLst/>
            <a:gdLst>
              <a:gd name="T0" fmla="*/ 325438 w 908"/>
              <a:gd name="T1" fmla="*/ 2411412 h 1519"/>
              <a:gd name="T2" fmla="*/ 0 w 908"/>
              <a:gd name="T3" fmla="*/ 2411412 h 1519"/>
              <a:gd name="T4" fmla="*/ 0 w 908"/>
              <a:gd name="T5" fmla="*/ 0 h 1519"/>
              <a:gd name="T6" fmla="*/ 1441450 w 908"/>
              <a:gd name="T7" fmla="*/ 0 h 1519"/>
              <a:gd name="T8" fmla="*/ 0 60000 65536"/>
              <a:gd name="T9" fmla="*/ 0 60000 65536"/>
              <a:gd name="T10" fmla="*/ 0 60000 65536"/>
              <a:gd name="T11" fmla="*/ 0 60000 65536"/>
              <a:gd name="T12" fmla="*/ 0 w 908"/>
              <a:gd name="T13" fmla="*/ 0 h 1519"/>
              <a:gd name="T14" fmla="*/ 908 w 908"/>
              <a:gd name="T15" fmla="*/ 1519 h 1519"/>
            </a:gdLst>
            <a:ahLst/>
            <a:cxnLst>
              <a:cxn ang="T8">
                <a:pos x="T0" y="T1"/>
              </a:cxn>
              <a:cxn ang="T9">
                <a:pos x="T2" y="T3"/>
              </a:cxn>
              <a:cxn ang="T10">
                <a:pos x="T4" y="T5"/>
              </a:cxn>
              <a:cxn ang="T11">
                <a:pos x="T6" y="T7"/>
              </a:cxn>
            </a:cxnLst>
            <a:rect l="T12" t="T13" r="T14" b="T15"/>
            <a:pathLst>
              <a:path w="908" h="1519">
                <a:moveTo>
                  <a:pt x="205" y="1519"/>
                </a:moveTo>
                <a:lnTo>
                  <a:pt x="0" y="1519"/>
                </a:lnTo>
                <a:lnTo>
                  <a:pt x="0" y="0"/>
                </a:lnTo>
                <a:lnTo>
                  <a:pt x="908" y="0"/>
                </a:lnTo>
              </a:path>
            </a:pathLst>
          </a:custGeom>
          <a:noFill/>
          <a:ln w="38100">
            <a:solidFill>
              <a:schemeClr val="bg1"/>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3600" b="1">
                <a:solidFill>
                  <a:srgbClr val="117391"/>
                </a:solidFill>
                <a:latin typeface="Arial" panose="020B0604020202020204" pitchFamily="34" charset="0"/>
                <a:ea typeface="黑体" panose="02010609060101010101" pitchFamily="49" charset="-122"/>
              </a:defRPr>
            </a:lvl1pPr>
            <a:lvl2pPr marL="742950" indent="-285750" eaLnBrk="0" hangingPunct="0">
              <a:defRPr sz="3600" b="1">
                <a:solidFill>
                  <a:srgbClr val="117391"/>
                </a:solidFill>
                <a:latin typeface="Arial" panose="020B0604020202020204" pitchFamily="34" charset="0"/>
                <a:ea typeface="黑体" panose="02010609060101010101" pitchFamily="49" charset="-122"/>
              </a:defRPr>
            </a:lvl2pPr>
            <a:lvl3pPr marL="1143000" indent="-228600" eaLnBrk="0" hangingPunct="0">
              <a:defRPr sz="3600" b="1">
                <a:solidFill>
                  <a:srgbClr val="117391"/>
                </a:solidFill>
                <a:latin typeface="Arial" panose="020B0604020202020204" pitchFamily="34" charset="0"/>
                <a:ea typeface="黑体" panose="02010609060101010101" pitchFamily="49" charset="-122"/>
              </a:defRPr>
            </a:lvl3pPr>
            <a:lvl4pPr marL="1600200" indent="-228600" eaLnBrk="0" hangingPunct="0">
              <a:defRPr sz="3600" b="1">
                <a:solidFill>
                  <a:srgbClr val="117391"/>
                </a:solidFill>
                <a:latin typeface="Arial" panose="020B0604020202020204" pitchFamily="34" charset="0"/>
                <a:ea typeface="黑体" panose="02010609060101010101" pitchFamily="49" charset="-122"/>
              </a:defRPr>
            </a:lvl4pPr>
            <a:lvl5pPr marL="2057400" indent="-228600" eaLnBrk="0" hangingPunct="0">
              <a:defRPr sz="3600" b="1">
                <a:solidFill>
                  <a:srgbClr val="11739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3600" b="1">
                <a:solidFill>
                  <a:srgbClr val="117391"/>
                </a:solidFill>
                <a:latin typeface="Arial" panose="020B0604020202020204" pitchFamily="34" charset="0"/>
                <a:ea typeface="黑体" panose="02010609060101010101" pitchFamily="49" charset="-122"/>
              </a:defRPr>
            </a:lvl9pPr>
          </a:lstStyle>
          <a:p>
            <a:pPr defTabSz="914212" eaLnBrk="1" hangingPunct="1"/>
            <a:endParaRPr lang="zh-CN" altLang="en-US" sz="3599" dirty="0">
              <a:solidFill>
                <a:prstClr val="white"/>
              </a:solidFill>
              <a:ea typeface="微软雅黑" panose="020B0503020204020204" pitchFamily="34" charset="-122"/>
            </a:endParaRPr>
          </a:p>
        </p:txBody>
      </p:sp>
      <p:sp>
        <p:nvSpPr>
          <p:cNvPr id="88" name="文本框 87">
            <a:extLst>
              <a:ext uri="{FF2B5EF4-FFF2-40B4-BE49-F238E27FC236}">
                <a16:creationId xmlns:a16="http://schemas.microsoft.com/office/drawing/2014/main" id="{653976CB-9B0D-4E66-8F2F-8C33109F0CB1}"/>
              </a:ext>
            </a:extLst>
          </p:cNvPr>
          <p:cNvSpPr txBox="1"/>
          <p:nvPr/>
        </p:nvSpPr>
        <p:spPr>
          <a:xfrm>
            <a:off x="268473" y="211188"/>
            <a:ext cx="10155993" cy="535531"/>
          </a:xfrm>
          <a:prstGeom prst="rect">
            <a:avLst/>
          </a:prstGeom>
        </p:spPr>
        <p:txBody>
          <a:bodyPr vert="horz" lIns="91440" tIns="45720" rIns="91440" bIns="45720" rtlCol="0" anchor="ctr">
            <a:normAutofit/>
          </a:bodyPr>
          <a:lstStyle>
            <a:lvl1pPr>
              <a:lnSpc>
                <a:spcPct val="90000"/>
              </a:lnSpc>
              <a:spcBef>
                <a:spcPct val="0"/>
              </a:spcBef>
              <a:buNone/>
              <a:defRPr sz="3200">
                <a:solidFill>
                  <a:srgbClr val="FFB200"/>
                </a:solidFill>
                <a:cs typeface="+mn-ea"/>
              </a:defRPr>
            </a:lvl1pPr>
          </a:lstStyle>
          <a:p>
            <a:r>
              <a:rPr lang="zh-CN" altLang="en-US" dirty="0"/>
              <a:t>渠道业务发展的两大瓶颈：“流速”、“流量”</a:t>
            </a:r>
            <a:endParaRPr lang="zh-CN" altLang="en-US" dirty="0">
              <a:sym typeface="微软雅黑" panose="020B0503020204020204" pitchFamily="34" charset="-122"/>
            </a:endParaRPr>
          </a:p>
        </p:txBody>
      </p:sp>
    </p:spTree>
    <p:extLst>
      <p:ext uri="{BB962C8B-B14F-4D97-AF65-F5344CB8AC3E}">
        <p14:creationId xmlns:p14="http://schemas.microsoft.com/office/powerpoint/2010/main" val="294519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478A0DFD-7CBF-4C45-B12F-DF881D0578BD}"/>
              </a:ext>
            </a:extLst>
          </p:cNvPr>
          <p:cNvSpPr txBox="1">
            <a:spLocks/>
          </p:cNvSpPr>
          <p:nvPr/>
        </p:nvSpPr>
        <p:spPr>
          <a:xfrm>
            <a:off x="747717" y="262546"/>
            <a:ext cx="10514231" cy="659893"/>
          </a:xfrm>
          <a:prstGeom prst="rect">
            <a:avLst/>
          </a:prstGeom>
        </p:spPr>
        <p:txBody>
          <a:bodyPr vert="horz" lIns="121904" tIns="60952" rIns="121904" bIns="60952" rtlCol="0" anchor="ctr">
            <a:normAutofit/>
          </a:bodyPr>
          <a:lstStyle>
            <a:lvl1pPr>
              <a:spcBef>
                <a:spcPct val="0"/>
              </a:spcBef>
              <a:buNone/>
              <a:defRPr kumimoji="1" sz="2200" b="0" i="0">
                <a:latin typeface="Microsoft YaHei Light" panose="020B0502040204020203" pitchFamily="34" charset="-122"/>
                <a:ea typeface="Microsoft YaHei Light" panose="020B0502040204020203" pitchFamily="34" charset="-122"/>
                <a:cs typeface="+mj-cs"/>
              </a:defRPr>
            </a:lvl1pPr>
          </a:lstStyle>
          <a:p>
            <a:endParaRPr lang="zh-CN" altLang="en-US" sz="2933" dirty="0">
              <a:latin typeface="+mn-lt"/>
              <a:ea typeface="+mn-ea"/>
              <a:cs typeface="+mn-ea"/>
              <a:sym typeface="+mn-lt"/>
            </a:endParaRPr>
          </a:p>
        </p:txBody>
      </p:sp>
      <p:sp>
        <p:nvSpPr>
          <p:cNvPr id="105" name="标题 1">
            <a:extLst>
              <a:ext uri="{FF2B5EF4-FFF2-40B4-BE49-F238E27FC236}">
                <a16:creationId xmlns:a16="http://schemas.microsoft.com/office/drawing/2014/main" id="{50CA1E08-77B3-403B-BD39-089E41C2CA60}"/>
              </a:ext>
            </a:extLst>
          </p:cNvPr>
          <p:cNvSpPr>
            <a:spLocks noGrp="1"/>
          </p:cNvSpPr>
          <p:nvPr>
            <p:ph type="title"/>
          </p:nvPr>
        </p:nvSpPr>
        <p:spPr>
          <a:xfrm>
            <a:off x="-1754" y="362625"/>
            <a:ext cx="10971505" cy="644441"/>
          </a:xfrm>
        </p:spPr>
        <p:txBody>
          <a:bodyPr>
            <a:normAutofit fontScale="90000"/>
          </a:bodyPr>
          <a:lstStyle/>
          <a:p>
            <a:pPr algn="l" defTabSz="914316">
              <a:lnSpc>
                <a:spcPct val="90000"/>
              </a:lnSpc>
            </a:pPr>
            <a:r>
              <a:rPr lang="zh-CN" altLang="en-US" sz="3200" dirty="0">
                <a:solidFill>
                  <a:srgbClr val="FFB200"/>
                </a:solidFill>
                <a:latin typeface="+mn-lt"/>
                <a:ea typeface="+mn-ea"/>
                <a:cs typeface="+mn-ea"/>
                <a:sym typeface="+mn-lt"/>
              </a:rPr>
              <a:t>产品特点：打通营销、</a:t>
            </a:r>
            <a:r>
              <a:rPr lang="en-US" altLang="zh-CN" sz="3200" dirty="0">
                <a:solidFill>
                  <a:srgbClr val="FFB200"/>
                </a:solidFill>
                <a:latin typeface="+mn-lt"/>
                <a:ea typeface="+mn-ea"/>
                <a:cs typeface="+mn-ea"/>
                <a:sym typeface="+mn-lt"/>
              </a:rPr>
              <a:t>SFA</a:t>
            </a:r>
            <a:r>
              <a:rPr lang="zh-CN" altLang="en-US" sz="3200" dirty="0">
                <a:solidFill>
                  <a:srgbClr val="FFB200"/>
                </a:solidFill>
                <a:latin typeface="+mn-lt"/>
                <a:ea typeface="+mn-ea"/>
                <a:cs typeface="+mn-ea"/>
                <a:sym typeface="+mn-lt"/>
              </a:rPr>
              <a:t>、服务，构建</a:t>
            </a:r>
            <a:r>
              <a:rPr lang="en-US" altLang="zh-CN" sz="3200" dirty="0">
                <a:solidFill>
                  <a:srgbClr val="FFB200"/>
                </a:solidFill>
                <a:latin typeface="+mn-lt"/>
                <a:ea typeface="+mn-ea"/>
                <a:cs typeface="+mn-ea"/>
                <a:sym typeface="+mn-lt"/>
              </a:rPr>
              <a:t>CRM</a:t>
            </a:r>
            <a:r>
              <a:rPr lang="zh-CN" altLang="en-US" sz="3200" dirty="0">
                <a:solidFill>
                  <a:srgbClr val="FFB200"/>
                </a:solidFill>
                <a:latin typeface="+mn-lt"/>
                <a:ea typeface="+mn-ea"/>
                <a:cs typeface="+mn-ea"/>
                <a:sym typeface="+mn-lt"/>
              </a:rPr>
              <a:t>业务大闭环</a:t>
            </a:r>
            <a:br>
              <a:rPr lang="zh-CN" altLang="en-US" sz="3200" dirty="0">
                <a:latin typeface="+mn-lt"/>
                <a:ea typeface="+mn-ea"/>
                <a:cs typeface="+mn-ea"/>
                <a:sym typeface="+mn-lt"/>
              </a:rPr>
            </a:br>
            <a:endParaRPr lang="zh-CN" altLang="en-US" sz="3200" dirty="0">
              <a:solidFill>
                <a:srgbClr val="FFB200"/>
              </a:solidFill>
              <a:latin typeface="+mn-lt"/>
              <a:ea typeface="+mn-ea"/>
              <a:cs typeface="+mn-ea"/>
              <a:sym typeface="+mn-lt"/>
            </a:endParaRPr>
          </a:p>
        </p:txBody>
      </p:sp>
      <p:grpSp>
        <p:nvGrpSpPr>
          <p:cNvPr id="157" name="组合 156">
            <a:extLst>
              <a:ext uri="{FF2B5EF4-FFF2-40B4-BE49-F238E27FC236}">
                <a16:creationId xmlns:a16="http://schemas.microsoft.com/office/drawing/2014/main" id="{557F0D76-E257-466D-8A10-ED04FF0827CD}"/>
              </a:ext>
            </a:extLst>
          </p:cNvPr>
          <p:cNvGrpSpPr/>
          <p:nvPr/>
        </p:nvGrpSpPr>
        <p:grpSpPr>
          <a:xfrm>
            <a:off x="407981" y="1114520"/>
            <a:ext cx="11193702" cy="5554262"/>
            <a:chOff x="512927" y="1164469"/>
            <a:chExt cx="11193702" cy="5554262"/>
          </a:xfrm>
        </p:grpSpPr>
        <p:sp>
          <p:nvSpPr>
            <p:cNvPr id="158" name="矩形 10">
              <a:extLst>
                <a:ext uri="{FF2B5EF4-FFF2-40B4-BE49-F238E27FC236}">
                  <a16:creationId xmlns:a16="http://schemas.microsoft.com/office/drawing/2014/main" id="{8B57101F-5694-4BCD-9B5D-95DAD3488861}"/>
                </a:ext>
              </a:extLst>
            </p:cNvPr>
            <p:cNvSpPr/>
            <p:nvPr/>
          </p:nvSpPr>
          <p:spPr>
            <a:xfrm>
              <a:off x="1925287" y="1784268"/>
              <a:ext cx="1245006" cy="2061653"/>
            </a:xfrm>
            <a:prstGeom prst="rect">
              <a:avLst/>
            </a:prstGeom>
            <a:gradFill rotWithShape="1">
              <a:gsLst>
                <a:gs pos="0">
                  <a:srgbClr val="A19574">
                    <a:shade val="85000"/>
                  </a:srgbClr>
                </a:gs>
                <a:gs pos="100000">
                  <a:srgbClr val="A19574">
                    <a:tint val="90000"/>
                    <a:alpha val="100000"/>
                    <a:satMod val="180000"/>
                  </a:srgb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p:spPr>
          <p:txBody>
            <a:bodyPr lIns="63539" tIns="63539" rIns="63539" bIns="63539" anchor="t"/>
            <a:lstStyle/>
            <a:p>
              <a:pPr marL="0" marR="0" lvl="0" indent="0" algn="ctr"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sz="1200" b="0" i="0" u="none" strike="noStrike" kern="0" cap="none" spc="0" normalizeH="0" baseline="0" noProof="0" dirty="0">
                <a:ln>
                  <a:noFill/>
                </a:ln>
                <a:solidFill>
                  <a:prstClr val="white"/>
                </a:solidFill>
                <a:effectLst/>
                <a:uLnTx/>
                <a:uFillTx/>
                <a:cs typeface="+mn-ea"/>
                <a:sym typeface="+mn-lt"/>
              </a:endParaRPr>
            </a:p>
          </p:txBody>
        </p:sp>
        <p:sp>
          <p:nvSpPr>
            <p:cNvPr id="159" name="矩形">
              <a:extLst>
                <a:ext uri="{FF2B5EF4-FFF2-40B4-BE49-F238E27FC236}">
                  <a16:creationId xmlns:a16="http://schemas.microsoft.com/office/drawing/2014/main" id="{7B67F404-6001-4E29-9C82-E284815926E8}"/>
                </a:ext>
              </a:extLst>
            </p:cNvPr>
            <p:cNvSpPr/>
            <p:nvPr/>
          </p:nvSpPr>
          <p:spPr>
            <a:xfrm>
              <a:off x="583033" y="1164469"/>
              <a:ext cx="1268765" cy="413998"/>
            </a:xfrm>
            <a:prstGeom prst="rect">
              <a:avLst/>
            </a:prstGeom>
            <a:solidFill>
              <a:srgbClr val="FFAA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p>
              <a:pPr algn="ctr"/>
              <a:r>
                <a:rPr lang="zh-CN" altLang="en-US" sz="1800" dirty="0">
                  <a:solidFill>
                    <a:srgbClr val="FFFFFF"/>
                  </a:solidFill>
                  <a:cs typeface="+mn-ea"/>
                  <a:sym typeface="+mn-lt"/>
                </a:rPr>
                <a:t>基础管理</a:t>
              </a:r>
            </a:p>
          </p:txBody>
        </p:sp>
        <p:sp>
          <p:nvSpPr>
            <p:cNvPr id="160" name="矩形 10">
              <a:extLst>
                <a:ext uri="{FF2B5EF4-FFF2-40B4-BE49-F238E27FC236}">
                  <a16:creationId xmlns:a16="http://schemas.microsoft.com/office/drawing/2014/main" id="{01878DA4-EDF5-4144-956B-46DC548CCF09}"/>
                </a:ext>
              </a:extLst>
            </p:cNvPr>
            <p:cNvSpPr/>
            <p:nvPr/>
          </p:nvSpPr>
          <p:spPr>
            <a:xfrm>
              <a:off x="579388" y="1771990"/>
              <a:ext cx="1244725" cy="2073931"/>
            </a:xfrm>
            <a:prstGeom prst="rect">
              <a:avLst/>
            </a:prstGeom>
            <a:gradFill rotWithShape="1">
              <a:gsLst>
                <a:gs pos="0">
                  <a:srgbClr val="A19574">
                    <a:shade val="85000"/>
                  </a:srgbClr>
                </a:gs>
                <a:gs pos="100000">
                  <a:srgbClr val="A19574">
                    <a:tint val="90000"/>
                    <a:alpha val="100000"/>
                    <a:satMod val="180000"/>
                  </a:srgb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p:spPr>
          <p:txBody>
            <a:bodyPr lIns="63539" tIns="63539" rIns="63539" bIns="63539" anchor="t"/>
            <a:lstStyle/>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lang="zh-CN" altLang="en-US" sz="1200" b="0" i="0" u="none" strike="noStrike" kern="0" cap="none" spc="0" normalizeH="0" baseline="0" noProof="0" dirty="0">
                  <a:ln>
                    <a:noFill/>
                  </a:ln>
                  <a:solidFill>
                    <a:prstClr val="white"/>
                  </a:solidFill>
                  <a:effectLst/>
                  <a:uLnTx/>
                  <a:uFillTx/>
                  <a:cs typeface="+mn-ea"/>
                  <a:sym typeface="+mn-lt"/>
                </a:rPr>
                <a:t>组织结构</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kern="0" dirty="0">
                  <a:solidFill>
                    <a:prstClr val="white"/>
                  </a:solidFill>
                  <a:cs typeface="+mn-ea"/>
                  <a:sym typeface="+mn-lt"/>
                </a:rPr>
                <a:t>人员管理</a:t>
              </a:r>
              <a:endParaRPr kumimoji="0" lang="zh-CN" altLang="en-US" sz="1200" b="0" i="0" u="none" strike="noStrike" kern="0" cap="none" spc="0" normalizeH="0" baseline="0" noProof="0" dirty="0">
                <a:ln>
                  <a:noFill/>
                </a:ln>
                <a:solidFill>
                  <a:prstClr val="white"/>
                </a:solidFill>
                <a:effectLst/>
                <a:uLnTx/>
                <a:uFillTx/>
                <a:cs typeface="+mn-ea"/>
                <a:sym typeface="+mn-lt"/>
              </a:endParaRPr>
            </a:p>
            <a:p>
              <a:pPr lvl="0" algn="ctr">
                <a:lnSpc>
                  <a:spcPct val="150000"/>
                </a:lnSpc>
                <a:buSzPct val="100000"/>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lang="zh-CN" altLang="en-US" sz="1200" b="0" i="0" u="none" strike="noStrike" kern="0" cap="none" spc="0" normalizeH="0" baseline="0" noProof="0" dirty="0">
                  <a:ln>
                    <a:noFill/>
                  </a:ln>
                  <a:solidFill>
                    <a:prstClr val="white"/>
                  </a:solidFill>
                  <a:effectLst/>
                  <a:uLnTx/>
                  <a:uFillTx/>
                  <a:cs typeface="+mn-ea"/>
                  <a:sym typeface="+mn-lt"/>
                </a:rPr>
                <a:t>权限管理</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lang="zh-CN" altLang="en-US" sz="1200" b="0" i="0" u="none" strike="noStrike" kern="0" cap="none" spc="0" normalizeH="0" baseline="0" noProof="0" dirty="0">
                  <a:ln>
                    <a:noFill/>
                  </a:ln>
                  <a:solidFill>
                    <a:prstClr val="white"/>
                  </a:solidFill>
                  <a:effectLst/>
                  <a:uLnTx/>
                  <a:uFillTx/>
                  <a:cs typeface="+mn-ea"/>
                  <a:sym typeface="+mn-lt"/>
                </a:rPr>
                <a:t>数据规则管理</a:t>
              </a:r>
              <a:endParaRPr kumimoji="0" sz="1200" b="0" i="0" u="none" strike="noStrike" kern="0" cap="none" spc="0" normalizeH="0" baseline="0" noProof="0" dirty="0">
                <a:ln>
                  <a:noFill/>
                </a:ln>
                <a:solidFill>
                  <a:prstClr val="white"/>
                </a:solidFill>
                <a:effectLst/>
                <a:uLnTx/>
                <a:uFillTx/>
                <a:cs typeface="+mn-ea"/>
                <a:sym typeface="+mn-lt"/>
              </a:endParaRPr>
            </a:p>
          </p:txBody>
        </p:sp>
        <p:sp>
          <p:nvSpPr>
            <p:cNvPr id="161" name="矩形">
              <a:extLst>
                <a:ext uri="{FF2B5EF4-FFF2-40B4-BE49-F238E27FC236}">
                  <a16:creationId xmlns:a16="http://schemas.microsoft.com/office/drawing/2014/main" id="{A7060FC3-70DE-4345-A02D-39CA3EE28201}"/>
                </a:ext>
              </a:extLst>
            </p:cNvPr>
            <p:cNvSpPr/>
            <p:nvPr/>
          </p:nvSpPr>
          <p:spPr>
            <a:xfrm>
              <a:off x="1929773" y="1164469"/>
              <a:ext cx="1235542" cy="413998"/>
            </a:xfrm>
            <a:prstGeom prst="rect">
              <a:avLst/>
            </a:prstGeom>
            <a:solidFill>
              <a:srgbClr val="FFAA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p>
              <a:pPr algn="ctr"/>
              <a:r>
                <a:rPr lang="zh-CN" altLang="en-US" sz="1800" dirty="0">
                  <a:solidFill>
                    <a:srgbClr val="FFFFFF"/>
                  </a:solidFill>
                  <a:cs typeface="+mn-ea"/>
                  <a:sym typeface="+mn-lt"/>
                </a:rPr>
                <a:t>客户管理</a:t>
              </a:r>
            </a:p>
          </p:txBody>
        </p:sp>
        <p:sp>
          <p:nvSpPr>
            <p:cNvPr id="162" name="矩形">
              <a:extLst>
                <a:ext uri="{FF2B5EF4-FFF2-40B4-BE49-F238E27FC236}">
                  <a16:creationId xmlns:a16="http://schemas.microsoft.com/office/drawing/2014/main" id="{709B4709-F8C2-4C91-80AC-218244F12686}"/>
                </a:ext>
              </a:extLst>
            </p:cNvPr>
            <p:cNvSpPr/>
            <p:nvPr/>
          </p:nvSpPr>
          <p:spPr>
            <a:xfrm>
              <a:off x="4607056" y="1164469"/>
              <a:ext cx="1376426" cy="413998"/>
            </a:xfrm>
            <a:prstGeom prst="rect">
              <a:avLst/>
            </a:prstGeom>
            <a:solidFill>
              <a:srgbClr val="FFAA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p>
              <a:pPr algn="ctr"/>
              <a:r>
                <a:rPr lang="zh-CN" altLang="en-US" sz="1800" dirty="0">
                  <a:solidFill>
                    <a:srgbClr val="FFFFFF"/>
                  </a:solidFill>
                  <a:cs typeface="+mn-ea"/>
                  <a:sym typeface="+mn-lt"/>
                </a:rPr>
                <a:t>业务管理</a:t>
              </a:r>
            </a:p>
          </p:txBody>
        </p:sp>
        <p:sp>
          <p:nvSpPr>
            <p:cNvPr id="163" name="矩形 16">
              <a:extLst>
                <a:ext uri="{FF2B5EF4-FFF2-40B4-BE49-F238E27FC236}">
                  <a16:creationId xmlns:a16="http://schemas.microsoft.com/office/drawing/2014/main" id="{2C1E4708-00F1-4449-BBB8-C455CEFF269B}"/>
                </a:ext>
              </a:extLst>
            </p:cNvPr>
            <p:cNvSpPr/>
            <p:nvPr/>
          </p:nvSpPr>
          <p:spPr>
            <a:xfrm>
              <a:off x="4621454" y="1773005"/>
              <a:ext cx="1345032" cy="2071550"/>
            </a:xfrm>
            <a:prstGeom prst="rect">
              <a:avLst/>
            </a:prstGeom>
            <a:gradFill rotWithShape="1">
              <a:gsLst>
                <a:gs pos="0">
                  <a:srgbClr val="A19574">
                    <a:shade val="85000"/>
                  </a:srgbClr>
                </a:gs>
                <a:gs pos="100000">
                  <a:srgbClr val="A19574">
                    <a:tint val="90000"/>
                    <a:alpha val="100000"/>
                    <a:satMod val="180000"/>
                  </a:srgb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p:spPr>
          <p:txBody>
            <a:bodyPr lIns="63539" tIns="63539" rIns="63539" bIns="63539" anchor="t"/>
            <a:lstStyle/>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lang="zh-CN" altLang="en-US" sz="1200" b="0" i="0" u="none" strike="noStrike" kern="0" cap="none" spc="0" normalizeH="0" baseline="0" noProof="0" dirty="0">
                <a:ln>
                  <a:noFill/>
                </a:ln>
                <a:solidFill>
                  <a:prstClr val="white"/>
                </a:solidFill>
                <a:effectLst/>
                <a:uLnTx/>
                <a:uFillTx/>
                <a:cs typeface="+mn-ea"/>
                <a:sym typeface="+mn-lt"/>
              </a:endParaRPr>
            </a:p>
          </p:txBody>
        </p:sp>
        <p:sp>
          <p:nvSpPr>
            <p:cNvPr id="164" name="矩形">
              <a:extLst>
                <a:ext uri="{FF2B5EF4-FFF2-40B4-BE49-F238E27FC236}">
                  <a16:creationId xmlns:a16="http://schemas.microsoft.com/office/drawing/2014/main" id="{0EFFAD79-94BC-4FEE-ACDE-D3001A6D7A82}"/>
                </a:ext>
              </a:extLst>
            </p:cNvPr>
            <p:cNvSpPr/>
            <p:nvPr/>
          </p:nvSpPr>
          <p:spPr>
            <a:xfrm>
              <a:off x="6061457" y="1164469"/>
              <a:ext cx="1212964" cy="413998"/>
            </a:xfrm>
            <a:prstGeom prst="rect">
              <a:avLst/>
            </a:prstGeom>
            <a:solidFill>
              <a:srgbClr val="FFAA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p>
              <a:pPr algn="ctr"/>
              <a:r>
                <a:rPr lang="zh-CN" altLang="en-US" sz="1800" dirty="0">
                  <a:solidFill>
                    <a:srgbClr val="FFFFFF"/>
                  </a:solidFill>
                  <a:cs typeface="+mn-ea"/>
                  <a:sym typeface="+mn-lt"/>
                </a:rPr>
                <a:t>绩效管理</a:t>
              </a:r>
            </a:p>
          </p:txBody>
        </p:sp>
        <p:sp>
          <p:nvSpPr>
            <p:cNvPr id="165" name="矩形 164">
              <a:extLst>
                <a:ext uri="{FF2B5EF4-FFF2-40B4-BE49-F238E27FC236}">
                  <a16:creationId xmlns:a16="http://schemas.microsoft.com/office/drawing/2014/main" id="{05910321-2884-43D9-963D-A2947793E427}"/>
                </a:ext>
              </a:extLst>
            </p:cNvPr>
            <p:cNvSpPr/>
            <p:nvPr/>
          </p:nvSpPr>
          <p:spPr>
            <a:xfrm>
              <a:off x="6054420" y="1784267"/>
              <a:ext cx="1185883" cy="2061653"/>
            </a:xfrm>
            <a:prstGeom prst="rect">
              <a:avLst/>
            </a:prstGeom>
            <a:gradFill rotWithShape="1">
              <a:gsLst>
                <a:gs pos="0">
                  <a:srgbClr val="A19574">
                    <a:shade val="85000"/>
                  </a:srgbClr>
                </a:gs>
                <a:gs pos="100000">
                  <a:srgbClr val="A19574">
                    <a:tint val="90000"/>
                    <a:alpha val="100000"/>
                    <a:satMod val="180000"/>
                  </a:srgb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p:spPr>
          <p:txBody>
            <a:bodyPr lIns="63539" tIns="63539" rIns="63539" bIns="63539" anchor="t"/>
            <a:lstStyle/>
            <a:p>
              <a:pPr marL="0" marR="0" lvl="0" indent="0" algn="ctr" defTabSz="914400" eaLnBrk="1" fontAlgn="auto" latinLnBrk="0" hangingPunct="1">
                <a:lnSpc>
                  <a:spcPct val="150000"/>
                </a:lnSpc>
                <a:spcBef>
                  <a:spcPts val="0"/>
                </a:spcBef>
                <a:spcAft>
                  <a:spcPts val="0"/>
                </a:spcAft>
                <a:buClrTx/>
                <a:buSzTx/>
                <a:buFontTx/>
                <a:buNone/>
                <a:tabLst/>
                <a:defRPr>
                  <a:solidFill>
                    <a:srgbClr val="FFFFFF"/>
                  </a:solidFill>
                </a:defRPr>
              </a:pPr>
              <a:r>
                <a:rPr kumimoji="0" lang="zh-CN" altLang="en-US" sz="1200" b="0" i="0" u="none" strike="noStrike" kern="0" cap="none" spc="0" normalizeH="0" baseline="0" noProof="0" dirty="0">
                  <a:ln>
                    <a:noFill/>
                  </a:ln>
                  <a:solidFill>
                    <a:prstClr val="white"/>
                  </a:solidFill>
                  <a:effectLst/>
                  <a:uLnTx/>
                  <a:uFillTx/>
                  <a:cs typeface="+mn-ea"/>
                  <a:sym typeface="+mn-lt"/>
                </a:rPr>
                <a:t>业务目标拆分</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solidFill>
                    <a:srgbClr val="FFFFFF"/>
                  </a:solidFill>
                </a:defRPr>
              </a:pPr>
              <a:r>
                <a:rPr lang="zh-CN" altLang="en-US" sz="1200" kern="0" dirty="0">
                  <a:solidFill>
                    <a:prstClr val="white"/>
                  </a:solidFill>
                  <a:cs typeface="+mn-ea"/>
                  <a:sym typeface="+mn-lt"/>
                </a:rPr>
                <a:t>员工效能统计</a:t>
              </a:r>
              <a:endParaRPr lang="en-US" altLang="zh-CN" sz="1200" kern="0" dirty="0">
                <a:solidFill>
                  <a:prstClr val="white"/>
                </a:solidFill>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solidFill>
                    <a:srgbClr val="FFFFFF"/>
                  </a:solidFill>
                </a:defRPr>
              </a:pPr>
              <a:endParaRPr kumimoji="0" lang="en-US" altLang="zh-CN" sz="1200" b="0" i="0" u="none" strike="noStrike" kern="0" cap="none" spc="0" normalizeH="0" baseline="0" noProof="0" dirty="0">
                <a:ln>
                  <a:noFill/>
                </a:ln>
                <a:solidFill>
                  <a:prstClr val="white"/>
                </a:solidFill>
                <a:effectLst/>
                <a:uLnTx/>
                <a:uFillTx/>
                <a:cs typeface="+mn-ea"/>
                <a:sym typeface="+mn-lt"/>
              </a:endParaRPr>
            </a:p>
          </p:txBody>
        </p:sp>
        <p:sp>
          <p:nvSpPr>
            <p:cNvPr id="166" name="矩形">
              <a:extLst>
                <a:ext uri="{FF2B5EF4-FFF2-40B4-BE49-F238E27FC236}">
                  <a16:creationId xmlns:a16="http://schemas.microsoft.com/office/drawing/2014/main" id="{670FE250-0B9B-41AE-A9EA-3B5E159B670E}"/>
                </a:ext>
              </a:extLst>
            </p:cNvPr>
            <p:cNvSpPr/>
            <p:nvPr/>
          </p:nvSpPr>
          <p:spPr>
            <a:xfrm>
              <a:off x="7352396" y="1164470"/>
              <a:ext cx="1182969" cy="413998"/>
            </a:xfrm>
            <a:prstGeom prst="rect">
              <a:avLst/>
            </a:prstGeom>
            <a:solidFill>
              <a:srgbClr val="FFAA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p>
              <a:pPr algn="ctr"/>
              <a:r>
                <a:rPr lang="zh-CN" altLang="en-US" sz="1800" dirty="0">
                  <a:solidFill>
                    <a:srgbClr val="FFFFFF"/>
                  </a:solidFill>
                  <a:cs typeface="+mn-ea"/>
                  <a:sym typeface="+mn-lt"/>
                </a:rPr>
                <a:t>销售工具</a:t>
              </a:r>
            </a:p>
          </p:txBody>
        </p:sp>
        <p:sp>
          <p:nvSpPr>
            <p:cNvPr id="167" name="文本框 28">
              <a:extLst>
                <a:ext uri="{FF2B5EF4-FFF2-40B4-BE49-F238E27FC236}">
                  <a16:creationId xmlns:a16="http://schemas.microsoft.com/office/drawing/2014/main" id="{413474EF-8EAA-4465-B870-8DDF262C2491}"/>
                </a:ext>
              </a:extLst>
            </p:cNvPr>
            <p:cNvSpPr txBox="1"/>
            <p:nvPr/>
          </p:nvSpPr>
          <p:spPr>
            <a:xfrm>
              <a:off x="7351158" y="1771043"/>
              <a:ext cx="1191685" cy="2034675"/>
            </a:xfrm>
            <a:prstGeom prst="rect">
              <a:avLst/>
            </a:prstGeom>
            <a:gradFill rotWithShape="1">
              <a:gsLst>
                <a:gs pos="0">
                  <a:srgbClr val="A19574">
                    <a:shade val="85000"/>
                  </a:srgbClr>
                </a:gs>
                <a:gs pos="100000">
                  <a:srgbClr val="A19574">
                    <a:tint val="90000"/>
                    <a:alpha val="100000"/>
                    <a:satMod val="180000"/>
                  </a:srgb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p:spPr>
          <p:txBody>
            <a:bodyPr wrap="square" lIns="63539" tIns="63539" rIns="63539" bIns="63539" anchor="t">
              <a:spAutoFit/>
            </a:bodyPr>
            <a:lstStyle/>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lang="zh-CN" altLang="en-US" sz="1200" b="0" i="0" u="none" strike="noStrike" kern="0" cap="none" spc="0" normalizeH="0" baseline="0" noProof="0" dirty="0">
                  <a:ln>
                    <a:noFill/>
                  </a:ln>
                  <a:solidFill>
                    <a:prstClr val="white"/>
                  </a:solidFill>
                  <a:effectLst/>
                  <a:uLnTx/>
                  <a:uFillTx/>
                  <a:cs typeface="+mn-ea"/>
                  <a:sym typeface="+mn-lt"/>
                </a:rPr>
                <a:t>日程任务</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kern="0" dirty="0">
                  <a:solidFill>
                    <a:prstClr val="white"/>
                  </a:solidFill>
                  <a:cs typeface="+mn-ea"/>
                  <a:sym typeface="+mn-lt"/>
                </a:rPr>
                <a:t>销售协同</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lang="zh-CN" altLang="en-US" sz="1200" b="0" i="0" u="none" strike="noStrike" kern="0" cap="none" spc="0" normalizeH="0" baseline="0" noProof="0" dirty="0">
                  <a:ln>
                    <a:noFill/>
                  </a:ln>
                  <a:solidFill>
                    <a:prstClr val="white"/>
                  </a:solidFill>
                  <a:effectLst/>
                  <a:uLnTx/>
                  <a:uFillTx/>
                  <a:cs typeface="+mn-ea"/>
                  <a:sym typeface="+mn-lt"/>
                </a:rPr>
                <a:t>业务培训考试</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kern="0" dirty="0">
                  <a:solidFill>
                    <a:prstClr val="white"/>
                  </a:solidFill>
                  <a:cs typeface="+mn-ea"/>
                  <a:sym typeface="+mn-lt"/>
                </a:rPr>
                <a:t>知识网盘</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US" altLang="zh-CN" sz="1200" kern="0" dirty="0">
                <a:solidFill>
                  <a:prstClr val="white"/>
                </a:solidFill>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lang="en-US" altLang="zh-CN" sz="1200" b="0" i="0" u="none" strike="noStrike" kern="0" cap="none" spc="0" normalizeH="0" baseline="0" noProof="0" dirty="0">
                <a:ln>
                  <a:noFill/>
                </a:ln>
                <a:solidFill>
                  <a:prstClr val="white"/>
                </a:solidFill>
                <a:effectLst/>
                <a:uLnTx/>
                <a:uFillTx/>
                <a:cs typeface="+mn-ea"/>
                <a:sym typeface="+mn-lt"/>
              </a:endParaRPr>
            </a:p>
          </p:txBody>
        </p:sp>
        <p:sp>
          <p:nvSpPr>
            <p:cNvPr id="168" name="矩形">
              <a:extLst>
                <a:ext uri="{FF2B5EF4-FFF2-40B4-BE49-F238E27FC236}">
                  <a16:creationId xmlns:a16="http://schemas.microsoft.com/office/drawing/2014/main" id="{ED210CB3-644A-4501-92C3-09B6FBFE6383}"/>
                </a:ext>
              </a:extLst>
            </p:cNvPr>
            <p:cNvSpPr/>
            <p:nvPr/>
          </p:nvSpPr>
          <p:spPr>
            <a:xfrm>
              <a:off x="9874286" y="1164469"/>
              <a:ext cx="1345237" cy="413998"/>
            </a:xfrm>
            <a:prstGeom prst="rect">
              <a:avLst/>
            </a:prstGeom>
            <a:solidFill>
              <a:srgbClr val="FFAA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p>
              <a:pPr algn="ctr"/>
              <a:r>
                <a:rPr lang="zh-CN" altLang="en-US" sz="1800" dirty="0">
                  <a:solidFill>
                    <a:srgbClr val="FFFFFF"/>
                  </a:solidFill>
                  <a:cs typeface="+mn-ea"/>
                  <a:sym typeface="+mn-lt"/>
                </a:rPr>
                <a:t>其他功能</a:t>
              </a:r>
            </a:p>
          </p:txBody>
        </p:sp>
        <p:sp>
          <p:nvSpPr>
            <p:cNvPr id="169" name="文本框 168">
              <a:extLst>
                <a:ext uri="{FF2B5EF4-FFF2-40B4-BE49-F238E27FC236}">
                  <a16:creationId xmlns:a16="http://schemas.microsoft.com/office/drawing/2014/main" id="{6A647F78-830C-4588-89D0-D966FE913D28}"/>
                </a:ext>
              </a:extLst>
            </p:cNvPr>
            <p:cNvSpPr txBox="1"/>
            <p:nvPr/>
          </p:nvSpPr>
          <p:spPr>
            <a:xfrm>
              <a:off x="9925326" y="1771990"/>
              <a:ext cx="1294198" cy="2034675"/>
            </a:xfrm>
            <a:prstGeom prst="rect">
              <a:avLst/>
            </a:prstGeom>
            <a:gradFill rotWithShape="1">
              <a:gsLst>
                <a:gs pos="0">
                  <a:srgbClr val="A19574">
                    <a:shade val="85000"/>
                  </a:srgbClr>
                </a:gs>
                <a:gs pos="100000">
                  <a:srgbClr val="A19574">
                    <a:tint val="90000"/>
                    <a:alpha val="100000"/>
                    <a:satMod val="180000"/>
                  </a:srgb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p:spPr>
          <p:txBody>
            <a:bodyPr wrap="square" lIns="63539" tIns="63539" rIns="63539" bIns="63539" anchor="t">
              <a:spAutoFit/>
            </a:bodyPr>
            <a:lstStyle/>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lang="zh-CN" altLang="en-US" sz="1200" b="0" i="0" u="none" strike="noStrike" kern="0" cap="none" spc="0" normalizeH="0" baseline="0" noProof="0" dirty="0">
                  <a:ln>
                    <a:noFill/>
                  </a:ln>
                  <a:solidFill>
                    <a:prstClr val="white"/>
                  </a:solidFill>
                  <a:effectLst/>
                  <a:uLnTx/>
                  <a:uFillTx/>
                  <a:cs typeface="+mn-ea"/>
                  <a:sym typeface="+mn-lt"/>
                </a:rPr>
                <a:t>请假出差管理</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kern="0" dirty="0">
                  <a:solidFill>
                    <a:prstClr val="white"/>
                  </a:solidFill>
                  <a:cs typeface="+mn-ea"/>
                  <a:sym typeface="+mn-lt"/>
                </a:rPr>
                <a:t>内部</a:t>
              </a:r>
              <a:r>
                <a:rPr lang="en-US" altLang="zh-CN" sz="1200" kern="0" dirty="0">
                  <a:solidFill>
                    <a:prstClr val="white"/>
                  </a:solidFill>
                  <a:cs typeface="+mn-ea"/>
                  <a:sym typeface="+mn-lt"/>
                </a:rPr>
                <a:t>IM</a:t>
              </a: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lang="zh-CN" altLang="en-US" sz="1200" b="0" i="0" u="none" strike="noStrike" kern="0" cap="none" spc="0" normalizeH="0" baseline="0" noProof="0" dirty="0">
                  <a:ln>
                    <a:noFill/>
                  </a:ln>
                  <a:solidFill>
                    <a:prstClr val="white"/>
                  </a:solidFill>
                  <a:effectLst/>
                  <a:uLnTx/>
                  <a:uFillTx/>
                  <a:cs typeface="+mn-ea"/>
                  <a:sym typeface="+mn-lt"/>
                </a:rPr>
                <a:t>数据接口</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kern="0" dirty="0">
                  <a:solidFill>
                    <a:prstClr val="white"/>
                  </a:solidFill>
                  <a:cs typeface="+mn-ea"/>
                  <a:sym typeface="+mn-lt"/>
                </a:rPr>
                <a:t>PaaS</a:t>
              </a:r>
              <a:r>
                <a:rPr lang="zh-CN" altLang="en-US" sz="1200" kern="0" dirty="0">
                  <a:solidFill>
                    <a:prstClr val="white"/>
                  </a:solidFill>
                  <a:cs typeface="+mn-ea"/>
                  <a:sym typeface="+mn-lt"/>
                </a:rPr>
                <a:t>功能</a:t>
              </a:r>
              <a:endParaRPr lang="en-US" altLang="zh-CN" sz="1200" kern="0" dirty="0">
                <a:solidFill>
                  <a:prstClr val="white"/>
                </a:solidFill>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sz="1200" b="0" i="0" u="none" strike="noStrike" kern="0" cap="none" spc="0" normalizeH="0" baseline="0" noProof="0" dirty="0">
                <a:ln>
                  <a:noFill/>
                </a:ln>
                <a:solidFill>
                  <a:prstClr val="white"/>
                </a:solidFill>
                <a:effectLst/>
                <a:uLnTx/>
                <a:uFillTx/>
                <a:cs typeface="+mn-ea"/>
                <a:sym typeface="+mn-lt"/>
              </a:endParaRPr>
            </a:p>
          </p:txBody>
        </p:sp>
        <p:sp>
          <p:nvSpPr>
            <p:cNvPr id="170" name="圆角矩形 59">
              <a:extLst>
                <a:ext uri="{FF2B5EF4-FFF2-40B4-BE49-F238E27FC236}">
                  <a16:creationId xmlns:a16="http://schemas.microsoft.com/office/drawing/2014/main" id="{4A2F0670-5A55-4452-B65A-DD853E8824ED}"/>
                </a:ext>
              </a:extLst>
            </p:cNvPr>
            <p:cNvSpPr/>
            <p:nvPr/>
          </p:nvSpPr>
          <p:spPr bwMode="auto">
            <a:xfrm>
              <a:off x="8003307" y="4534105"/>
              <a:ext cx="2437709" cy="2184626"/>
            </a:xfrm>
            <a:prstGeom prst="roundRect">
              <a:avLst>
                <a:gd name="adj" fmla="val 11126"/>
              </a:avLst>
            </a:prstGeom>
            <a:solidFill>
              <a:srgbClr val="C3986D">
                <a:lumMod val="25000"/>
                <a:lumOff val="75000"/>
              </a:srgbClr>
            </a:solidFill>
            <a:ln>
              <a:noFill/>
            </a:ln>
            <a:effectLst>
              <a:outerShdw blurRad="50800" dist="38100" dir="2700000" algn="tl" rotWithShape="0">
                <a:prstClr val="black">
                  <a:alpha val="40000"/>
                </a:prstClr>
              </a:outerShdw>
            </a:effectLst>
          </p:spPr>
          <p:txBody>
            <a:bodyPr lIns="256900" tIns="256900" rIns="256900" bIns="256900" rtlCol="0" anchor="ctr"/>
            <a:lstStyle/>
            <a:p>
              <a:pPr marL="0" marR="0" lvl="0" indent="0" defTabSz="5137098" eaLnBrk="1" fontAlgn="auto" latinLnBrk="0" hangingPunct="1">
                <a:lnSpc>
                  <a:spcPct val="90000"/>
                </a:lnSpc>
                <a:spcBef>
                  <a:spcPts val="5580"/>
                </a:spcBef>
                <a:spcAft>
                  <a:spcPts val="0"/>
                </a:spcAft>
                <a:buClrTx/>
                <a:buSzTx/>
                <a:buFontTx/>
                <a:buNone/>
                <a:tabLst/>
                <a:defRPr/>
              </a:pPr>
              <a:endParaRPr kumimoji="1" lang="zh-CN" altLang="en-US" sz="1399" b="1" i="0" u="none" strike="noStrike" kern="0" cap="none" spc="0" normalizeH="0" baseline="0" noProof="0" dirty="0">
                <a:ln>
                  <a:noFill/>
                </a:ln>
                <a:solidFill>
                  <a:prstClr val="black"/>
                </a:solidFill>
                <a:effectLst>
                  <a:outerShdw blurRad="38100" dist="38100" dir="2700000" algn="tl">
                    <a:srgbClr val="DDDDDD"/>
                  </a:outerShdw>
                </a:effectLst>
                <a:uLnTx/>
                <a:uFillTx/>
                <a:cs typeface="+mn-ea"/>
                <a:sym typeface="+mn-lt"/>
              </a:endParaRPr>
            </a:p>
          </p:txBody>
        </p:sp>
        <p:sp>
          <p:nvSpPr>
            <p:cNvPr id="171" name="圆角矩形 60">
              <a:extLst>
                <a:ext uri="{FF2B5EF4-FFF2-40B4-BE49-F238E27FC236}">
                  <a16:creationId xmlns:a16="http://schemas.microsoft.com/office/drawing/2014/main" id="{6AAD87DB-0671-45F8-8D6F-5FB5D7289850}"/>
                </a:ext>
              </a:extLst>
            </p:cNvPr>
            <p:cNvSpPr/>
            <p:nvPr/>
          </p:nvSpPr>
          <p:spPr bwMode="auto">
            <a:xfrm>
              <a:off x="529947" y="4537241"/>
              <a:ext cx="1321850" cy="2129965"/>
            </a:xfrm>
            <a:prstGeom prst="roundRect">
              <a:avLst>
                <a:gd name="adj" fmla="val 10117"/>
              </a:avLst>
            </a:prstGeom>
            <a:solidFill>
              <a:srgbClr val="C3986D">
                <a:lumMod val="25000"/>
                <a:lumOff val="75000"/>
              </a:srgbClr>
            </a:solidFill>
            <a:ln>
              <a:noFill/>
            </a:ln>
            <a:effectLst>
              <a:outerShdw blurRad="50800" dist="38100" dir="2700000" algn="tl" rotWithShape="0">
                <a:prstClr val="black">
                  <a:alpha val="40000"/>
                </a:prstClr>
              </a:outerShdw>
            </a:effectLst>
          </p:spPr>
          <p:txBody>
            <a:bodyPr lIns="256900" tIns="256900" rIns="256900" bIns="256900" rtlCol="0" anchor="ctr"/>
            <a:lstStyle/>
            <a:p>
              <a:pPr marL="0" marR="0" lvl="0" indent="0" defTabSz="5137098" eaLnBrk="1" fontAlgn="auto" latinLnBrk="0" hangingPunct="1">
                <a:lnSpc>
                  <a:spcPct val="90000"/>
                </a:lnSpc>
                <a:spcBef>
                  <a:spcPts val="5580"/>
                </a:spcBef>
                <a:spcAft>
                  <a:spcPts val="0"/>
                </a:spcAft>
                <a:buClrTx/>
                <a:buSzTx/>
                <a:buFontTx/>
                <a:buNone/>
                <a:tabLst/>
                <a:defRPr/>
              </a:pPr>
              <a:endParaRPr kumimoji="1" lang="zh-CN" altLang="en-US" sz="1399" b="1" i="0" u="none" strike="noStrike" kern="0" cap="none" spc="0" normalizeH="0" baseline="0" noProof="0" dirty="0">
                <a:ln>
                  <a:noFill/>
                </a:ln>
                <a:solidFill>
                  <a:prstClr val="black"/>
                </a:solidFill>
                <a:effectLst>
                  <a:outerShdw blurRad="38100" dist="38100" dir="2700000" algn="tl">
                    <a:srgbClr val="DDDDDD"/>
                  </a:outerShdw>
                </a:effectLst>
                <a:uLnTx/>
                <a:uFillTx/>
                <a:cs typeface="+mn-ea"/>
                <a:sym typeface="+mn-lt"/>
              </a:endParaRPr>
            </a:p>
          </p:txBody>
        </p:sp>
        <p:sp>
          <p:nvSpPr>
            <p:cNvPr id="172" name="椭圆 171">
              <a:extLst>
                <a:ext uri="{FF2B5EF4-FFF2-40B4-BE49-F238E27FC236}">
                  <a16:creationId xmlns:a16="http://schemas.microsoft.com/office/drawing/2014/main" id="{1B207713-AE25-4AC7-B8F8-A1CEB43CAF62}"/>
                </a:ext>
              </a:extLst>
            </p:cNvPr>
            <p:cNvSpPr/>
            <p:nvPr/>
          </p:nvSpPr>
          <p:spPr bwMode="auto">
            <a:xfrm>
              <a:off x="4289639" y="4877543"/>
              <a:ext cx="835506" cy="171700"/>
            </a:xfrm>
            <a:prstGeom prst="ellipse">
              <a:avLst/>
            </a:prstGeom>
            <a:solidFill>
              <a:srgbClr val="C3986D">
                <a:lumMod val="25000"/>
                <a:lumOff val="75000"/>
              </a:srgbClr>
            </a:solidFill>
            <a:ln>
              <a:noFill/>
            </a:ln>
          </p:spPr>
          <p:txBody>
            <a:bodyPr lIns="256900" tIns="256900" rIns="256900" bIns="256900" rtlCol="0" anchor="ctr"/>
            <a:lstStyle/>
            <a:p>
              <a:pPr marL="0" marR="0" lvl="0" indent="0" defTabSz="5137098" eaLnBrk="1" fontAlgn="auto" latinLnBrk="0" hangingPunct="1">
                <a:lnSpc>
                  <a:spcPct val="90000"/>
                </a:lnSpc>
                <a:spcBef>
                  <a:spcPts val="5580"/>
                </a:spcBef>
                <a:spcAft>
                  <a:spcPts val="0"/>
                </a:spcAft>
                <a:buClrTx/>
                <a:buSzTx/>
                <a:buFontTx/>
                <a:buNone/>
                <a:tabLst/>
                <a:defRPr/>
              </a:pPr>
              <a:endParaRPr kumimoji="1" lang="zh-CN" altLang="en-US" sz="1500" b="1" i="0" u="none" strike="noStrike" kern="0" cap="none" spc="0" normalizeH="0" baseline="0" noProof="0" dirty="0">
                <a:ln>
                  <a:noFill/>
                </a:ln>
                <a:solidFill>
                  <a:prstClr val="black"/>
                </a:solidFill>
                <a:effectLst>
                  <a:outerShdw blurRad="38100" dist="38100" dir="2700000" algn="tl">
                    <a:srgbClr val="DDDDDD"/>
                  </a:outerShdw>
                </a:effectLst>
                <a:uLnTx/>
                <a:uFillTx/>
                <a:cs typeface="+mn-ea"/>
                <a:sym typeface="+mn-lt"/>
              </a:endParaRPr>
            </a:p>
          </p:txBody>
        </p:sp>
        <p:sp>
          <p:nvSpPr>
            <p:cNvPr id="173" name="文本框 172">
              <a:extLst>
                <a:ext uri="{FF2B5EF4-FFF2-40B4-BE49-F238E27FC236}">
                  <a16:creationId xmlns:a16="http://schemas.microsoft.com/office/drawing/2014/main" id="{4023621A-DC64-45E4-A154-1327A22FF246}"/>
                </a:ext>
              </a:extLst>
            </p:cNvPr>
            <p:cNvSpPr txBox="1"/>
            <p:nvPr/>
          </p:nvSpPr>
          <p:spPr>
            <a:xfrm>
              <a:off x="8728637" y="4925184"/>
              <a:ext cx="1261700" cy="307553"/>
            </a:xfrm>
            <a:prstGeom prst="rect">
              <a:avLst/>
            </a:prstGeom>
            <a:solidFill>
              <a:srgbClr val="C3986D">
                <a:lumMod val="25000"/>
                <a:lumOff val="75000"/>
              </a:srgbClr>
            </a:solidFill>
          </p:spPr>
          <p:txBody>
            <a:bodyPr wrap="none" lIns="91349" tIns="45673" rIns="91349" bIns="45673"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399" b="0" i="0" u="none" strike="noStrike" kern="0" cap="none" spc="0" normalizeH="0" baseline="0" noProof="0" dirty="0">
                  <a:ln>
                    <a:noFill/>
                  </a:ln>
                  <a:solidFill>
                    <a:prstClr val="black"/>
                  </a:solidFill>
                  <a:effectLst/>
                  <a:uLnTx/>
                  <a:uFillTx/>
                  <a:cs typeface="+mn-ea"/>
                  <a:sym typeface="+mn-lt"/>
                </a:rPr>
                <a:t>企业互联平台</a:t>
              </a:r>
            </a:p>
          </p:txBody>
        </p:sp>
        <p:sp>
          <p:nvSpPr>
            <p:cNvPr id="174" name="文本框 173">
              <a:extLst>
                <a:ext uri="{FF2B5EF4-FFF2-40B4-BE49-F238E27FC236}">
                  <a16:creationId xmlns:a16="http://schemas.microsoft.com/office/drawing/2014/main" id="{8C7E408C-D650-47C7-B0F5-73DF9CCFEF61}"/>
                </a:ext>
              </a:extLst>
            </p:cNvPr>
            <p:cNvSpPr txBox="1"/>
            <p:nvPr/>
          </p:nvSpPr>
          <p:spPr>
            <a:xfrm>
              <a:off x="751540" y="5128124"/>
              <a:ext cx="902628" cy="738184"/>
            </a:xfrm>
            <a:prstGeom prst="rect">
              <a:avLst/>
            </a:prstGeom>
            <a:solidFill>
              <a:srgbClr val="C3986D">
                <a:lumMod val="25000"/>
                <a:lumOff val="75000"/>
              </a:srgbClr>
            </a:solidFill>
          </p:spPr>
          <p:txBody>
            <a:bodyPr wrap="none" lIns="91349" tIns="45673" rIns="91349" bIns="45673"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399" b="0" i="0" u="none" strike="noStrike" kern="0" cap="none" spc="0" normalizeH="0" baseline="0" noProof="0" dirty="0">
                  <a:ln>
                    <a:noFill/>
                  </a:ln>
                  <a:solidFill>
                    <a:prstClr val="black"/>
                  </a:solidFill>
                  <a:effectLst/>
                  <a:uLnTx/>
                  <a:uFillTx/>
                  <a:cs typeface="+mn-ea"/>
                  <a:sym typeface="+mn-lt"/>
                </a:rPr>
                <a:t>企业微信</a:t>
              </a:r>
              <a:endParaRPr kumimoji="1" lang="en-US" altLang="zh-CN" sz="1399" b="0" i="0" u="none" strike="noStrike" kern="0" cap="none" spc="0" normalizeH="0" baseline="0" noProof="0" dirty="0">
                <a:ln>
                  <a:noFill/>
                </a:ln>
                <a:solidFill>
                  <a:prstClr val="black"/>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399" b="0" i="0" u="none" strike="noStrike" kern="0" cap="none" spc="0" normalizeH="0" baseline="0" noProof="0" dirty="0">
                  <a:ln>
                    <a:noFill/>
                  </a:ln>
                  <a:solidFill>
                    <a:prstClr val="black"/>
                  </a:solidFill>
                  <a:effectLst/>
                  <a:uLnTx/>
                  <a:uFillTx/>
                  <a:cs typeface="+mn-ea"/>
                  <a:sym typeface="+mn-lt"/>
                </a:rPr>
                <a:t>＋</a:t>
              </a:r>
              <a:endParaRPr kumimoji="1" lang="en-US" altLang="zh-CN" sz="1399" b="0" i="0" u="none" strike="noStrike" kern="0" cap="none" spc="0" normalizeH="0" baseline="0" noProof="0" dirty="0">
                <a:ln>
                  <a:noFill/>
                </a:ln>
                <a:solidFill>
                  <a:prstClr val="black"/>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399" b="0" i="0" u="none" strike="noStrike" kern="0" cap="none" spc="0" normalizeH="0" baseline="0" noProof="0" dirty="0">
                  <a:ln>
                    <a:noFill/>
                  </a:ln>
                  <a:solidFill>
                    <a:prstClr val="black"/>
                  </a:solidFill>
                  <a:effectLst/>
                  <a:uLnTx/>
                  <a:uFillTx/>
                  <a:cs typeface="+mn-ea"/>
                  <a:sym typeface="+mn-lt"/>
                </a:rPr>
                <a:t>销售协同</a:t>
              </a:r>
              <a:endParaRPr kumimoji="1" lang="en-US" altLang="zh-CN" sz="1399" b="0" i="0" u="none" strike="noStrike" kern="0" cap="none" spc="0" normalizeH="0" baseline="0" noProof="0" dirty="0">
                <a:ln>
                  <a:noFill/>
                </a:ln>
                <a:solidFill>
                  <a:prstClr val="black"/>
                </a:solidFill>
                <a:effectLst/>
                <a:uLnTx/>
                <a:uFillTx/>
                <a:cs typeface="+mn-ea"/>
                <a:sym typeface="+mn-lt"/>
              </a:endParaRPr>
            </a:p>
          </p:txBody>
        </p:sp>
        <p:sp>
          <p:nvSpPr>
            <p:cNvPr id="175" name="圆角矩形 64">
              <a:extLst>
                <a:ext uri="{FF2B5EF4-FFF2-40B4-BE49-F238E27FC236}">
                  <a16:creationId xmlns:a16="http://schemas.microsoft.com/office/drawing/2014/main" id="{1B031A13-D079-4DB6-B3FD-0A83670D6347}"/>
                </a:ext>
              </a:extLst>
            </p:cNvPr>
            <p:cNvSpPr/>
            <p:nvPr/>
          </p:nvSpPr>
          <p:spPr bwMode="auto">
            <a:xfrm>
              <a:off x="3101525" y="4551411"/>
              <a:ext cx="4827819" cy="2163422"/>
            </a:xfrm>
            <a:prstGeom prst="roundRect">
              <a:avLst>
                <a:gd name="adj" fmla="val 11463"/>
              </a:avLst>
            </a:prstGeom>
            <a:solidFill>
              <a:srgbClr val="C3986D">
                <a:lumMod val="25000"/>
                <a:lumOff val="75000"/>
              </a:srgbClr>
            </a:solidFill>
            <a:ln>
              <a:noFill/>
            </a:ln>
            <a:effectLst>
              <a:outerShdw blurRad="50800" dist="38100" dir="2700000" algn="tl" rotWithShape="0">
                <a:prstClr val="black">
                  <a:alpha val="40000"/>
                </a:prstClr>
              </a:outerShdw>
            </a:effectLst>
          </p:spPr>
          <p:txBody>
            <a:bodyPr lIns="256900" tIns="256900" rIns="256900" bIns="256900" rtlCol="0" anchor="ctr"/>
            <a:lstStyle/>
            <a:p>
              <a:pPr marL="0" marR="0" lvl="0" indent="0" defTabSz="5137098" eaLnBrk="1" fontAlgn="auto" latinLnBrk="0" hangingPunct="1">
                <a:lnSpc>
                  <a:spcPct val="90000"/>
                </a:lnSpc>
                <a:spcBef>
                  <a:spcPts val="5580"/>
                </a:spcBef>
                <a:spcAft>
                  <a:spcPts val="0"/>
                </a:spcAft>
                <a:buClrTx/>
                <a:buSzTx/>
                <a:buFontTx/>
                <a:buNone/>
                <a:tabLst/>
                <a:defRPr/>
              </a:pPr>
              <a:endParaRPr kumimoji="1" lang="zh-CN" altLang="en-US" sz="1399" b="1" i="0" u="none" strike="noStrike" kern="0" cap="none" spc="0" normalizeH="0" baseline="0" noProof="0" dirty="0">
                <a:ln>
                  <a:noFill/>
                </a:ln>
                <a:solidFill>
                  <a:prstClr val="black"/>
                </a:solidFill>
                <a:effectLst>
                  <a:outerShdw blurRad="38100" dist="38100" dir="2700000" algn="tl">
                    <a:srgbClr val="DDDDDD"/>
                  </a:outerShdw>
                </a:effectLst>
                <a:uLnTx/>
                <a:uFillTx/>
                <a:cs typeface="+mn-ea"/>
                <a:sym typeface="+mn-lt"/>
              </a:endParaRPr>
            </a:p>
          </p:txBody>
        </p:sp>
        <p:sp>
          <p:nvSpPr>
            <p:cNvPr id="176" name="圆角矩形 65">
              <a:extLst>
                <a:ext uri="{FF2B5EF4-FFF2-40B4-BE49-F238E27FC236}">
                  <a16:creationId xmlns:a16="http://schemas.microsoft.com/office/drawing/2014/main" id="{D79CBCDE-2A15-441D-BF2F-33446AA768CC}"/>
                </a:ext>
              </a:extLst>
            </p:cNvPr>
            <p:cNvSpPr/>
            <p:nvPr/>
          </p:nvSpPr>
          <p:spPr bwMode="auto">
            <a:xfrm>
              <a:off x="10529222" y="4538516"/>
              <a:ext cx="916853" cy="2176317"/>
            </a:xfrm>
            <a:prstGeom prst="roundRect">
              <a:avLst/>
            </a:prstGeom>
            <a:solidFill>
              <a:srgbClr val="C3986D">
                <a:lumMod val="25000"/>
                <a:lumOff val="75000"/>
              </a:srgbClr>
            </a:solidFill>
            <a:ln>
              <a:noFill/>
            </a:ln>
            <a:effectLst>
              <a:outerShdw blurRad="50800" dist="38100" dir="2700000" algn="tl" rotWithShape="0">
                <a:prstClr val="black">
                  <a:alpha val="40000"/>
                </a:prstClr>
              </a:outerShdw>
            </a:effectLst>
          </p:spPr>
          <p:txBody>
            <a:bodyPr lIns="256900" tIns="256900" rIns="256900" bIns="256900" rtlCol="0" anchor="ctr"/>
            <a:lstStyle/>
            <a:p>
              <a:pPr marL="0" marR="0" lvl="0" indent="0" defTabSz="5137098" eaLnBrk="1" fontAlgn="auto" latinLnBrk="0" hangingPunct="1">
                <a:lnSpc>
                  <a:spcPct val="90000"/>
                </a:lnSpc>
                <a:spcBef>
                  <a:spcPts val="3055"/>
                </a:spcBef>
                <a:spcAft>
                  <a:spcPts val="0"/>
                </a:spcAft>
                <a:buClrTx/>
                <a:buSzTx/>
                <a:buFontTx/>
                <a:buNone/>
                <a:tabLst/>
                <a:defRPr/>
              </a:pPr>
              <a:endParaRPr kumimoji="1" lang="zh-CN" altLang="en-US" sz="1399" b="1" i="0" u="none" strike="noStrike" kern="0" cap="none" spc="0" normalizeH="0" baseline="0" noProof="0" dirty="0">
                <a:ln>
                  <a:noFill/>
                </a:ln>
                <a:solidFill>
                  <a:prstClr val="black"/>
                </a:solidFill>
                <a:effectLst>
                  <a:outerShdw blurRad="38100" dist="38100" dir="2700000" algn="tl">
                    <a:srgbClr val="DDDDDD"/>
                  </a:outerShdw>
                </a:effectLst>
                <a:uLnTx/>
                <a:uFillTx/>
                <a:cs typeface="+mn-ea"/>
                <a:sym typeface="+mn-lt"/>
              </a:endParaRPr>
            </a:p>
          </p:txBody>
        </p:sp>
        <p:sp>
          <p:nvSpPr>
            <p:cNvPr id="177" name="文本框 176">
              <a:extLst>
                <a:ext uri="{FF2B5EF4-FFF2-40B4-BE49-F238E27FC236}">
                  <a16:creationId xmlns:a16="http://schemas.microsoft.com/office/drawing/2014/main" id="{12C77578-BA33-44F4-9F91-D064E7E7A437}"/>
                </a:ext>
              </a:extLst>
            </p:cNvPr>
            <p:cNvSpPr txBox="1"/>
            <p:nvPr/>
          </p:nvSpPr>
          <p:spPr>
            <a:xfrm>
              <a:off x="10727264" y="5055817"/>
              <a:ext cx="492259" cy="963133"/>
            </a:xfrm>
            <a:prstGeom prst="rect">
              <a:avLst/>
            </a:prstGeom>
            <a:solidFill>
              <a:srgbClr val="C3986D">
                <a:lumMod val="25000"/>
                <a:lumOff val="75000"/>
              </a:srgbClr>
            </a:solidFill>
          </p:spPr>
          <p:txBody>
            <a:bodyPr vert="eaVert" wrap="none" lIns="91349" tIns="49307" rIns="91349" bIns="45673" rtlCol="0">
              <a:spAutoFit/>
            </a:bodyPr>
            <a:lstStyle/>
            <a:p>
              <a:pPr marL="0" marR="0" lvl="0" indent="0" defTabSz="914400" eaLnBrk="1" fontAlgn="auto" latinLnBrk="0" hangingPunct="1">
                <a:lnSpc>
                  <a:spcPts val="2360"/>
                </a:lnSpc>
                <a:spcBef>
                  <a:spcPts val="0"/>
                </a:spcBef>
                <a:spcAft>
                  <a:spcPts val="0"/>
                </a:spcAft>
                <a:buClrTx/>
                <a:buSzTx/>
                <a:buFontTx/>
                <a:buNone/>
                <a:tabLst/>
                <a:defRPr/>
              </a:pPr>
              <a:r>
                <a:rPr kumimoji="1" lang="zh-CN" altLang="en-US" sz="1399" b="0" i="0" u="none" strike="noStrike" kern="0" cap="none" spc="0" normalizeH="0" baseline="0" noProof="0" dirty="0">
                  <a:ln>
                    <a:noFill/>
                  </a:ln>
                  <a:solidFill>
                    <a:prstClr val="black"/>
                  </a:solidFill>
                  <a:effectLst/>
                  <a:uLnTx/>
                  <a:uFillTx/>
                  <a:cs typeface="+mn-ea"/>
                  <a:sym typeface="+mn-lt"/>
                </a:rPr>
                <a:t>数 据 安 全</a:t>
              </a:r>
            </a:p>
          </p:txBody>
        </p:sp>
        <p:sp>
          <p:nvSpPr>
            <p:cNvPr id="178" name="文本框 177">
              <a:extLst>
                <a:ext uri="{FF2B5EF4-FFF2-40B4-BE49-F238E27FC236}">
                  <a16:creationId xmlns:a16="http://schemas.microsoft.com/office/drawing/2014/main" id="{3AE5654B-F233-4F18-8E19-182F28816184}"/>
                </a:ext>
              </a:extLst>
            </p:cNvPr>
            <p:cNvSpPr txBox="1"/>
            <p:nvPr/>
          </p:nvSpPr>
          <p:spPr>
            <a:xfrm>
              <a:off x="3612361" y="4924791"/>
              <a:ext cx="3153244" cy="307553"/>
            </a:xfrm>
            <a:prstGeom prst="rect">
              <a:avLst/>
            </a:prstGeom>
            <a:solidFill>
              <a:srgbClr val="C3986D">
                <a:lumMod val="25000"/>
                <a:lumOff val="75000"/>
              </a:srgbClr>
            </a:solidFill>
          </p:spPr>
          <p:txBody>
            <a:bodyPr wrap="none" lIns="91349" tIns="45673" rIns="91349" bIns="4567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99" b="0" i="0" u="none" strike="noStrike" kern="0" cap="none" spc="0" normalizeH="0" baseline="0" noProof="0" dirty="0">
                  <a:ln>
                    <a:noFill/>
                  </a:ln>
                  <a:solidFill>
                    <a:prstClr val="black"/>
                  </a:solidFill>
                  <a:effectLst/>
                  <a:uLnTx/>
                  <a:uFillTx/>
                  <a:cs typeface="+mn-ea"/>
                  <a:sym typeface="+mn-lt"/>
                </a:rPr>
                <a:t>开放连接层（连接系统），</a:t>
              </a:r>
              <a:r>
                <a:rPr kumimoji="1" lang="en-US" altLang="zh-CN" sz="1399" b="0" i="0" u="none" strike="noStrike" kern="0" cap="none" spc="0" normalizeH="0" baseline="0" noProof="0" dirty="0">
                  <a:ln>
                    <a:noFill/>
                  </a:ln>
                  <a:solidFill>
                    <a:prstClr val="black"/>
                  </a:solidFill>
                  <a:effectLst/>
                  <a:uLnTx/>
                  <a:uFillTx/>
                  <a:cs typeface="+mn-ea"/>
                  <a:sym typeface="+mn-lt"/>
                </a:rPr>
                <a:t>Open</a:t>
              </a:r>
              <a:r>
                <a:rPr kumimoji="1" lang="zh-CN" altLang="en-US" sz="1399" b="0" i="0" u="none" strike="noStrike" kern="0" cap="none" spc="0" normalizeH="0" baseline="0" noProof="0" dirty="0">
                  <a:ln>
                    <a:noFill/>
                  </a:ln>
                  <a:solidFill>
                    <a:prstClr val="black"/>
                  </a:solidFill>
                  <a:effectLst/>
                  <a:uLnTx/>
                  <a:uFillTx/>
                  <a:cs typeface="+mn-ea"/>
                  <a:sym typeface="+mn-lt"/>
                </a:rPr>
                <a:t> </a:t>
              </a:r>
              <a:r>
                <a:rPr kumimoji="1" lang="en-US" altLang="zh-CN" sz="1399" b="0" i="0" u="none" strike="noStrike" kern="0" cap="none" spc="0" normalizeH="0" baseline="0" noProof="0" dirty="0">
                  <a:ln>
                    <a:noFill/>
                  </a:ln>
                  <a:solidFill>
                    <a:prstClr val="black"/>
                  </a:solidFill>
                  <a:effectLst/>
                  <a:uLnTx/>
                  <a:uFillTx/>
                  <a:cs typeface="+mn-ea"/>
                  <a:sym typeface="+mn-lt"/>
                </a:rPr>
                <a:t>API</a:t>
              </a:r>
            </a:p>
          </p:txBody>
        </p:sp>
        <p:sp>
          <p:nvSpPr>
            <p:cNvPr id="179" name="文本框 178">
              <a:extLst>
                <a:ext uri="{FF2B5EF4-FFF2-40B4-BE49-F238E27FC236}">
                  <a16:creationId xmlns:a16="http://schemas.microsoft.com/office/drawing/2014/main" id="{B0FE9DE6-D33D-435B-94DD-89656E585083}"/>
                </a:ext>
              </a:extLst>
            </p:cNvPr>
            <p:cNvSpPr txBox="1"/>
            <p:nvPr/>
          </p:nvSpPr>
          <p:spPr>
            <a:xfrm>
              <a:off x="3434341" y="5388900"/>
              <a:ext cx="3820093" cy="522869"/>
            </a:xfrm>
            <a:prstGeom prst="rect">
              <a:avLst/>
            </a:prstGeom>
            <a:solidFill>
              <a:srgbClr val="C3986D">
                <a:lumMod val="25000"/>
                <a:lumOff val="75000"/>
              </a:srgbClr>
            </a:solidFill>
          </p:spPr>
          <p:txBody>
            <a:bodyPr wrap="none" lIns="91349" tIns="45673" rIns="91349" bIns="45673"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399" b="0" i="0" u="none" strike="noStrike" kern="0" cap="none" spc="0" normalizeH="0" baseline="0" noProof="0" dirty="0">
                  <a:ln>
                    <a:noFill/>
                  </a:ln>
                  <a:solidFill>
                    <a:prstClr val="black"/>
                  </a:solidFill>
                  <a:effectLst/>
                  <a:uLnTx/>
                  <a:uFillTx/>
                  <a:cs typeface="+mn-ea"/>
                  <a:sym typeface="+mn-lt"/>
                </a:rPr>
                <a:t>元数据、自定义对象、权限、智能表单</a:t>
              </a:r>
              <a:endParaRPr kumimoji="1" lang="en-US" altLang="zh-CN" sz="1399" b="0" i="0" u="none" strike="noStrike" kern="0" cap="none" spc="0" normalizeH="0" baseline="0" noProof="0" dirty="0">
                <a:ln>
                  <a:noFill/>
                </a:ln>
                <a:solidFill>
                  <a:prstClr val="black"/>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99" b="0" i="0" u="none" strike="noStrike" kern="0" cap="none" spc="0" normalizeH="0" baseline="0" noProof="0" dirty="0">
                  <a:ln>
                    <a:noFill/>
                  </a:ln>
                  <a:solidFill>
                    <a:prstClr val="black"/>
                  </a:solidFill>
                  <a:effectLst/>
                  <a:uLnTx/>
                  <a:uFillTx/>
                  <a:cs typeface="+mn-ea"/>
                  <a:sym typeface="+mn-lt"/>
                </a:rPr>
                <a:t>BPM</a:t>
              </a:r>
              <a:r>
                <a:rPr kumimoji="1" lang="zh-CN" altLang="en-US" sz="1399" b="0" i="0" u="none" strike="noStrike" kern="0" cap="none" spc="0" normalizeH="0" baseline="0" noProof="0" dirty="0">
                  <a:ln>
                    <a:noFill/>
                  </a:ln>
                  <a:solidFill>
                    <a:prstClr val="black"/>
                  </a:solidFill>
                  <a:effectLst/>
                  <a:uLnTx/>
                  <a:uFillTx/>
                  <a:cs typeface="+mn-ea"/>
                  <a:sym typeface="+mn-lt"/>
                </a:rPr>
                <a:t>、工作流、审批流、</a:t>
              </a:r>
              <a:r>
                <a:rPr kumimoji="1" lang="en-US" altLang="zh-CN" sz="1399" b="0" i="0" u="none" strike="noStrike" kern="0" cap="none" spc="0" normalizeH="0" baseline="0" noProof="0" dirty="0">
                  <a:ln>
                    <a:noFill/>
                  </a:ln>
                  <a:solidFill>
                    <a:prstClr val="black"/>
                  </a:solidFill>
                  <a:effectLst/>
                  <a:uLnTx/>
                  <a:uFillTx/>
                  <a:cs typeface="+mn-ea"/>
                  <a:sym typeface="+mn-lt"/>
                </a:rPr>
                <a:t>UI</a:t>
              </a:r>
              <a:r>
                <a:rPr kumimoji="1" lang="zh-CN" altLang="en-US" sz="1399" b="0" i="0" u="none" strike="noStrike" kern="0" cap="none" spc="0" normalizeH="0" baseline="0" noProof="0" dirty="0">
                  <a:ln>
                    <a:noFill/>
                  </a:ln>
                  <a:solidFill>
                    <a:prstClr val="black"/>
                  </a:solidFill>
                  <a:effectLst/>
                  <a:uLnTx/>
                  <a:uFillTx/>
                  <a:cs typeface="+mn-ea"/>
                  <a:sym typeface="+mn-lt"/>
                </a:rPr>
                <a:t>自定义、定位服务</a:t>
              </a:r>
              <a:endParaRPr kumimoji="1" lang="en-US" altLang="zh-CN" sz="1399" b="0" i="0" u="none" strike="noStrike" kern="0" cap="none" spc="0" normalizeH="0" baseline="0" noProof="0" dirty="0">
                <a:ln>
                  <a:noFill/>
                </a:ln>
                <a:solidFill>
                  <a:prstClr val="black"/>
                </a:solidFill>
                <a:effectLst/>
                <a:uLnTx/>
                <a:uFillTx/>
                <a:cs typeface="+mn-ea"/>
                <a:sym typeface="+mn-lt"/>
              </a:endParaRPr>
            </a:p>
          </p:txBody>
        </p:sp>
        <p:sp>
          <p:nvSpPr>
            <p:cNvPr id="180" name="文本框 179">
              <a:extLst>
                <a:ext uri="{FF2B5EF4-FFF2-40B4-BE49-F238E27FC236}">
                  <a16:creationId xmlns:a16="http://schemas.microsoft.com/office/drawing/2014/main" id="{FA74C837-4D17-4F86-98E3-DB648EBC4D39}"/>
                </a:ext>
              </a:extLst>
            </p:cNvPr>
            <p:cNvSpPr txBox="1"/>
            <p:nvPr/>
          </p:nvSpPr>
          <p:spPr>
            <a:xfrm>
              <a:off x="3228962" y="6107862"/>
              <a:ext cx="4578734" cy="307553"/>
            </a:xfrm>
            <a:prstGeom prst="rect">
              <a:avLst/>
            </a:prstGeom>
            <a:solidFill>
              <a:srgbClr val="C3986D">
                <a:lumMod val="25000"/>
                <a:lumOff val="75000"/>
              </a:srgbClr>
            </a:solidFill>
          </p:spPr>
          <p:txBody>
            <a:bodyPr wrap="square" lIns="91349" tIns="45673" rIns="91349" bIns="4567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99" b="0" i="0" u="none" strike="noStrike" kern="0" cap="none" spc="0" normalizeH="0" baseline="0" noProof="0" dirty="0">
                  <a:ln>
                    <a:noFill/>
                  </a:ln>
                  <a:solidFill>
                    <a:prstClr val="black"/>
                  </a:solidFill>
                  <a:effectLst/>
                  <a:uLnTx/>
                  <a:uFillTx/>
                  <a:cs typeface="+mn-ea"/>
                  <a:sym typeface="+mn-lt"/>
                </a:rPr>
                <a:t>身份认证、短信服务、邮件服务、文件、语音、视频</a:t>
              </a:r>
            </a:p>
          </p:txBody>
        </p:sp>
        <p:sp>
          <p:nvSpPr>
            <p:cNvPr id="181" name="矩形 180">
              <a:extLst>
                <a:ext uri="{FF2B5EF4-FFF2-40B4-BE49-F238E27FC236}">
                  <a16:creationId xmlns:a16="http://schemas.microsoft.com/office/drawing/2014/main" id="{5551E2D8-1B45-45FB-A590-DFD9389D63A7}"/>
                </a:ext>
              </a:extLst>
            </p:cNvPr>
            <p:cNvSpPr/>
            <p:nvPr/>
          </p:nvSpPr>
          <p:spPr>
            <a:xfrm>
              <a:off x="4784213" y="4657976"/>
              <a:ext cx="1933217" cy="307553"/>
            </a:xfrm>
            <a:prstGeom prst="rect">
              <a:avLst/>
            </a:prstGeom>
            <a:solidFill>
              <a:srgbClr val="C3986D">
                <a:lumMod val="25000"/>
                <a:lumOff val="75000"/>
              </a:srgbClr>
            </a:solidFill>
          </p:spPr>
          <p:txBody>
            <a:bodyPr wrap="square" lIns="91349" tIns="45673" rIns="91349" bIns="45673">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399" b="0" i="0" u="none" strike="noStrike" kern="0" cap="none" spc="0" normalizeH="0" baseline="0" noProof="0" dirty="0">
                  <a:ln>
                    <a:noFill/>
                  </a:ln>
                  <a:solidFill>
                    <a:prstClr val="black"/>
                  </a:solidFill>
                  <a:effectLst/>
                  <a:uLnTx/>
                  <a:uFillTx/>
                  <a:cs typeface="+mn-ea"/>
                  <a:sym typeface="+mn-lt"/>
                </a:rPr>
                <a:t>PaaS </a:t>
              </a:r>
              <a:r>
                <a:rPr kumimoji="1" lang="zh-CN" altLang="en-US" sz="1399" b="0" i="0" u="none" strike="noStrike" kern="0" cap="none" spc="0" normalizeH="0" baseline="0" noProof="0" dirty="0">
                  <a:ln>
                    <a:noFill/>
                  </a:ln>
                  <a:solidFill>
                    <a:prstClr val="black"/>
                  </a:solidFill>
                  <a:effectLst/>
                  <a:uLnTx/>
                  <a:uFillTx/>
                  <a:cs typeface="+mn-ea"/>
                  <a:sym typeface="+mn-lt"/>
                </a:rPr>
                <a:t>平台</a:t>
              </a:r>
              <a:endParaRPr kumimoji="1" lang="en-US" altLang="zh-CN" sz="1399" b="0" i="0" u="none" strike="noStrike" kern="0" cap="none" spc="0" normalizeH="0" baseline="0" noProof="0" dirty="0">
                <a:ln>
                  <a:noFill/>
                </a:ln>
                <a:solidFill>
                  <a:prstClr val="black"/>
                </a:solidFill>
                <a:effectLst/>
                <a:uLnTx/>
                <a:uFillTx/>
                <a:cs typeface="+mn-ea"/>
                <a:sym typeface="+mn-lt"/>
              </a:endParaRPr>
            </a:p>
          </p:txBody>
        </p:sp>
        <p:cxnSp>
          <p:nvCxnSpPr>
            <p:cNvPr id="182" name="直线连接符 71">
              <a:extLst>
                <a:ext uri="{FF2B5EF4-FFF2-40B4-BE49-F238E27FC236}">
                  <a16:creationId xmlns:a16="http://schemas.microsoft.com/office/drawing/2014/main" id="{5A82A389-1EC8-41C8-A21A-CBAD2937E924}"/>
                </a:ext>
              </a:extLst>
            </p:cNvPr>
            <p:cNvCxnSpPr/>
            <p:nvPr/>
          </p:nvCxnSpPr>
          <p:spPr bwMode="auto">
            <a:xfrm>
              <a:off x="3787356" y="5291568"/>
              <a:ext cx="3142885" cy="8410"/>
            </a:xfrm>
            <a:prstGeom prst="line">
              <a:avLst/>
            </a:prstGeom>
            <a:solidFill>
              <a:srgbClr val="FFFFFF"/>
            </a:solidFill>
            <a:ln w="3175" cap="flat" cmpd="sng" algn="ctr">
              <a:solidFill>
                <a:sysClr val="windowText" lastClr="000000">
                  <a:lumMod val="75000"/>
                  <a:lumOff val="25000"/>
                  <a:alpha val="50000"/>
                </a:sysClr>
              </a:solidFill>
              <a:prstDash val="solid"/>
              <a:round/>
              <a:headEnd type="none" w="med" len="med"/>
              <a:tailEnd type="none" w="med" len="med"/>
            </a:ln>
            <a:effectLst/>
          </p:spPr>
        </p:cxnSp>
        <p:cxnSp>
          <p:nvCxnSpPr>
            <p:cNvPr id="183" name="直线连接符 72">
              <a:extLst>
                <a:ext uri="{FF2B5EF4-FFF2-40B4-BE49-F238E27FC236}">
                  <a16:creationId xmlns:a16="http://schemas.microsoft.com/office/drawing/2014/main" id="{1E8B903F-7070-4F38-ACB8-85F5F6FE1DB9}"/>
                </a:ext>
              </a:extLst>
            </p:cNvPr>
            <p:cNvCxnSpPr/>
            <p:nvPr/>
          </p:nvCxnSpPr>
          <p:spPr bwMode="auto">
            <a:xfrm flipV="1">
              <a:off x="3401149" y="6027457"/>
              <a:ext cx="4234369" cy="21123"/>
            </a:xfrm>
            <a:prstGeom prst="line">
              <a:avLst/>
            </a:prstGeom>
            <a:solidFill>
              <a:srgbClr val="FFFFFF"/>
            </a:solidFill>
            <a:ln w="3175" cap="flat" cmpd="sng" algn="ctr">
              <a:solidFill>
                <a:sysClr val="windowText" lastClr="000000">
                  <a:lumMod val="75000"/>
                  <a:lumOff val="25000"/>
                  <a:alpha val="50000"/>
                </a:sysClr>
              </a:solidFill>
              <a:prstDash val="solid"/>
              <a:round/>
              <a:headEnd type="none" w="med" len="med"/>
              <a:tailEnd type="none" w="med" len="med"/>
            </a:ln>
            <a:effectLst/>
          </p:spPr>
        </p:cxnSp>
        <p:sp>
          <p:nvSpPr>
            <p:cNvPr id="184" name="矩形 183">
              <a:extLst>
                <a:ext uri="{FF2B5EF4-FFF2-40B4-BE49-F238E27FC236}">
                  <a16:creationId xmlns:a16="http://schemas.microsoft.com/office/drawing/2014/main" id="{A6599B67-4357-4749-8A17-3245E4B77DE7}"/>
                </a:ext>
              </a:extLst>
            </p:cNvPr>
            <p:cNvSpPr/>
            <p:nvPr/>
          </p:nvSpPr>
          <p:spPr>
            <a:xfrm>
              <a:off x="8102157" y="5291568"/>
              <a:ext cx="2338918" cy="700161"/>
            </a:xfrm>
            <a:prstGeom prst="rect">
              <a:avLst/>
            </a:prstGeom>
            <a:noFill/>
          </p:spPr>
          <p:txBody>
            <a:bodyPr wrap="none" lIns="91349" tIns="45673" rIns="91349" bIns="45673">
              <a:spAutoFit/>
            </a:bodyPr>
            <a:lstStyle/>
            <a:p>
              <a:pPr algn="ctr">
                <a:lnSpc>
                  <a:spcPct val="150000"/>
                </a:lnSpc>
              </a:pPr>
              <a:r>
                <a:rPr kumimoji="1" lang="zh-CN" altLang="en-US" sz="1399" dirty="0">
                  <a:solidFill>
                    <a:prstClr val="black"/>
                  </a:solidFill>
                  <a:cs typeface="+mn-ea"/>
                  <a:sym typeface="+mn-lt"/>
                </a:rPr>
                <a:t>业务沟通、协作，智能表单</a:t>
              </a:r>
              <a:endParaRPr kumimoji="1" lang="en-US" altLang="zh-CN" sz="1399" dirty="0">
                <a:solidFill>
                  <a:prstClr val="black"/>
                </a:solidFill>
                <a:cs typeface="+mn-ea"/>
                <a:sym typeface="+mn-lt"/>
              </a:endParaRPr>
            </a:p>
            <a:p>
              <a:pPr algn="ctr">
                <a:lnSpc>
                  <a:spcPct val="150000"/>
                </a:lnSpc>
              </a:pPr>
              <a:r>
                <a:rPr kumimoji="1" lang="zh-CN" altLang="en-US" sz="1399" dirty="0">
                  <a:solidFill>
                    <a:prstClr val="black"/>
                  </a:solidFill>
                  <a:cs typeface="+mn-ea"/>
                  <a:sym typeface="+mn-lt"/>
                </a:rPr>
                <a:t>（连接伙伴、连接客户）</a:t>
              </a:r>
            </a:p>
          </p:txBody>
        </p:sp>
        <p:sp>
          <p:nvSpPr>
            <p:cNvPr id="185" name="圆角矩形 74">
              <a:extLst>
                <a:ext uri="{FF2B5EF4-FFF2-40B4-BE49-F238E27FC236}">
                  <a16:creationId xmlns:a16="http://schemas.microsoft.com/office/drawing/2014/main" id="{F30EF279-E23A-464D-8DB2-C0AFB153A9C9}"/>
                </a:ext>
              </a:extLst>
            </p:cNvPr>
            <p:cNvSpPr/>
            <p:nvPr/>
          </p:nvSpPr>
          <p:spPr bwMode="auto">
            <a:xfrm>
              <a:off x="1931928" y="4554434"/>
              <a:ext cx="1086377" cy="2129965"/>
            </a:xfrm>
            <a:prstGeom prst="roundRect">
              <a:avLst>
                <a:gd name="adj" fmla="val 10117"/>
              </a:avLst>
            </a:prstGeom>
            <a:solidFill>
              <a:srgbClr val="C3986D">
                <a:lumMod val="25000"/>
                <a:lumOff val="75000"/>
              </a:srgbClr>
            </a:solidFill>
            <a:ln>
              <a:noFill/>
            </a:ln>
            <a:effectLst>
              <a:outerShdw blurRad="50800" dist="38100" dir="2700000" algn="tl" rotWithShape="0">
                <a:prstClr val="black">
                  <a:alpha val="40000"/>
                </a:prstClr>
              </a:outerShdw>
            </a:effectLst>
          </p:spPr>
          <p:txBody>
            <a:bodyPr lIns="256900" tIns="256900" rIns="256900" bIns="256900" rtlCol="0" anchor="ctr"/>
            <a:lstStyle/>
            <a:p>
              <a:pPr marL="0" marR="0" lvl="0" indent="0" defTabSz="5137098" eaLnBrk="1" fontAlgn="auto" latinLnBrk="0" hangingPunct="1">
                <a:lnSpc>
                  <a:spcPct val="90000"/>
                </a:lnSpc>
                <a:spcBef>
                  <a:spcPts val="5580"/>
                </a:spcBef>
                <a:spcAft>
                  <a:spcPts val="0"/>
                </a:spcAft>
                <a:buClrTx/>
                <a:buSzTx/>
                <a:buFontTx/>
                <a:buNone/>
                <a:tabLst/>
                <a:defRPr/>
              </a:pPr>
              <a:endParaRPr kumimoji="1" lang="zh-CN" altLang="en-US" sz="1500" b="1" i="0" u="none" strike="noStrike" kern="0" cap="none" spc="0" normalizeH="0" baseline="0" noProof="0" dirty="0">
                <a:ln>
                  <a:noFill/>
                </a:ln>
                <a:solidFill>
                  <a:prstClr val="black"/>
                </a:solidFill>
                <a:effectLst>
                  <a:outerShdw blurRad="38100" dist="38100" dir="2700000" algn="tl">
                    <a:srgbClr val="DDDDDD"/>
                  </a:outerShdw>
                </a:effectLst>
                <a:uLnTx/>
                <a:uFillTx/>
                <a:cs typeface="+mn-ea"/>
                <a:sym typeface="+mn-lt"/>
              </a:endParaRPr>
            </a:p>
          </p:txBody>
        </p:sp>
        <p:sp>
          <p:nvSpPr>
            <p:cNvPr id="186" name="矩形 185">
              <a:extLst>
                <a:ext uri="{FF2B5EF4-FFF2-40B4-BE49-F238E27FC236}">
                  <a16:creationId xmlns:a16="http://schemas.microsoft.com/office/drawing/2014/main" id="{2C112CE8-258B-4EAD-A8BD-2EA21242655E}"/>
                </a:ext>
              </a:extLst>
            </p:cNvPr>
            <p:cNvSpPr/>
            <p:nvPr/>
          </p:nvSpPr>
          <p:spPr>
            <a:xfrm>
              <a:off x="2306891" y="5062084"/>
              <a:ext cx="445884" cy="1168815"/>
            </a:xfrm>
            <a:prstGeom prst="rect">
              <a:avLst/>
            </a:prstGeom>
            <a:solidFill>
              <a:srgbClr val="C3986D">
                <a:lumMod val="25000"/>
                <a:lumOff val="75000"/>
              </a:srgbClr>
            </a:solidFill>
          </p:spPr>
          <p:txBody>
            <a:bodyPr wrap="square" lIns="91349" tIns="45673" rIns="91349" bIns="45673">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399" b="0" i="0" u="none" strike="noStrike" kern="0" cap="none" spc="0" normalizeH="0" baseline="0" noProof="0" dirty="0">
                  <a:ln>
                    <a:noFill/>
                  </a:ln>
                  <a:solidFill>
                    <a:prstClr val="black"/>
                  </a:solidFill>
                  <a:effectLst/>
                  <a:uLnTx/>
                  <a:uFillTx/>
                  <a:cs typeface="+mn-ea"/>
                  <a:sym typeface="+mn-lt"/>
                </a:rPr>
                <a:t>BI</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99" b="0" i="0" u="none" strike="noStrike" kern="0" cap="none" spc="0" normalizeH="0" baseline="0" noProof="0" dirty="0">
                  <a:ln>
                    <a:noFill/>
                  </a:ln>
                  <a:solidFill>
                    <a:prstClr val="black"/>
                  </a:solidFill>
                  <a:effectLst/>
                  <a:uLnTx/>
                  <a:uFillTx/>
                  <a:cs typeface="+mn-ea"/>
                  <a:sym typeface="+mn-lt"/>
                </a:rPr>
                <a:t>数据分析</a:t>
              </a:r>
              <a:endParaRPr kumimoji="1" lang="en-US" altLang="zh-CN" sz="1399" b="0" i="0" u="none" strike="noStrike" kern="0" cap="none" spc="0" normalizeH="0" baseline="0" noProof="0" dirty="0">
                <a:ln>
                  <a:noFill/>
                </a:ln>
                <a:solidFill>
                  <a:prstClr val="black"/>
                </a:solidFill>
                <a:effectLst/>
                <a:uLnTx/>
                <a:uFillTx/>
                <a:cs typeface="+mn-ea"/>
                <a:sym typeface="+mn-lt"/>
              </a:endParaRPr>
            </a:p>
          </p:txBody>
        </p:sp>
        <p:grpSp>
          <p:nvGrpSpPr>
            <p:cNvPr id="187" name="组 76">
              <a:extLst>
                <a:ext uri="{FF2B5EF4-FFF2-40B4-BE49-F238E27FC236}">
                  <a16:creationId xmlns:a16="http://schemas.microsoft.com/office/drawing/2014/main" id="{34E19835-0EF6-4E80-9549-17D3C2B10286}"/>
                </a:ext>
              </a:extLst>
            </p:cNvPr>
            <p:cNvGrpSpPr/>
            <p:nvPr/>
          </p:nvGrpSpPr>
          <p:grpSpPr>
            <a:xfrm>
              <a:off x="512927" y="3920872"/>
              <a:ext cx="11193702" cy="611874"/>
              <a:chOff x="1940336" y="3357600"/>
              <a:chExt cx="10914006" cy="888554"/>
            </a:xfrm>
          </p:grpSpPr>
          <p:sp>
            <p:nvSpPr>
              <p:cNvPr id="203" name="圆角矩形 77">
                <a:extLst>
                  <a:ext uri="{FF2B5EF4-FFF2-40B4-BE49-F238E27FC236}">
                    <a16:creationId xmlns:a16="http://schemas.microsoft.com/office/drawing/2014/main" id="{B4B784BC-758F-48A5-B62F-641FCADAE367}"/>
                  </a:ext>
                </a:extLst>
              </p:cNvPr>
              <p:cNvSpPr/>
              <p:nvPr/>
            </p:nvSpPr>
            <p:spPr bwMode="auto">
              <a:xfrm>
                <a:off x="1940336" y="3549758"/>
                <a:ext cx="10537711" cy="509897"/>
              </a:xfrm>
              <a:prstGeom prst="roundRect">
                <a:avLst>
                  <a:gd name="adj" fmla="val 23773"/>
                </a:avLst>
              </a:prstGeom>
              <a:gradFill rotWithShape="1">
                <a:gsLst>
                  <a:gs pos="0">
                    <a:srgbClr val="A19574">
                      <a:shade val="85000"/>
                    </a:srgbClr>
                  </a:gs>
                  <a:gs pos="100000">
                    <a:srgbClr val="A19574">
                      <a:tint val="90000"/>
                      <a:alpha val="100000"/>
                      <a:satMod val="180000"/>
                    </a:srgb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p:spPr>
            <p:txBody>
              <a:bodyPr lIns="257141" tIns="257141" rIns="257141" bIns="257141" rtlCol="0" anchor="ctr"/>
              <a:lstStyle/>
              <a:p>
                <a:pPr marL="0" marR="0" lvl="0" indent="0" algn="ctr" defTabSz="5137098" eaLnBrk="1" fontAlgn="auto" latinLnBrk="0" hangingPunct="1">
                  <a:lnSpc>
                    <a:spcPct val="90000"/>
                  </a:lnSpc>
                  <a:spcBef>
                    <a:spcPts val="5580"/>
                  </a:spcBef>
                  <a:spcAft>
                    <a:spcPts val="0"/>
                  </a:spcAft>
                  <a:buClrTx/>
                  <a:buSzTx/>
                  <a:buFontTx/>
                  <a:buNone/>
                  <a:tabLst/>
                  <a:defRPr/>
                </a:pPr>
                <a:endParaRPr kumimoji="1" lang="zh-CN" altLang="en-US" sz="2000" b="1" i="0" u="none" strike="noStrike" kern="0" cap="none" spc="0" normalizeH="0" baseline="0" noProof="0" dirty="0">
                  <a:ln>
                    <a:noFill/>
                  </a:ln>
                  <a:effectLst>
                    <a:outerShdw blurRad="38100" dist="38100" dir="2700000" algn="tl">
                      <a:srgbClr val="DDDDDD"/>
                    </a:outerShdw>
                  </a:effectLst>
                  <a:uLnTx/>
                  <a:uFillTx/>
                  <a:cs typeface="+mn-ea"/>
                  <a:sym typeface="+mn-lt"/>
                </a:endParaRPr>
              </a:p>
            </p:txBody>
          </p:sp>
          <p:sp>
            <p:nvSpPr>
              <p:cNvPr id="204" name="三角形 126">
                <a:extLst>
                  <a:ext uri="{FF2B5EF4-FFF2-40B4-BE49-F238E27FC236}">
                    <a16:creationId xmlns:a16="http://schemas.microsoft.com/office/drawing/2014/main" id="{429BB888-59CB-476F-AE3B-695C7EBD481A}"/>
                  </a:ext>
                </a:extLst>
              </p:cNvPr>
              <p:cNvSpPr/>
              <p:nvPr/>
            </p:nvSpPr>
            <p:spPr>
              <a:xfrm rot="5400000">
                <a:off x="12033310" y="3425121"/>
                <a:ext cx="888554" cy="753511"/>
              </a:xfrm>
              <a:prstGeom prst="triangle">
                <a:avLst/>
              </a:prstGeom>
              <a:gradFill rotWithShape="1">
                <a:gsLst>
                  <a:gs pos="0">
                    <a:srgbClr val="A19574">
                      <a:shade val="85000"/>
                    </a:srgbClr>
                  </a:gs>
                  <a:gs pos="100000">
                    <a:srgbClr val="A19574">
                      <a:tint val="90000"/>
                      <a:alpha val="100000"/>
                      <a:satMod val="180000"/>
                    </a:srgb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707" b="0" i="0" u="none" strike="noStrike" kern="0" cap="none" spc="0" normalizeH="0" baseline="0" noProof="0">
                  <a:ln>
                    <a:noFill/>
                  </a:ln>
                  <a:solidFill>
                    <a:prstClr val="black"/>
                  </a:solidFill>
                  <a:effectLst/>
                  <a:uLnTx/>
                  <a:uFillTx/>
                  <a:cs typeface="+mn-ea"/>
                  <a:sym typeface="+mn-lt"/>
                </a:endParaRPr>
              </a:p>
            </p:txBody>
          </p:sp>
        </p:grpSp>
        <p:sp>
          <p:nvSpPr>
            <p:cNvPr id="188" name="文本框 187">
              <a:extLst>
                <a:ext uri="{FF2B5EF4-FFF2-40B4-BE49-F238E27FC236}">
                  <a16:creationId xmlns:a16="http://schemas.microsoft.com/office/drawing/2014/main" id="{717EA4A5-62BB-4ECC-8831-68A3ED86633A}"/>
                </a:ext>
              </a:extLst>
            </p:cNvPr>
            <p:cNvSpPr txBox="1"/>
            <p:nvPr/>
          </p:nvSpPr>
          <p:spPr>
            <a:xfrm>
              <a:off x="1893411" y="1798967"/>
              <a:ext cx="1318422" cy="1721690"/>
            </a:xfrm>
            <a:prstGeom prst="rect">
              <a:avLst/>
            </a:prstGeom>
            <a:noFill/>
          </p:spPr>
          <p:txBody>
            <a:bodyPr wrap="square" rtlCol="0">
              <a:spAutoFit/>
            </a:bodyPr>
            <a:lstStyle/>
            <a:p>
              <a:pPr algn="ctr">
                <a:lnSpc>
                  <a:spcPct val="150000"/>
                </a:lnSpc>
                <a:buSzPct val="100000"/>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prstClr val="white"/>
                  </a:solidFill>
                  <a:cs typeface="+mn-ea"/>
                  <a:sym typeface="+mn-lt"/>
                </a:rPr>
                <a:t>客户基本数据</a:t>
              </a:r>
              <a:endParaRPr lang="en-US" altLang="zh-CN" sz="1200" dirty="0">
                <a:solidFill>
                  <a:prstClr val="white"/>
                </a:solidFill>
                <a:cs typeface="+mn-ea"/>
                <a:sym typeface="+mn-lt"/>
              </a:endParaRPr>
            </a:p>
            <a:p>
              <a:pPr algn="ctr">
                <a:lnSpc>
                  <a:spcPct val="150000"/>
                </a:lnSpc>
                <a:buSzPct val="100000"/>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prstClr val="white"/>
                  </a:solidFill>
                  <a:cs typeface="+mn-ea"/>
                  <a:sym typeface="+mn-lt"/>
                </a:rPr>
                <a:t>科室医生管理</a:t>
              </a:r>
              <a:endParaRPr lang="en-US" altLang="zh-CN" sz="1200" dirty="0">
                <a:solidFill>
                  <a:prstClr val="white"/>
                </a:solidFill>
                <a:cs typeface="+mn-ea"/>
                <a:sym typeface="+mn-lt"/>
              </a:endParaRPr>
            </a:p>
            <a:p>
              <a:pPr algn="ctr">
                <a:lnSpc>
                  <a:spcPct val="150000"/>
                </a:lnSpc>
                <a:buSzPct val="100000"/>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prstClr val="white"/>
                  </a:solidFill>
                  <a:cs typeface="+mn-ea"/>
                  <a:sym typeface="+mn-lt"/>
                </a:rPr>
                <a:t>新客管理</a:t>
              </a:r>
            </a:p>
            <a:p>
              <a:pPr algn="ctr">
                <a:lnSpc>
                  <a:spcPct val="150000"/>
                </a:lnSpc>
                <a:buSzPct val="100000"/>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prstClr val="white"/>
                  </a:solidFill>
                  <a:cs typeface="+mn-ea"/>
                  <a:sym typeface="+mn-lt"/>
                </a:rPr>
                <a:t>客户分类</a:t>
              </a:r>
              <a:endParaRPr lang="en-US" altLang="zh-CN" sz="1200" dirty="0">
                <a:solidFill>
                  <a:prstClr val="white"/>
                </a:solidFill>
                <a:cs typeface="+mn-ea"/>
                <a:sym typeface="+mn-lt"/>
              </a:endParaRPr>
            </a:p>
            <a:p>
              <a:pPr algn="ctr">
                <a:lnSpc>
                  <a:spcPct val="150000"/>
                </a:lnSpc>
                <a:buSzPct val="100000"/>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prstClr val="white"/>
                  </a:solidFill>
                  <a:cs typeface="+mn-ea"/>
                  <a:sym typeface="+mn-lt"/>
                </a:rPr>
                <a:t>客户等级管理</a:t>
              </a:r>
              <a:endParaRPr lang="en-US" altLang="zh-CN" sz="1200" dirty="0">
                <a:solidFill>
                  <a:prstClr val="white"/>
                </a:solidFill>
                <a:cs typeface="+mn-ea"/>
                <a:sym typeface="+mn-lt"/>
              </a:endParaRPr>
            </a:p>
            <a:p>
              <a:pPr algn="ctr">
                <a:lnSpc>
                  <a:spcPct val="150000"/>
                </a:lnSpc>
                <a:buSzPct val="100000"/>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prstClr val="white"/>
                  </a:solidFill>
                  <a:cs typeface="+mn-ea"/>
                  <a:sym typeface="+mn-lt"/>
                </a:rPr>
                <a:t>客户价值管理</a:t>
              </a:r>
              <a:endParaRPr lang="en-US" altLang="zh-CN" sz="1200" dirty="0">
                <a:solidFill>
                  <a:prstClr val="white"/>
                </a:solidFill>
                <a:cs typeface="+mn-ea"/>
                <a:sym typeface="+mn-lt"/>
              </a:endParaRPr>
            </a:p>
          </p:txBody>
        </p:sp>
        <p:sp>
          <p:nvSpPr>
            <p:cNvPr id="189" name="箭头: 右 4">
              <a:extLst>
                <a:ext uri="{FF2B5EF4-FFF2-40B4-BE49-F238E27FC236}">
                  <a16:creationId xmlns:a16="http://schemas.microsoft.com/office/drawing/2014/main" id="{6EB9D56C-4D20-444D-8F77-03B18B8F2A18}"/>
                </a:ext>
              </a:extLst>
            </p:cNvPr>
            <p:cNvSpPr/>
            <p:nvPr/>
          </p:nvSpPr>
          <p:spPr>
            <a:xfrm rot="5400000">
              <a:off x="2414992" y="3761434"/>
              <a:ext cx="317250" cy="260270"/>
            </a:xfrm>
            <a:prstGeom prst="rightArrow">
              <a:avLst>
                <a:gd name="adj1" fmla="val 50000"/>
                <a:gd name="adj2" fmla="val 40190"/>
              </a:avLst>
            </a:prstGeom>
            <a:solidFill>
              <a:srgbClr val="F19A34"/>
            </a:solidFill>
            <a:ln w="10795" cap="flat" cmpd="sng" algn="ctr">
              <a:noFill/>
              <a:prstDash val="solid"/>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999" b="1" i="0" u="none" strike="noStrike" kern="0" cap="none" spc="0" normalizeH="0" baseline="0" noProof="0">
                <a:ln>
                  <a:noFill/>
                </a:ln>
                <a:solidFill>
                  <a:prstClr val="white"/>
                </a:solidFill>
                <a:effectLst/>
                <a:uLnTx/>
                <a:uFillTx/>
                <a:cs typeface="+mn-ea"/>
                <a:sym typeface="+mn-lt"/>
              </a:endParaRPr>
            </a:p>
          </p:txBody>
        </p:sp>
        <p:sp>
          <p:nvSpPr>
            <p:cNvPr id="190" name="箭头: 右 60">
              <a:extLst>
                <a:ext uri="{FF2B5EF4-FFF2-40B4-BE49-F238E27FC236}">
                  <a16:creationId xmlns:a16="http://schemas.microsoft.com/office/drawing/2014/main" id="{C561326E-27DA-4F69-BB9F-005256A3CEEB}"/>
                </a:ext>
              </a:extLst>
            </p:cNvPr>
            <p:cNvSpPr/>
            <p:nvPr/>
          </p:nvSpPr>
          <p:spPr>
            <a:xfrm rot="5400000">
              <a:off x="6461004" y="3761433"/>
              <a:ext cx="317250" cy="260270"/>
            </a:xfrm>
            <a:prstGeom prst="rightArrow">
              <a:avLst>
                <a:gd name="adj1" fmla="val 50000"/>
                <a:gd name="adj2" fmla="val 60347"/>
              </a:avLst>
            </a:prstGeom>
            <a:solidFill>
              <a:srgbClr val="F19A34"/>
            </a:solidFill>
            <a:ln w="10795" cap="flat" cmpd="sng" algn="ctr">
              <a:noFill/>
              <a:prstDash val="solid"/>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999" b="1" i="0" u="none" strike="noStrike" kern="0" cap="none" spc="0" normalizeH="0" baseline="0" noProof="0">
                <a:ln>
                  <a:noFill/>
                </a:ln>
                <a:solidFill>
                  <a:prstClr val="white"/>
                </a:solidFill>
                <a:effectLst/>
                <a:uLnTx/>
                <a:uFillTx/>
                <a:cs typeface="+mn-ea"/>
                <a:sym typeface="+mn-lt"/>
              </a:endParaRPr>
            </a:p>
          </p:txBody>
        </p:sp>
        <p:sp>
          <p:nvSpPr>
            <p:cNvPr id="191" name="箭头: 右 61">
              <a:extLst>
                <a:ext uri="{FF2B5EF4-FFF2-40B4-BE49-F238E27FC236}">
                  <a16:creationId xmlns:a16="http://schemas.microsoft.com/office/drawing/2014/main" id="{1241D974-91AA-4B7E-A85C-482E3CE5BF69}"/>
                </a:ext>
              </a:extLst>
            </p:cNvPr>
            <p:cNvSpPr/>
            <p:nvPr/>
          </p:nvSpPr>
          <p:spPr>
            <a:xfrm rot="5400000">
              <a:off x="1080961" y="3761434"/>
              <a:ext cx="317250" cy="260270"/>
            </a:xfrm>
            <a:prstGeom prst="rightArrow">
              <a:avLst>
                <a:gd name="adj1" fmla="val 50000"/>
                <a:gd name="adj2" fmla="val 40190"/>
              </a:avLst>
            </a:prstGeom>
            <a:solidFill>
              <a:srgbClr val="F19A34"/>
            </a:solidFill>
            <a:ln w="10795" cap="flat" cmpd="sng" algn="ctr">
              <a:noFill/>
              <a:prstDash val="solid"/>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999" b="1" i="0" u="none" strike="noStrike" kern="0" cap="none" spc="0" normalizeH="0" baseline="0" noProof="0">
                <a:ln>
                  <a:noFill/>
                </a:ln>
                <a:solidFill>
                  <a:prstClr val="white"/>
                </a:solidFill>
                <a:effectLst/>
                <a:uLnTx/>
                <a:uFillTx/>
                <a:cs typeface="+mn-ea"/>
                <a:sym typeface="+mn-lt"/>
              </a:endParaRPr>
            </a:p>
          </p:txBody>
        </p:sp>
        <p:sp>
          <p:nvSpPr>
            <p:cNvPr id="192" name="箭头: 右 60">
              <a:extLst>
                <a:ext uri="{FF2B5EF4-FFF2-40B4-BE49-F238E27FC236}">
                  <a16:creationId xmlns:a16="http://schemas.microsoft.com/office/drawing/2014/main" id="{EA2E0821-9EAD-4423-9DD4-D090EB0CCF38}"/>
                </a:ext>
              </a:extLst>
            </p:cNvPr>
            <p:cNvSpPr/>
            <p:nvPr/>
          </p:nvSpPr>
          <p:spPr>
            <a:xfrm rot="5400000">
              <a:off x="7803786" y="3773261"/>
              <a:ext cx="317250" cy="260270"/>
            </a:xfrm>
            <a:prstGeom prst="rightArrow">
              <a:avLst>
                <a:gd name="adj1" fmla="val 50000"/>
                <a:gd name="adj2" fmla="val 60347"/>
              </a:avLst>
            </a:prstGeom>
            <a:solidFill>
              <a:srgbClr val="F19A34"/>
            </a:solidFill>
            <a:ln w="10795" cap="flat" cmpd="sng" algn="ctr">
              <a:noFill/>
              <a:prstDash val="solid"/>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999" b="1" i="0" u="none" strike="noStrike" kern="0" cap="none" spc="0" normalizeH="0" baseline="0" noProof="0">
                <a:ln>
                  <a:noFill/>
                </a:ln>
                <a:solidFill>
                  <a:prstClr val="white"/>
                </a:solidFill>
                <a:effectLst/>
                <a:uLnTx/>
                <a:uFillTx/>
                <a:cs typeface="+mn-ea"/>
                <a:sym typeface="+mn-lt"/>
              </a:endParaRPr>
            </a:p>
          </p:txBody>
        </p:sp>
        <p:sp>
          <p:nvSpPr>
            <p:cNvPr id="193" name="矩形">
              <a:extLst>
                <a:ext uri="{FF2B5EF4-FFF2-40B4-BE49-F238E27FC236}">
                  <a16:creationId xmlns:a16="http://schemas.microsoft.com/office/drawing/2014/main" id="{FCB4513A-B487-4D04-BED0-C4B7674D1CD9}"/>
                </a:ext>
              </a:extLst>
            </p:cNvPr>
            <p:cNvSpPr/>
            <p:nvPr/>
          </p:nvSpPr>
          <p:spPr>
            <a:xfrm>
              <a:off x="3243290" y="1164469"/>
              <a:ext cx="1285791" cy="413998"/>
            </a:xfrm>
            <a:prstGeom prst="rect">
              <a:avLst/>
            </a:prstGeom>
            <a:solidFill>
              <a:srgbClr val="FFAA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p>
              <a:pPr algn="ctr"/>
              <a:r>
                <a:rPr lang="zh-CN" altLang="en-US" sz="1800" dirty="0">
                  <a:solidFill>
                    <a:srgbClr val="FFFFFF"/>
                  </a:solidFill>
                  <a:cs typeface="+mn-ea"/>
                  <a:sym typeface="+mn-lt"/>
                </a:rPr>
                <a:t>行为管理</a:t>
              </a:r>
            </a:p>
          </p:txBody>
        </p:sp>
        <p:sp>
          <p:nvSpPr>
            <p:cNvPr id="194" name="矩形 16">
              <a:extLst>
                <a:ext uri="{FF2B5EF4-FFF2-40B4-BE49-F238E27FC236}">
                  <a16:creationId xmlns:a16="http://schemas.microsoft.com/office/drawing/2014/main" id="{988D6BF6-2840-4FF3-86BF-E011F09FC362}"/>
                </a:ext>
              </a:extLst>
            </p:cNvPr>
            <p:cNvSpPr/>
            <p:nvPr/>
          </p:nvSpPr>
          <p:spPr>
            <a:xfrm>
              <a:off x="3241716" y="1784268"/>
              <a:ext cx="1284558" cy="2061653"/>
            </a:xfrm>
            <a:prstGeom prst="rect">
              <a:avLst/>
            </a:prstGeom>
            <a:gradFill rotWithShape="1">
              <a:gsLst>
                <a:gs pos="0">
                  <a:srgbClr val="A19574">
                    <a:shade val="85000"/>
                  </a:srgbClr>
                </a:gs>
                <a:gs pos="100000">
                  <a:srgbClr val="A19574">
                    <a:tint val="90000"/>
                    <a:alpha val="100000"/>
                    <a:satMod val="180000"/>
                  </a:srgb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p:spPr>
          <p:txBody>
            <a:bodyPr lIns="63539" tIns="63539" rIns="63539" bIns="63539" anchor="t"/>
            <a:lstStyle/>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lang="en-US" altLang="zh-CN" sz="1200" b="0" i="0" u="none" strike="noStrike" kern="0" cap="none" spc="0" normalizeH="0" baseline="0" noProof="0" dirty="0">
                <a:ln>
                  <a:noFill/>
                </a:ln>
                <a:solidFill>
                  <a:prstClr val="white"/>
                </a:solidFill>
                <a:effectLst/>
                <a:uLnTx/>
                <a:uFillTx/>
                <a:cs typeface="+mn-ea"/>
                <a:sym typeface="+mn-lt"/>
              </a:endParaRPr>
            </a:p>
          </p:txBody>
        </p:sp>
        <p:sp>
          <p:nvSpPr>
            <p:cNvPr id="195" name="矩形">
              <a:extLst>
                <a:ext uri="{FF2B5EF4-FFF2-40B4-BE49-F238E27FC236}">
                  <a16:creationId xmlns:a16="http://schemas.microsoft.com/office/drawing/2014/main" id="{BEDD7BA4-9AEF-4B97-8CEA-EF24430F87D4}"/>
                </a:ext>
              </a:extLst>
            </p:cNvPr>
            <p:cNvSpPr/>
            <p:nvPr/>
          </p:nvSpPr>
          <p:spPr>
            <a:xfrm>
              <a:off x="8613340" y="1164470"/>
              <a:ext cx="1182969" cy="413998"/>
            </a:xfrm>
            <a:prstGeom prst="rect">
              <a:avLst/>
            </a:prstGeom>
            <a:solidFill>
              <a:srgbClr val="FFAA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p>
              <a:pPr algn="ctr"/>
              <a:r>
                <a:rPr lang="zh-CN" altLang="en-US" sz="1800" dirty="0">
                  <a:solidFill>
                    <a:srgbClr val="FFFFFF"/>
                  </a:solidFill>
                  <a:cs typeface="+mn-ea"/>
                  <a:sym typeface="+mn-lt"/>
                </a:rPr>
                <a:t>数据分析</a:t>
              </a:r>
            </a:p>
          </p:txBody>
        </p:sp>
        <p:sp>
          <p:nvSpPr>
            <p:cNvPr id="196" name="文本框 28">
              <a:extLst>
                <a:ext uri="{FF2B5EF4-FFF2-40B4-BE49-F238E27FC236}">
                  <a16:creationId xmlns:a16="http://schemas.microsoft.com/office/drawing/2014/main" id="{37221D23-B7EC-4A8B-800A-A41F651A2703}"/>
                </a:ext>
              </a:extLst>
            </p:cNvPr>
            <p:cNvSpPr txBox="1"/>
            <p:nvPr/>
          </p:nvSpPr>
          <p:spPr>
            <a:xfrm>
              <a:off x="8630777" y="1787467"/>
              <a:ext cx="1182768" cy="2034675"/>
            </a:xfrm>
            <a:prstGeom prst="rect">
              <a:avLst/>
            </a:prstGeom>
            <a:gradFill rotWithShape="1">
              <a:gsLst>
                <a:gs pos="0">
                  <a:srgbClr val="A19574">
                    <a:shade val="85000"/>
                  </a:srgbClr>
                </a:gs>
                <a:gs pos="100000">
                  <a:srgbClr val="A19574">
                    <a:tint val="90000"/>
                    <a:alpha val="100000"/>
                    <a:satMod val="180000"/>
                  </a:srgb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p:spPr>
          <p:txBody>
            <a:bodyPr wrap="square" lIns="63539" tIns="63539" rIns="63539" bIns="63539" anchor="t">
              <a:spAutoFit/>
            </a:bodyPr>
            <a:lstStyle/>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lang="zh-CN" altLang="en-US" sz="1200" b="0" i="0" u="none" strike="noStrike" kern="0" cap="none" spc="0" normalizeH="0" baseline="0" noProof="0" dirty="0">
                  <a:ln>
                    <a:noFill/>
                  </a:ln>
                  <a:solidFill>
                    <a:prstClr val="white"/>
                  </a:solidFill>
                  <a:effectLst/>
                  <a:uLnTx/>
                  <a:uFillTx/>
                  <a:cs typeface="+mn-ea"/>
                  <a:sym typeface="+mn-lt"/>
                </a:rPr>
                <a:t>客户分析</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kern="0" dirty="0">
                  <a:solidFill>
                    <a:prstClr val="white"/>
                  </a:solidFill>
                  <a:cs typeface="+mn-ea"/>
                  <a:sym typeface="+mn-lt"/>
                </a:rPr>
                <a:t>绩效分析</a:t>
              </a:r>
              <a:endParaRPr lang="en-US" altLang="zh-CN" sz="1200" kern="0" dirty="0">
                <a:solidFill>
                  <a:prstClr val="white"/>
                </a:solidFill>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kern="0" dirty="0">
                  <a:solidFill>
                    <a:prstClr val="white"/>
                  </a:solidFill>
                  <a:cs typeface="+mn-ea"/>
                  <a:sym typeface="+mn-lt"/>
                </a:rPr>
                <a:t>KPI</a:t>
              </a:r>
              <a:r>
                <a:rPr lang="zh-CN" altLang="en-US" sz="1200" kern="0" dirty="0">
                  <a:solidFill>
                    <a:prstClr val="white"/>
                  </a:solidFill>
                  <a:cs typeface="+mn-ea"/>
                  <a:sym typeface="+mn-lt"/>
                </a:rPr>
                <a:t>分析</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kumimoji="0" lang="zh-CN" altLang="en-US" sz="1200" b="0" i="0" u="none" strike="noStrike" kern="0" cap="none" spc="0" normalizeH="0" baseline="0" noProof="0" dirty="0">
                  <a:ln>
                    <a:noFill/>
                  </a:ln>
                  <a:solidFill>
                    <a:prstClr val="white"/>
                  </a:solidFill>
                  <a:effectLst/>
                  <a:uLnTx/>
                  <a:uFillTx/>
                  <a:cs typeface="+mn-ea"/>
                  <a:sym typeface="+mn-lt"/>
                </a:rPr>
                <a:t>自定义报表</a:t>
              </a: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US" altLang="zh-CN" sz="1200" kern="0" dirty="0">
                <a:solidFill>
                  <a:prstClr val="white"/>
                </a:solidFill>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lang="en-US" altLang="zh-CN" sz="12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Pct val="100000"/>
                <a:buFontTx/>
                <a:buNone/>
                <a:tabLst/>
                <a:defRPr sz="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lang="en-US" altLang="zh-CN" sz="1200" b="0" i="0" u="none" strike="noStrike" kern="0" cap="none" spc="0" normalizeH="0" baseline="0" noProof="0" dirty="0">
                <a:ln>
                  <a:noFill/>
                </a:ln>
                <a:solidFill>
                  <a:prstClr val="white"/>
                </a:solidFill>
                <a:effectLst/>
                <a:uLnTx/>
                <a:uFillTx/>
                <a:cs typeface="+mn-ea"/>
                <a:sym typeface="+mn-lt"/>
              </a:endParaRPr>
            </a:p>
          </p:txBody>
        </p:sp>
        <p:sp>
          <p:nvSpPr>
            <p:cNvPr id="197" name="箭头: 右 60">
              <a:extLst>
                <a:ext uri="{FF2B5EF4-FFF2-40B4-BE49-F238E27FC236}">
                  <a16:creationId xmlns:a16="http://schemas.microsoft.com/office/drawing/2014/main" id="{5D28FDC7-9E3C-46F7-8D8C-345C7B203123}"/>
                </a:ext>
              </a:extLst>
            </p:cNvPr>
            <p:cNvSpPr/>
            <p:nvPr/>
          </p:nvSpPr>
          <p:spPr>
            <a:xfrm rot="5400000">
              <a:off x="9070727" y="3763854"/>
              <a:ext cx="317250" cy="260270"/>
            </a:xfrm>
            <a:prstGeom prst="rightArrow">
              <a:avLst>
                <a:gd name="adj1" fmla="val 50000"/>
                <a:gd name="adj2" fmla="val 60347"/>
              </a:avLst>
            </a:prstGeom>
            <a:solidFill>
              <a:srgbClr val="F19A34"/>
            </a:solidFill>
            <a:ln w="10795" cap="flat" cmpd="sng" algn="ctr">
              <a:noFill/>
              <a:prstDash val="solid"/>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999" b="1" i="0" u="none" strike="noStrike" kern="0" cap="none" spc="0" normalizeH="0" baseline="0" noProof="0">
                <a:ln>
                  <a:noFill/>
                </a:ln>
                <a:solidFill>
                  <a:prstClr val="white"/>
                </a:solidFill>
                <a:effectLst/>
                <a:uLnTx/>
                <a:uFillTx/>
                <a:cs typeface="+mn-ea"/>
                <a:sym typeface="+mn-lt"/>
              </a:endParaRPr>
            </a:p>
          </p:txBody>
        </p:sp>
        <p:sp>
          <p:nvSpPr>
            <p:cNvPr id="198" name="箭头: 右 60">
              <a:extLst>
                <a:ext uri="{FF2B5EF4-FFF2-40B4-BE49-F238E27FC236}">
                  <a16:creationId xmlns:a16="http://schemas.microsoft.com/office/drawing/2014/main" id="{C24E6CC6-BE21-41B4-B2DC-F7355A53C248}"/>
                </a:ext>
              </a:extLst>
            </p:cNvPr>
            <p:cNvSpPr/>
            <p:nvPr/>
          </p:nvSpPr>
          <p:spPr>
            <a:xfrm rot="5400000">
              <a:off x="10469029" y="3787091"/>
              <a:ext cx="317250" cy="260270"/>
            </a:xfrm>
            <a:prstGeom prst="rightArrow">
              <a:avLst>
                <a:gd name="adj1" fmla="val 50000"/>
                <a:gd name="adj2" fmla="val 60347"/>
              </a:avLst>
            </a:prstGeom>
            <a:solidFill>
              <a:srgbClr val="F19A34"/>
            </a:solidFill>
            <a:ln w="10795" cap="flat" cmpd="sng" algn="ctr">
              <a:noFill/>
              <a:prstDash val="solid"/>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999" b="1" i="0" u="none" strike="noStrike" kern="0" cap="none" spc="0" normalizeH="0" baseline="0" noProof="0">
                <a:ln>
                  <a:noFill/>
                </a:ln>
                <a:solidFill>
                  <a:prstClr val="white"/>
                </a:solidFill>
                <a:effectLst/>
                <a:uLnTx/>
                <a:uFillTx/>
                <a:cs typeface="+mn-ea"/>
                <a:sym typeface="+mn-lt"/>
              </a:endParaRPr>
            </a:p>
          </p:txBody>
        </p:sp>
        <p:sp>
          <p:nvSpPr>
            <p:cNvPr id="199" name="矩形 198">
              <a:extLst>
                <a:ext uri="{FF2B5EF4-FFF2-40B4-BE49-F238E27FC236}">
                  <a16:creationId xmlns:a16="http://schemas.microsoft.com/office/drawing/2014/main" id="{50D0FAC0-6AD3-4D01-BF23-4C744B4C42CC}"/>
                </a:ext>
              </a:extLst>
            </p:cNvPr>
            <p:cNvSpPr/>
            <p:nvPr/>
          </p:nvSpPr>
          <p:spPr>
            <a:xfrm>
              <a:off x="3307013" y="1779491"/>
              <a:ext cx="1206062" cy="1998689"/>
            </a:xfrm>
            <a:prstGeom prst="rect">
              <a:avLst/>
            </a:prstGeom>
            <a:noFill/>
          </p:spPr>
          <p:txBody>
            <a:bodyPr wrap="square" rtlCol="0">
              <a:spAutoFit/>
            </a:bodyPr>
            <a:lstStyle/>
            <a:p>
              <a:pPr algn="ctr">
                <a:lnSpc>
                  <a:spcPct val="150000"/>
                </a:lnSpc>
                <a:buSzPct val="100000"/>
              </a:pPr>
              <a:r>
                <a:rPr lang="zh-CN" altLang="en-US" sz="1200" dirty="0">
                  <a:solidFill>
                    <a:prstClr val="white"/>
                  </a:solidFill>
                  <a:cs typeface="+mn-ea"/>
                  <a:sym typeface="+mn-lt"/>
                </a:rPr>
                <a:t>拜访计划管理</a:t>
              </a:r>
              <a:endParaRPr lang="en-US" altLang="zh-CN" sz="1200" dirty="0">
                <a:solidFill>
                  <a:prstClr val="white"/>
                </a:solidFill>
                <a:cs typeface="+mn-ea"/>
                <a:sym typeface="+mn-lt"/>
              </a:endParaRPr>
            </a:p>
            <a:p>
              <a:pPr algn="ctr">
                <a:lnSpc>
                  <a:spcPct val="150000"/>
                </a:lnSpc>
                <a:buSzPct val="100000"/>
              </a:pPr>
              <a:r>
                <a:rPr lang="zh-CN" altLang="en-US" sz="1200" dirty="0">
                  <a:solidFill>
                    <a:prstClr val="white"/>
                  </a:solidFill>
                  <a:cs typeface="+mn-ea"/>
                  <a:sym typeface="+mn-lt"/>
                </a:rPr>
                <a:t>临时拜访管理</a:t>
              </a:r>
              <a:endParaRPr lang="en-US" altLang="zh-CN" sz="1200" dirty="0">
                <a:solidFill>
                  <a:prstClr val="white"/>
                </a:solidFill>
                <a:cs typeface="+mn-ea"/>
                <a:sym typeface="+mn-lt"/>
              </a:endParaRPr>
            </a:p>
            <a:p>
              <a:pPr algn="ctr">
                <a:lnSpc>
                  <a:spcPct val="150000"/>
                </a:lnSpc>
                <a:buSzPct val="100000"/>
              </a:pPr>
              <a:r>
                <a:rPr lang="zh-CN" altLang="en-US" sz="1200" dirty="0">
                  <a:solidFill>
                    <a:prstClr val="white"/>
                  </a:solidFill>
                  <a:cs typeface="+mn-ea"/>
                  <a:sym typeface="+mn-lt"/>
                </a:rPr>
                <a:t>协访管理</a:t>
              </a:r>
              <a:endParaRPr lang="en-US" altLang="zh-CN" sz="1200" dirty="0">
                <a:solidFill>
                  <a:prstClr val="white"/>
                </a:solidFill>
                <a:cs typeface="+mn-ea"/>
                <a:sym typeface="+mn-lt"/>
              </a:endParaRPr>
            </a:p>
            <a:p>
              <a:pPr algn="ctr">
                <a:lnSpc>
                  <a:spcPct val="150000"/>
                </a:lnSpc>
                <a:buSzPct val="100000"/>
              </a:pPr>
              <a:r>
                <a:rPr lang="zh-CN" altLang="en-US" sz="1200" dirty="0">
                  <a:solidFill>
                    <a:prstClr val="white"/>
                  </a:solidFill>
                  <a:cs typeface="+mn-ea"/>
                  <a:sym typeface="+mn-lt"/>
                </a:rPr>
                <a:t>工作轨迹</a:t>
              </a:r>
              <a:endParaRPr lang="en-US" altLang="zh-CN" sz="1200" dirty="0">
                <a:solidFill>
                  <a:prstClr val="white"/>
                </a:solidFill>
                <a:cs typeface="+mn-ea"/>
                <a:sym typeface="+mn-lt"/>
              </a:endParaRPr>
            </a:p>
            <a:p>
              <a:pPr algn="ctr">
                <a:lnSpc>
                  <a:spcPct val="150000"/>
                </a:lnSpc>
                <a:buSzPct val="100000"/>
              </a:pPr>
              <a:r>
                <a:rPr lang="zh-CN" altLang="en-US" sz="1200" dirty="0">
                  <a:solidFill>
                    <a:prstClr val="white"/>
                  </a:solidFill>
                  <a:cs typeface="+mn-ea"/>
                  <a:sym typeface="+mn-lt"/>
                </a:rPr>
                <a:t>报告管理</a:t>
              </a:r>
              <a:endParaRPr lang="en-US" altLang="zh-CN" sz="1200" dirty="0">
                <a:solidFill>
                  <a:prstClr val="white"/>
                </a:solidFill>
                <a:cs typeface="+mn-ea"/>
                <a:sym typeface="+mn-lt"/>
              </a:endParaRPr>
            </a:p>
            <a:p>
              <a:pPr algn="ctr">
                <a:lnSpc>
                  <a:spcPct val="150000"/>
                </a:lnSpc>
                <a:buSzPct val="100000"/>
              </a:pPr>
              <a:r>
                <a:rPr lang="zh-CN" altLang="en-US" sz="1200" dirty="0">
                  <a:solidFill>
                    <a:prstClr val="white"/>
                  </a:solidFill>
                  <a:cs typeface="+mn-ea"/>
                  <a:sym typeface="+mn-lt"/>
                </a:rPr>
                <a:t>预测管理</a:t>
              </a:r>
              <a:endParaRPr lang="en-US" altLang="zh-CN" sz="1200" dirty="0">
                <a:solidFill>
                  <a:prstClr val="white"/>
                </a:solidFill>
                <a:cs typeface="+mn-ea"/>
                <a:sym typeface="+mn-lt"/>
              </a:endParaRPr>
            </a:p>
            <a:p>
              <a:pPr algn="ctr">
                <a:lnSpc>
                  <a:spcPct val="150000"/>
                </a:lnSpc>
                <a:buSzPct val="100000"/>
              </a:pPr>
              <a:r>
                <a:rPr lang="zh-CN" altLang="en-US" sz="1200" dirty="0">
                  <a:solidFill>
                    <a:prstClr val="white"/>
                  </a:solidFill>
                  <a:cs typeface="+mn-ea"/>
                  <a:sym typeface="+mn-lt"/>
                </a:rPr>
                <a:t>工作周报月报</a:t>
              </a:r>
              <a:endParaRPr lang="en-US" altLang="zh-CN" sz="1200" dirty="0">
                <a:solidFill>
                  <a:prstClr val="white"/>
                </a:solidFill>
                <a:cs typeface="+mn-ea"/>
                <a:sym typeface="+mn-lt"/>
              </a:endParaRPr>
            </a:p>
          </p:txBody>
        </p:sp>
        <p:sp>
          <p:nvSpPr>
            <p:cNvPr id="200" name="矩形 199">
              <a:extLst>
                <a:ext uri="{FF2B5EF4-FFF2-40B4-BE49-F238E27FC236}">
                  <a16:creationId xmlns:a16="http://schemas.microsoft.com/office/drawing/2014/main" id="{E37DD294-EA01-4F34-8E00-09EBA8A5C8E2}"/>
                </a:ext>
              </a:extLst>
            </p:cNvPr>
            <p:cNvSpPr/>
            <p:nvPr/>
          </p:nvSpPr>
          <p:spPr>
            <a:xfrm>
              <a:off x="4636616" y="1787107"/>
              <a:ext cx="1206062" cy="890693"/>
            </a:xfrm>
            <a:prstGeom prst="rect">
              <a:avLst/>
            </a:prstGeom>
            <a:noFill/>
          </p:spPr>
          <p:txBody>
            <a:bodyPr wrap="square" rtlCol="0">
              <a:spAutoFit/>
            </a:bodyPr>
            <a:lstStyle/>
            <a:p>
              <a:pPr algn="ctr">
                <a:lnSpc>
                  <a:spcPct val="150000"/>
                </a:lnSpc>
                <a:buSzPct val="100000"/>
              </a:pPr>
              <a:r>
                <a:rPr lang="zh-CN" altLang="en-US" sz="1200" dirty="0">
                  <a:solidFill>
                    <a:prstClr val="white"/>
                  </a:solidFill>
                  <a:cs typeface="+mn-ea"/>
                  <a:sym typeface="+mn-lt"/>
                </a:rPr>
                <a:t>销量数据同步</a:t>
              </a:r>
              <a:endParaRPr lang="en-US" altLang="zh-CN" sz="1200" dirty="0">
                <a:solidFill>
                  <a:prstClr val="white"/>
                </a:solidFill>
                <a:cs typeface="+mn-ea"/>
                <a:sym typeface="+mn-lt"/>
              </a:endParaRPr>
            </a:p>
            <a:p>
              <a:pPr algn="ctr">
                <a:lnSpc>
                  <a:spcPct val="150000"/>
                </a:lnSpc>
                <a:buSzPct val="100000"/>
              </a:pPr>
              <a:r>
                <a:rPr lang="zh-CN" altLang="en-US" sz="1200" dirty="0">
                  <a:solidFill>
                    <a:prstClr val="white"/>
                  </a:solidFill>
                  <a:cs typeface="+mn-ea"/>
                  <a:sym typeface="+mn-lt"/>
                </a:rPr>
                <a:t>目标完成统计</a:t>
              </a:r>
              <a:endParaRPr lang="en-US" altLang="zh-CN" sz="1200" dirty="0">
                <a:solidFill>
                  <a:prstClr val="white"/>
                </a:solidFill>
                <a:cs typeface="+mn-ea"/>
                <a:sym typeface="+mn-lt"/>
              </a:endParaRPr>
            </a:p>
            <a:p>
              <a:pPr algn="ctr">
                <a:lnSpc>
                  <a:spcPct val="150000"/>
                </a:lnSpc>
                <a:buSzPct val="100000"/>
              </a:pPr>
              <a:r>
                <a:rPr lang="zh-CN" altLang="en-US" sz="1200" dirty="0">
                  <a:solidFill>
                    <a:prstClr val="white"/>
                  </a:solidFill>
                  <a:cs typeface="+mn-ea"/>
                  <a:sym typeface="+mn-lt"/>
                </a:rPr>
                <a:t>业务端</a:t>
              </a:r>
              <a:r>
                <a:rPr lang="en-US" altLang="zh-CN" sz="1200" dirty="0">
                  <a:solidFill>
                    <a:prstClr val="white"/>
                  </a:solidFill>
                  <a:cs typeface="+mn-ea"/>
                  <a:sym typeface="+mn-lt"/>
                </a:rPr>
                <a:t>KPI</a:t>
              </a:r>
              <a:r>
                <a:rPr lang="zh-CN" altLang="en-US" sz="1200" dirty="0">
                  <a:solidFill>
                    <a:prstClr val="white"/>
                  </a:solidFill>
                  <a:cs typeface="+mn-ea"/>
                  <a:sym typeface="+mn-lt"/>
                </a:rPr>
                <a:t>统计</a:t>
              </a:r>
              <a:endParaRPr lang="en-US" altLang="zh-CN" sz="1200" dirty="0">
                <a:solidFill>
                  <a:prstClr val="white"/>
                </a:solidFill>
                <a:cs typeface="+mn-ea"/>
                <a:sym typeface="+mn-lt"/>
              </a:endParaRPr>
            </a:p>
          </p:txBody>
        </p:sp>
        <p:sp>
          <p:nvSpPr>
            <p:cNvPr id="201" name="箭头: 右 59">
              <a:extLst>
                <a:ext uri="{FF2B5EF4-FFF2-40B4-BE49-F238E27FC236}">
                  <a16:creationId xmlns:a16="http://schemas.microsoft.com/office/drawing/2014/main" id="{5546602E-E46E-4E60-AF3F-AD5E99D523AD}"/>
                </a:ext>
              </a:extLst>
            </p:cNvPr>
            <p:cNvSpPr/>
            <p:nvPr/>
          </p:nvSpPr>
          <p:spPr>
            <a:xfrm rot="5400000">
              <a:off x="3764388" y="3767886"/>
              <a:ext cx="317250" cy="260270"/>
            </a:xfrm>
            <a:prstGeom prst="rightArrow">
              <a:avLst>
                <a:gd name="adj1" fmla="val 50000"/>
                <a:gd name="adj2" fmla="val 40190"/>
              </a:avLst>
            </a:prstGeom>
            <a:solidFill>
              <a:srgbClr val="F19A34"/>
            </a:solidFill>
            <a:ln w="10795" cap="flat" cmpd="sng" algn="ctr">
              <a:noFill/>
              <a:prstDash val="solid"/>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999" b="1" i="0" u="none" strike="noStrike" kern="0" cap="none" spc="0" normalizeH="0" baseline="0" noProof="0">
                <a:ln>
                  <a:noFill/>
                </a:ln>
                <a:solidFill>
                  <a:prstClr val="white"/>
                </a:solidFill>
                <a:effectLst/>
                <a:uLnTx/>
                <a:uFillTx/>
                <a:cs typeface="+mn-ea"/>
                <a:sym typeface="+mn-lt"/>
              </a:endParaRPr>
            </a:p>
          </p:txBody>
        </p:sp>
        <p:sp>
          <p:nvSpPr>
            <p:cNvPr id="202" name="箭头: 右 59">
              <a:extLst>
                <a:ext uri="{FF2B5EF4-FFF2-40B4-BE49-F238E27FC236}">
                  <a16:creationId xmlns:a16="http://schemas.microsoft.com/office/drawing/2014/main" id="{510CA8F4-4515-432E-A4A3-ECA8AB5BF48A}"/>
                </a:ext>
              </a:extLst>
            </p:cNvPr>
            <p:cNvSpPr/>
            <p:nvPr/>
          </p:nvSpPr>
          <p:spPr>
            <a:xfrm rot="5400000">
              <a:off x="5140282" y="3769883"/>
              <a:ext cx="317250" cy="260270"/>
            </a:xfrm>
            <a:prstGeom prst="rightArrow">
              <a:avLst>
                <a:gd name="adj1" fmla="val 50000"/>
                <a:gd name="adj2" fmla="val 40190"/>
              </a:avLst>
            </a:prstGeom>
            <a:solidFill>
              <a:srgbClr val="F19A34"/>
            </a:solidFill>
            <a:ln w="10795" cap="flat" cmpd="sng" algn="ctr">
              <a:noFill/>
              <a:prstDash val="solid"/>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999" b="1" i="0" u="none" strike="noStrike" kern="0" cap="none" spc="0" normalizeH="0" baseline="0" noProof="0">
                <a:ln>
                  <a:noFill/>
                </a:ln>
                <a:solidFill>
                  <a:prstClr val="white"/>
                </a:solidFill>
                <a:effectLst/>
                <a:uLnTx/>
                <a:uFillTx/>
                <a:cs typeface="+mn-ea"/>
                <a:sym typeface="+mn-lt"/>
              </a:endParaRPr>
            </a:p>
          </p:txBody>
        </p:sp>
      </p:grpSp>
      <p:sp>
        <p:nvSpPr>
          <p:cNvPr id="3" name="矩形 2">
            <a:extLst>
              <a:ext uri="{FF2B5EF4-FFF2-40B4-BE49-F238E27FC236}">
                <a16:creationId xmlns:a16="http://schemas.microsoft.com/office/drawing/2014/main" id="{3D884CBB-432F-4875-B680-B3BF37CD025E}"/>
              </a:ext>
            </a:extLst>
          </p:cNvPr>
          <p:cNvSpPr/>
          <p:nvPr/>
        </p:nvSpPr>
        <p:spPr>
          <a:xfrm>
            <a:off x="4141094" y="3971936"/>
            <a:ext cx="2954655" cy="424732"/>
          </a:xfrm>
          <a:prstGeom prst="rect">
            <a:avLst/>
          </a:prstGeom>
        </p:spPr>
        <p:txBody>
          <a:bodyPr wrap="none">
            <a:spAutoFit/>
          </a:bodyPr>
          <a:lstStyle/>
          <a:p>
            <a:pPr lvl="0" algn="ctr" defTabSz="5137098">
              <a:lnSpc>
                <a:spcPct val="90000"/>
              </a:lnSpc>
              <a:spcBef>
                <a:spcPts val="5580"/>
              </a:spcBef>
              <a:defRPr/>
            </a:pPr>
            <a:r>
              <a:rPr kumimoji="1" lang="zh-CN" altLang="en-US" b="1" kern="0" dirty="0">
                <a:effectLst>
                  <a:outerShdw blurRad="38100" dist="38100" dir="2700000" algn="tl">
                    <a:srgbClr val="DDDDDD"/>
                  </a:outerShdw>
                </a:effectLst>
                <a:cs typeface="+mn-ea"/>
                <a:sym typeface="+mn-lt"/>
              </a:rPr>
              <a:t>开箱即用与灵活调整</a:t>
            </a:r>
          </a:p>
        </p:txBody>
      </p:sp>
    </p:spTree>
    <p:extLst>
      <p:ext uri="{BB962C8B-B14F-4D97-AF65-F5344CB8AC3E}">
        <p14:creationId xmlns:p14="http://schemas.microsoft.com/office/powerpoint/2010/main" val="336517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23">
            <a:extLst>
              <a:ext uri="{FF2B5EF4-FFF2-40B4-BE49-F238E27FC236}">
                <a16:creationId xmlns:a16="http://schemas.microsoft.com/office/drawing/2014/main" id="{39892CE7-92D5-4DC8-9C59-3CCAF8CE1C46}"/>
              </a:ext>
            </a:extLst>
          </p:cNvPr>
          <p:cNvSpPr/>
          <p:nvPr/>
        </p:nvSpPr>
        <p:spPr>
          <a:xfrm>
            <a:off x="1123165" y="4694544"/>
            <a:ext cx="10668387" cy="1987226"/>
          </a:xfrm>
          <a:prstGeom prst="rect">
            <a:avLst/>
          </a:prstGeom>
          <a:solidFill>
            <a:schemeClr val="tx1">
              <a:alpha val="67000"/>
            </a:schemeClr>
          </a:solidFill>
          <a:ln w="6350" cap="flat" cmpd="sng" algn="ctr">
            <a:solidFill>
              <a:srgbClr val="F6B433"/>
            </a:solidFill>
            <a:prstDash val="solid"/>
            <a:miter lim="800000"/>
          </a:ln>
          <a:effectLst/>
        </p:spPr>
        <p:txBody>
          <a:bodyPr rtlCol="0" anchor="ctr"/>
          <a:lstStyle/>
          <a:p>
            <a:pPr algn="ctr" defTabSz="822770">
              <a:defRPr/>
            </a:pPr>
            <a:endParaRPr kumimoji="1"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3" name="矩形: 圆角 24">
            <a:extLst>
              <a:ext uri="{FF2B5EF4-FFF2-40B4-BE49-F238E27FC236}">
                <a16:creationId xmlns:a16="http://schemas.microsoft.com/office/drawing/2014/main" id="{5C0CD989-538C-4DFF-BBA3-74BEE2DD3852}"/>
              </a:ext>
            </a:extLst>
          </p:cNvPr>
          <p:cNvSpPr/>
          <p:nvPr/>
        </p:nvSpPr>
        <p:spPr>
          <a:xfrm>
            <a:off x="1184627" y="1032838"/>
            <a:ext cx="10447783" cy="49691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14" tIns="30858" rIns="61714" bIns="30858" numCol="1" spcCol="0" rtlCol="0" fromWordArt="0" anchor="ctr" anchorCtr="0" forceAA="0" compatLnSpc="1">
            <a:prstTxWarp prst="textNoShape">
              <a:avLst/>
            </a:prstTxWarp>
            <a:noAutofit/>
          </a:bodyPr>
          <a:lstStyle/>
          <a:p>
            <a:pPr algn="ctr" defTabSz="685651"/>
            <a:r>
              <a:rPr kumimoji="1" lang="zh-CN" altLang="en-US" sz="1400" dirty="0">
                <a:solidFill>
                  <a:prstClr val="white"/>
                </a:solidFill>
                <a:latin typeface="微软雅黑" panose="020B0503020204020204" pitchFamily="34" charset="-122"/>
                <a:ea typeface="微软雅黑" panose="020B0503020204020204" pitchFamily="34" charset="-122"/>
              </a:rPr>
              <a:t>连接连接</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F367A46-DDA4-4B5A-B58F-57C6C7AAC4A8}"/>
              </a:ext>
            </a:extLst>
          </p:cNvPr>
          <p:cNvSpPr txBox="1"/>
          <p:nvPr/>
        </p:nvSpPr>
        <p:spPr>
          <a:xfrm>
            <a:off x="287287" y="177820"/>
            <a:ext cx="9506128" cy="523092"/>
          </a:xfrm>
          <a:prstGeom prst="rect">
            <a:avLst/>
          </a:prstGeom>
        </p:spPr>
        <p:txBody>
          <a:bodyPr vert="horz" lIns="91440" tIns="45720" rIns="91440" bIns="45720" rtlCol="0" anchor="ctr">
            <a:normAutofit fontScale="85000" lnSpcReduction="10000"/>
          </a:bodyPr>
          <a:lstStyle>
            <a:defPPr>
              <a:defRPr lang="en-US"/>
            </a:defPPr>
            <a:lvl1pPr>
              <a:lnSpc>
                <a:spcPct val="90000"/>
              </a:lnSpc>
              <a:spcBef>
                <a:spcPct val="0"/>
              </a:spcBef>
              <a:buNone/>
              <a:defRPr sz="3200">
                <a:solidFill>
                  <a:srgbClr val="FFB200"/>
                </a:solidFill>
                <a:cs typeface="+mn-ea"/>
              </a:defRPr>
            </a:lvl1pPr>
          </a:lstStyle>
          <a:p>
            <a:r>
              <a:rPr lang="zh-CN" altLang="en-US" dirty="0"/>
              <a:t>助力“流量”、“流速”提升的生态化、连接型</a:t>
            </a:r>
            <a:r>
              <a:rPr lang="en-US" altLang="zh-CN" dirty="0"/>
              <a:t>IT</a:t>
            </a:r>
            <a:r>
              <a:rPr lang="zh-CN" altLang="en-US" dirty="0"/>
              <a:t>业务蓝图</a:t>
            </a:r>
          </a:p>
        </p:txBody>
      </p:sp>
      <p:sp>
        <p:nvSpPr>
          <p:cNvPr id="5" name="矩形: 圆角 23">
            <a:extLst>
              <a:ext uri="{FF2B5EF4-FFF2-40B4-BE49-F238E27FC236}">
                <a16:creationId xmlns:a16="http://schemas.microsoft.com/office/drawing/2014/main" id="{57CF09C3-A5C3-48C6-ACEE-68D884B51BE1}"/>
              </a:ext>
            </a:extLst>
          </p:cNvPr>
          <p:cNvSpPr/>
          <p:nvPr/>
        </p:nvSpPr>
        <p:spPr>
          <a:xfrm>
            <a:off x="1154689" y="940527"/>
            <a:ext cx="10636864" cy="2944522"/>
          </a:xfrm>
          <a:prstGeom prst="rect">
            <a:avLst/>
          </a:prstGeom>
          <a:solidFill>
            <a:schemeClr val="tx1">
              <a:alpha val="67000"/>
            </a:schemeClr>
          </a:solidFill>
          <a:ln w="6350" cap="flat" cmpd="sng" algn="ctr">
            <a:solidFill>
              <a:srgbClr val="F6B433"/>
            </a:solidFill>
            <a:prstDash val="solid"/>
            <a:miter lim="800000"/>
          </a:ln>
          <a:effectLst/>
        </p:spPr>
        <p:txBody>
          <a:bodyPr rtlCol="0" anchor="ctr"/>
          <a:lstStyle/>
          <a:p>
            <a:pPr algn="ctr" defTabSz="822770">
              <a:defRPr/>
            </a:pPr>
            <a:endParaRPr kumimoji="1"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6" name="矩形: 圆角 112">
            <a:extLst>
              <a:ext uri="{FF2B5EF4-FFF2-40B4-BE49-F238E27FC236}">
                <a16:creationId xmlns:a16="http://schemas.microsoft.com/office/drawing/2014/main" id="{16E9D216-AE5A-4780-97C9-7029F199FAC8}"/>
              </a:ext>
            </a:extLst>
          </p:cNvPr>
          <p:cNvSpPr/>
          <p:nvPr/>
        </p:nvSpPr>
        <p:spPr>
          <a:xfrm>
            <a:off x="1123165" y="4027350"/>
            <a:ext cx="10668387" cy="564037"/>
          </a:xfrm>
          <a:prstGeom prst="roundRect">
            <a:avLst>
              <a:gd name="adj" fmla="val 5753"/>
            </a:avLst>
          </a:prstGeom>
          <a:solidFill>
            <a:schemeClr val="tx1">
              <a:alpha val="67000"/>
            </a:schemeClr>
          </a:solidFill>
          <a:ln w="6350" cap="flat" cmpd="sng" algn="ctr">
            <a:solidFill>
              <a:srgbClr val="F6B433"/>
            </a:solidFill>
            <a:prstDash val="solid"/>
            <a:miter lim="800000"/>
          </a:ln>
          <a:effectLst/>
        </p:spPr>
        <p:txBody>
          <a:bodyPr rtlCol="0" anchor="ctr"/>
          <a:lstStyle/>
          <a:p>
            <a:pPr algn="ctr" defTabSz="822770">
              <a:defRPr/>
            </a:pPr>
            <a:endParaRPr kumimoji="1"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1A4D808-E7D2-4692-820D-BF9C143A9D5E}"/>
              </a:ext>
            </a:extLst>
          </p:cNvPr>
          <p:cNvSpPr txBox="1"/>
          <p:nvPr/>
        </p:nvSpPr>
        <p:spPr>
          <a:xfrm>
            <a:off x="-47649" y="2209371"/>
            <a:ext cx="1247124" cy="400110"/>
          </a:xfrm>
          <a:prstGeom prst="rect">
            <a:avLst/>
          </a:prstGeom>
          <a:noFill/>
        </p:spPr>
        <p:txBody>
          <a:bodyPr wrap="square" rtlCol="0">
            <a:spAutoFit/>
          </a:bodyPr>
          <a:lstStyle/>
          <a:p>
            <a:pPr defTabSz="914212"/>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rPr>
              <a:t>“流量”</a:t>
            </a:r>
          </a:p>
        </p:txBody>
      </p:sp>
      <p:sp>
        <p:nvSpPr>
          <p:cNvPr id="8" name="文本框 7">
            <a:extLst>
              <a:ext uri="{FF2B5EF4-FFF2-40B4-BE49-F238E27FC236}">
                <a16:creationId xmlns:a16="http://schemas.microsoft.com/office/drawing/2014/main" id="{8DC75888-CED7-4BB9-913E-5BD7FC50F7C9}"/>
              </a:ext>
            </a:extLst>
          </p:cNvPr>
          <p:cNvSpPr txBox="1"/>
          <p:nvPr/>
        </p:nvSpPr>
        <p:spPr>
          <a:xfrm>
            <a:off x="-16106" y="4114167"/>
            <a:ext cx="1215579" cy="400110"/>
          </a:xfrm>
          <a:prstGeom prst="rect">
            <a:avLst/>
          </a:prstGeom>
          <a:noFill/>
        </p:spPr>
        <p:txBody>
          <a:bodyPr wrap="square" rtlCol="0">
            <a:spAutoFit/>
          </a:bodyPr>
          <a:lstStyle/>
          <a:p>
            <a:pPr defTabSz="914212"/>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rPr>
              <a:t>“流速”</a:t>
            </a:r>
          </a:p>
        </p:txBody>
      </p:sp>
      <p:sp>
        <p:nvSpPr>
          <p:cNvPr id="9" name="文本框 8">
            <a:extLst>
              <a:ext uri="{FF2B5EF4-FFF2-40B4-BE49-F238E27FC236}">
                <a16:creationId xmlns:a16="http://schemas.microsoft.com/office/drawing/2014/main" id="{F59FC341-73A0-4931-946F-4099D4EA1C08}"/>
              </a:ext>
            </a:extLst>
          </p:cNvPr>
          <p:cNvSpPr txBox="1"/>
          <p:nvPr/>
        </p:nvSpPr>
        <p:spPr>
          <a:xfrm>
            <a:off x="-16106" y="5382177"/>
            <a:ext cx="1116343" cy="400110"/>
          </a:xfrm>
          <a:prstGeom prst="rect">
            <a:avLst/>
          </a:prstGeom>
          <a:noFill/>
        </p:spPr>
        <p:txBody>
          <a:bodyPr wrap="square" rtlCol="0">
            <a:spAutoFit/>
          </a:bodyPr>
          <a:lstStyle/>
          <a:p>
            <a:pPr defTabSz="914212"/>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rPr>
              <a:t>“流量”</a:t>
            </a:r>
            <a:endPar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矩形: 圆角 45">
            <a:extLst>
              <a:ext uri="{FF2B5EF4-FFF2-40B4-BE49-F238E27FC236}">
                <a16:creationId xmlns:a16="http://schemas.microsoft.com/office/drawing/2014/main" id="{4C3BD280-519B-4006-9977-2ADC1FFD35F0}"/>
              </a:ext>
            </a:extLst>
          </p:cNvPr>
          <p:cNvSpPr/>
          <p:nvPr/>
        </p:nvSpPr>
        <p:spPr>
          <a:xfrm>
            <a:off x="2534383" y="4100172"/>
            <a:ext cx="904698" cy="399690"/>
          </a:xfrm>
          <a:prstGeom prst="rect">
            <a:avLst/>
          </a:prstGeom>
          <a:solidFill>
            <a:srgbClr val="FFC000"/>
          </a:solidFill>
          <a:ln w="6350" cap="flat" cmpd="sng" algn="ctr">
            <a:solidFill>
              <a:srgbClr val="FAB400"/>
            </a:solidFill>
            <a:prstDash val="solid"/>
            <a:miter lim="800000"/>
          </a:ln>
          <a:effectLst/>
        </p:spPr>
        <p:txBody>
          <a:bodyPr rtlCol="0" anchor="ctr"/>
          <a:lstStyle/>
          <a:p>
            <a:pPr algn="ctr" defTabSz="822770">
              <a:defRPr/>
            </a:pPr>
            <a:r>
              <a:rPr kumimoji="1" lang="zh-CN" altLang="en-US" sz="1320" b="1" kern="0" dirty="0">
                <a:solidFill>
                  <a:prstClr val="white"/>
                </a:solidFill>
                <a:latin typeface="微软雅黑" panose="020B0503020204020204" pitchFamily="34" charset="-122"/>
                <a:ea typeface="微软雅黑" panose="020B0503020204020204" pitchFamily="34" charset="-122"/>
                <a:cs typeface="微软雅黑"/>
              </a:rPr>
              <a:t>通知公告</a:t>
            </a:r>
          </a:p>
        </p:txBody>
      </p:sp>
      <p:sp>
        <p:nvSpPr>
          <p:cNvPr id="11" name="矩形: 圆角 58">
            <a:extLst>
              <a:ext uri="{FF2B5EF4-FFF2-40B4-BE49-F238E27FC236}">
                <a16:creationId xmlns:a16="http://schemas.microsoft.com/office/drawing/2014/main" id="{D7D96585-BB30-474B-8835-9576690F32AB}"/>
              </a:ext>
            </a:extLst>
          </p:cNvPr>
          <p:cNvSpPr/>
          <p:nvPr/>
        </p:nvSpPr>
        <p:spPr>
          <a:xfrm>
            <a:off x="3515056" y="4100172"/>
            <a:ext cx="904699" cy="399690"/>
          </a:xfrm>
          <a:prstGeom prst="rect">
            <a:avLst/>
          </a:prstGeom>
          <a:solidFill>
            <a:srgbClr val="FFC000"/>
          </a:solidFill>
          <a:ln w="6350" cap="flat" cmpd="sng" algn="ctr">
            <a:solidFill>
              <a:srgbClr val="FAB400"/>
            </a:solidFill>
            <a:prstDash val="solid"/>
            <a:miter lim="800000"/>
          </a:ln>
          <a:effectLst/>
        </p:spPr>
        <p:txBody>
          <a:bodyPr rtlCol="0" anchor="ctr"/>
          <a:lstStyle/>
          <a:p>
            <a:pPr algn="ctr" defTabSz="822770">
              <a:defRPr/>
            </a:pPr>
            <a:r>
              <a:rPr kumimoji="1" lang="zh-CN" altLang="en-US" sz="1320" b="1" kern="0" dirty="0">
                <a:solidFill>
                  <a:prstClr val="white"/>
                </a:solidFill>
                <a:latin typeface="微软雅黑" panose="020B0503020204020204" pitchFamily="34" charset="-122"/>
                <a:ea typeface="微软雅黑" panose="020B0503020204020204" pitchFamily="34" charset="-122"/>
                <a:cs typeface="微软雅黑"/>
              </a:rPr>
              <a:t>互联网盘</a:t>
            </a:r>
          </a:p>
        </p:txBody>
      </p:sp>
      <p:sp>
        <p:nvSpPr>
          <p:cNvPr id="12" name="矩形: 圆角 80">
            <a:extLst>
              <a:ext uri="{FF2B5EF4-FFF2-40B4-BE49-F238E27FC236}">
                <a16:creationId xmlns:a16="http://schemas.microsoft.com/office/drawing/2014/main" id="{0B71751C-A039-4D4C-B7B6-FEA842C687F8}"/>
              </a:ext>
            </a:extLst>
          </p:cNvPr>
          <p:cNvSpPr/>
          <p:nvPr/>
        </p:nvSpPr>
        <p:spPr>
          <a:xfrm>
            <a:off x="4495730" y="4100172"/>
            <a:ext cx="945688" cy="399690"/>
          </a:xfrm>
          <a:prstGeom prst="rect">
            <a:avLst/>
          </a:prstGeom>
          <a:solidFill>
            <a:srgbClr val="FFC000"/>
          </a:solidFill>
          <a:ln w="6350" cap="flat" cmpd="sng" algn="ctr">
            <a:solidFill>
              <a:srgbClr val="FAB400"/>
            </a:solidFill>
            <a:prstDash val="solid"/>
            <a:miter lim="800000"/>
          </a:ln>
          <a:effectLst/>
        </p:spPr>
        <p:txBody>
          <a:bodyPr rtlCol="0" anchor="ctr"/>
          <a:lstStyle/>
          <a:p>
            <a:pPr algn="ctr" defTabSz="822770">
              <a:defRPr/>
            </a:pPr>
            <a:r>
              <a:rPr kumimoji="1" lang="zh-CN" altLang="en-US" sz="1320" b="1" kern="0" dirty="0">
                <a:solidFill>
                  <a:prstClr val="white"/>
                </a:solidFill>
                <a:latin typeface="微软雅黑" panose="020B0503020204020204" pitchFamily="34" charset="-122"/>
                <a:ea typeface="微软雅黑" panose="020B0503020204020204" pitchFamily="34" charset="-122"/>
                <a:cs typeface="微软雅黑"/>
              </a:rPr>
              <a:t>伙伴学院</a:t>
            </a:r>
          </a:p>
        </p:txBody>
      </p:sp>
      <p:sp>
        <p:nvSpPr>
          <p:cNvPr id="13" name="矩形: 圆角 81">
            <a:extLst>
              <a:ext uri="{FF2B5EF4-FFF2-40B4-BE49-F238E27FC236}">
                <a16:creationId xmlns:a16="http://schemas.microsoft.com/office/drawing/2014/main" id="{0EAEF655-A11B-48A4-938A-4E402E199043}"/>
              </a:ext>
            </a:extLst>
          </p:cNvPr>
          <p:cNvSpPr/>
          <p:nvPr/>
        </p:nvSpPr>
        <p:spPr>
          <a:xfrm>
            <a:off x="5517392" y="4100172"/>
            <a:ext cx="945688" cy="399690"/>
          </a:xfrm>
          <a:prstGeom prst="rect">
            <a:avLst/>
          </a:prstGeom>
          <a:solidFill>
            <a:srgbClr val="FFC000"/>
          </a:solidFill>
          <a:ln w="6350" cap="flat" cmpd="sng" algn="ctr">
            <a:solidFill>
              <a:srgbClr val="FAB400"/>
            </a:solidFill>
            <a:prstDash val="solid"/>
            <a:miter lim="800000"/>
          </a:ln>
          <a:effectLst/>
        </p:spPr>
        <p:txBody>
          <a:bodyPr rtlCol="0" anchor="ctr"/>
          <a:lstStyle/>
          <a:p>
            <a:pPr algn="ctr" defTabSz="822770">
              <a:defRPr/>
            </a:pPr>
            <a:r>
              <a:rPr kumimoji="1" lang="zh-CN" altLang="en-US" sz="1320" b="1" kern="0" dirty="0">
                <a:solidFill>
                  <a:prstClr val="white"/>
                </a:solidFill>
                <a:latin typeface="微软雅黑" panose="020B0503020204020204" pitchFamily="34" charset="-122"/>
                <a:ea typeface="微软雅黑" panose="020B0503020204020204" pitchFamily="34" charset="-122"/>
                <a:cs typeface="微软雅黑"/>
              </a:rPr>
              <a:t>订货通</a:t>
            </a:r>
          </a:p>
        </p:txBody>
      </p:sp>
      <p:sp>
        <p:nvSpPr>
          <p:cNvPr id="14" name="矩形: 圆角 82">
            <a:extLst>
              <a:ext uri="{FF2B5EF4-FFF2-40B4-BE49-F238E27FC236}">
                <a16:creationId xmlns:a16="http://schemas.microsoft.com/office/drawing/2014/main" id="{932D4DB7-DC27-443F-90EB-18CF1639A528}"/>
              </a:ext>
            </a:extLst>
          </p:cNvPr>
          <p:cNvSpPr/>
          <p:nvPr/>
        </p:nvSpPr>
        <p:spPr>
          <a:xfrm>
            <a:off x="6539056" y="4100172"/>
            <a:ext cx="945688" cy="399690"/>
          </a:xfrm>
          <a:prstGeom prst="rect">
            <a:avLst/>
          </a:prstGeom>
          <a:solidFill>
            <a:srgbClr val="FFC000"/>
          </a:solidFill>
          <a:ln w="6350" cap="flat" cmpd="sng" algn="ctr">
            <a:solidFill>
              <a:srgbClr val="FAB400"/>
            </a:solidFill>
            <a:prstDash val="solid"/>
            <a:miter lim="800000"/>
          </a:ln>
          <a:effectLst/>
        </p:spPr>
        <p:txBody>
          <a:bodyPr rtlCol="0" anchor="ctr"/>
          <a:lstStyle/>
          <a:p>
            <a:pPr algn="ctr" defTabSz="822770">
              <a:defRPr/>
            </a:pPr>
            <a:r>
              <a:rPr kumimoji="1" lang="zh-CN" altLang="en-US" sz="1320" b="1" kern="0" dirty="0">
                <a:solidFill>
                  <a:prstClr val="white"/>
                </a:solidFill>
                <a:latin typeface="微软雅黑" panose="020B0503020204020204" pitchFamily="34" charset="-122"/>
                <a:ea typeface="微软雅黑" panose="020B0503020204020204" pitchFamily="34" charset="-122"/>
                <a:cs typeface="微软雅黑"/>
              </a:rPr>
              <a:t>服务通</a:t>
            </a:r>
          </a:p>
        </p:txBody>
      </p:sp>
      <p:sp>
        <p:nvSpPr>
          <p:cNvPr id="15" name="矩形: 圆角 82">
            <a:extLst>
              <a:ext uri="{FF2B5EF4-FFF2-40B4-BE49-F238E27FC236}">
                <a16:creationId xmlns:a16="http://schemas.microsoft.com/office/drawing/2014/main" id="{A431B98F-23EC-4737-8ABB-B0DC6A79834D}"/>
              </a:ext>
            </a:extLst>
          </p:cNvPr>
          <p:cNvSpPr/>
          <p:nvPr/>
        </p:nvSpPr>
        <p:spPr>
          <a:xfrm>
            <a:off x="7560719" y="4100172"/>
            <a:ext cx="945688" cy="399690"/>
          </a:xfrm>
          <a:prstGeom prst="rect">
            <a:avLst/>
          </a:prstGeom>
          <a:solidFill>
            <a:srgbClr val="FFC000"/>
          </a:solidFill>
          <a:ln w="6350" cap="flat" cmpd="sng" algn="ctr">
            <a:solidFill>
              <a:srgbClr val="FAB400"/>
            </a:solidFill>
            <a:prstDash val="solid"/>
            <a:miter lim="800000"/>
          </a:ln>
          <a:effectLst/>
        </p:spPr>
        <p:txBody>
          <a:bodyPr rtlCol="0" anchor="ctr"/>
          <a:lstStyle/>
          <a:p>
            <a:pPr algn="ctr" defTabSz="822770">
              <a:defRPr/>
            </a:pPr>
            <a:r>
              <a:rPr kumimoji="1" lang="zh-CN" altLang="en-US" sz="1320" b="1" kern="0" dirty="0">
                <a:solidFill>
                  <a:prstClr val="white"/>
                </a:solidFill>
                <a:latin typeface="微软雅黑" panose="020B0503020204020204" pitchFamily="34" charset="-122"/>
                <a:ea typeface="微软雅黑" panose="020B0503020204020204" pitchFamily="34" charset="-122"/>
                <a:cs typeface="微软雅黑"/>
              </a:rPr>
              <a:t>代理通</a:t>
            </a:r>
          </a:p>
        </p:txBody>
      </p:sp>
      <p:sp>
        <p:nvSpPr>
          <p:cNvPr id="16" name="矩形: 圆角 82">
            <a:extLst>
              <a:ext uri="{FF2B5EF4-FFF2-40B4-BE49-F238E27FC236}">
                <a16:creationId xmlns:a16="http://schemas.microsoft.com/office/drawing/2014/main" id="{57AFB1B3-1FF0-4D92-A931-2BE9B65665A5}"/>
              </a:ext>
            </a:extLst>
          </p:cNvPr>
          <p:cNvSpPr/>
          <p:nvPr/>
        </p:nvSpPr>
        <p:spPr>
          <a:xfrm>
            <a:off x="8582381" y="4100172"/>
            <a:ext cx="945688" cy="399690"/>
          </a:xfrm>
          <a:prstGeom prst="rect">
            <a:avLst/>
          </a:prstGeom>
          <a:solidFill>
            <a:srgbClr val="FFC000"/>
          </a:solidFill>
          <a:ln w="6350" cap="flat" cmpd="sng" algn="ctr">
            <a:solidFill>
              <a:srgbClr val="FAB400"/>
            </a:solidFill>
            <a:prstDash val="solid"/>
            <a:miter lim="800000"/>
          </a:ln>
          <a:effectLst/>
        </p:spPr>
        <p:txBody>
          <a:bodyPr rtlCol="0" anchor="ctr"/>
          <a:lstStyle/>
          <a:p>
            <a:pPr algn="ctr" defTabSz="822770">
              <a:defRPr/>
            </a:pPr>
            <a:r>
              <a:rPr kumimoji="1" lang="en-US" altLang="zh-CN" sz="1320" b="1" kern="0" dirty="0">
                <a:solidFill>
                  <a:prstClr val="white"/>
                </a:solidFill>
                <a:latin typeface="微软雅黑" panose="020B0503020204020204" pitchFamily="34" charset="-122"/>
                <a:ea typeface="微软雅黑" panose="020B0503020204020204" pitchFamily="34" charset="-122"/>
                <a:cs typeface="微软雅黑"/>
              </a:rPr>
              <a:t>IM</a:t>
            </a:r>
            <a:r>
              <a:rPr kumimoji="1" lang="zh-CN" altLang="en-US" sz="1320" b="1" kern="0" dirty="0">
                <a:solidFill>
                  <a:prstClr val="white"/>
                </a:solidFill>
                <a:latin typeface="微软雅黑" panose="020B0503020204020204" pitchFamily="34" charset="-122"/>
                <a:ea typeface="微软雅黑" panose="020B0503020204020204" pitchFamily="34" charset="-122"/>
                <a:cs typeface="微软雅黑"/>
              </a:rPr>
              <a:t>沟通</a:t>
            </a:r>
          </a:p>
        </p:txBody>
      </p:sp>
      <p:grpSp>
        <p:nvGrpSpPr>
          <p:cNvPr id="17" name="组合 16">
            <a:extLst>
              <a:ext uri="{FF2B5EF4-FFF2-40B4-BE49-F238E27FC236}">
                <a16:creationId xmlns:a16="http://schemas.microsoft.com/office/drawing/2014/main" id="{2870ACB9-13AD-4E66-B901-52340FF6FF7C}"/>
              </a:ext>
            </a:extLst>
          </p:cNvPr>
          <p:cNvGrpSpPr/>
          <p:nvPr/>
        </p:nvGrpSpPr>
        <p:grpSpPr>
          <a:xfrm>
            <a:off x="1154688" y="1577513"/>
            <a:ext cx="10590738" cy="1819139"/>
            <a:chOff x="997059" y="921483"/>
            <a:chExt cx="7836884" cy="1370484"/>
          </a:xfrm>
        </p:grpSpPr>
        <p:grpSp>
          <p:nvGrpSpPr>
            <p:cNvPr id="18" name="组合 17">
              <a:extLst>
                <a:ext uri="{FF2B5EF4-FFF2-40B4-BE49-F238E27FC236}">
                  <a16:creationId xmlns:a16="http://schemas.microsoft.com/office/drawing/2014/main" id="{B302AC19-7CD0-4237-B29C-EC2A99D452D6}"/>
                </a:ext>
              </a:extLst>
            </p:cNvPr>
            <p:cNvGrpSpPr/>
            <p:nvPr/>
          </p:nvGrpSpPr>
          <p:grpSpPr>
            <a:xfrm>
              <a:off x="997059" y="953210"/>
              <a:ext cx="1082347" cy="1336346"/>
              <a:chOff x="1375899" y="1029204"/>
              <a:chExt cx="1082347" cy="1336346"/>
            </a:xfrm>
          </p:grpSpPr>
          <p:sp>
            <p:nvSpPr>
              <p:cNvPr id="48" name="矩形 47">
                <a:extLst>
                  <a:ext uri="{FF2B5EF4-FFF2-40B4-BE49-F238E27FC236}">
                    <a16:creationId xmlns:a16="http://schemas.microsoft.com/office/drawing/2014/main" id="{CBB1A57C-4E36-4F11-9DA3-60C782197A47}"/>
                  </a:ext>
                </a:extLst>
              </p:cNvPr>
              <p:cNvSpPr/>
              <p:nvPr/>
            </p:nvSpPr>
            <p:spPr>
              <a:xfrm>
                <a:off x="1583087" y="1029204"/>
                <a:ext cx="668058" cy="231870"/>
              </a:xfrm>
              <a:prstGeom prst="rect">
                <a:avLst/>
              </a:prstGeom>
            </p:spPr>
            <p:txBody>
              <a:bodyPr wrap="non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市场管理</a:t>
                </a:r>
              </a:p>
            </p:txBody>
          </p:sp>
          <p:sp>
            <p:nvSpPr>
              <p:cNvPr id="49" name="矩形 48">
                <a:extLst>
                  <a:ext uri="{FF2B5EF4-FFF2-40B4-BE49-F238E27FC236}">
                    <a16:creationId xmlns:a16="http://schemas.microsoft.com/office/drawing/2014/main" id="{B28B3C5B-AB3E-4A3C-AA23-096830678A97}"/>
                  </a:ext>
                </a:extLst>
              </p:cNvPr>
              <p:cNvSpPr/>
              <p:nvPr/>
            </p:nvSpPr>
            <p:spPr>
              <a:xfrm>
                <a:off x="1375899" y="1241659"/>
                <a:ext cx="1082347" cy="1123891"/>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市场活动</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全员营销</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公众号营销</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社会化分销</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线索模型</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lang="zh-CN" altLang="en-US" sz="1299" b="1" kern="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用户行为数据</a:t>
                </a:r>
              </a:p>
              <a:p>
                <a:pPr marL="171414" indent="-171414" defTabSz="685658">
                  <a:buFont typeface="Arial" panose="020B0604020202020204" pitchFamily="34" charset="0"/>
                  <a:buChar char="•"/>
                </a:pP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A3536CF3-7A26-4376-8CBB-AF5138B42D10}"/>
                </a:ext>
              </a:extLst>
            </p:cNvPr>
            <p:cNvGrpSpPr/>
            <p:nvPr/>
          </p:nvGrpSpPr>
          <p:grpSpPr>
            <a:xfrm>
              <a:off x="2153239" y="952772"/>
              <a:ext cx="785283" cy="1217390"/>
              <a:chOff x="1479646" y="1029204"/>
              <a:chExt cx="785283" cy="1217390"/>
            </a:xfrm>
          </p:grpSpPr>
          <p:sp>
            <p:nvSpPr>
              <p:cNvPr id="46" name="矩形 45">
                <a:extLst>
                  <a:ext uri="{FF2B5EF4-FFF2-40B4-BE49-F238E27FC236}">
                    <a16:creationId xmlns:a16="http://schemas.microsoft.com/office/drawing/2014/main" id="{2B630676-F44F-41FD-85EE-2AEC8CBD3B4A}"/>
                  </a:ext>
                </a:extLst>
              </p:cNvPr>
              <p:cNvSpPr/>
              <p:nvPr/>
            </p:nvSpPr>
            <p:spPr>
              <a:xfrm>
                <a:off x="1596871" y="1029204"/>
                <a:ext cx="668058" cy="231870"/>
              </a:xfrm>
              <a:prstGeom prst="rect">
                <a:avLst/>
              </a:prstGeom>
            </p:spPr>
            <p:txBody>
              <a:bodyPr wrap="non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客户管理</a:t>
                </a:r>
              </a:p>
            </p:txBody>
          </p:sp>
          <p:sp>
            <p:nvSpPr>
              <p:cNvPr id="47" name="矩形 46">
                <a:extLst>
                  <a:ext uri="{FF2B5EF4-FFF2-40B4-BE49-F238E27FC236}">
                    <a16:creationId xmlns:a16="http://schemas.microsoft.com/office/drawing/2014/main" id="{9B5F526C-C3D4-4821-9495-293E3C5D7284}"/>
                  </a:ext>
                </a:extLst>
              </p:cNvPr>
              <p:cNvSpPr/>
              <p:nvPr/>
            </p:nvSpPr>
            <p:spPr>
              <a:xfrm>
                <a:off x="1479646" y="1203181"/>
                <a:ext cx="752245" cy="1043413"/>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00" b="1" dirty="0">
                    <a:solidFill>
                      <a:prstClr val="white"/>
                    </a:solidFill>
                    <a:latin typeface="微软雅黑" panose="020B0503020204020204" pitchFamily="34" charset="-122"/>
                    <a:ea typeface="微软雅黑" panose="020B0503020204020204" pitchFamily="34" charset="-122"/>
                  </a:rPr>
                  <a:t>目标管理</a:t>
                </a:r>
                <a:endParaRPr kumimoji="1" lang="en-US" altLang="zh-CN" sz="1200"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00" b="1" dirty="0">
                    <a:solidFill>
                      <a:prstClr val="white"/>
                    </a:solidFill>
                    <a:latin typeface="微软雅黑" panose="020B0503020204020204" pitchFamily="34" charset="-122"/>
                    <a:ea typeface="微软雅黑" panose="020B0503020204020204" pitchFamily="34" charset="-122"/>
                  </a:rPr>
                  <a:t>客户管理</a:t>
                </a:r>
                <a:endParaRPr kumimoji="1" lang="en-US" altLang="zh-CN" sz="1200"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00" b="1" dirty="0">
                    <a:solidFill>
                      <a:prstClr val="white"/>
                    </a:solidFill>
                    <a:latin typeface="微软雅黑" panose="020B0503020204020204" pitchFamily="34" charset="-122"/>
                    <a:ea typeface="微软雅黑" panose="020B0503020204020204" pitchFamily="34" charset="-122"/>
                  </a:rPr>
                  <a:t>商机管理</a:t>
                </a:r>
                <a:endParaRPr kumimoji="1" lang="en-US" altLang="zh-CN" sz="1200"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00" b="1" dirty="0">
                    <a:solidFill>
                      <a:prstClr val="white"/>
                    </a:solidFill>
                    <a:latin typeface="微软雅黑" panose="020B0503020204020204" pitchFamily="34" charset="-122"/>
                    <a:ea typeface="微软雅黑" panose="020B0503020204020204" pitchFamily="34" charset="-122"/>
                  </a:rPr>
                  <a:t>联系人</a:t>
                </a:r>
                <a:endParaRPr kumimoji="1" lang="en-US" altLang="zh-CN" sz="1200"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00" b="1" dirty="0">
                    <a:solidFill>
                      <a:prstClr val="white"/>
                    </a:solidFill>
                    <a:latin typeface="微软雅黑" panose="020B0503020204020204" pitchFamily="34" charset="-122"/>
                    <a:ea typeface="微软雅黑" panose="020B0503020204020204" pitchFamily="34" charset="-122"/>
                  </a:rPr>
                  <a:t>合作伙伴</a:t>
                </a:r>
                <a:endParaRPr kumimoji="1" lang="en-US" altLang="zh-CN" sz="1200"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00" b="1" dirty="0">
                    <a:solidFill>
                      <a:prstClr val="white"/>
                    </a:solidFill>
                    <a:latin typeface="微软雅黑" panose="020B0503020204020204" pitchFamily="34" charset="-122"/>
                    <a:ea typeface="微软雅黑" panose="020B0503020204020204" pitchFamily="34" charset="-122"/>
                  </a:rPr>
                  <a:t>欠款管理</a:t>
                </a:r>
                <a:endParaRPr kumimoji="1" lang="en-US" altLang="zh-CN" sz="1200"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00" b="1" dirty="0">
                    <a:solidFill>
                      <a:prstClr val="white"/>
                    </a:solidFill>
                    <a:latin typeface="微软雅黑" panose="020B0503020204020204" pitchFamily="34" charset="-122"/>
                    <a:ea typeface="微软雅黑" panose="020B0503020204020204" pitchFamily="34" charset="-122"/>
                  </a:rPr>
                  <a:t>信用管理</a:t>
                </a:r>
                <a:endParaRPr kumimoji="1" lang="en-US" altLang="zh-CN" sz="1200" b="1" dirty="0">
                  <a:solidFill>
                    <a:prstClr val="white"/>
                  </a:solidFill>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F09290FC-790C-484E-B093-012EB021E107}"/>
                </a:ext>
              </a:extLst>
            </p:cNvPr>
            <p:cNvGrpSpPr/>
            <p:nvPr/>
          </p:nvGrpSpPr>
          <p:grpSpPr>
            <a:xfrm>
              <a:off x="3073943" y="947207"/>
              <a:ext cx="1082347" cy="1342349"/>
              <a:chOff x="1329229" y="1029204"/>
              <a:chExt cx="1082347" cy="1342349"/>
            </a:xfrm>
          </p:grpSpPr>
          <p:sp>
            <p:nvSpPr>
              <p:cNvPr id="44" name="矩形 43">
                <a:extLst>
                  <a:ext uri="{FF2B5EF4-FFF2-40B4-BE49-F238E27FC236}">
                    <a16:creationId xmlns:a16="http://schemas.microsoft.com/office/drawing/2014/main" id="{FC3FA467-EB87-4C04-9B26-A16C9619CD6D}"/>
                  </a:ext>
                </a:extLst>
              </p:cNvPr>
              <p:cNvSpPr/>
              <p:nvPr/>
            </p:nvSpPr>
            <p:spPr>
              <a:xfrm>
                <a:off x="1522012" y="1029204"/>
                <a:ext cx="668058" cy="231870"/>
              </a:xfrm>
              <a:prstGeom prst="rect">
                <a:avLst/>
              </a:prstGeom>
            </p:spPr>
            <p:txBody>
              <a:bodyPr wrap="non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销售管理</a:t>
                </a:r>
              </a:p>
            </p:txBody>
          </p:sp>
          <p:sp>
            <p:nvSpPr>
              <p:cNvPr id="45" name="矩形 44">
                <a:extLst>
                  <a:ext uri="{FF2B5EF4-FFF2-40B4-BE49-F238E27FC236}">
                    <a16:creationId xmlns:a16="http://schemas.microsoft.com/office/drawing/2014/main" id="{C03247E0-749A-4FA4-A638-2FE6E19A19E9}"/>
                  </a:ext>
                </a:extLst>
              </p:cNvPr>
              <p:cNvSpPr/>
              <p:nvPr/>
            </p:nvSpPr>
            <p:spPr>
              <a:xfrm>
                <a:off x="1329229" y="1247662"/>
                <a:ext cx="1082347" cy="1123891"/>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复杂报价</a:t>
                </a:r>
                <a:r>
                  <a:rPr kumimoji="1" lang="en-US" altLang="zh-CN" sz="1299" b="1" dirty="0">
                    <a:solidFill>
                      <a:prstClr val="white"/>
                    </a:solidFill>
                    <a:latin typeface="微软雅黑" panose="020B0503020204020204" pitchFamily="34" charset="-122"/>
                    <a:ea typeface="微软雅黑" panose="020B0503020204020204" pitchFamily="34" charset="-122"/>
                  </a:rPr>
                  <a:t>CPQ</a:t>
                </a: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销售合同</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价目表</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产品</a:t>
                </a:r>
                <a:r>
                  <a:rPr kumimoji="1" lang="en-US" altLang="zh-CN" sz="1299" b="1" dirty="0">
                    <a:solidFill>
                      <a:prstClr val="white"/>
                    </a:solidFill>
                    <a:latin typeface="微软雅黑" panose="020B0503020204020204" pitchFamily="34" charset="-122"/>
                    <a:ea typeface="微软雅黑" panose="020B0503020204020204" pitchFamily="34" charset="-122"/>
                  </a:rPr>
                  <a:t>BOM</a:t>
                </a: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配件管理</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销售预测</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258370FB-5D2D-4BEE-9945-5DB355CF7CE3}"/>
                </a:ext>
              </a:extLst>
            </p:cNvPr>
            <p:cNvGrpSpPr/>
            <p:nvPr/>
          </p:nvGrpSpPr>
          <p:grpSpPr>
            <a:xfrm>
              <a:off x="4184478" y="947207"/>
              <a:ext cx="797957" cy="1031819"/>
              <a:chOff x="1351945" y="1029204"/>
              <a:chExt cx="797957" cy="1031819"/>
            </a:xfrm>
          </p:grpSpPr>
          <p:sp>
            <p:nvSpPr>
              <p:cNvPr id="42" name="矩形 41">
                <a:extLst>
                  <a:ext uri="{FF2B5EF4-FFF2-40B4-BE49-F238E27FC236}">
                    <a16:creationId xmlns:a16="http://schemas.microsoft.com/office/drawing/2014/main" id="{E063E3BB-1CE0-4550-9E23-2E252AEDE76B}"/>
                  </a:ext>
                </a:extLst>
              </p:cNvPr>
              <p:cNvSpPr/>
              <p:nvPr/>
            </p:nvSpPr>
            <p:spPr>
              <a:xfrm>
                <a:off x="1408380" y="1029204"/>
                <a:ext cx="668058" cy="231870"/>
              </a:xfrm>
              <a:prstGeom prst="rect">
                <a:avLst/>
              </a:prstGeom>
            </p:spPr>
            <p:txBody>
              <a:bodyPr wrap="non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订单交付</a:t>
                </a:r>
              </a:p>
            </p:txBody>
          </p:sp>
          <p:sp>
            <p:nvSpPr>
              <p:cNvPr id="43" name="矩形 42">
                <a:extLst>
                  <a:ext uri="{FF2B5EF4-FFF2-40B4-BE49-F238E27FC236}">
                    <a16:creationId xmlns:a16="http://schemas.microsoft.com/office/drawing/2014/main" id="{1FB3EFC2-206B-40A7-A01A-5479A50575C4}"/>
                  </a:ext>
                </a:extLst>
              </p:cNvPr>
              <p:cNvSpPr/>
              <p:nvPr/>
            </p:nvSpPr>
            <p:spPr>
              <a:xfrm>
                <a:off x="1351945" y="1238369"/>
                <a:ext cx="797957" cy="822654"/>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成品订单</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开票回款</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库存发货</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退换货</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应收应付</a:t>
                </a: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55C95B74-6127-470F-B739-FB3344DB5F4A}"/>
                </a:ext>
              </a:extLst>
            </p:cNvPr>
            <p:cNvGrpSpPr/>
            <p:nvPr/>
          </p:nvGrpSpPr>
          <p:grpSpPr>
            <a:xfrm>
              <a:off x="5014982" y="947207"/>
              <a:ext cx="790608" cy="1198988"/>
              <a:chOff x="1482783" y="1029204"/>
              <a:chExt cx="790608" cy="1198988"/>
            </a:xfrm>
          </p:grpSpPr>
          <p:sp>
            <p:nvSpPr>
              <p:cNvPr id="40" name="矩形 39">
                <a:extLst>
                  <a:ext uri="{FF2B5EF4-FFF2-40B4-BE49-F238E27FC236}">
                    <a16:creationId xmlns:a16="http://schemas.microsoft.com/office/drawing/2014/main" id="{C9393180-1527-47B1-AC63-CCEDF552BC87}"/>
                  </a:ext>
                </a:extLst>
              </p:cNvPr>
              <p:cNvSpPr/>
              <p:nvPr/>
            </p:nvSpPr>
            <p:spPr>
              <a:xfrm>
                <a:off x="1544103" y="1029204"/>
                <a:ext cx="668058" cy="231870"/>
              </a:xfrm>
              <a:prstGeom prst="rect">
                <a:avLst/>
              </a:prstGeom>
            </p:spPr>
            <p:txBody>
              <a:bodyPr wrap="non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工单管理</a:t>
                </a:r>
                <a:endParaRPr kumimoji="1" lang="en-US" altLang="zh-CN" sz="1400" b="1" dirty="0">
                  <a:solidFill>
                    <a:srgbClr val="FFC000"/>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AEB095C0-3A49-4836-89C5-B95EC6C4FCC6}"/>
                  </a:ext>
                </a:extLst>
              </p:cNvPr>
              <p:cNvSpPr/>
              <p:nvPr/>
            </p:nvSpPr>
            <p:spPr>
              <a:xfrm>
                <a:off x="1482783" y="1254920"/>
                <a:ext cx="790608" cy="973272"/>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工单受理</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指派执行</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知识库</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设备资产</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服务评价</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人员技能</a:t>
                </a: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7DCA5ACE-B659-4F7C-B415-00420F980CD3}"/>
                </a:ext>
              </a:extLst>
            </p:cNvPr>
            <p:cNvGrpSpPr/>
            <p:nvPr/>
          </p:nvGrpSpPr>
          <p:grpSpPr>
            <a:xfrm>
              <a:off x="5888567" y="958327"/>
              <a:ext cx="944481" cy="1180610"/>
              <a:chOff x="1540338" y="1040324"/>
              <a:chExt cx="944481" cy="1180610"/>
            </a:xfrm>
          </p:grpSpPr>
          <p:sp>
            <p:nvSpPr>
              <p:cNvPr id="38" name="矩形 37">
                <a:extLst>
                  <a:ext uri="{FF2B5EF4-FFF2-40B4-BE49-F238E27FC236}">
                    <a16:creationId xmlns:a16="http://schemas.microsoft.com/office/drawing/2014/main" id="{F39DA719-05CF-4342-BF07-C3D65611AC39}"/>
                  </a:ext>
                </a:extLst>
              </p:cNvPr>
              <p:cNvSpPr/>
              <p:nvPr/>
            </p:nvSpPr>
            <p:spPr>
              <a:xfrm>
                <a:off x="1643308" y="1040324"/>
                <a:ext cx="733521" cy="231870"/>
              </a:xfrm>
              <a:prstGeom prst="rect">
                <a:avLst/>
              </a:prstGeom>
            </p:spPr>
            <p:txBody>
              <a:bodyPr wrap="squar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互联数据</a:t>
                </a:r>
              </a:p>
            </p:txBody>
          </p:sp>
          <p:sp>
            <p:nvSpPr>
              <p:cNvPr id="39" name="矩形 38">
                <a:extLst>
                  <a:ext uri="{FF2B5EF4-FFF2-40B4-BE49-F238E27FC236}">
                    <a16:creationId xmlns:a16="http://schemas.microsoft.com/office/drawing/2014/main" id="{C1790CAB-0C3B-4D6F-8248-8D46643CCD66}"/>
                  </a:ext>
                </a:extLst>
              </p:cNvPr>
              <p:cNvSpPr/>
              <p:nvPr/>
            </p:nvSpPr>
            <p:spPr>
              <a:xfrm>
                <a:off x="1540338" y="1247662"/>
                <a:ext cx="944481" cy="973272"/>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特殊订单</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特价申请</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客户报备</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返厂申请</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展会活动</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保修申请单</a:t>
                </a: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4E4655C3-DC16-4C38-AD79-58D4C251F402}"/>
                </a:ext>
              </a:extLst>
            </p:cNvPr>
            <p:cNvGrpSpPr/>
            <p:nvPr/>
          </p:nvGrpSpPr>
          <p:grpSpPr>
            <a:xfrm>
              <a:off x="6800486" y="943758"/>
              <a:ext cx="1082347" cy="583413"/>
              <a:chOff x="1446372" y="1029204"/>
              <a:chExt cx="1082347" cy="583413"/>
            </a:xfrm>
          </p:grpSpPr>
          <p:sp>
            <p:nvSpPr>
              <p:cNvPr id="36" name="矩形 35">
                <a:extLst>
                  <a:ext uri="{FF2B5EF4-FFF2-40B4-BE49-F238E27FC236}">
                    <a16:creationId xmlns:a16="http://schemas.microsoft.com/office/drawing/2014/main" id="{990AAB1B-5C05-4AB6-82E3-DAB6ADCB45BC}"/>
                  </a:ext>
                </a:extLst>
              </p:cNvPr>
              <p:cNvSpPr/>
              <p:nvPr/>
            </p:nvSpPr>
            <p:spPr>
              <a:xfrm>
                <a:off x="1568977" y="1029204"/>
                <a:ext cx="668058" cy="231870"/>
              </a:xfrm>
              <a:prstGeom prst="rect">
                <a:avLst/>
              </a:prstGeom>
            </p:spPr>
            <p:txBody>
              <a:bodyPr wrap="non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协同管理</a:t>
                </a:r>
              </a:p>
            </p:txBody>
          </p:sp>
          <p:sp>
            <p:nvSpPr>
              <p:cNvPr id="37" name="矩形 36">
                <a:extLst>
                  <a:ext uri="{FF2B5EF4-FFF2-40B4-BE49-F238E27FC236}">
                    <a16:creationId xmlns:a16="http://schemas.microsoft.com/office/drawing/2014/main" id="{ADC836D7-06C5-44EF-A07D-BB2337286BA7}"/>
                  </a:ext>
                </a:extLst>
              </p:cNvPr>
              <p:cNvSpPr/>
              <p:nvPr/>
            </p:nvSpPr>
            <p:spPr>
              <a:xfrm>
                <a:off x="1446372" y="1241819"/>
                <a:ext cx="1082347" cy="370798"/>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工作联络单</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项目招标单</a:t>
                </a: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B5FEF7F0-5F81-4770-A143-D4441E7DD002}"/>
                </a:ext>
              </a:extLst>
            </p:cNvPr>
            <p:cNvGrpSpPr/>
            <p:nvPr/>
          </p:nvGrpSpPr>
          <p:grpSpPr>
            <a:xfrm>
              <a:off x="7732804" y="943958"/>
              <a:ext cx="1101139" cy="739349"/>
              <a:chOff x="1440735" y="1029204"/>
              <a:chExt cx="1101139" cy="739349"/>
            </a:xfrm>
          </p:grpSpPr>
          <p:sp>
            <p:nvSpPr>
              <p:cNvPr id="34" name="矩形 33">
                <a:extLst>
                  <a:ext uri="{FF2B5EF4-FFF2-40B4-BE49-F238E27FC236}">
                    <a16:creationId xmlns:a16="http://schemas.microsoft.com/office/drawing/2014/main" id="{706B9B48-7528-4BC1-B073-F1DB34C9E879}"/>
                  </a:ext>
                </a:extLst>
              </p:cNvPr>
              <p:cNvSpPr/>
              <p:nvPr/>
            </p:nvSpPr>
            <p:spPr>
              <a:xfrm>
                <a:off x="1440735" y="1029204"/>
                <a:ext cx="1063058" cy="231870"/>
              </a:xfrm>
              <a:prstGeom prst="rect">
                <a:avLst/>
              </a:prstGeom>
            </p:spPr>
            <p:txBody>
              <a:bodyPr wrap="non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渠道数据</a:t>
                </a:r>
                <a:r>
                  <a:rPr kumimoji="1" lang="en-US" altLang="zh-CN" sz="1400" b="1" dirty="0">
                    <a:solidFill>
                      <a:srgbClr val="FFC000"/>
                    </a:solidFill>
                    <a:latin typeface="微软雅黑" panose="020B0503020204020204" pitchFamily="34" charset="-122"/>
                    <a:ea typeface="微软雅黑" panose="020B0503020204020204" pitchFamily="34" charset="-122"/>
                  </a:rPr>
                  <a:t>(DDS)</a:t>
                </a:r>
                <a:endParaRPr kumimoji="1" lang="zh-CN" altLang="en-US" sz="1400" b="1" dirty="0">
                  <a:solidFill>
                    <a:srgbClr val="FFC000"/>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2157ABBE-02F8-47A3-A8A4-2B03087FC413}"/>
                  </a:ext>
                </a:extLst>
              </p:cNvPr>
              <p:cNvSpPr/>
              <p:nvPr/>
            </p:nvSpPr>
            <p:spPr>
              <a:xfrm>
                <a:off x="1459527" y="1247136"/>
                <a:ext cx="1082347" cy="521417"/>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经销商客户</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经销商库存</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defTabSz="685658"/>
                <a:r>
                  <a:rPr kumimoji="1" lang="en-US" altLang="zh-CN" sz="1299" b="1" dirty="0">
                    <a:solidFill>
                      <a:prstClr val="white"/>
                    </a:solidFill>
                    <a:latin typeface="微软雅黑" panose="020B0503020204020204" pitchFamily="34" charset="-122"/>
                    <a:ea typeface="微软雅黑" panose="020B0503020204020204" pitchFamily="34" charset="-122"/>
                  </a:rPr>
                  <a:t>  </a:t>
                </a:r>
              </a:p>
            </p:txBody>
          </p:sp>
        </p:grpSp>
        <p:sp>
          <p:nvSpPr>
            <p:cNvPr id="26" name="矩形 25">
              <a:extLst>
                <a:ext uri="{FF2B5EF4-FFF2-40B4-BE49-F238E27FC236}">
                  <a16:creationId xmlns:a16="http://schemas.microsoft.com/office/drawing/2014/main" id="{FC28600A-D7F3-40BF-9112-B54114D00664}"/>
                </a:ext>
              </a:extLst>
            </p:cNvPr>
            <p:cNvSpPr/>
            <p:nvPr/>
          </p:nvSpPr>
          <p:spPr>
            <a:xfrm>
              <a:off x="1033693" y="936011"/>
              <a:ext cx="1009078" cy="1352572"/>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a:solidFill>
                  <a:prstClr val="white"/>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ABD0B803-C2E4-426F-811A-659AF0DF8249}"/>
                </a:ext>
              </a:extLst>
            </p:cNvPr>
            <p:cNvSpPr/>
            <p:nvPr/>
          </p:nvSpPr>
          <p:spPr>
            <a:xfrm>
              <a:off x="2089319" y="921483"/>
              <a:ext cx="916231" cy="1367100"/>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7BB5F30B-AF84-4F3C-BDD4-847031F7B9C7}"/>
                </a:ext>
              </a:extLst>
            </p:cNvPr>
            <p:cNvSpPr/>
            <p:nvPr/>
          </p:nvSpPr>
          <p:spPr>
            <a:xfrm>
              <a:off x="3083867" y="927466"/>
              <a:ext cx="1009078" cy="1358249"/>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B8AA229C-E953-4819-A2B8-39F25AC6F9A7}"/>
                </a:ext>
              </a:extLst>
            </p:cNvPr>
            <p:cNvSpPr/>
            <p:nvPr/>
          </p:nvSpPr>
          <p:spPr>
            <a:xfrm>
              <a:off x="4160885" y="921483"/>
              <a:ext cx="823424" cy="1370484"/>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a:solidFill>
                  <a:prstClr val="white"/>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455FEF95-6A88-4424-9BCF-E5878B5945E1}"/>
                </a:ext>
              </a:extLst>
            </p:cNvPr>
            <p:cNvSpPr/>
            <p:nvPr/>
          </p:nvSpPr>
          <p:spPr>
            <a:xfrm>
              <a:off x="5030856" y="921483"/>
              <a:ext cx="797957" cy="1364233"/>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685651">
                <a:defRPr/>
              </a:pP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2226C3A7-F14E-4028-A74D-5BF38761396E}"/>
                </a:ext>
              </a:extLst>
            </p:cNvPr>
            <p:cNvSpPr/>
            <p:nvPr/>
          </p:nvSpPr>
          <p:spPr>
            <a:xfrm>
              <a:off x="5875361" y="929997"/>
              <a:ext cx="900324" cy="1354909"/>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a:solidFill>
                  <a:prstClr val="white"/>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63B1C713-4ACC-472F-BD9C-61F61513CD00}"/>
                </a:ext>
              </a:extLst>
            </p:cNvPr>
            <p:cNvSpPr/>
            <p:nvPr/>
          </p:nvSpPr>
          <p:spPr>
            <a:xfrm>
              <a:off x="6822232" y="930806"/>
              <a:ext cx="869686" cy="1354909"/>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a:solidFill>
                  <a:prstClr val="white"/>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EE4AB67D-54AB-44A7-88B9-CECEEE5EE48C}"/>
                </a:ext>
              </a:extLst>
            </p:cNvPr>
            <p:cNvSpPr/>
            <p:nvPr/>
          </p:nvSpPr>
          <p:spPr>
            <a:xfrm>
              <a:off x="7738464" y="931624"/>
              <a:ext cx="1014339" cy="1354909"/>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a:solidFill>
                  <a:prstClr val="white"/>
                </a:solidFill>
                <a:latin typeface="微软雅黑" panose="020B0503020204020204" pitchFamily="34" charset="-122"/>
                <a:ea typeface="微软雅黑" panose="020B0503020204020204" pitchFamily="34" charset="-122"/>
              </a:endParaRPr>
            </a:p>
          </p:txBody>
        </p:sp>
      </p:grpSp>
      <p:sp>
        <p:nvSpPr>
          <p:cNvPr id="50" name="文本框 49">
            <a:extLst>
              <a:ext uri="{FF2B5EF4-FFF2-40B4-BE49-F238E27FC236}">
                <a16:creationId xmlns:a16="http://schemas.microsoft.com/office/drawing/2014/main" id="{76573346-B333-4B64-AC0C-EBCE4149F09A}"/>
              </a:ext>
            </a:extLst>
          </p:cNvPr>
          <p:cNvSpPr txBox="1"/>
          <p:nvPr/>
        </p:nvSpPr>
        <p:spPr>
          <a:xfrm>
            <a:off x="1317161" y="1101786"/>
            <a:ext cx="1250409" cy="307777"/>
          </a:xfrm>
          <a:prstGeom prst="rect">
            <a:avLst/>
          </a:prstGeom>
          <a:noFill/>
        </p:spPr>
        <p:txBody>
          <a:bodyPr wrap="square" rtlCol="0">
            <a:spAutoFit/>
          </a:bodyPr>
          <a:lstStyle/>
          <a:p>
            <a:pPr defTabSz="914212"/>
            <a:r>
              <a:rPr lang="zh-CN" altLang="en-US" sz="1400" b="1" dirty="0">
                <a:solidFill>
                  <a:prstClr val="white"/>
                </a:solidFill>
                <a:latin typeface="微软雅黑" panose="020B0503020204020204" pitchFamily="34" charset="-122"/>
                <a:ea typeface="微软雅黑" panose="020B0503020204020204" pitchFamily="34" charset="-122"/>
              </a:rPr>
              <a:t>外部连接</a:t>
            </a:r>
          </a:p>
        </p:txBody>
      </p:sp>
      <p:sp>
        <p:nvSpPr>
          <p:cNvPr id="51" name="矩形: 圆角 78">
            <a:extLst>
              <a:ext uri="{FF2B5EF4-FFF2-40B4-BE49-F238E27FC236}">
                <a16:creationId xmlns:a16="http://schemas.microsoft.com/office/drawing/2014/main" id="{EADE68AC-FFE0-4D65-8089-03C38146AC9C}"/>
              </a:ext>
            </a:extLst>
          </p:cNvPr>
          <p:cNvSpPr/>
          <p:nvPr/>
        </p:nvSpPr>
        <p:spPr>
          <a:xfrm>
            <a:off x="3998673" y="1076412"/>
            <a:ext cx="1033685" cy="358488"/>
          </a:xfrm>
          <a:prstGeom prst="rect">
            <a:avLst/>
          </a:prstGeom>
          <a:solidFill>
            <a:srgbClr val="92D050"/>
          </a:solidFill>
          <a:ln w="6350" cap="flat" cmpd="sng" algn="ctr">
            <a:solidFill>
              <a:schemeClr val="accent6">
                <a:lumMod val="60000"/>
                <a:lumOff val="40000"/>
              </a:schemeClr>
            </a:solidFill>
            <a:prstDash val="solid"/>
            <a:miter lim="800000"/>
          </a:ln>
          <a:effectLst/>
        </p:spPr>
        <p:txBody>
          <a:bodyPr rtlCol="0" anchor="ctr"/>
          <a:lstStyle/>
          <a:p>
            <a:pPr algn="ctr" defTabSz="822770">
              <a:defRPr/>
            </a:pPr>
            <a:r>
              <a:rPr kumimoji="1" lang="en-US" altLang="zh-CN" sz="1400" b="1" kern="0" dirty="0">
                <a:solidFill>
                  <a:prstClr val="white"/>
                </a:solidFill>
                <a:latin typeface="微软雅黑" panose="020B0503020204020204" pitchFamily="34" charset="-122"/>
                <a:ea typeface="微软雅黑" panose="020B0503020204020204" pitchFamily="34" charset="-122"/>
                <a:cs typeface="微软雅黑"/>
              </a:rPr>
              <a:t>ERP</a:t>
            </a:r>
            <a:endParaRPr kumimoji="1" lang="zh-CN" altLang="en-US" sz="1400" b="1" kern="0" dirty="0">
              <a:solidFill>
                <a:prstClr val="white"/>
              </a:solidFill>
              <a:latin typeface="微软雅黑" panose="020B0503020204020204" pitchFamily="34" charset="-122"/>
              <a:ea typeface="微软雅黑" panose="020B0503020204020204" pitchFamily="34" charset="-122"/>
              <a:cs typeface="微软雅黑"/>
            </a:endParaRPr>
          </a:p>
        </p:txBody>
      </p:sp>
      <p:sp>
        <p:nvSpPr>
          <p:cNvPr id="52" name="矩形: 圆角 78">
            <a:extLst>
              <a:ext uri="{FF2B5EF4-FFF2-40B4-BE49-F238E27FC236}">
                <a16:creationId xmlns:a16="http://schemas.microsoft.com/office/drawing/2014/main" id="{6AE8F5ED-896A-4E29-80D3-E91D06CCCFC8}"/>
              </a:ext>
            </a:extLst>
          </p:cNvPr>
          <p:cNvSpPr/>
          <p:nvPr/>
        </p:nvSpPr>
        <p:spPr>
          <a:xfrm>
            <a:off x="5323926" y="1076412"/>
            <a:ext cx="1033685" cy="358488"/>
          </a:xfrm>
          <a:prstGeom prst="rect">
            <a:avLst/>
          </a:prstGeom>
          <a:solidFill>
            <a:srgbClr val="92D050"/>
          </a:solidFill>
          <a:ln w="6350" cap="flat" cmpd="sng" algn="ctr">
            <a:solidFill>
              <a:schemeClr val="accent6">
                <a:lumMod val="60000"/>
                <a:lumOff val="40000"/>
              </a:schemeClr>
            </a:solidFill>
            <a:prstDash val="solid"/>
            <a:miter lim="800000"/>
          </a:ln>
          <a:effectLst/>
        </p:spPr>
        <p:txBody>
          <a:bodyPr rtlCol="0" anchor="ctr"/>
          <a:lstStyle/>
          <a:p>
            <a:pPr algn="ctr" defTabSz="822770"/>
            <a:r>
              <a:rPr kumimoji="1" lang="zh-CN" altLang="en-US" sz="1400" b="1" kern="0" dirty="0">
                <a:solidFill>
                  <a:prstClr val="white"/>
                </a:solidFill>
                <a:latin typeface="微软雅黑" panose="020B0503020204020204" pitchFamily="34" charset="-122"/>
                <a:ea typeface="微软雅黑" panose="020B0503020204020204" pitchFamily="34" charset="-122"/>
              </a:rPr>
              <a:t>呼叫中心</a:t>
            </a:r>
            <a:endParaRPr kumimoji="1" lang="en-US" altLang="zh-CN" sz="1400" b="1" kern="0" dirty="0">
              <a:solidFill>
                <a:prstClr val="white"/>
              </a:solidFill>
              <a:latin typeface="微软雅黑" panose="020B0503020204020204" pitchFamily="34" charset="-122"/>
              <a:ea typeface="微软雅黑" panose="020B0503020204020204" pitchFamily="34" charset="-122"/>
            </a:endParaRPr>
          </a:p>
        </p:txBody>
      </p:sp>
      <p:sp>
        <p:nvSpPr>
          <p:cNvPr id="53" name="矩形: 圆角 78">
            <a:extLst>
              <a:ext uri="{FF2B5EF4-FFF2-40B4-BE49-F238E27FC236}">
                <a16:creationId xmlns:a16="http://schemas.microsoft.com/office/drawing/2014/main" id="{731F6D14-8917-4FD1-B099-1403118C9631}"/>
              </a:ext>
            </a:extLst>
          </p:cNvPr>
          <p:cNvSpPr/>
          <p:nvPr/>
        </p:nvSpPr>
        <p:spPr>
          <a:xfrm>
            <a:off x="6649178" y="1076412"/>
            <a:ext cx="1033685" cy="358488"/>
          </a:xfrm>
          <a:prstGeom prst="rect">
            <a:avLst/>
          </a:prstGeom>
          <a:solidFill>
            <a:srgbClr val="92D050"/>
          </a:solidFill>
          <a:ln w="6350" cap="flat" cmpd="sng" algn="ctr">
            <a:solidFill>
              <a:schemeClr val="accent6">
                <a:lumMod val="60000"/>
                <a:lumOff val="40000"/>
              </a:schemeClr>
            </a:solidFill>
            <a:prstDash val="solid"/>
            <a:miter lim="800000"/>
          </a:ln>
          <a:effectLst/>
        </p:spPr>
        <p:txBody>
          <a:bodyPr rtlCol="0" anchor="ctr"/>
          <a:lstStyle/>
          <a:p>
            <a:pPr algn="ctr" defTabSz="822770"/>
            <a:r>
              <a:rPr kumimoji="1" lang="en-US" altLang="zh-CN" sz="1400" b="1" kern="0">
                <a:solidFill>
                  <a:prstClr val="white"/>
                </a:solidFill>
                <a:latin typeface="微软雅黑" panose="020B0503020204020204" pitchFamily="34" charset="-122"/>
                <a:ea typeface="微软雅黑" panose="020B0503020204020204" pitchFamily="34" charset="-122"/>
              </a:rPr>
              <a:t>IOT</a:t>
            </a:r>
            <a:endParaRPr kumimoji="1" lang="en-US" altLang="zh-CN" sz="1400" b="1" kern="0" dirty="0">
              <a:solidFill>
                <a:prstClr val="white"/>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5FA7E7D2-A12F-4D08-A936-1084557E9D3B}"/>
              </a:ext>
            </a:extLst>
          </p:cNvPr>
          <p:cNvSpPr/>
          <p:nvPr/>
        </p:nvSpPr>
        <p:spPr>
          <a:xfrm>
            <a:off x="1203906" y="3495318"/>
            <a:ext cx="1363664" cy="307777"/>
          </a:xfrm>
          <a:prstGeom prst="rect">
            <a:avLst/>
          </a:prstGeom>
          <a:noFill/>
        </p:spPr>
        <p:txBody>
          <a:bodyPr wrap="square" rtlCol="0">
            <a:spAutoFit/>
          </a:bodyPr>
          <a:lstStyle/>
          <a:p>
            <a:pPr defTabSz="914212"/>
            <a:r>
              <a:rPr lang="en-US" altLang="zh-CN" sz="14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PaaS</a:t>
            </a:r>
            <a:r>
              <a:rPr lang="zh-CN" altLang="en-US" sz="14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平台</a:t>
            </a:r>
          </a:p>
        </p:txBody>
      </p:sp>
      <p:sp>
        <p:nvSpPr>
          <p:cNvPr id="55" name="圆角矩形 125">
            <a:extLst>
              <a:ext uri="{FF2B5EF4-FFF2-40B4-BE49-F238E27FC236}">
                <a16:creationId xmlns:a16="http://schemas.microsoft.com/office/drawing/2014/main" id="{183A0C4D-73E6-417B-876E-50C1D76ED4B5}"/>
              </a:ext>
            </a:extLst>
          </p:cNvPr>
          <p:cNvSpPr/>
          <p:nvPr/>
        </p:nvSpPr>
        <p:spPr>
          <a:xfrm>
            <a:off x="2365493" y="3495319"/>
            <a:ext cx="974695" cy="307736"/>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defRPr/>
            </a:pPr>
            <a:r>
              <a:rPr kumimoji="1" lang="zh-CN" altLang="en-US" sz="1400" b="1" kern="0" dirty="0">
                <a:solidFill>
                  <a:prstClr val="black"/>
                </a:solidFill>
                <a:latin typeface="微软雅黑" panose="020B0503020204020204" pitchFamily="34" charset="-122"/>
                <a:ea typeface="微软雅黑" panose="020B0503020204020204" pitchFamily="34" charset="-122"/>
              </a:rPr>
              <a:t>角色权限</a:t>
            </a:r>
          </a:p>
        </p:txBody>
      </p:sp>
      <p:sp>
        <p:nvSpPr>
          <p:cNvPr id="56" name="圆角矩形 125">
            <a:extLst>
              <a:ext uri="{FF2B5EF4-FFF2-40B4-BE49-F238E27FC236}">
                <a16:creationId xmlns:a16="http://schemas.microsoft.com/office/drawing/2014/main" id="{4DCC21B3-D6C5-4C27-880A-C89B79FC46B5}"/>
              </a:ext>
            </a:extLst>
          </p:cNvPr>
          <p:cNvSpPr/>
          <p:nvPr/>
        </p:nvSpPr>
        <p:spPr>
          <a:xfrm>
            <a:off x="3394023" y="3495318"/>
            <a:ext cx="1107342" cy="307738"/>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r>
              <a:rPr kumimoji="1" lang="zh-CN" altLang="en-US" sz="1320" b="1" kern="0" dirty="0">
                <a:solidFill>
                  <a:prstClr val="black"/>
                </a:solidFill>
                <a:latin typeface="微软雅黑" panose="020B0503020204020204" pitchFamily="34" charset="-122"/>
                <a:ea typeface="微软雅黑" panose="020B0503020204020204" pitchFamily="34" charset="-122"/>
              </a:rPr>
              <a:t>自定义对象</a:t>
            </a:r>
          </a:p>
        </p:txBody>
      </p:sp>
      <p:sp>
        <p:nvSpPr>
          <p:cNvPr id="57" name="圆角矩形 125">
            <a:extLst>
              <a:ext uri="{FF2B5EF4-FFF2-40B4-BE49-F238E27FC236}">
                <a16:creationId xmlns:a16="http://schemas.microsoft.com/office/drawing/2014/main" id="{81727965-7C89-4FA6-B29F-435CADEBAE10}"/>
              </a:ext>
            </a:extLst>
          </p:cNvPr>
          <p:cNvSpPr/>
          <p:nvPr/>
        </p:nvSpPr>
        <p:spPr>
          <a:xfrm>
            <a:off x="4555199" y="3491511"/>
            <a:ext cx="1120340" cy="315354"/>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r>
              <a:rPr kumimoji="1" lang="zh-CN" altLang="en-US" sz="1400" b="1" kern="0" dirty="0">
                <a:solidFill>
                  <a:prstClr val="black"/>
                </a:solidFill>
                <a:latin typeface="微软雅黑" panose="020B0503020204020204" pitchFamily="34" charset="-122"/>
                <a:ea typeface="微软雅黑" panose="020B0503020204020204" pitchFamily="34" charset="-122"/>
              </a:rPr>
              <a:t>功能权限</a:t>
            </a:r>
          </a:p>
        </p:txBody>
      </p:sp>
      <p:sp>
        <p:nvSpPr>
          <p:cNvPr id="58" name="圆角矩形 125">
            <a:extLst>
              <a:ext uri="{FF2B5EF4-FFF2-40B4-BE49-F238E27FC236}">
                <a16:creationId xmlns:a16="http://schemas.microsoft.com/office/drawing/2014/main" id="{FC94D6BB-CB83-411B-888B-40606919E6CB}"/>
              </a:ext>
            </a:extLst>
          </p:cNvPr>
          <p:cNvSpPr/>
          <p:nvPr/>
        </p:nvSpPr>
        <p:spPr>
          <a:xfrm>
            <a:off x="5729374" y="3495318"/>
            <a:ext cx="1220737" cy="307738"/>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r>
              <a:rPr kumimoji="1" lang="zh-CN" altLang="en-US" sz="1400" b="1" kern="0" dirty="0">
                <a:solidFill>
                  <a:prstClr val="black"/>
                </a:solidFill>
                <a:latin typeface="微软雅黑" panose="020B0503020204020204" pitchFamily="34" charset="-122"/>
                <a:ea typeface="微软雅黑" panose="020B0503020204020204" pitchFamily="34" charset="-122"/>
              </a:rPr>
              <a:t>自定义函数</a:t>
            </a:r>
          </a:p>
        </p:txBody>
      </p:sp>
      <p:sp>
        <p:nvSpPr>
          <p:cNvPr id="59" name="圆角矩形 125">
            <a:extLst>
              <a:ext uri="{FF2B5EF4-FFF2-40B4-BE49-F238E27FC236}">
                <a16:creationId xmlns:a16="http://schemas.microsoft.com/office/drawing/2014/main" id="{1FF77A00-4E0B-4669-BDC2-40158FFF8958}"/>
              </a:ext>
            </a:extLst>
          </p:cNvPr>
          <p:cNvSpPr/>
          <p:nvPr/>
        </p:nvSpPr>
        <p:spPr>
          <a:xfrm>
            <a:off x="7003947" y="3500514"/>
            <a:ext cx="882625" cy="297345"/>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r>
              <a:rPr kumimoji="1" lang="zh-CN" altLang="en-US" sz="1400" b="1" kern="0" dirty="0">
                <a:solidFill>
                  <a:prstClr val="black"/>
                </a:solidFill>
                <a:latin typeface="微软雅黑" panose="020B0503020204020204" pitchFamily="34" charset="-122"/>
                <a:ea typeface="微软雅黑" panose="020B0503020204020204" pitchFamily="34" charset="-122"/>
              </a:rPr>
              <a:t>审批流</a:t>
            </a:r>
          </a:p>
        </p:txBody>
      </p:sp>
      <p:sp>
        <p:nvSpPr>
          <p:cNvPr id="60" name="圆角矩形 125">
            <a:extLst>
              <a:ext uri="{FF2B5EF4-FFF2-40B4-BE49-F238E27FC236}">
                <a16:creationId xmlns:a16="http://schemas.microsoft.com/office/drawing/2014/main" id="{C1567266-F880-4E9B-8DFB-36DF7C5FC01D}"/>
              </a:ext>
            </a:extLst>
          </p:cNvPr>
          <p:cNvSpPr/>
          <p:nvPr/>
        </p:nvSpPr>
        <p:spPr>
          <a:xfrm>
            <a:off x="7940407" y="3500514"/>
            <a:ext cx="882625" cy="297345"/>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r>
              <a:rPr kumimoji="1" lang="zh-CN" altLang="en-US" sz="1400" b="1" kern="0" dirty="0">
                <a:solidFill>
                  <a:prstClr val="black"/>
                </a:solidFill>
                <a:latin typeface="微软雅黑" panose="020B0503020204020204" pitchFamily="34" charset="-122"/>
                <a:ea typeface="微软雅黑" panose="020B0503020204020204" pitchFamily="34" charset="-122"/>
              </a:rPr>
              <a:t>业务流</a:t>
            </a:r>
          </a:p>
        </p:txBody>
      </p:sp>
      <p:sp>
        <p:nvSpPr>
          <p:cNvPr id="61" name="圆角矩形 125">
            <a:extLst>
              <a:ext uri="{FF2B5EF4-FFF2-40B4-BE49-F238E27FC236}">
                <a16:creationId xmlns:a16="http://schemas.microsoft.com/office/drawing/2014/main" id="{4C7751EA-AA0F-4CC3-BB00-4C28EF4000CF}"/>
              </a:ext>
            </a:extLst>
          </p:cNvPr>
          <p:cNvSpPr/>
          <p:nvPr/>
        </p:nvSpPr>
        <p:spPr>
          <a:xfrm>
            <a:off x="8876867" y="3500514"/>
            <a:ext cx="882625" cy="297345"/>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r>
              <a:rPr kumimoji="1" lang="zh-CN" altLang="en-US" sz="1400" b="1" kern="0" dirty="0">
                <a:solidFill>
                  <a:prstClr val="black"/>
                </a:solidFill>
                <a:latin typeface="微软雅黑" panose="020B0503020204020204" pitchFamily="34" charset="-122"/>
                <a:ea typeface="微软雅黑" panose="020B0503020204020204" pitchFamily="34" charset="-122"/>
              </a:rPr>
              <a:t>工作流</a:t>
            </a:r>
          </a:p>
        </p:txBody>
      </p:sp>
      <p:sp>
        <p:nvSpPr>
          <p:cNvPr id="62" name="圆角矩形 125">
            <a:extLst>
              <a:ext uri="{FF2B5EF4-FFF2-40B4-BE49-F238E27FC236}">
                <a16:creationId xmlns:a16="http://schemas.microsoft.com/office/drawing/2014/main" id="{571C1264-BB58-4BFA-9AAD-25A36EB4A7B3}"/>
              </a:ext>
            </a:extLst>
          </p:cNvPr>
          <p:cNvSpPr/>
          <p:nvPr/>
        </p:nvSpPr>
        <p:spPr>
          <a:xfrm>
            <a:off x="9813327" y="3500514"/>
            <a:ext cx="882625" cy="297345"/>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r>
              <a:rPr kumimoji="1" lang="en-US" altLang="zh-CN" sz="1400" b="1" kern="0" dirty="0">
                <a:solidFill>
                  <a:prstClr val="black"/>
                </a:solidFill>
                <a:latin typeface="微软雅黑" panose="020B0503020204020204" pitchFamily="34" charset="-122"/>
                <a:ea typeface="微软雅黑" panose="020B0503020204020204" pitchFamily="34" charset="-122"/>
              </a:rPr>
              <a:t>BI</a:t>
            </a:r>
            <a:r>
              <a:rPr kumimoji="1" lang="zh-CN" altLang="en-US" sz="1400" b="1" kern="0" dirty="0">
                <a:solidFill>
                  <a:prstClr val="black"/>
                </a:solidFill>
                <a:latin typeface="微软雅黑" panose="020B0503020204020204" pitchFamily="34" charset="-122"/>
                <a:ea typeface="微软雅黑" panose="020B0503020204020204" pitchFamily="34" charset="-122"/>
              </a:rPr>
              <a:t>报表</a:t>
            </a:r>
          </a:p>
        </p:txBody>
      </p:sp>
      <p:sp>
        <p:nvSpPr>
          <p:cNvPr id="63" name="矩形: 圆角 82">
            <a:extLst>
              <a:ext uri="{FF2B5EF4-FFF2-40B4-BE49-F238E27FC236}">
                <a16:creationId xmlns:a16="http://schemas.microsoft.com/office/drawing/2014/main" id="{51F3CFD9-DBC0-488F-B3F5-E31D6234A7F8}"/>
              </a:ext>
            </a:extLst>
          </p:cNvPr>
          <p:cNvSpPr/>
          <p:nvPr/>
        </p:nvSpPr>
        <p:spPr>
          <a:xfrm>
            <a:off x="9604045" y="4100172"/>
            <a:ext cx="1035411" cy="399690"/>
          </a:xfrm>
          <a:prstGeom prst="rect">
            <a:avLst/>
          </a:prstGeom>
          <a:solidFill>
            <a:srgbClr val="FFC000"/>
          </a:solidFill>
          <a:ln w="6350" cap="flat" cmpd="sng" algn="ctr">
            <a:solidFill>
              <a:srgbClr val="FAB400"/>
            </a:solidFill>
            <a:prstDash val="solid"/>
            <a:miter lim="800000"/>
          </a:ln>
          <a:effectLst/>
        </p:spPr>
        <p:txBody>
          <a:bodyPr rtlCol="0" anchor="ctr"/>
          <a:lstStyle/>
          <a:p>
            <a:pPr algn="ctr" defTabSz="822770">
              <a:defRPr/>
            </a:pPr>
            <a:r>
              <a:rPr kumimoji="1" lang="en-US" altLang="zh-CN" sz="1320" b="1" kern="0" dirty="0">
                <a:solidFill>
                  <a:prstClr val="white"/>
                </a:solidFill>
                <a:latin typeface="微软雅黑" panose="020B0503020204020204" pitchFamily="34" charset="-122"/>
                <a:ea typeface="微软雅黑" panose="020B0503020204020204" pitchFamily="34" charset="-122"/>
                <a:cs typeface="微软雅黑"/>
              </a:rPr>
              <a:t>DDS</a:t>
            </a:r>
            <a:endParaRPr kumimoji="1" lang="zh-CN" altLang="en-US" sz="1320" b="1" kern="0" dirty="0">
              <a:solidFill>
                <a:prstClr val="white"/>
              </a:solidFill>
              <a:latin typeface="微软雅黑" panose="020B0503020204020204" pitchFamily="34" charset="-122"/>
              <a:ea typeface="微软雅黑" panose="020B0503020204020204" pitchFamily="34" charset="-122"/>
              <a:cs typeface="微软雅黑"/>
            </a:endParaRPr>
          </a:p>
        </p:txBody>
      </p:sp>
      <p:sp>
        <p:nvSpPr>
          <p:cNvPr id="64" name="矩形 63">
            <a:extLst>
              <a:ext uri="{FF2B5EF4-FFF2-40B4-BE49-F238E27FC236}">
                <a16:creationId xmlns:a16="http://schemas.microsoft.com/office/drawing/2014/main" id="{7475A3C6-8ED5-42E2-B4F7-38E875C20FE7}"/>
              </a:ext>
            </a:extLst>
          </p:cNvPr>
          <p:cNvSpPr/>
          <p:nvPr/>
        </p:nvSpPr>
        <p:spPr>
          <a:xfrm>
            <a:off x="1352767" y="4758545"/>
            <a:ext cx="723275" cy="307777"/>
          </a:xfrm>
          <a:prstGeom prst="rect">
            <a:avLst/>
          </a:prstGeom>
          <a:noFill/>
        </p:spPr>
        <p:txBody>
          <a:bodyPr wrap="non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代理通</a:t>
            </a:r>
          </a:p>
        </p:txBody>
      </p:sp>
      <p:sp>
        <p:nvSpPr>
          <p:cNvPr id="65" name="矩形 64">
            <a:extLst>
              <a:ext uri="{FF2B5EF4-FFF2-40B4-BE49-F238E27FC236}">
                <a16:creationId xmlns:a16="http://schemas.microsoft.com/office/drawing/2014/main" id="{CC1FCFD2-630F-4599-B7C6-EEB7EE1F2387}"/>
              </a:ext>
            </a:extLst>
          </p:cNvPr>
          <p:cNvSpPr/>
          <p:nvPr/>
        </p:nvSpPr>
        <p:spPr>
          <a:xfrm>
            <a:off x="1150721" y="5027086"/>
            <a:ext cx="1462679" cy="1091966"/>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商机报备</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特殊订单</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特价申请</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客户报备</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返厂申请</a:t>
            </a: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1099AC57-A5F6-4D2E-AAB7-C88798BA74D0}"/>
              </a:ext>
            </a:extLst>
          </p:cNvPr>
          <p:cNvSpPr/>
          <p:nvPr/>
        </p:nvSpPr>
        <p:spPr>
          <a:xfrm>
            <a:off x="1199938" y="4722250"/>
            <a:ext cx="1363664" cy="1480504"/>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2E722E5B-D768-4BD2-952E-7B91F23FD833}"/>
              </a:ext>
            </a:extLst>
          </p:cNvPr>
          <p:cNvSpPr/>
          <p:nvPr/>
        </p:nvSpPr>
        <p:spPr>
          <a:xfrm>
            <a:off x="2645078" y="4722250"/>
            <a:ext cx="1363664" cy="1480504"/>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a:solidFill>
                <a:prstClr val="white"/>
              </a:solidFill>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AA12F5EB-2D19-44AF-8E48-38838152731B}"/>
              </a:ext>
            </a:extLst>
          </p:cNvPr>
          <p:cNvSpPr/>
          <p:nvPr/>
        </p:nvSpPr>
        <p:spPr>
          <a:xfrm>
            <a:off x="2870343" y="4745080"/>
            <a:ext cx="723275" cy="307777"/>
          </a:xfrm>
          <a:prstGeom prst="rect">
            <a:avLst/>
          </a:prstGeom>
          <a:noFill/>
        </p:spPr>
        <p:txBody>
          <a:bodyPr wrap="non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服务通</a:t>
            </a:r>
          </a:p>
        </p:txBody>
      </p:sp>
      <p:sp>
        <p:nvSpPr>
          <p:cNvPr id="69" name="矩形 68">
            <a:extLst>
              <a:ext uri="{FF2B5EF4-FFF2-40B4-BE49-F238E27FC236}">
                <a16:creationId xmlns:a16="http://schemas.microsoft.com/office/drawing/2014/main" id="{C8956BD3-49DA-4CC0-BC73-40984CBD6FCF}"/>
              </a:ext>
            </a:extLst>
          </p:cNvPr>
          <p:cNvSpPr/>
          <p:nvPr/>
        </p:nvSpPr>
        <p:spPr>
          <a:xfrm>
            <a:off x="2608849" y="5027087"/>
            <a:ext cx="1462679" cy="692113"/>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工单管理</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设备管理</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设备维保</a:t>
            </a: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sp>
        <p:nvSpPr>
          <p:cNvPr id="70" name="圆角矩形 125">
            <a:extLst>
              <a:ext uri="{FF2B5EF4-FFF2-40B4-BE49-F238E27FC236}">
                <a16:creationId xmlns:a16="http://schemas.microsoft.com/office/drawing/2014/main" id="{C6EA80B8-5196-49ED-A426-5F818FA1CA47}"/>
              </a:ext>
            </a:extLst>
          </p:cNvPr>
          <p:cNvSpPr/>
          <p:nvPr/>
        </p:nvSpPr>
        <p:spPr>
          <a:xfrm>
            <a:off x="10749787" y="3500514"/>
            <a:ext cx="882625" cy="297345"/>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r>
              <a:rPr kumimoji="1" lang="en-US" altLang="zh-CN" sz="1400" b="1" kern="0" dirty="0">
                <a:solidFill>
                  <a:prstClr val="black"/>
                </a:solidFill>
                <a:latin typeface="微软雅黑" panose="020B0503020204020204" pitchFamily="34" charset="-122"/>
                <a:ea typeface="微软雅黑" panose="020B0503020204020204" pitchFamily="34" charset="-122"/>
              </a:rPr>
              <a:t>…</a:t>
            </a:r>
            <a:endParaRPr kumimoji="1"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150F4EDE-A2B0-4B68-81E4-255C3C14845D}"/>
              </a:ext>
            </a:extLst>
          </p:cNvPr>
          <p:cNvSpPr/>
          <p:nvPr/>
        </p:nvSpPr>
        <p:spPr>
          <a:xfrm>
            <a:off x="4073960" y="4722250"/>
            <a:ext cx="1363664" cy="1469437"/>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a:solidFill>
                <a:prstClr val="white"/>
              </a:solidFill>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B7FBAC1B-D06A-408F-BFEF-8FDB5EBF821D}"/>
              </a:ext>
            </a:extLst>
          </p:cNvPr>
          <p:cNvSpPr/>
          <p:nvPr/>
        </p:nvSpPr>
        <p:spPr>
          <a:xfrm>
            <a:off x="4298959" y="4741717"/>
            <a:ext cx="723275" cy="307777"/>
          </a:xfrm>
          <a:prstGeom prst="rect">
            <a:avLst/>
          </a:prstGeom>
          <a:noFill/>
        </p:spPr>
        <p:txBody>
          <a:bodyPr wrap="non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订货通</a:t>
            </a:r>
          </a:p>
        </p:txBody>
      </p:sp>
      <p:sp>
        <p:nvSpPr>
          <p:cNvPr id="73" name="矩形 72">
            <a:extLst>
              <a:ext uri="{FF2B5EF4-FFF2-40B4-BE49-F238E27FC236}">
                <a16:creationId xmlns:a16="http://schemas.microsoft.com/office/drawing/2014/main" id="{3FFBD8BC-0061-4A2D-9377-CF75A0A29A56}"/>
              </a:ext>
            </a:extLst>
          </p:cNvPr>
          <p:cNvSpPr/>
          <p:nvPr/>
        </p:nvSpPr>
        <p:spPr>
          <a:xfrm>
            <a:off x="4103205" y="5023724"/>
            <a:ext cx="1462679" cy="892039"/>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在线订货</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销售订单</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收货确认</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对账确认</a:t>
            </a: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A1F89710-3FF5-40FE-98FE-79A3209CC020}"/>
              </a:ext>
            </a:extLst>
          </p:cNvPr>
          <p:cNvSpPr/>
          <p:nvPr/>
        </p:nvSpPr>
        <p:spPr>
          <a:xfrm>
            <a:off x="5483710" y="4722250"/>
            <a:ext cx="1363664" cy="1469437"/>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a:solidFill>
                <a:prstClr val="white"/>
              </a:solidFill>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0E91E979-F65C-4D1D-9BCE-C35540D1FAC3}"/>
              </a:ext>
            </a:extLst>
          </p:cNvPr>
          <p:cNvSpPr/>
          <p:nvPr/>
        </p:nvSpPr>
        <p:spPr>
          <a:xfrm>
            <a:off x="5687247" y="4751351"/>
            <a:ext cx="577402" cy="307777"/>
          </a:xfrm>
          <a:prstGeom prst="rect">
            <a:avLst/>
          </a:prstGeom>
          <a:noFill/>
        </p:spPr>
        <p:txBody>
          <a:bodyPr wrap="none">
            <a:spAutoFit/>
          </a:bodyPr>
          <a:lstStyle/>
          <a:p>
            <a:pPr defTabSz="685658"/>
            <a:r>
              <a:rPr kumimoji="1" lang="en-US" altLang="zh-CN" sz="1400" b="1" dirty="0">
                <a:solidFill>
                  <a:srgbClr val="FFC000"/>
                </a:solidFill>
                <a:latin typeface="微软雅黑" panose="020B0503020204020204" pitchFamily="34" charset="-122"/>
                <a:ea typeface="微软雅黑" panose="020B0503020204020204" pitchFamily="34" charset="-122"/>
              </a:rPr>
              <a:t>DDS</a:t>
            </a:r>
            <a:endParaRPr kumimoji="1" lang="zh-CN" altLang="en-US" sz="1400" b="1" dirty="0">
              <a:solidFill>
                <a:srgbClr val="FFC000"/>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0E5ADB83-A5F8-45AA-94B7-A657C8B24676}"/>
              </a:ext>
            </a:extLst>
          </p:cNvPr>
          <p:cNvSpPr/>
          <p:nvPr/>
        </p:nvSpPr>
        <p:spPr>
          <a:xfrm>
            <a:off x="5506518" y="5033356"/>
            <a:ext cx="1462679" cy="1091966"/>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产品下载</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销售订单下载</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发货单下载</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库存上报</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客户上报</a:t>
            </a: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51EEB1FB-FC31-4C8A-A7DA-BA0F91A0D103}"/>
              </a:ext>
            </a:extLst>
          </p:cNvPr>
          <p:cNvSpPr/>
          <p:nvPr/>
        </p:nvSpPr>
        <p:spPr>
          <a:xfrm>
            <a:off x="6897364" y="4730135"/>
            <a:ext cx="1455095" cy="1479049"/>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a:solidFill>
                <a:prstClr val="white"/>
              </a:solidFill>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9BA491F5-5E34-4824-982D-A3FD6E0B1C3B}"/>
              </a:ext>
            </a:extLst>
          </p:cNvPr>
          <p:cNvSpPr/>
          <p:nvPr/>
        </p:nvSpPr>
        <p:spPr>
          <a:xfrm>
            <a:off x="6924363" y="4741717"/>
            <a:ext cx="1441420" cy="307777"/>
          </a:xfrm>
          <a:prstGeom prst="rect">
            <a:avLst/>
          </a:prstGeom>
          <a:noFill/>
        </p:spPr>
        <p:txBody>
          <a:bodyPr wrap="none">
            <a:spAutoFit/>
          </a:bodyPr>
          <a:lstStyle/>
          <a:p>
            <a:pPr defTabSz="685658"/>
            <a:r>
              <a:rPr kumimoji="1" lang="zh-CN" altLang="en-US" sz="1400" b="1" dirty="0">
                <a:solidFill>
                  <a:srgbClr val="FFC000"/>
                </a:solidFill>
                <a:latin typeface="微软雅黑" panose="020B0503020204020204" pitchFamily="34" charset="-122"/>
                <a:ea typeface="微软雅黑" panose="020B0503020204020204" pitchFamily="34" charset="-122"/>
              </a:rPr>
              <a:t>市场及客户管理</a:t>
            </a:r>
          </a:p>
        </p:txBody>
      </p:sp>
      <p:sp>
        <p:nvSpPr>
          <p:cNvPr id="79" name="矩形 78">
            <a:extLst>
              <a:ext uri="{FF2B5EF4-FFF2-40B4-BE49-F238E27FC236}">
                <a16:creationId xmlns:a16="http://schemas.microsoft.com/office/drawing/2014/main" id="{C77C38E1-D0A7-475A-BE5E-EA0CD439452A}"/>
              </a:ext>
            </a:extLst>
          </p:cNvPr>
          <p:cNvSpPr/>
          <p:nvPr/>
        </p:nvSpPr>
        <p:spPr>
          <a:xfrm>
            <a:off x="6924363" y="5023723"/>
            <a:ext cx="1462679" cy="1091966"/>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目标管理</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市场活动</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客户管理</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商机管理</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联系人公海</a:t>
            </a: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394BCE65-2D90-4A4E-87A4-A6062E36F7D3}"/>
              </a:ext>
            </a:extLst>
          </p:cNvPr>
          <p:cNvSpPr/>
          <p:nvPr/>
        </p:nvSpPr>
        <p:spPr>
          <a:xfrm>
            <a:off x="8397783" y="4722250"/>
            <a:ext cx="1363664" cy="1486932"/>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a:solidFill>
                <a:prstClr val="white"/>
              </a:solidFill>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F4397867-5BFB-46D3-A9E9-BFA6EAC7AF5C}"/>
              </a:ext>
            </a:extLst>
          </p:cNvPr>
          <p:cNvSpPr/>
          <p:nvPr/>
        </p:nvSpPr>
        <p:spPr>
          <a:xfrm>
            <a:off x="8352049" y="4819468"/>
            <a:ext cx="1462679" cy="1291892"/>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客户账户</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信用管理</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返利管理</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产品管理</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销售订单</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价目表</a:t>
            </a: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E1A44391-77F5-4B4A-A363-7005DB37B0A7}"/>
              </a:ext>
            </a:extLst>
          </p:cNvPr>
          <p:cNvSpPr/>
          <p:nvPr/>
        </p:nvSpPr>
        <p:spPr>
          <a:xfrm>
            <a:off x="9827428" y="4714230"/>
            <a:ext cx="1363664" cy="1494951"/>
          </a:xfrm>
          <a:prstGeom prst="rect">
            <a:avLst/>
          </a:prstGeom>
          <a:noFill/>
          <a:ln w="12700" cap="flat" cmpd="sng" algn="ctr">
            <a:solidFill>
              <a:srgbClr val="5B9BD5">
                <a:shade val="50000"/>
              </a:srgbClr>
            </a:solidFill>
            <a:prstDash val="dash"/>
            <a:miter lim="800000"/>
          </a:ln>
          <a:effectLst/>
        </p:spPr>
        <p:txBody>
          <a:bodyPr rtlCol="0" anchor="ctr"/>
          <a:lstStyle/>
          <a:p>
            <a:pPr algn="ctr" defTabSz="685651">
              <a:defRPr/>
            </a:pPr>
            <a:endParaRPr lang="zh-CN" altLang="en-US" sz="1400" b="1" kern="0">
              <a:solidFill>
                <a:prstClr val="white"/>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62AC141D-3F14-4F00-91A5-98471D9673E5}"/>
              </a:ext>
            </a:extLst>
          </p:cNvPr>
          <p:cNvSpPr/>
          <p:nvPr/>
        </p:nvSpPr>
        <p:spPr>
          <a:xfrm>
            <a:off x="9777920" y="4797698"/>
            <a:ext cx="1462679" cy="1091966"/>
          </a:xfrm>
          <a:prstGeom prst="rect">
            <a:avLst/>
          </a:prstGeom>
        </p:spPr>
        <p:txBody>
          <a:bodyPr wrap="square">
            <a:spAutoFit/>
          </a:bodyPr>
          <a:lstStyle/>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仓库</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库存</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入库单</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发货单</a:t>
            </a:r>
            <a:endParaRPr kumimoji="1" lang="en-US" altLang="zh-CN" sz="1299" b="1" dirty="0">
              <a:solidFill>
                <a:prstClr val="white"/>
              </a:solidFill>
              <a:latin typeface="微软雅黑" panose="020B0503020204020204" pitchFamily="34" charset="-122"/>
              <a:ea typeface="微软雅黑" panose="020B0503020204020204" pitchFamily="34" charset="-122"/>
            </a:endParaRPr>
          </a:p>
          <a:p>
            <a:pPr marL="171414" indent="-171414" defTabSz="685658">
              <a:buFont typeface="Arial" panose="020B0604020202020204" pitchFamily="34" charset="0"/>
              <a:buChar char="•"/>
            </a:pPr>
            <a:r>
              <a:rPr kumimoji="1" lang="zh-CN" altLang="en-US" sz="1299" b="1" dirty="0">
                <a:solidFill>
                  <a:prstClr val="white"/>
                </a:solidFill>
                <a:latin typeface="微软雅黑" panose="020B0503020204020204" pitchFamily="34" charset="-122"/>
                <a:ea typeface="微软雅黑" panose="020B0503020204020204" pitchFamily="34" charset="-122"/>
              </a:rPr>
              <a:t>出入库明细</a:t>
            </a:r>
            <a:endParaRPr kumimoji="1" lang="en-US" altLang="zh-CN" sz="1299" b="1" dirty="0">
              <a:solidFill>
                <a:prstClr val="white"/>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DCEF24B4-42C1-4601-A49A-CE93457B58B5}"/>
              </a:ext>
            </a:extLst>
          </p:cNvPr>
          <p:cNvSpPr/>
          <p:nvPr/>
        </p:nvSpPr>
        <p:spPr>
          <a:xfrm>
            <a:off x="1213280" y="6303389"/>
            <a:ext cx="1363664" cy="307777"/>
          </a:xfrm>
          <a:prstGeom prst="rect">
            <a:avLst/>
          </a:prstGeom>
          <a:noFill/>
        </p:spPr>
        <p:txBody>
          <a:bodyPr wrap="square" rtlCol="0">
            <a:spAutoFit/>
          </a:bodyPr>
          <a:lstStyle/>
          <a:p>
            <a:pPr defTabSz="914212"/>
            <a:r>
              <a:rPr lang="en-US" altLang="zh-CN" sz="14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PaaS</a:t>
            </a:r>
            <a:r>
              <a:rPr lang="zh-CN" altLang="en-US" sz="14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平台</a:t>
            </a:r>
          </a:p>
        </p:txBody>
      </p:sp>
      <p:sp>
        <p:nvSpPr>
          <p:cNvPr id="85" name="圆角矩形 125">
            <a:extLst>
              <a:ext uri="{FF2B5EF4-FFF2-40B4-BE49-F238E27FC236}">
                <a16:creationId xmlns:a16="http://schemas.microsoft.com/office/drawing/2014/main" id="{0BE36337-AB81-4E34-83A9-A38023F17D92}"/>
              </a:ext>
            </a:extLst>
          </p:cNvPr>
          <p:cNvSpPr/>
          <p:nvPr/>
        </p:nvSpPr>
        <p:spPr>
          <a:xfrm>
            <a:off x="3593524" y="6282857"/>
            <a:ext cx="937152" cy="348231"/>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defRPr/>
            </a:pPr>
            <a:r>
              <a:rPr kumimoji="1" lang="zh-CN" altLang="en-US" sz="1320" b="1" kern="0" dirty="0">
                <a:solidFill>
                  <a:prstClr val="black"/>
                </a:solidFill>
                <a:latin typeface="微软雅黑" panose="020B0503020204020204" pitchFamily="34" charset="-122"/>
                <a:ea typeface="微软雅黑" panose="020B0503020204020204" pitchFamily="34" charset="-122"/>
              </a:rPr>
              <a:t>角色权限</a:t>
            </a:r>
          </a:p>
        </p:txBody>
      </p:sp>
      <p:sp>
        <p:nvSpPr>
          <p:cNvPr id="86" name="圆角矩形 125">
            <a:extLst>
              <a:ext uri="{FF2B5EF4-FFF2-40B4-BE49-F238E27FC236}">
                <a16:creationId xmlns:a16="http://schemas.microsoft.com/office/drawing/2014/main" id="{B19CAC38-53E3-4E59-839D-FDA9BE684974}"/>
              </a:ext>
            </a:extLst>
          </p:cNvPr>
          <p:cNvSpPr/>
          <p:nvPr/>
        </p:nvSpPr>
        <p:spPr>
          <a:xfrm>
            <a:off x="4934691" y="6275948"/>
            <a:ext cx="981265" cy="348231"/>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r>
              <a:rPr kumimoji="1" lang="zh-CN" altLang="en-US" sz="1400" b="1" kern="0" dirty="0">
                <a:solidFill>
                  <a:prstClr val="black"/>
                </a:solidFill>
                <a:latin typeface="微软雅黑" panose="020B0503020204020204" pitchFamily="34" charset="-122"/>
                <a:ea typeface="微软雅黑" panose="020B0503020204020204" pitchFamily="34" charset="-122"/>
              </a:rPr>
              <a:t>功能权限</a:t>
            </a:r>
          </a:p>
        </p:txBody>
      </p:sp>
      <p:sp>
        <p:nvSpPr>
          <p:cNvPr id="87" name="圆角矩形 125">
            <a:extLst>
              <a:ext uri="{FF2B5EF4-FFF2-40B4-BE49-F238E27FC236}">
                <a16:creationId xmlns:a16="http://schemas.microsoft.com/office/drawing/2014/main" id="{CCC3EF27-9BB3-4AF1-BAD9-4D623A6695A6}"/>
              </a:ext>
            </a:extLst>
          </p:cNvPr>
          <p:cNvSpPr/>
          <p:nvPr/>
        </p:nvSpPr>
        <p:spPr>
          <a:xfrm>
            <a:off x="6319971" y="6280255"/>
            <a:ext cx="1146326" cy="334059"/>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r>
              <a:rPr kumimoji="1" lang="zh-CN" altLang="en-US" sz="1400" b="1" kern="0" dirty="0">
                <a:solidFill>
                  <a:prstClr val="black"/>
                </a:solidFill>
                <a:latin typeface="微软雅黑" panose="020B0503020204020204" pitchFamily="34" charset="-122"/>
                <a:ea typeface="微软雅黑" panose="020B0503020204020204" pitchFamily="34" charset="-122"/>
              </a:rPr>
              <a:t>字段编辑</a:t>
            </a:r>
          </a:p>
        </p:txBody>
      </p:sp>
      <p:sp>
        <p:nvSpPr>
          <p:cNvPr id="88" name="圆角矩形 125">
            <a:extLst>
              <a:ext uri="{FF2B5EF4-FFF2-40B4-BE49-F238E27FC236}">
                <a16:creationId xmlns:a16="http://schemas.microsoft.com/office/drawing/2014/main" id="{989A88AE-3B9B-47D7-8334-DC5AE9CDB160}"/>
              </a:ext>
            </a:extLst>
          </p:cNvPr>
          <p:cNvSpPr/>
          <p:nvPr/>
        </p:nvSpPr>
        <p:spPr>
          <a:xfrm>
            <a:off x="7870312" y="6287014"/>
            <a:ext cx="807718" cy="324113"/>
          </a:xfrm>
          <a:prstGeom prst="roundRect">
            <a:avLst/>
          </a:prstGeom>
          <a:solidFill>
            <a:sysClr val="window" lastClr="FFFFFF"/>
          </a:solidFill>
          <a:ln w="12700" cap="flat" cmpd="sng" algn="ctr">
            <a:solidFill>
              <a:schemeClr val="bg1">
                <a:lumMod val="85000"/>
              </a:schemeClr>
            </a:solidFill>
            <a:prstDash val="solid"/>
          </a:ln>
          <a:effectLst/>
        </p:spPr>
        <p:txBody>
          <a:bodyPr rtlCol="0" anchor="ctr"/>
          <a:lstStyle/>
          <a:p>
            <a:pPr algn="ctr" defTabSz="514231"/>
            <a:r>
              <a:rPr kumimoji="1" lang="en-US" altLang="zh-CN" sz="1400" b="1" kern="0" dirty="0">
                <a:solidFill>
                  <a:prstClr val="black"/>
                </a:solidFill>
                <a:latin typeface="微软雅黑" panose="020B0503020204020204" pitchFamily="34" charset="-122"/>
                <a:ea typeface="微软雅黑" panose="020B0503020204020204" pitchFamily="34" charset="-122"/>
              </a:rPr>
              <a:t>BI</a:t>
            </a:r>
            <a:r>
              <a:rPr kumimoji="1" lang="zh-CN" altLang="en-US" sz="1400" b="1" kern="0" dirty="0">
                <a:solidFill>
                  <a:prstClr val="black"/>
                </a:solidFill>
                <a:latin typeface="微软雅黑" panose="020B0503020204020204" pitchFamily="34" charset="-122"/>
                <a:ea typeface="微软雅黑" panose="020B0503020204020204" pitchFamily="34" charset="-122"/>
              </a:rPr>
              <a:t>报表</a:t>
            </a:r>
          </a:p>
        </p:txBody>
      </p:sp>
      <p:pic>
        <p:nvPicPr>
          <p:cNvPr id="89" name="图片 88">
            <a:extLst>
              <a:ext uri="{FF2B5EF4-FFF2-40B4-BE49-F238E27FC236}">
                <a16:creationId xmlns:a16="http://schemas.microsoft.com/office/drawing/2014/main" id="{F6931405-B91A-4768-9DF1-E9459786E3FE}"/>
              </a:ext>
            </a:extLst>
          </p:cNvPr>
          <p:cNvPicPr>
            <a:picLocks noChangeAspect="1"/>
          </p:cNvPicPr>
          <p:nvPr/>
        </p:nvPicPr>
        <p:blipFill>
          <a:blip r:embed="rId3"/>
          <a:stretch>
            <a:fillRect/>
          </a:stretch>
        </p:blipFill>
        <p:spPr>
          <a:xfrm>
            <a:off x="10715429" y="4114534"/>
            <a:ext cx="475664" cy="399690"/>
          </a:xfrm>
          <a:prstGeom prst="rect">
            <a:avLst/>
          </a:prstGeom>
          <a:solidFill>
            <a:srgbClr val="92D050"/>
          </a:solidFill>
          <a:ln w="6350" cap="flat" cmpd="sng" algn="ctr">
            <a:solidFill>
              <a:schemeClr val="accent6">
                <a:lumMod val="60000"/>
                <a:lumOff val="40000"/>
              </a:schemeClr>
            </a:solidFill>
            <a:prstDash val="solid"/>
            <a:miter lim="800000"/>
          </a:ln>
          <a:effectLst/>
        </p:spPr>
      </p:pic>
      <p:sp>
        <p:nvSpPr>
          <p:cNvPr id="90" name="矩形: 圆角 78">
            <a:extLst>
              <a:ext uri="{FF2B5EF4-FFF2-40B4-BE49-F238E27FC236}">
                <a16:creationId xmlns:a16="http://schemas.microsoft.com/office/drawing/2014/main" id="{3EE8490A-FCAF-401D-8E7B-6B4C3D94CE54}"/>
              </a:ext>
            </a:extLst>
          </p:cNvPr>
          <p:cNvSpPr/>
          <p:nvPr/>
        </p:nvSpPr>
        <p:spPr>
          <a:xfrm>
            <a:off x="2673421" y="1076412"/>
            <a:ext cx="1033685" cy="358488"/>
          </a:xfrm>
          <a:prstGeom prst="rect">
            <a:avLst/>
          </a:prstGeom>
          <a:solidFill>
            <a:srgbClr val="92D050"/>
          </a:solidFill>
          <a:ln w="6350" cap="flat" cmpd="sng" algn="ctr">
            <a:solidFill>
              <a:schemeClr val="accent6">
                <a:lumMod val="60000"/>
                <a:lumOff val="40000"/>
              </a:schemeClr>
            </a:solidFill>
            <a:prstDash val="solid"/>
            <a:miter lim="800000"/>
          </a:ln>
          <a:effectLst/>
        </p:spPr>
        <p:txBody>
          <a:bodyPr rtlCol="0" anchor="ctr"/>
          <a:lstStyle/>
          <a:p>
            <a:pPr algn="ctr" defTabSz="822770"/>
            <a:r>
              <a:rPr kumimoji="1" lang="en-US" altLang="zh-CN" sz="1400" b="1" kern="0" dirty="0">
                <a:solidFill>
                  <a:prstClr val="white"/>
                </a:solidFill>
                <a:latin typeface="微软雅黑" panose="020B0503020204020204" pitchFamily="34" charset="-122"/>
                <a:ea typeface="微软雅黑" panose="020B0503020204020204" pitchFamily="34" charset="-122"/>
              </a:rPr>
              <a:t>WMS</a:t>
            </a:r>
          </a:p>
        </p:txBody>
      </p:sp>
      <p:sp>
        <p:nvSpPr>
          <p:cNvPr id="91" name="矩形: 圆角 78">
            <a:extLst>
              <a:ext uri="{FF2B5EF4-FFF2-40B4-BE49-F238E27FC236}">
                <a16:creationId xmlns:a16="http://schemas.microsoft.com/office/drawing/2014/main" id="{02F073A2-705B-435F-8153-D983BE8A2D59}"/>
              </a:ext>
            </a:extLst>
          </p:cNvPr>
          <p:cNvSpPr/>
          <p:nvPr/>
        </p:nvSpPr>
        <p:spPr>
          <a:xfrm>
            <a:off x="7974431" y="1076412"/>
            <a:ext cx="1033685" cy="358488"/>
          </a:xfrm>
          <a:prstGeom prst="rect">
            <a:avLst/>
          </a:prstGeom>
          <a:solidFill>
            <a:srgbClr val="92D050"/>
          </a:solidFill>
          <a:ln w="6350" cap="flat" cmpd="sng" algn="ctr">
            <a:solidFill>
              <a:schemeClr val="accent6">
                <a:lumMod val="60000"/>
                <a:lumOff val="40000"/>
              </a:schemeClr>
            </a:solidFill>
            <a:prstDash val="solid"/>
            <a:miter lim="800000"/>
          </a:ln>
          <a:effectLst/>
        </p:spPr>
        <p:txBody>
          <a:bodyPr rtlCol="0" anchor="ctr"/>
          <a:lstStyle/>
          <a:p>
            <a:pPr algn="ctr" defTabSz="822770"/>
            <a:r>
              <a:rPr kumimoji="1" lang="zh-CN" altLang="en-US" sz="1400" b="1" kern="0">
                <a:solidFill>
                  <a:prstClr val="white"/>
                </a:solidFill>
                <a:latin typeface="微软雅黑" panose="020B0503020204020204" pitchFamily="34" charset="-122"/>
                <a:ea typeface="微软雅黑" panose="020B0503020204020204" pitchFamily="34" charset="-122"/>
              </a:rPr>
              <a:t>条码</a:t>
            </a:r>
            <a:endParaRPr kumimoji="1" lang="en-US" altLang="zh-CN" sz="1400" b="1" kern="0" dirty="0">
              <a:solidFill>
                <a:prstClr val="white"/>
              </a:solidFill>
              <a:latin typeface="微软雅黑" panose="020B0503020204020204" pitchFamily="34" charset="-122"/>
              <a:ea typeface="微软雅黑" panose="020B0503020204020204" pitchFamily="34" charset="-122"/>
            </a:endParaRPr>
          </a:p>
        </p:txBody>
      </p:sp>
      <p:sp>
        <p:nvSpPr>
          <p:cNvPr id="92" name="矩形: 圆角 78">
            <a:extLst>
              <a:ext uri="{FF2B5EF4-FFF2-40B4-BE49-F238E27FC236}">
                <a16:creationId xmlns:a16="http://schemas.microsoft.com/office/drawing/2014/main" id="{A8539724-C8C0-42E3-8F8C-F31A4A691B04}"/>
              </a:ext>
            </a:extLst>
          </p:cNvPr>
          <p:cNvSpPr/>
          <p:nvPr/>
        </p:nvSpPr>
        <p:spPr>
          <a:xfrm>
            <a:off x="9299681" y="1076412"/>
            <a:ext cx="1033685" cy="358488"/>
          </a:xfrm>
          <a:prstGeom prst="rect">
            <a:avLst/>
          </a:prstGeom>
          <a:solidFill>
            <a:srgbClr val="92D050"/>
          </a:solidFill>
          <a:ln w="6350" cap="flat" cmpd="sng" algn="ctr">
            <a:solidFill>
              <a:schemeClr val="accent6">
                <a:lumMod val="60000"/>
                <a:lumOff val="40000"/>
              </a:schemeClr>
            </a:solidFill>
            <a:prstDash val="solid"/>
            <a:miter lim="800000"/>
          </a:ln>
          <a:effectLst/>
        </p:spPr>
        <p:txBody>
          <a:bodyPr rtlCol="0" anchor="ctr"/>
          <a:lstStyle/>
          <a:p>
            <a:pPr algn="ctr" defTabSz="822770"/>
            <a:r>
              <a:rPr kumimoji="1" lang="zh-CN" altLang="en-US" sz="1400" b="1" kern="0" dirty="0">
                <a:solidFill>
                  <a:prstClr val="white"/>
                </a:solidFill>
                <a:latin typeface="微软雅黑" panose="020B0503020204020204" pitchFamily="34" charset="-122"/>
                <a:ea typeface="微软雅黑" panose="020B0503020204020204" pitchFamily="34" charset="-122"/>
              </a:rPr>
              <a:t>电子</a:t>
            </a:r>
            <a:r>
              <a:rPr kumimoji="1" lang="zh-CN" altLang="en-US" sz="1400" b="1" kern="0">
                <a:solidFill>
                  <a:prstClr val="white"/>
                </a:solidFill>
                <a:latin typeface="微软雅黑" panose="020B0503020204020204" pitchFamily="34" charset="-122"/>
                <a:ea typeface="微软雅黑" panose="020B0503020204020204" pitchFamily="34" charset="-122"/>
              </a:rPr>
              <a:t>签章</a:t>
            </a:r>
            <a:endParaRPr kumimoji="1" lang="en-US" altLang="zh-CN" sz="1400" b="1" kern="0" dirty="0">
              <a:solidFill>
                <a:prstClr val="white"/>
              </a:solidFill>
              <a:latin typeface="微软雅黑" panose="020B0503020204020204" pitchFamily="34" charset="-122"/>
              <a:ea typeface="微软雅黑" panose="020B0503020204020204" pitchFamily="34" charset="-122"/>
            </a:endParaRPr>
          </a:p>
        </p:txBody>
      </p:sp>
      <p:sp>
        <p:nvSpPr>
          <p:cNvPr id="93" name="矩形: 圆角 45">
            <a:extLst>
              <a:ext uri="{FF2B5EF4-FFF2-40B4-BE49-F238E27FC236}">
                <a16:creationId xmlns:a16="http://schemas.microsoft.com/office/drawing/2014/main" id="{11585110-F069-40E5-AE64-BE013B386432}"/>
              </a:ext>
            </a:extLst>
          </p:cNvPr>
          <p:cNvSpPr/>
          <p:nvPr/>
        </p:nvSpPr>
        <p:spPr>
          <a:xfrm>
            <a:off x="1553710" y="4101838"/>
            <a:ext cx="904698" cy="399690"/>
          </a:xfrm>
          <a:prstGeom prst="rect">
            <a:avLst/>
          </a:prstGeom>
          <a:solidFill>
            <a:srgbClr val="92D050"/>
          </a:solidFill>
          <a:ln w="6350" cap="flat" cmpd="sng" algn="ctr">
            <a:solidFill>
              <a:schemeClr val="accent6">
                <a:lumMod val="60000"/>
                <a:lumOff val="40000"/>
              </a:schemeClr>
            </a:solidFill>
            <a:prstDash val="solid"/>
            <a:miter lim="800000"/>
          </a:ln>
          <a:effectLst/>
        </p:spPr>
        <p:txBody>
          <a:bodyPr rtlCol="0" anchor="ctr"/>
          <a:lstStyle/>
          <a:p>
            <a:pPr algn="ctr" defTabSz="822770"/>
            <a:r>
              <a:rPr kumimoji="1" lang="zh-CN" altLang="en-US" sz="1320" b="1" kern="0" dirty="0">
                <a:solidFill>
                  <a:prstClr val="white"/>
                </a:solidFill>
                <a:latin typeface="微软雅黑" panose="020B0503020204020204" pitchFamily="34" charset="-122"/>
                <a:ea typeface="微软雅黑" panose="020B0503020204020204" pitchFamily="34" charset="-122"/>
              </a:rPr>
              <a:t>数据互联</a:t>
            </a:r>
          </a:p>
        </p:txBody>
      </p:sp>
    </p:spTree>
    <p:extLst>
      <p:ext uri="{BB962C8B-B14F-4D97-AF65-F5344CB8AC3E}">
        <p14:creationId xmlns:p14="http://schemas.microsoft.com/office/powerpoint/2010/main" val="1798993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A90D7-6956-4046-A526-FB60D25A45C7}"/>
              </a:ext>
            </a:extLst>
          </p:cNvPr>
          <p:cNvSpPr>
            <a:spLocks noGrp="1"/>
          </p:cNvSpPr>
          <p:nvPr>
            <p:ph type="title"/>
          </p:nvPr>
        </p:nvSpPr>
        <p:spPr>
          <a:xfrm>
            <a:off x="63063" y="252675"/>
            <a:ext cx="10514231" cy="531556"/>
          </a:xfrm>
        </p:spPr>
        <p:txBody>
          <a:bodyPr vert="horz" lIns="91440" tIns="45720" rIns="91440" bIns="45720" rtlCol="0" anchor="ctr">
            <a:normAutofit/>
          </a:bodyPr>
          <a:lstStyle/>
          <a:p>
            <a:pPr defTabSz="1219170"/>
            <a:r>
              <a:rPr lang="zh-CN" altLang="en-US" sz="3200" dirty="0">
                <a:solidFill>
                  <a:srgbClr val="FFB200"/>
                </a:solidFill>
                <a:latin typeface="+mn-lt"/>
                <a:ea typeface="+mn-ea"/>
                <a:cs typeface="+mn-ea"/>
              </a:rPr>
              <a:t>上游厂商与下游代理商协作全流程业务场景</a:t>
            </a:r>
          </a:p>
        </p:txBody>
      </p:sp>
      <p:sp>
        <p:nvSpPr>
          <p:cNvPr id="4" name="文本框 3">
            <a:extLst>
              <a:ext uri="{FF2B5EF4-FFF2-40B4-BE49-F238E27FC236}">
                <a16:creationId xmlns:a16="http://schemas.microsoft.com/office/drawing/2014/main" id="{BA4025F7-02F8-4A26-99FB-D477BC4ED642}"/>
              </a:ext>
            </a:extLst>
          </p:cNvPr>
          <p:cNvSpPr txBox="1"/>
          <p:nvPr/>
        </p:nvSpPr>
        <p:spPr>
          <a:xfrm>
            <a:off x="643877" y="1080495"/>
            <a:ext cx="11213487" cy="338426"/>
          </a:xfrm>
          <a:prstGeom prst="rect">
            <a:avLst/>
          </a:prstGeom>
          <a:noFill/>
        </p:spPr>
        <p:txBody>
          <a:bodyPr wrap="square" rtlCol="0">
            <a:spAutoFit/>
          </a:bodyPr>
          <a:lstStyle/>
          <a:p>
            <a:pPr defTabSz="548549"/>
            <a:r>
              <a:rPr kumimoji="1" lang="zh-CN" altLang="en-US" sz="1599" dirty="0">
                <a:solidFill>
                  <a:prstClr val="black">
                    <a:lumMod val="75000"/>
                    <a:lumOff val="25000"/>
                  </a:prstClr>
                </a:solidFill>
                <a:latin typeface="微软雅黑"/>
                <a:ea typeface="微软雅黑"/>
              </a:rPr>
              <a:t>厂商将将销售流程自动化延伸到渠道代理商，在</a:t>
            </a:r>
            <a:r>
              <a:rPr kumimoji="1" lang="en-US" altLang="zh-CN" sz="1599" dirty="0">
                <a:solidFill>
                  <a:prstClr val="black">
                    <a:lumMod val="75000"/>
                    <a:lumOff val="25000"/>
                  </a:prstClr>
                </a:solidFill>
                <a:latin typeface="微软雅黑"/>
                <a:ea typeface="微软雅黑"/>
              </a:rPr>
              <a:t>Leads</a:t>
            </a:r>
            <a:r>
              <a:rPr kumimoji="1" lang="zh-CN" altLang="en-US" sz="1599" dirty="0">
                <a:solidFill>
                  <a:prstClr val="black">
                    <a:lumMod val="75000"/>
                    <a:lumOff val="25000"/>
                  </a:prstClr>
                </a:solidFill>
                <a:latin typeface="微软雅黑"/>
                <a:ea typeface="微软雅黑"/>
              </a:rPr>
              <a:t> </a:t>
            </a:r>
            <a:r>
              <a:rPr kumimoji="1" lang="en-US" altLang="zh-CN" sz="1599" dirty="0">
                <a:solidFill>
                  <a:prstClr val="black">
                    <a:lumMod val="75000"/>
                    <a:lumOff val="25000"/>
                  </a:prstClr>
                </a:solidFill>
                <a:latin typeface="微软雅黑"/>
                <a:ea typeface="微软雅黑"/>
              </a:rPr>
              <a:t>To Cash</a:t>
            </a:r>
            <a:r>
              <a:rPr kumimoji="1" lang="zh-CN" altLang="en-US" sz="1599" dirty="0">
                <a:solidFill>
                  <a:prstClr val="black">
                    <a:lumMod val="75000"/>
                    <a:lumOff val="25000"/>
                  </a:prstClr>
                </a:solidFill>
                <a:latin typeface="微软雅黑"/>
                <a:ea typeface="微软雅黑"/>
              </a:rPr>
              <a:t>的链条上与代理商在合作中分工，在分工中合作。</a:t>
            </a:r>
            <a:endParaRPr kumimoji="1" lang="en-US" altLang="zh-CN" sz="1599" dirty="0">
              <a:solidFill>
                <a:prstClr val="black">
                  <a:lumMod val="75000"/>
                  <a:lumOff val="25000"/>
                </a:prstClr>
              </a:solidFill>
              <a:latin typeface="微软雅黑"/>
              <a:ea typeface="微软雅黑"/>
            </a:endParaRPr>
          </a:p>
        </p:txBody>
      </p:sp>
      <p:sp>
        <p:nvSpPr>
          <p:cNvPr id="5" name="AutoShape 28">
            <a:extLst>
              <a:ext uri="{FF2B5EF4-FFF2-40B4-BE49-F238E27FC236}">
                <a16:creationId xmlns:a16="http://schemas.microsoft.com/office/drawing/2014/main" id="{DC1162CD-7537-476B-80EE-18B484DEB7BC}"/>
              </a:ext>
            </a:extLst>
          </p:cNvPr>
          <p:cNvSpPr>
            <a:spLocks noChangeArrowheads="1"/>
          </p:cNvSpPr>
          <p:nvPr/>
        </p:nvSpPr>
        <p:spPr bwMode="gray">
          <a:xfrm>
            <a:off x="719310" y="2119806"/>
            <a:ext cx="2233033" cy="559638"/>
          </a:xfrm>
          <a:prstGeom prst="homePlate">
            <a:avLst>
              <a:gd name="adj" fmla="val 22734"/>
            </a:avLst>
          </a:prstGeom>
          <a:solidFill>
            <a:srgbClr val="FFD000"/>
          </a:solidFill>
          <a:ln w="9525">
            <a:noFill/>
            <a:miter lim="800000"/>
            <a:headEnd/>
            <a:tailEnd/>
          </a:ln>
          <a:effectLst>
            <a:outerShdw blurRad="50800" dist="38100" dir="2700000" algn="tl" rotWithShape="0">
              <a:prstClr val="black">
                <a:alpha val="40000"/>
              </a:prstClr>
            </a:outerShdw>
          </a:effectLst>
        </p:spPr>
        <p:txBody>
          <a:bodyPr bIns="82789" anchor="ct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algn="ctr" defTabSz="914238" fontAlgn="base">
              <a:lnSpc>
                <a:spcPct val="90000"/>
              </a:lnSpc>
              <a:spcBef>
                <a:spcPct val="0"/>
              </a:spcBef>
              <a:spcAft>
                <a:spcPct val="0"/>
              </a:spcAft>
              <a:defRPr/>
            </a:pPr>
            <a:r>
              <a:rPr lang="zh-CN" altLang="en-US" sz="1599" b="1" kern="0" dirty="0">
                <a:solidFill>
                  <a:prstClr val="black"/>
                </a:solidFill>
                <a:latin typeface="微软雅黑 Light" panose="020B0502040204020203" pitchFamily="34" charset="-122"/>
                <a:ea typeface="微软雅黑 Light" panose="020B0502040204020203" pitchFamily="34" charset="-122"/>
              </a:rPr>
              <a:t>线索管理</a:t>
            </a:r>
            <a:endParaRPr lang="en-US" altLang="zh-CN" sz="1599" b="1" kern="0" dirty="0">
              <a:solidFill>
                <a:prstClr val="black"/>
              </a:solidFill>
              <a:latin typeface="微软雅黑 Light" panose="020B0502040204020203" pitchFamily="34" charset="-122"/>
              <a:ea typeface="微软雅黑 Light" panose="020B0502040204020203" pitchFamily="34" charset="-122"/>
            </a:endParaRPr>
          </a:p>
        </p:txBody>
      </p:sp>
      <p:sp>
        <p:nvSpPr>
          <p:cNvPr id="6" name="AutoShape 29">
            <a:extLst>
              <a:ext uri="{FF2B5EF4-FFF2-40B4-BE49-F238E27FC236}">
                <a16:creationId xmlns:a16="http://schemas.microsoft.com/office/drawing/2014/main" id="{9C37A42F-8B08-47ED-9C3E-4F5F72D6A403}"/>
              </a:ext>
            </a:extLst>
          </p:cNvPr>
          <p:cNvSpPr>
            <a:spLocks noChangeArrowheads="1"/>
          </p:cNvSpPr>
          <p:nvPr/>
        </p:nvSpPr>
        <p:spPr bwMode="gray">
          <a:xfrm>
            <a:off x="2983040" y="2122513"/>
            <a:ext cx="2233033" cy="555519"/>
          </a:xfrm>
          <a:prstGeom prst="chevron">
            <a:avLst>
              <a:gd name="adj" fmla="val 22734"/>
            </a:avLst>
          </a:prstGeom>
          <a:solidFill>
            <a:srgbClr val="FFD000"/>
          </a:solidFill>
          <a:ln w="9525">
            <a:noFill/>
            <a:miter lim="800000"/>
            <a:headEnd/>
            <a:tailEnd/>
          </a:ln>
          <a:effectLst>
            <a:outerShdw blurRad="50800" dist="38100" dir="2700000" algn="tl" rotWithShape="0">
              <a:prstClr val="black">
                <a:alpha val="40000"/>
              </a:prstClr>
            </a:outerShdw>
          </a:effectLst>
        </p:spPr>
        <p:txBody>
          <a:bodyPr bIns="82789" anchor="ctr"/>
          <a:lstStyle/>
          <a:p>
            <a:pPr marL="180943" algn="ctr" defTabSz="548549" eaLnBrk="0" fontAlgn="base" hangingPunct="0">
              <a:lnSpc>
                <a:spcPct val="90000"/>
              </a:lnSpc>
              <a:spcBef>
                <a:spcPct val="0"/>
              </a:spcBef>
              <a:spcAft>
                <a:spcPct val="0"/>
              </a:spcAft>
            </a:pPr>
            <a:r>
              <a:rPr lang="zh-CN" altLang="en-US" sz="1599" b="1" kern="0" dirty="0">
                <a:solidFill>
                  <a:prstClr val="black"/>
                </a:solidFill>
                <a:latin typeface="微软雅黑 Light" panose="020B0502040204020203" pitchFamily="34" charset="-122"/>
                <a:ea typeface="微软雅黑 Light" panose="020B0502040204020203" pitchFamily="34" charset="-122"/>
                <a:cs typeface="Arial" panose="020B0604020202020204" pitchFamily="34" charset="0"/>
              </a:rPr>
              <a:t>客户管理</a:t>
            </a:r>
            <a:endParaRPr lang="en-US" altLang="zh-CN" sz="1599" b="1" kern="0" dirty="0">
              <a:solidFill>
                <a:prstClr val="black"/>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7" name="AutoShape 30">
            <a:extLst>
              <a:ext uri="{FF2B5EF4-FFF2-40B4-BE49-F238E27FC236}">
                <a16:creationId xmlns:a16="http://schemas.microsoft.com/office/drawing/2014/main" id="{A5A869D5-12A6-4532-A2E7-0E6A4CC4CB22}"/>
              </a:ext>
            </a:extLst>
          </p:cNvPr>
          <p:cNvSpPr>
            <a:spLocks noChangeArrowheads="1"/>
          </p:cNvSpPr>
          <p:nvPr/>
        </p:nvSpPr>
        <p:spPr bwMode="gray">
          <a:xfrm>
            <a:off x="5231961" y="2119806"/>
            <a:ext cx="2233033" cy="559638"/>
          </a:xfrm>
          <a:prstGeom prst="chevron">
            <a:avLst>
              <a:gd name="adj" fmla="val 22734"/>
            </a:avLst>
          </a:prstGeom>
          <a:solidFill>
            <a:srgbClr val="FFD000"/>
          </a:solidFill>
          <a:ln w="9525">
            <a:noFill/>
            <a:miter lim="800000"/>
            <a:headEnd/>
            <a:tailEnd/>
          </a:ln>
          <a:effectLst>
            <a:outerShdw blurRad="50800" dist="38100" dir="2700000" algn="tl" rotWithShape="0">
              <a:prstClr val="black">
                <a:alpha val="40000"/>
              </a:prstClr>
            </a:outerShdw>
          </a:effectLst>
        </p:spPr>
        <p:txBody>
          <a:bodyPr bIns="82789" anchor="ctr"/>
          <a:lstStyle>
            <a:lvl1pPr marL="180975"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80943" algn="ctr" defTabSz="914238" fontAlgn="base">
              <a:lnSpc>
                <a:spcPct val="90000"/>
              </a:lnSpc>
              <a:spcBef>
                <a:spcPct val="0"/>
              </a:spcBef>
              <a:spcAft>
                <a:spcPct val="0"/>
              </a:spcAft>
              <a:defRPr/>
            </a:pPr>
            <a:r>
              <a:rPr lang="zh-CN" altLang="en-US" sz="1599" b="1" kern="0" dirty="0">
                <a:solidFill>
                  <a:prstClr val="black"/>
                </a:solidFill>
                <a:latin typeface="微软雅黑 Light" panose="020B0502040204020203" pitchFamily="34" charset="-122"/>
                <a:ea typeface="微软雅黑 Light" panose="020B0502040204020203" pitchFamily="34" charset="-122"/>
              </a:rPr>
              <a:t>商机联合推进</a:t>
            </a:r>
            <a:endParaRPr lang="en-US" altLang="zh-CN" sz="1599" b="1" kern="0" dirty="0">
              <a:solidFill>
                <a:prstClr val="black"/>
              </a:solidFill>
              <a:latin typeface="微软雅黑 Light" panose="020B0502040204020203" pitchFamily="34" charset="-122"/>
              <a:ea typeface="微软雅黑 Light" panose="020B0502040204020203" pitchFamily="34" charset="-122"/>
            </a:endParaRPr>
          </a:p>
        </p:txBody>
      </p:sp>
      <p:sp>
        <p:nvSpPr>
          <p:cNvPr id="8" name="AutoShape 31">
            <a:extLst>
              <a:ext uri="{FF2B5EF4-FFF2-40B4-BE49-F238E27FC236}">
                <a16:creationId xmlns:a16="http://schemas.microsoft.com/office/drawing/2014/main" id="{881670D8-8283-4ECF-AEA6-80E0D3A68FDB}"/>
              </a:ext>
            </a:extLst>
          </p:cNvPr>
          <p:cNvSpPr>
            <a:spLocks noChangeArrowheads="1"/>
          </p:cNvSpPr>
          <p:nvPr/>
        </p:nvSpPr>
        <p:spPr bwMode="gray">
          <a:xfrm>
            <a:off x="7480884" y="2119806"/>
            <a:ext cx="2233033" cy="559638"/>
          </a:xfrm>
          <a:prstGeom prst="chevron">
            <a:avLst>
              <a:gd name="adj" fmla="val 22734"/>
            </a:avLst>
          </a:prstGeom>
          <a:solidFill>
            <a:srgbClr val="FFD000"/>
          </a:solidFill>
          <a:ln w="9525">
            <a:noFill/>
            <a:miter lim="800000"/>
            <a:headEnd/>
            <a:tailEnd/>
          </a:ln>
          <a:effectLst>
            <a:outerShdw blurRad="50800" dist="38100" dir="2700000" algn="tl" rotWithShape="0">
              <a:prstClr val="black">
                <a:alpha val="40000"/>
              </a:prstClr>
            </a:outerShdw>
          </a:effectLst>
        </p:spPr>
        <p:txBody>
          <a:bodyPr bIns="82789" anchor="ctr"/>
          <a:lstStyle>
            <a:lvl1pPr marL="180975"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80943" algn="ctr" defTabSz="914238" fontAlgn="base">
              <a:lnSpc>
                <a:spcPct val="90000"/>
              </a:lnSpc>
              <a:spcBef>
                <a:spcPct val="0"/>
              </a:spcBef>
              <a:spcAft>
                <a:spcPct val="0"/>
              </a:spcAft>
              <a:defRPr/>
            </a:pPr>
            <a:r>
              <a:rPr lang="zh-CN" altLang="en-US" sz="1599" b="1" kern="0" dirty="0">
                <a:solidFill>
                  <a:prstClr val="black"/>
                </a:solidFill>
                <a:latin typeface="微软雅黑 Light" panose="020B0502040204020203" pitchFamily="34" charset="-122"/>
                <a:ea typeface="微软雅黑 Light" panose="020B0502040204020203" pitchFamily="34" charset="-122"/>
              </a:rPr>
              <a:t>订单回款管理</a:t>
            </a:r>
            <a:endParaRPr lang="en-US" altLang="zh-CN" sz="1599" b="1" kern="0" dirty="0">
              <a:solidFill>
                <a:prstClr val="black"/>
              </a:solidFill>
              <a:latin typeface="微软雅黑 Light" panose="020B0502040204020203" pitchFamily="34" charset="-122"/>
              <a:ea typeface="微软雅黑 Light" panose="020B0502040204020203" pitchFamily="34" charset="-122"/>
            </a:endParaRPr>
          </a:p>
        </p:txBody>
      </p:sp>
      <p:sp>
        <p:nvSpPr>
          <p:cNvPr id="9" name="AutoShape 31">
            <a:extLst>
              <a:ext uri="{FF2B5EF4-FFF2-40B4-BE49-F238E27FC236}">
                <a16:creationId xmlns:a16="http://schemas.microsoft.com/office/drawing/2014/main" id="{1B304D96-921C-49AB-84AC-0528BEB1B26C}"/>
              </a:ext>
            </a:extLst>
          </p:cNvPr>
          <p:cNvSpPr>
            <a:spLocks noChangeArrowheads="1"/>
          </p:cNvSpPr>
          <p:nvPr/>
        </p:nvSpPr>
        <p:spPr bwMode="gray">
          <a:xfrm>
            <a:off x="9729805" y="2119805"/>
            <a:ext cx="2023505" cy="559638"/>
          </a:xfrm>
          <a:prstGeom prst="chevron">
            <a:avLst>
              <a:gd name="adj" fmla="val 22734"/>
            </a:avLst>
          </a:prstGeom>
          <a:solidFill>
            <a:srgbClr val="FFD000"/>
          </a:solidFill>
          <a:ln w="9525">
            <a:noFill/>
            <a:miter lim="800000"/>
            <a:headEnd/>
            <a:tailEnd/>
          </a:ln>
          <a:effectLst>
            <a:outerShdw blurRad="50800" dist="38100" dir="2700000" algn="tl" rotWithShape="0">
              <a:prstClr val="black">
                <a:alpha val="40000"/>
              </a:prstClr>
            </a:outerShdw>
          </a:effectLst>
        </p:spPr>
        <p:txBody>
          <a:bodyPr bIns="82789" anchor="ctr"/>
          <a:lstStyle>
            <a:lvl1pPr marL="180975"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80943" algn="ctr" defTabSz="914238" fontAlgn="base">
              <a:lnSpc>
                <a:spcPct val="90000"/>
              </a:lnSpc>
              <a:spcBef>
                <a:spcPct val="0"/>
              </a:spcBef>
              <a:spcAft>
                <a:spcPct val="0"/>
              </a:spcAft>
              <a:defRPr/>
            </a:pPr>
            <a:r>
              <a:rPr lang="zh-CN" altLang="en-US" sz="1599" b="1" kern="0" dirty="0">
                <a:solidFill>
                  <a:prstClr val="black"/>
                </a:solidFill>
                <a:latin typeface="微软雅黑 Light" panose="020B0502040204020203" pitchFamily="34" charset="-122"/>
                <a:ea typeface="微软雅黑 Light" panose="020B0502040204020203" pitchFamily="34" charset="-122"/>
              </a:rPr>
              <a:t>开票管理</a:t>
            </a:r>
            <a:endParaRPr lang="en-US" altLang="zh-CN" sz="1599" b="1" kern="0" dirty="0">
              <a:solidFill>
                <a:prstClr val="black"/>
              </a:solidFill>
              <a:latin typeface="微软雅黑 Light" panose="020B0502040204020203" pitchFamily="34" charset="-122"/>
              <a:ea typeface="微软雅黑 Light" panose="020B0502040204020203" pitchFamily="34" charset="-122"/>
            </a:endParaRPr>
          </a:p>
        </p:txBody>
      </p:sp>
      <p:sp>
        <p:nvSpPr>
          <p:cNvPr id="10" name="圆角矩形 63">
            <a:extLst>
              <a:ext uri="{FF2B5EF4-FFF2-40B4-BE49-F238E27FC236}">
                <a16:creationId xmlns:a16="http://schemas.microsoft.com/office/drawing/2014/main" id="{B686456D-9F0C-4DC1-8F98-7F4FF19314F4}"/>
              </a:ext>
            </a:extLst>
          </p:cNvPr>
          <p:cNvSpPr/>
          <p:nvPr/>
        </p:nvSpPr>
        <p:spPr>
          <a:xfrm>
            <a:off x="5301576" y="1585480"/>
            <a:ext cx="1788212" cy="3893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r>
              <a:rPr kumimoji="1" lang="zh-CN" altLang="en-US" sz="1466" b="1" dirty="0">
                <a:solidFill>
                  <a:prstClr val="black"/>
                </a:solidFill>
                <a:latin typeface="Microsoft YaHei Light" panose="020B0502040204020203" pitchFamily="34" charset="-122"/>
                <a:ea typeface="Microsoft YaHei Light" panose="020B0502040204020203" pitchFamily="34" charset="-122"/>
              </a:rPr>
              <a:t>上游厂商「</a:t>
            </a:r>
            <a:r>
              <a:rPr kumimoji="1" lang="en-US" altLang="zh-CN" sz="1466" b="1" dirty="0">
                <a:solidFill>
                  <a:prstClr val="black"/>
                </a:solidFill>
                <a:latin typeface="Microsoft YaHei Light" panose="020B0502040204020203" pitchFamily="34" charset="-122"/>
                <a:ea typeface="Microsoft YaHei Light" panose="020B0502040204020203" pitchFamily="34" charset="-122"/>
              </a:rPr>
              <a:t>CRM</a:t>
            </a:r>
            <a:r>
              <a:rPr kumimoji="1" lang="zh-CN" altLang="en-US" sz="1466" b="1" dirty="0">
                <a:solidFill>
                  <a:prstClr val="black"/>
                </a:solidFill>
                <a:latin typeface="Microsoft YaHei Light" panose="020B0502040204020203" pitchFamily="34" charset="-122"/>
                <a:ea typeface="Microsoft YaHei Light" panose="020B0502040204020203" pitchFamily="34" charset="-122"/>
              </a:rPr>
              <a:t>」</a:t>
            </a:r>
          </a:p>
        </p:txBody>
      </p:sp>
      <p:sp>
        <p:nvSpPr>
          <p:cNvPr id="11" name="圆角矩形 64">
            <a:extLst>
              <a:ext uri="{FF2B5EF4-FFF2-40B4-BE49-F238E27FC236}">
                <a16:creationId xmlns:a16="http://schemas.microsoft.com/office/drawing/2014/main" id="{ABA9DA35-A091-4428-8945-777474226A7A}"/>
              </a:ext>
            </a:extLst>
          </p:cNvPr>
          <p:cNvSpPr/>
          <p:nvPr/>
        </p:nvSpPr>
        <p:spPr>
          <a:xfrm>
            <a:off x="719309" y="1488323"/>
            <a:ext cx="10952747" cy="477096"/>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sz="1599" dirty="0">
              <a:solidFill>
                <a:prstClr val="black"/>
              </a:solidFill>
              <a:latin typeface="微软雅黑"/>
              <a:ea typeface="微软雅黑"/>
            </a:endParaRPr>
          </a:p>
        </p:txBody>
      </p:sp>
      <p:sp>
        <p:nvSpPr>
          <p:cNvPr id="12" name="圆角矩形 2">
            <a:extLst>
              <a:ext uri="{FF2B5EF4-FFF2-40B4-BE49-F238E27FC236}">
                <a16:creationId xmlns:a16="http://schemas.microsoft.com/office/drawing/2014/main" id="{BE5EAA61-FA3E-4C40-8C27-6082388CFB02}"/>
              </a:ext>
            </a:extLst>
          </p:cNvPr>
          <p:cNvSpPr/>
          <p:nvPr/>
        </p:nvSpPr>
        <p:spPr>
          <a:xfrm>
            <a:off x="248050" y="2907607"/>
            <a:ext cx="946764" cy="345158"/>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sz="1466">
              <a:solidFill>
                <a:prstClr val="black"/>
              </a:solidFill>
              <a:latin typeface="微软雅黑"/>
              <a:ea typeface="微软雅黑"/>
            </a:endParaRPr>
          </a:p>
        </p:txBody>
      </p:sp>
      <p:sp>
        <p:nvSpPr>
          <p:cNvPr id="13" name="文本框 12">
            <a:extLst>
              <a:ext uri="{FF2B5EF4-FFF2-40B4-BE49-F238E27FC236}">
                <a16:creationId xmlns:a16="http://schemas.microsoft.com/office/drawing/2014/main" id="{CE49ACD3-CCD1-49D2-A457-D92691EEE2DA}"/>
              </a:ext>
            </a:extLst>
          </p:cNvPr>
          <p:cNvSpPr txBox="1"/>
          <p:nvPr/>
        </p:nvSpPr>
        <p:spPr>
          <a:xfrm>
            <a:off x="324820" y="2920938"/>
            <a:ext cx="820573" cy="256545"/>
          </a:xfrm>
          <a:prstGeom prst="rect">
            <a:avLst/>
          </a:prstGeom>
          <a:noFill/>
        </p:spPr>
        <p:txBody>
          <a:bodyPr wrap="square" rtlCol="0">
            <a:spAutoFit/>
          </a:bodyPr>
          <a:lstStyle/>
          <a:p>
            <a:pPr algn="ctr" defTabSz="548549"/>
            <a:r>
              <a:rPr kumimoji="1" lang="zh-CN" altLang="en-US" sz="1067" dirty="0">
                <a:solidFill>
                  <a:prstClr val="black"/>
                </a:solidFill>
                <a:latin typeface="Microsoft YaHei Light" panose="020B0502040204020203" pitchFamily="34" charset="-122"/>
                <a:ea typeface="Microsoft YaHei Light" panose="020B0502040204020203" pitchFamily="34" charset="-122"/>
              </a:rPr>
              <a:t>市场活动</a:t>
            </a:r>
          </a:p>
        </p:txBody>
      </p:sp>
      <p:sp>
        <p:nvSpPr>
          <p:cNvPr id="14" name="圆角矩形 66">
            <a:extLst>
              <a:ext uri="{FF2B5EF4-FFF2-40B4-BE49-F238E27FC236}">
                <a16:creationId xmlns:a16="http://schemas.microsoft.com/office/drawing/2014/main" id="{D2D56BA5-71B6-46C3-B9FF-19928983448C}"/>
              </a:ext>
            </a:extLst>
          </p:cNvPr>
          <p:cNvSpPr/>
          <p:nvPr/>
        </p:nvSpPr>
        <p:spPr>
          <a:xfrm>
            <a:off x="233756" y="3281629"/>
            <a:ext cx="946764" cy="345158"/>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sz="1466">
              <a:solidFill>
                <a:prstClr val="black"/>
              </a:solidFill>
              <a:latin typeface="微软雅黑"/>
              <a:ea typeface="微软雅黑"/>
            </a:endParaRPr>
          </a:p>
        </p:txBody>
      </p:sp>
      <p:sp>
        <p:nvSpPr>
          <p:cNvPr id="15" name="文本框 14">
            <a:extLst>
              <a:ext uri="{FF2B5EF4-FFF2-40B4-BE49-F238E27FC236}">
                <a16:creationId xmlns:a16="http://schemas.microsoft.com/office/drawing/2014/main" id="{9A6A8CD0-BD4E-418B-8A34-5C5064D034D5}"/>
              </a:ext>
            </a:extLst>
          </p:cNvPr>
          <p:cNvSpPr txBox="1"/>
          <p:nvPr/>
        </p:nvSpPr>
        <p:spPr>
          <a:xfrm>
            <a:off x="310534" y="3294962"/>
            <a:ext cx="820573" cy="256545"/>
          </a:xfrm>
          <a:prstGeom prst="rect">
            <a:avLst/>
          </a:prstGeom>
          <a:noFill/>
        </p:spPr>
        <p:txBody>
          <a:bodyPr wrap="square" rtlCol="0">
            <a:spAutoFit/>
          </a:bodyPr>
          <a:lstStyle/>
          <a:p>
            <a:pPr algn="ctr" defTabSz="548549"/>
            <a:r>
              <a:rPr kumimoji="1" lang="zh-CN" altLang="en-US" sz="1067" dirty="0">
                <a:solidFill>
                  <a:prstClr val="black"/>
                </a:solidFill>
                <a:latin typeface="Microsoft YaHei Light" panose="020B0502040204020203" pitchFamily="34" charset="-122"/>
                <a:ea typeface="Microsoft YaHei Light" panose="020B0502040204020203" pitchFamily="34" charset="-122"/>
              </a:rPr>
              <a:t>线上咨询</a:t>
            </a:r>
          </a:p>
        </p:txBody>
      </p:sp>
      <p:sp>
        <p:nvSpPr>
          <p:cNvPr id="16" name="圆角矩形 68">
            <a:extLst>
              <a:ext uri="{FF2B5EF4-FFF2-40B4-BE49-F238E27FC236}">
                <a16:creationId xmlns:a16="http://schemas.microsoft.com/office/drawing/2014/main" id="{5A44D753-A7A2-4D82-B929-40A1559C5934}"/>
              </a:ext>
            </a:extLst>
          </p:cNvPr>
          <p:cNvSpPr/>
          <p:nvPr/>
        </p:nvSpPr>
        <p:spPr>
          <a:xfrm>
            <a:off x="233756" y="3667180"/>
            <a:ext cx="946764" cy="345158"/>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sz="1466">
              <a:solidFill>
                <a:prstClr val="black"/>
              </a:solidFill>
              <a:latin typeface="微软雅黑"/>
              <a:ea typeface="微软雅黑"/>
            </a:endParaRPr>
          </a:p>
        </p:txBody>
      </p:sp>
      <p:sp>
        <p:nvSpPr>
          <p:cNvPr id="17" name="文本框 16">
            <a:extLst>
              <a:ext uri="{FF2B5EF4-FFF2-40B4-BE49-F238E27FC236}">
                <a16:creationId xmlns:a16="http://schemas.microsoft.com/office/drawing/2014/main" id="{AECB9B1F-F264-41C2-BD18-E646E4712C41}"/>
              </a:ext>
            </a:extLst>
          </p:cNvPr>
          <p:cNvSpPr txBox="1"/>
          <p:nvPr/>
        </p:nvSpPr>
        <p:spPr>
          <a:xfrm>
            <a:off x="233757" y="3680512"/>
            <a:ext cx="946763" cy="256545"/>
          </a:xfrm>
          <a:prstGeom prst="rect">
            <a:avLst/>
          </a:prstGeom>
          <a:noFill/>
        </p:spPr>
        <p:txBody>
          <a:bodyPr wrap="square" rtlCol="0">
            <a:spAutoFit/>
          </a:bodyPr>
          <a:lstStyle/>
          <a:p>
            <a:pPr algn="ctr" defTabSz="548549"/>
            <a:r>
              <a:rPr kumimoji="1" lang="zh-CN" altLang="en-US" sz="1067" dirty="0">
                <a:solidFill>
                  <a:prstClr val="black"/>
                </a:solidFill>
                <a:latin typeface="Microsoft YaHei Light" panose="020B0502040204020203" pitchFamily="34" charset="-122"/>
                <a:ea typeface="Microsoft YaHei Light" panose="020B0502040204020203" pitchFamily="34" charset="-122"/>
              </a:rPr>
              <a:t>转介绍</a:t>
            </a:r>
          </a:p>
        </p:txBody>
      </p:sp>
      <p:sp>
        <p:nvSpPr>
          <p:cNvPr id="18" name="圆角矩形 70">
            <a:extLst>
              <a:ext uri="{FF2B5EF4-FFF2-40B4-BE49-F238E27FC236}">
                <a16:creationId xmlns:a16="http://schemas.microsoft.com/office/drawing/2014/main" id="{7353DF6F-8637-44BE-A7F2-D87853CF55DE}"/>
              </a:ext>
            </a:extLst>
          </p:cNvPr>
          <p:cNvSpPr/>
          <p:nvPr/>
        </p:nvSpPr>
        <p:spPr>
          <a:xfrm>
            <a:off x="233755" y="4051172"/>
            <a:ext cx="946764" cy="345158"/>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sz="1466">
              <a:solidFill>
                <a:prstClr val="black"/>
              </a:solidFill>
              <a:latin typeface="微软雅黑"/>
              <a:ea typeface="微软雅黑"/>
            </a:endParaRPr>
          </a:p>
        </p:txBody>
      </p:sp>
      <p:sp>
        <p:nvSpPr>
          <p:cNvPr id="19" name="文本框 18">
            <a:extLst>
              <a:ext uri="{FF2B5EF4-FFF2-40B4-BE49-F238E27FC236}">
                <a16:creationId xmlns:a16="http://schemas.microsoft.com/office/drawing/2014/main" id="{FE484E04-A88F-42F5-A355-F97170739B2A}"/>
              </a:ext>
            </a:extLst>
          </p:cNvPr>
          <p:cNvSpPr txBox="1"/>
          <p:nvPr/>
        </p:nvSpPr>
        <p:spPr>
          <a:xfrm>
            <a:off x="310536" y="4064504"/>
            <a:ext cx="820573" cy="256545"/>
          </a:xfrm>
          <a:prstGeom prst="rect">
            <a:avLst/>
          </a:prstGeom>
          <a:noFill/>
        </p:spPr>
        <p:txBody>
          <a:bodyPr wrap="square" rtlCol="0">
            <a:spAutoFit/>
          </a:bodyPr>
          <a:lstStyle/>
          <a:p>
            <a:pPr algn="ctr" defTabSz="548549"/>
            <a:r>
              <a:rPr kumimoji="1" lang="zh-CN" altLang="en-US" sz="1067" dirty="0">
                <a:solidFill>
                  <a:prstClr val="black"/>
                </a:solidFill>
                <a:latin typeface="Microsoft YaHei Light" panose="020B0502040204020203" pitchFamily="34" charset="-122"/>
                <a:ea typeface="Microsoft YaHei Light" panose="020B0502040204020203" pitchFamily="34" charset="-122"/>
              </a:rPr>
              <a:t>销售挖掘</a:t>
            </a:r>
          </a:p>
        </p:txBody>
      </p:sp>
      <p:pic>
        <p:nvPicPr>
          <p:cNvPr id="20" name="图片 19">
            <a:extLst>
              <a:ext uri="{FF2B5EF4-FFF2-40B4-BE49-F238E27FC236}">
                <a16:creationId xmlns:a16="http://schemas.microsoft.com/office/drawing/2014/main" id="{7AC987C1-30AD-4133-A4F5-F397E1F3CC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13197" y="6172843"/>
            <a:ext cx="326342" cy="326342"/>
          </a:xfrm>
          <a:prstGeom prst="rect">
            <a:avLst/>
          </a:prstGeom>
        </p:spPr>
      </p:pic>
      <p:pic>
        <p:nvPicPr>
          <p:cNvPr id="21" name="图片 20">
            <a:extLst>
              <a:ext uri="{FF2B5EF4-FFF2-40B4-BE49-F238E27FC236}">
                <a16:creationId xmlns:a16="http://schemas.microsoft.com/office/drawing/2014/main" id="{47DA4DC3-E050-4C58-8B1A-14DBB5DB73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3512" y="1582007"/>
            <a:ext cx="388064" cy="388064"/>
          </a:xfrm>
          <a:prstGeom prst="rect">
            <a:avLst/>
          </a:prstGeom>
        </p:spPr>
      </p:pic>
      <p:grpSp>
        <p:nvGrpSpPr>
          <p:cNvPr id="22" name="组合 21">
            <a:extLst>
              <a:ext uri="{FF2B5EF4-FFF2-40B4-BE49-F238E27FC236}">
                <a16:creationId xmlns:a16="http://schemas.microsoft.com/office/drawing/2014/main" id="{14D275DE-3A16-4EE4-B997-1614369B8C2D}"/>
              </a:ext>
            </a:extLst>
          </p:cNvPr>
          <p:cNvGrpSpPr/>
          <p:nvPr/>
        </p:nvGrpSpPr>
        <p:grpSpPr>
          <a:xfrm>
            <a:off x="1679291" y="3793485"/>
            <a:ext cx="1151978" cy="345157"/>
            <a:chOff x="1862694" y="3075604"/>
            <a:chExt cx="864096" cy="258902"/>
          </a:xfrm>
        </p:grpSpPr>
        <p:sp>
          <p:nvSpPr>
            <p:cNvPr id="23" name="圆角矩形 75">
              <a:extLst>
                <a:ext uri="{FF2B5EF4-FFF2-40B4-BE49-F238E27FC236}">
                  <a16:creationId xmlns:a16="http://schemas.microsoft.com/office/drawing/2014/main" id="{6D6622BB-AFCC-4AE2-B65F-EA563F95DDC3}"/>
                </a:ext>
              </a:extLst>
            </p:cNvPr>
            <p:cNvSpPr/>
            <p:nvPr/>
          </p:nvSpPr>
          <p:spPr>
            <a:xfrm>
              <a:off x="1862694" y="3075604"/>
              <a:ext cx="864096" cy="258902"/>
            </a:xfrm>
            <a:prstGeom prst="roundRect">
              <a:avLst/>
            </a:prstGeom>
            <a:noFill/>
            <a:ln w="3175">
              <a:solidFill>
                <a:srgbClr val="FA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24" name="文本框 23">
              <a:extLst>
                <a:ext uri="{FF2B5EF4-FFF2-40B4-BE49-F238E27FC236}">
                  <a16:creationId xmlns:a16="http://schemas.microsoft.com/office/drawing/2014/main" id="{7BBBC785-F751-4319-8EBD-34C839BBF2FD}"/>
                </a:ext>
              </a:extLst>
            </p:cNvPr>
            <p:cNvSpPr txBox="1"/>
            <p:nvPr/>
          </p:nvSpPr>
          <p:spPr>
            <a:xfrm>
              <a:off x="2084812" y="3085604"/>
              <a:ext cx="419881" cy="238462"/>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线索</a:t>
              </a:r>
            </a:p>
          </p:txBody>
        </p:sp>
      </p:grpSp>
      <p:sp>
        <p:nvSpPr>
          <p:cNvPr id="25" name="圆角矩形 77">
            <a:extLst>
              <a:ext uri="{FF2B5EF4-FFF2-40B4-BE49-F238E27FC236}">
                <a16:creationId xmlns:a16="http://schemas.microsoft.com/office/drawing/2014/main" id="{D11AB0C9-69F9-4E6E-8169-9675D9B49B75}"/>
              </a:ext>
            </a:extLst>
          </p:cNvPr>
          <p:cNvSpPr/>
          <p:nvPr/>
        </p:nvSpPr>
        <p:spPr>
          <a:xfrm>
            <a:off x="3311260" y="3793483"/>
            <a:ext cx="1151978" cy="345158"/>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dirty="0">
              <a:solidFill>
                <a:prstClr val="black"/>
              </a:solidFill>
              <a:latin typeface="微软雅黑"/>
              <a:ea typeface="微软雅黑"/>
            </a:endParaRPr>
          </a:p>
        </p:txBody>
      </p:sp>
      <p:sp>
        <p:nvSpPr>
          <p:cNvPr id="26" name="文本框 25">
            <a:extLst>
              <a:ext uri="{FF2B5EF4-FFF2-40B4-BE49-F238E27FC236}">
                <a16:creationId xmlns:a16="http://schemas.microsoft.com/office/drawing/2014/main" id="{0BD737F2-17B7-4650-88CF-946CF78802BF}"/>
              </a:ext>
            </a:extLst>
          </p:cNvPr>
          <p:cNvSpPr txBox="1"/>
          <p:nvPr/>
        </p:nvSpPr>
        <p:spPr>
          <a:xfrm>
            <a:off x="3615235" y="3806815"/>
            <a:ext cx="559769" cy="317908"/>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客户</a:t>
            </a:r>
          </a:p>
        </p:txBody>
      </p:sp>
      <p:sp>
        <p:nvSpPr>
          <p:cNvPr id="27" name="圆角矩形 81">
            <a:extLst>
              <a:ext uri="{FF2B5EF4-FFF2-40B4-BE49-F238E27FC236}">
                <a16:creationId xmlns:a16="http://schemas.microsoft.com/office/drawing/2014/main" id="{C8C6B377-50A2-4A8F-82D8-5B58FE077E27}"/>
              </a:ext>
            </a:extLst>
          </p:cNvPr>
          <p:cNvSpPr/>
          <p:nvPr/>
        </p:nvSpPr>
        <p:spPr>
          <a:xfrm>
            <a:off x="3311260" y="5137458"/>
            <a:ext cx="1151978" cy="345158"/>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28" name="文本框 27">
            <a:extLst>
              <a:ext uri="{FF2B5EF4-FFF2-40B4-BE49-F238E27FC236}">
                <a16:creationId xmlns:a16="http://schemas.microsoft.com/office/drawing/2014/main" id="{3E798608-581A-44A1-91F8-6AA58B152D9B}"/>
              </a:ext>
            </a:extLst>
          </p:cNvPr>
          <p:cNvSpPr txBox="1"/>
          <p:nvPr/>
        </p:nvSpPr>
        <p:spPr>
          <a:xfrm>
            <a:off x="3419835" y="5150789"/>
            <a:ext cx="934871" cy="317908"/>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客户报备</a:t>
            </a:r>
          </a:p>
        </p:txBody>
      </p:sp>
      <p:grpSp>
        <p:nvGrpSpPr>
          <p:cNvPr id="29" name="组合 28">
            <a:extLst>
              <a:ext uri="{FF2B5EF4-FFF2-40B4-BE49-F238E27FC236}">
                <a16:creationId xmlns:a16="http://schemas.microsoft.com/office/drawing/2014/main" id="{CB4435FB-3DB5-4CFB-B48F-EDCBC791E2ED}"/>
              </a:ext>
            </a:extLst>
          </p:cNvPr>
          <p:cNvGrpSpPr/>
          <p:nvPr/>
        </p:nvGrpSpPr>
        <p:grpSpPr>
          <a:xfrm>
            <a:off x="4837904" y="3793485"/>
            <a:ext cx="1151978" cy="345157"/>
            <a:chOff x="4231962" y="3069347"/>
            <a:chExt cx="864096" cy="258902"/>
          </a:xfrm>
        </p:grpSpPr>
        <p:sp>
          <p:nvSpPr>
            <p:cNvPr id="30" name="圆角矩形 83">
              <a:extLst>
                <a:ext uri="{FF2B5EF4-FFF2-40B4-BE49-F238E27FC236}">
                  <a16:creationId xmlns:a16="http://schemas.microsoft.com/office/drawing/2014/main" id="{3705D3A0-2087-49CB-AA9A-B74645C7AC6C}"/>
                </a:ext>
              </a:extLst>
            </p:cNvPr>
            <p:cNvSpPr/>
            <p:nvPr/>
          </p:nvSpPr>
          <p:spPr>
            <a:xfrm>
              <a:off x="4231962" y="3069347"/>
              <a:ext cx="864096" cy="258902"/>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31" name="文本框 30">
              <a:extLst>
                <a:ext uri="{FF2B5EF4-FFF2-40B4-BE49-F238E27FC236}">
                  <a16:creationId xmlns:a16="http://schemas.microsoft.com/office/drawing/2014/main" id="{52439EAF-EB29-491F-A422-6188B4816D9F}"/>
                </a:ext>
              </a:extLst>
            </p:cNvPr>
            <p:cNvSpPr txBox="1"/>
            <p:nvPr/>
          </p:nvSpPr>
          <p:spPr>
            <a:xfrm>
              <a:off x="4313404" y="3079347"/>
              <a:ext cx="701245" cy="238462"/>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客户跟进</a:t>
              </a:r>
            </a:p>
          </p:txBody>
        </p:sp>
      </p:grpSp>
      <p:grpSp>
        <p:nvGrpSpPr>
          <p:cNvPr id="32" name="组合 31">
            <a:extLst>
              <a:ext uri="{FF2B5EF4-FFF2-40B4-BE49-F238E27FC236}">
                <a16:creationId xmlns:a16="http://schemas.microsoft.com/office/drawing/2014/main" id="{868A5AAC-5AE6-4DB7-A5CD-B4B5B90E528F}"/>
              </a:ext>
            </a:extLst>
          </p:cNvPr>
          <p:cNvGrpSpPr/>
          <p:nvPr/>
        </p:nvGrpSpPr>
        <p:grpSpPr>
          <a:xfrm>
            <a:off x="6287203" y="3793485"/>
            <a:ext cx="1151978" cy="345157"/>
            <a:chOff x="5415825" y="3072245"/>
            <a:chExt cx="864096" cy="258902"/>
          </a:xfrm>
        </p:grpSpPr>
        <p:sp>
          <p:nvSpPr>
            <p:cNvPr id="33" name="圆角矩形 85">
              <a:extLst>
                <a:ext uri="{FF2B5EF4-FFF2-40B4-BE49-F238E27FC236}">
                  <a16:creationId xmlns:a16="http://schemas.microsoft.com/office/drawing/2014/main" id="{602BDBA2-6F06-4336-99FE-3B8201CADA21}"/>
                </a:ext>
              </a:extLst>
            </p:cNvPr>
            <p:cNvSpPr/>
            <p:nvPr/>
          </p:nvSpPr>
          <p:spPr>
            <a:xfrm>
              <a:off x="5415825" y="3072245"/>
              <a:ext cx="864096" cy="258902"/>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34" name="文本框 33">
              <a:extLst>
                <a:ext uri="{FF2B5EF4-FFF2-40B4-BE49-F238E27FC236}">
                  <a16:creationId xmlns:a16="http://schemas.microsoft.com/office/drawing/2014/main" id="{E3BFB8B4-C6B0-4EBC-911C-FB91EBE0DEB7}"/>
                </a:ext>
              </a:extLst>
            </p:cNvPr>
            <p:cNvSpPr txBox="1"/>
            <p:nvPr/>
          </p:nvSpPr>
          <p:spPr>
            <a:xfrm>
              <a:off x="5497271" y="3082245"/>
              <a:ext cx="701245" cy="238462"/>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销售机会</a:t>
              </a:r>
            </a:p>
          </p:txBody>
        </p:sp>
      </p:grpSp>
      <p:grpSp>
        <p:nvGrpSpPr>
          <p:cNvPr id="35" name="组合 34">
            <a:extLst>
              <a:ext uri="{FF2B5EF4-FFF2-40B4-BE49-F238E27FC236}">
                <a16:creationId xmlns:a16="http://schemas.microsoft.com/office/drawing/2014/main" id="{5B96222D-44D5-4BF0-86FD-3DB1ECC8F2C6}"/>
              </a:ext>
            </a:extLst>
          </p:cNvPr>
          <p:cNvGrpSpPr/>
          <p:nvPr/>
        </p:nvGrpSpPr>
        <p:grpSpPr>
          <a:xfrm>
            <a:off x="7917666" y="3793485"/>
            <a:ext cx="1151978" cy="345157"/>
            <a:chOff x="6542085" y="3063098"/>
            <a:chExt cx="864096" cy="258902"/>
          </a:xfrm>
        </p:grpSpPr>
        <p:sp>
          <p:nvSpPr>
            <p:cNvPr id="36" name="圆角矩形 87">
              <a:extLst>
                <a:ext uri="{FF2B5EF4-FFF2-40B4-BE49-F238E27FC236}">
                  <a16:creationId xmlns:a16="http://schemas.microsoft.com/office/drawing/2014/main" id="{31CC3458-E2E2-421E-8787-0786517FBBCB}"/>
                </a:ext>
              </a:extLst>
            </p:cNvPr>
            <p:cNvSpPr/>
            <p:nvPr/>
          </p:nvSpPr>
          <p:spPr>
            <a:xfrm>
              <a:off x="6542085" y="3063098"/>
              <a:ext cx="864096" cy="258902"/>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37" name="文本框 36">
              <a:extLst>
                <a:ext uri="{FF2B5EF4-FFF2-40B4-BE49-F238E27FC236}">
                  <a16:creationId xmlns:a16="http://schemas.microsoft.com/office/drawing/2014/main" id="{E220F287-E77A-4E81-BC51-6EF6C7430AE7}"/>
                </a:ext>
              </a:extLst>
            </p:cNvPr>
            <p:cNvSpPr txBox="1"/>
            <p:nvPr/>
          </p:nvSpPr>
          <p:spPr>
            <a:xfrm>
              <a:off x="6623534" y="3073098"/>
              <a:ext cx="701245" cy="238462"/>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报价签约</a:t>
              </a:r>
            </a:p>
          </p:txBody>
        </p:sp>
      </p:grpSp>
      <p:grpSp>
        <p:nvGrpSpPr>
          <p:cNvPr id="38" name="组合 37">
            <a:extLst>
              <a:ext uri="{FF2B5EF4-FFF2-40B4-BE49-F238E27FC236}">
                <a16:creationId xmlns:a16="http://schemas.microsoft.com/office/drawing/2014/main" id="{9E57295D-8415-45DC-82F2-72FD13906EF4}"/>
              </a:ext>
            </a:extLst>
          </p:cNvPr>
          <p:cNvGrpSpPr/>
          <p:nvPr/>
        </p:nvGrpSpPr>
        <p:grpSpPr>
          <a:xfrm>
            <a:off x="9457456" y="2923927"/>
            <a:ext cx="1151978" cy="345157"/>
            <a:chOff x="7668344" y="3063098"/>
            <a:chExt cx="864096" cy="258902"/>
          </a:xfrm>
        </p:grpSpPr>
        <p:sp>
          <p:nvSpPr>
            <p:cNvPr id="39" name="圆角矩形 89">
              <a:extLst>
                <a:ext uri="{FF2B5EF4-FFF2-40B4-BE49-F238E27FC236}">
                  <a16:creationId xmlns:a16="http://schemas.microsoft.com/office/drawing/2014/main" id="{615E4142-CEDE-4215-8186-DD4DEE4DBFA7}"/>
                </a:ext>
              </a:extLst>
            </p:cNvPr>
            <p:cNvSpPr/>
            <p:nvPr/>
          </p:nvSpPr>
          <p:spPr>
            <a:xfrm>
              <a:off x="7668344" y="3063098"/>
              <a:ext cx="864096" cy="258902"/>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40" name="文本框 39">
              <a:extLst>
                <a:ext uri="{FF2B5EF4-FFF2-40B4-BE49-F238E27FC236}">
                  <a16:creationId xmlns:a16="http://schemas.microsoft.com/office/drawing/2014/main" id="{D980C45D-1CE2-4D34-A52A-F8C4BB1A7803}"/>
                </a:ext>
              </a:extLst>
            </p:cNvPr>
            <p:cNvSpPr txBox="1"/>
            <p:nvPr/>
          </p:nvSpPr>
          <p:spPr>
            <a:xfrm>
              <a:off x="7749790" y="3073098"/>
              <a:ext cx="701245" cy="238462"/>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订单审核</a:t>
              </a:r>
            </a:p>
          </p:txBody>
        </p:sp>
      </p:grpSp>
      <p:sp>
        <p:nvSpPr>
          <p:cNvPr id="41" name="圆角矩形 91">
            <a:extLst>
              <a:ext uri="{FF2B5EF4-FFF2-40B4-BE49-F238E27FC236}">
                <a16:creationId xmlns:a16="http://schemas.microsoft.com/office/drawing/2014/main" id="{00A4C78C-C80A-4231-A63D-AA15C9E6389D}"/>
              </a:ext>
            </a:extLst>
          </p:cNvPr>
          <p:cNvSpPr/>
          <p:nvPr/>
        </p:nvSpPr>
        <p:spPr>
          <a:xfrm>
            <a:off x="9419051" y="3793483"/>
            <a:ext cx="1151978" cy="345158"/>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42" name="文本框 41">
            <a:extLst>
              <a:ext uri="{FF2B5EF4-FFF2-40B4-BE49-F238E27FC236}">
                <a16:creationId xmlns:a16="http://schemas.microsoft.com/office/drawing/2014/main" id="{A5E46BB7-D39D-419C-8B86-617D1D9FF112}"/>
              </a:ext>
            </a:extLst>
          </p:cNvPr>
          <p:cNvSpPr txBox="1"/>
          <p:nvPr/>
        </p:nvSpPr>
        <p:spPr>
          <a:xfrm>
            <a:off x="9527636" y="3806815"/>
            <a:ext cx="934871" cy="317908"/>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订单同步</a:t>
            </a:r>
          </a:p>
        </p:txBody>
      </p:sp>
      <p:sp>
        <p:nvSpPr>
          <p:cNvPr id="43" name="圆角矩形 93">
            <a:extLst>
              <a:ext uri="{FF2B5EF4-FFF2-40B4-BE49-F238E27FC236}">
                <a16:creationId xmlns:a16="http://schemas.microsoft.com/office/drawing/2014/main" id="{BC38BED4-0B47-4529-9A2C-D8CA85DC48D3}"/>
              </a:ext>
            </a:extLst>
          </p:cNvPr>
          <p:cNvSpPr/>
          <p:nvPr/>
        </p:nvSpPr>
        <p:spPr>
          <a:xfrm>
            <a:off x="7171851" y="2929721"/>
            <a:ext cx="1151978" cy="345158"/>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44" name="文本框 43">
            <a:extLst>
              <a:ext uri="{FF2B5EF4-FFF2-40B4-BE49-F238E27FC236}">
                <a16:creationId xmlns:a16="http://schemas.microsoft.com/office/drawing/2014/main" id="{D505224C-6064-4F9E-A842-0807149AD884}"/>
              </a:ext>
            </a:extLst>
          </p:cNvPr>
          <p:cNvSpPr txBox="1"/>
          <p:nvPr/>
        </p:nvSpPr>
        <p:spPr>
          <a:xfrm>
            <a:off x="7280434" y="2943052"/>
            <a:ext cx="934871" cy="317908"/>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销售支持</a:t>
            </a:r>
          </a:p>
        </p:txBody>
      </p:sp>
      <p:sp>
        <p:nvSpPr>
          <p:cNvPr id="45" name="圆角矩形 96">
            <a:extLst>
              <a:ext uri="{FF2B5EF4-FFF2-40B4-BE49-F238E27FC236}">
                <a16:creationId xmlns:a16="http://schemas.microsoft.com/office/drawing/2014/main" id="{057A1DE6-E1C8-4F60-95B7-FCB2A1B4B28A}"/>
              </a:ext>
            </a:extLst>
          </p:cNvPr>
          <p:cNvSpPr/>
          <p:nvPr/>
        </p:nvSpPr>
        <p:spPr>
          <a:xfrm>
            <a:off x="5042758" y="6183009"/>
            <a:ext cx="2611437" cy="3893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r>
              <a:rPr kumimoji="1" lang="zh-CN" altLang="en-US" sz="1466" b="1" dirty="0">
                <a:solidFill>
                  <a:prstClr val="black"/>
                </a:solidFill>
                <a:latin typeface="Microsoft YaHei Light" panose="020B0502040204020203" pitchFamily="34" charset="-122"/>
                <a:ea typeface="Microsoft YaHei Light" panose="020B0502040204020203" pitchFamily="34" charset="-122"/>
              </a:rPr>
              <a:t>下游代理商「代理通」</a:t>
            </a:r>
          </a:p>
        </p:txBody>
      </p:sp>
      <p:sp>
        <p:nvSpPr>
          <p:cNvPr id="46" name="圆角矩形 97">
            <a:extLst>
              <a:ext uri="{FF2B5EF4-FFF2-40B4-BE49-F238E27FC236}">
                <a16:creationId xmlns:a16="http://schemas.microsoft.com/office/drawing/2014/main" id="{6F85BF53-C98B-441B-8062-659F1679FC26}"/>
              </a:ext>
            </a:extLst>
          </p:cNvPr>
          <p:cNvSpPr/>
          <p:nvPr/>
        </p:nvSpPr>
        <p:spPr>
          <a:xfrm>
            <a:off x="719309" y="6106140"/>
            <a:ext cx="10952747" cy="468514"/>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sz="1599" dirty="0">
              <a:solidFill>
                <a:prstClr val="black"/>
              </a:solidFill>
              <a:latin typeface="微软雅黑"/>
              <a:ea typeface="微软雅黑"/>
            </a:endParaRPr>
          </a:p>
        </p:txBody>
      </p:sp>
      <p:cxnSp>
        <p:nvCxnSpPr>
          <p:cNvPr id="47" name="直线连接符 101">
            <a:extLst>
              <a:ext uri="{FF2B5EF4-FFF2-40B4-BE49-F238E27FC236}">
                <a16:creationId xmlns:a16="http://schemas.microsoft.com/office/drawing/2014/main" id="{9246BFC1-9BD5-4A96-A055-8725E1D383AC}"/>
              </a:ext>
            </a:extLst>
          </p:cNvPr>
          <p:cNvCxnSpPr>
            <a:cxnSpLocks/>
            <a:stCxn id="16" idx="2"/>
            <a:endCxn id="18" idx="0"/>
          </p:cNvCxnSpPr>
          <p:nvPr/>
        </p:nvCxnSpPr>
        <p:spPr>
          <a:xfrm flipH="1">
            <a:off x="707138" y="4012337"/>
            <a:ext cx="1" cy="388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线箭头连接符 110">
            <a:extLst>
              <a:ext uri="{FF2B5EF4-FFF2-40B4-BE49-F238E27FC236}">
                <a16:creationId xmlns:a16="http://schemas.microsoft.com/office/drawing/2014/main" id="{73865A05-0A08-47FF-933F-4564EA1C1F8E}"/>
              </a:ext>
            </a:extLst>
          </p:cNvPr>
          <p:cNvCxnSpPr/>
          <p:nvPr/>
        </p:nvCxnSpPr>
        <p:spPr>
          <a:xfrm>
            <a:off x="2831474" y="3966062"/>
            <a:ext cx="47978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116">
            <a:extLst>
              <a:ext uri="{FF2B5EF4-FFF2-40B4-BE49-F238E27FC236}">
                <a16:creationId xmlns:a16="http://schemas.microsoft.com/office/drawing/2014/main" id="{EEF41CB2-2D22-490E-9D66-EC225AB4DFF9}"/>
              </a:ext>
            </a:extLst>
          </p:cNvPr>
          <p:cNvCxnSpPr>
            <a:cxnSpLocks/>
            <a:stCxn id="30" idx="3"/>
            <a:endCxn id="33" idx="1"/>
          </p:cNvCxnSpPr>
          <p:nvPr/>
        </p:nvCxnSpPr>
        <p:spPr>
          <a:xfrm>
            <a:off x="5989881" y="3966062"/>
            <a:ext cx="297321"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120">
            <a:extLst>
              <a:ext uri="{FF2B5EF4-FFF2-40B4-BE49-F238E27FC236}">
                <a16:creationId xmlns:a16="http://schemas.microsoft.com/office/drawing/2014/main" id="{19E8A946-FA42-46CC-B753-D2B14DF83FF3}"/>
              </a:ext>
            </a:extLst>
          </p:cNvPr>
          <p:cNvCxnSpPr>
            <a:cxnSpLocks/>
            <a:stCxn id="25" idx="3"/>
            <a:endCxn id="30" idx="1"/>
          </p:cNvCxnSpPr>
          <p:nvPr/>
        </p:nvCxnSpPr>
        <p:spPr>
          <a:xfrm>
            <a:off x="4463237" y="3966062"/>
            <a:ext cx="37466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123">
            <a:extLst>
              <a:ext uri="{FF2B5EF4-FFF2-40B4-BE49-F238E27FC236}">
                <a16:creationId xmlns:a16="http://schemas.microsoft.com/office/drawing/2014/main" id="{BA4C0563-9949-42F2-895A-529242CD15CE}"/>
              </a:ext>
            </a:extLst>
          </p:cNvPr>
          <p:cNvCxnSpPr>
            <a:cxnSpLocks/>
            <a:endCxn id="36" idx="1"/>
          </p:cNvCxnSpPr>
          <p:nvPr/>
        </p:nvCxnSpPr>
        <p:spPr>
          <a:xfrm flipV="1">
            <a:off x="7439181" y="3966062"/>
            <a:ext cx="478486" cy="161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125">
            <a:extLst>
              <a:ext uri="{FF2B5EF4-FFF2-40B4-BE49-F238E27FC236}">
                <a16:creationId xmlns:a16="http://schemas.microsoft.com/office/drawing/2014/main" id="{1BC17D61-42A3-4400-B280-18E8E100AEA3}"/>
              </a:ext>
            </a:extLst>
          </p:cNvPr>
          <p:cNvCxnSpPr>
            <a:cxnSpLocks/>
          </p:cNvCxnSpPr>
          <p:nvPr/>
        </p:nvCxnSpPr>
        <p:spPr>
          <a:xfrm flipV="1">
            <a:off x="9077265" y="3967674"/>
            <a:ext cx="349505" cy="161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128">
            <a:extLst>
              <a:ext uri="{FF2B5EF4-FFF2-40B4-BE49-F238E27FC236}">
                <a16:creationId xmlns:a16="http://schemas.microsoft.com/office/drawing/2014/main" id="{70573D60-302D-43D2-9AAE-44548342624D}"/>
              </a:ext>
            </a:extLst>
          </p:cNvPr>
          <p:cNvCxnSpPr>
            <a:stCxn id="34" idx="0"/>
            <a:endCxn id="43" idx="1"/>
          </p:cNvCxnSpPr>
          <p:nvPr/>
        </p:nvCxnSpPr>
        <p:spPr>
          <a:xfrm rot="5400000" flipH="1" flipV="1">
            <a:off x="6665277" y="3300244"/>
            <a:ext cx="704517" cy="308631"/>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肘形连接符 130">
            <a:extLst>
              <a:ext uri="{FF2B5EF4-FFF2-40B4-BE49-F238E27FC236}">
                <a16:creationId xmlns:a16="http://schemas.microsoft.com/office/drawing/2014/main" id="{2B2C6FDF-E9BF-48D2-8A35-A5B0EDB69B5A}"/>
              </a:ext>
            </a:extLst>
          </p:cNvPr>
          <p:cNvCxnSpPr>
            <a:stCxn id="43" idx="3"/>
            <a:endCxn id="37" idx="0"/>
          </p:cNvCxnSpPr>
          <p:nvPr/>
        </p:nvCxnSpPr>
        <p:spPr>
          <a:xfrm>
            <a:off x="8323829" y="3102300"/>
            <a:ext cx="169858" cy="704517"/>
          </a:xfrm>
          <a:prstGeom prst="bentConnector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组合 54">
            <a:extLst>
              <a:ext uri="{FF2B5EF4-FFF2-40B4-BE49-F238E27FC236}">
                <a16:creationId xmlns:a16="http://schemas.microsoft.com/office/drawing/2014/main" id="{B90DEEA0-297C-47B8-AA6F-837A63533810}"/>
              </a:ext>
            </a:extLst>
          </p:cNvPr>
          <p:cNvGrpSpPr/>
          <p:nvPr/>
        </p:nvGrpSpPr>
        <p:grpSpPr>
          <a:xfrm>
            <a:off x="10828290" y="3777048"/>
            <a:ext cx="1151978" cy="345157"/>
            <a:chOff x="8100392" y="3089641"/>
            <a:chExt cx="864096" cy="258902"/>
          </a:xfrm>
        </p:grpSpPr>
        <p:sp>
          <p:nvSpPr>
            <p:cNvPr id="56" name="圆角矩形 145">
              <a:extLst>
                <a:ext uri="{FF2B5EF4-FFF2-40B4-BE49-F238E27FC236}">
                  <a16:creationId xmlns:a16="http://schemas.microsoft.com/office/drawing/2014/main" id="{DD53374A-6F39-408E-B896-76CC30EAAB31}"/>
                </a:ext>
              </a:extLst>
            </p:cNvPr>
            <p:cNvSpPr/>
            <p:nvPr/>
          </p:nvSpPr>
          <p:spPr>
            <a:xfrm>
              <a:off x="8100392" y="3089641"/>
              <a:ext cx="864096" cy="258902"/>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57" name="文本框 56">
              <a:extLst>
                <a:ext uri="{FF2B5EF4-FFF2-40B4-BE49-F238E27FC236}">
                  <a16:creationId xmlns:a16="http://schemas.microsoft.com/office/drawing/2014/main" id="{C53D403A-C5FC-43A9-8497-7240A04164C6}"/>
                </a:ext>
              </a:extLst>
            </p:cNvPr>
            <p:cNvSpPr txBox="1"/>
            <p:nvPr/>
          </p:nvSpPr>
          <p:spPr>
            <a:xfrm>
              <a:off x="8181843" y="3099641"/>
              <a:ext cx="701245" cy="238462"/>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回款开票</a:t>
              </a:r>
            </a:p>
          </p:txBody>
        </p:sp>
      </p:grpSp>
      <p:cxnSp>
        <p:nvCxnSpPr>
          <p:cNvPr id="58" name="直线箭头连接符 148">
            <a:extLst>
              <a:ext uri="{FF2B5EF4-FFF2-40B4-BE49-F238E27FC236}">
                <a16:creationId xmlns:a16="http://schemas.microsoft.com/office/drawing/2014/main" id="{8321E8A4-859A-4D19-A2DF-911DDF285882}"/>
              </a:ext>
            </a:extLst>
          </p:cNvPr>
          <p:cNvCxnSpPr>
            <a:cxnSpLocks/>
            <a:endCxn id="56" idx="1"/>
          </p:cNvCxnSpPr>
          <p:nvPr/>
        </p:nvCxnSpPr>
        <p:spPr>
          <a:xfrm flipV="1">
            <a:off x="10566804" y="3949624"/>
            <a:ext cx="261486" cy="909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BBEF31C7-C128-419A-826D-0A303E946374}"/>
              </a:ext>
            </a:extLst>
          </p:cNvPr>
          <p:cNvGrpSpPr/>
          <p:nvPr/>
        </p:nvGrpSpPr>
        <p:grpSpPr>
          <a:xfrm>
            <a:off x="1679291" y="5137459"/>
            <a:ext cx="1151978" cy="345157"/>
            <a:chOff x="1862694" y="3075604"/>
            <a:chExt cx="864096" cy="258902"/>
          </a:xfrm>
        </p:grpSpPr>
        <p:sp>
          <p:nvSpPr>
            <p:cNvPr id="60" name="圆角矩形 151">
              <a:extLst>
                <a:ext uri="{FF2B5EF4-FFF2-40B4-BE49-F238E27FC236}">
                  <a16:creationId xmlns:a16="http://schemas.microsoft.com/office/drawing/2014/main" id="{DF3B4A9E-1706-4154-9898-BFFE2113F6DC}"/>
                </a:ext>
              </a:extLst>
            </p:cNvPr>
            <p:cNvSpPr/>
            <p:nvPr/>
          </p:nvSpPr>
          <p:spPr>
            <a:xfrm>
              <a:off x="1862694" y="3075604"/>
              <a:ext cx="864096" cy="258902"/>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61" name="文本框 60">
              <a:extLst>
                <a:ext uri="{FF2B5EF4-FFF2-40B4-BE49-F238E27FC236}">
                  <a16:creationId xmlns:a16="http://schemas.microsoft.com/office/drawing/2014/main" id="{B870415F-709E-4E67-8110-0F33679262E2}"/>
                </a:ext>
              </a:extLst>
            </p:cNvPr>
            <p:cNvSpPr txBox="1"/>
            <p:nvPr/>
          </p:nvSpPr>
          <p:spPr>
            <a:xfrm>
              <a:off x="1944131" y="3085604"/>
              <a:ext cx="701245" cy="238462"/>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线索新建</a:t>
              </a:r>
            </a:p>
          </p:txBody>
        </p:sp>
      </p:grpSp>
      <p:cxnSp>
        <p:nvCxnSpPr>
          <p:cNvPr id="62" name="直线箭头连接符 159">
            <a:extLst>
              <a:ext uri="{FF2B5EF4-FFF2-40B4-BE49-F238E27FC236}">
                <a16:creationId xmlns:a16="http://schemas.microsoft.com/office/drawing/2014/main" id="{EC4D8194-C2FF-4083-87A1-370CF90CC62A}"/>
              </a:ext>
            </a:extLst>
          </p:cNvPr>
          <p:cNvCxnSpPr>
            <a:cxnSpLocks/>
            <a:stCxn id="28" idx="0"/>
            <a:endCxn id="26" idx="2"/>
          </p:cNvCxnSpPr>
          <p:nvPr/>
        </p:nvCxnSpPr>
        <p:spPr>
          <a:xfrm flipV="1">
            <a:off x="3887271" y="4124723"/>
            <a:ext cx="7849" cy="10260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C106ABC3-076D-4E8D-BC64-88473014C6BD}"/>
              </a:ext>
            </a:extLst>
          </p:cNvPr>
          <p:cNvGrpSpPr/>
          <p:nvPr/>
        </p:nvGrpSpPr>
        <p:grpSpPr>
          <a:xfrm>
            <a:off x="3311245" y="2949805"/>
            <a:ext cx="1151978" cy="345157"/>
            <a:chOff x="2483757" y="2280398"/>
            <a:chExt cx="864096" cy="258902"/>
          </a:xfrm>
        </p:grpSpPr>
        <p:sp>
          <p:nvSpPr>
            <p:cNvPr id="64" name="圆角矩形 164">
              <a:extLst>
                <a:ext uri="{FF2B5EF4-FFF2-40B4-BE49-F238E27FC236}">
                  <a16:creationId xmlns:a16="http://schemas.microsoft.com/office/drawing/2014/main" id="{A0E5A407-26FF-4503-BCFA-19006E0CE253}"/>
                </a:ext>
              </a:extLst>
            </p:cNvPr>
            <p:cNvSpPr/>
            <p:nvPr/>
          </p:nvSpPr>
          <p:spPr>
            <a:xfrm>
              <a:off x="2483757" y="2280398"/>
              <a:ext cx="864096" cy="258902"/>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dirty="0">
                <a:solidFill>
                  <a:prstClr val="black"/>
                </a:solidFill>
                <a:latin typeface="微软雅黑"/>
                <a:ea typeface="微软雅黑"/>
              </a:endParaRPr>
            </a:p>
          </p:txBody>
        </p:sp>
        <p:sp>
          <p:nvSpPr>
            <p:cNvPr id="65" name="文本框 64">
              <a:extLst>
                <a:ext uri="{FF2B5EF4-FFF2-40B4-BE49-F238E27FC236}">
                  <a16:creationId xmlns:a16="http://schemas.microsoft.com/office/drawing/2014/main" id="{454EADC4-5DCF-45F6-A2C9-5097C928B571}"/>
                </a:ext>
              </a:extLst>
            </p:cNvPr>
            <p:cNvSpPr txBox="1"/>
            <p:nvPr/>
          </p:nvSpPr>
          <p:spPr>
            <a:xfrm>
              <a:off x="2565193" y="2290398"/>
              <a:ext cx="701245" cy="238462"/>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客户分配</a:t>
              </a:r>
            </a:p>
          </p:txBody>
        </p:sp>
      </p:grpSp>
      <p:cxnSp>
        <p:nvCxnSpPr>
          <p:cNvPr id="66" name="直线箭头连接符 170">
            <a:extLst>
              <a:ext uri="{FF2B5EF4-FFF2-40B4-BE49-F238E27FC236}">
                <a16:creationId xmlns:a16="http://schemas.microsoft.com/office/drawing/2014/main" id="{64D30FD6-AB4E-4319-B56B-3D215187FA5C}"/>
              </a:ext>
            </a:extLst>
          </p:cNvPr>
          <p:cNvCxnSpPr>
            <a:cxnSpLocks/>
            <a:stCxn id="65" idx="2"/>
          </p:cNvCxnSpPr>
          <p:nvPr/>
        </p:nvCxnSpPr>
        <p:spPr>
          <a:xfrm>
            <a:off x="3887248" y="3281044"/>
            <a:ext cx="6205" cy="50933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id="{5F688F51-8EFE-4E69-B575-D46620A94BAA}"/>
              </a:ext>
            </a:extLst>
          </p:cNvPr>
          <p:cNvGrpSpPr/>
          <p:nvPr/>
        </p:nvGrpSpPr>
        <p:grpSpPr>
          <a:xfrm>
            <a:off x="1679291" y="2960827"/>
            <a:ext cx="1151978" cy="345157"/>
            <a:chOff x="2483757" y="2280398"/>
            <a:chExt cx="864096" cy="258902"/>
          </a:xfrm>
        </p:grpSpPr>
        <p:sp>
          <p:nvSpPr>
            <p:cNvPr id="68" name="圆角矩形 188">
              <a:extLst>
                <a:ext uri="{FF2B5EF4-FFF2-40B4-BE49-F238E27FC236}">
                  <a16:creationId xmlns:a16="http://schemas.microsoft.com/office/drawing/2014/main" id="{ECE41B00-176A-4084-9322-8B8B9CB078FB}"/>
                </a:ext>
              </a:extLst>
            </p:cNvPr>
            <p:cNvSpPr/>
            <p:nvPr/>
          </p:nvSpPr>
          <p:spPr>
            <a:xfrm>
              <a:off x="2483757" y="2280398"/>
              <a:ext cx="864096" cy="258902"/>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69" name="文本框 68">
              <a:extLst>
                <a:ext uri="{FF2B5EF4-FFF2-40B4-BE49-F238E27FC236}">
                  <a16:creationId xmlns:a16="http://schemas.microsoft.com/office/drawing/2014/main" id="{72A872BB-EDFF-42B1-8F34-1125FF0FFBB8}"/>
                </a:ext>
              </a:extLst>
            </p:cNvPr>
            <p:cNvSpPr txBox="1"/>
            <p:nvPr/>
          </p:nvSpPr>
          <p:spPr>
            <a:xfrm>
              <a:off x="2565194" y="2290398"/>
              <a:ext cx="701245" cy="238462"/>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线索分配</a:t>
              </a:r>
            </a:p>
          </p:txBody>
        </p:sp>
      </p:grpSp>
      <p:cxnSp>
        <p:nvCxnSpPr>
          <p:cNvPr id="70" name="直线箭头连接符 193">
            <a:extLst>
              <a:ext uri="{FF2B5EF4-FFF2-40B4-BE49-F238E27FC236}">
                <a16:creationId xmlns:a16="http://schemas.microsoft.com/office/drawing/2014/main" id="{4CD90194-86C9-4C37-B54F-F9E3D17B5E23}"/>
              </a:ext>
            </a:extLst>
          </p:cNvPr>
          <p:cNvCxnSpPr>
            <a:cxnSpLocks/>
            <a:stCxn id="69" idx="2"/>
            <a:endCxn id="23" idx="0"/>
          </p:cNvCxnSpPr>
          <p:nvPr/>
        </p:nvCxnSpPr>
        <p:spPr>
          <a:xfrm flipH="1">
            <a:off x="2255280" y="3292066"/>
            <a:ext cx="16" cy="50141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197">
            <a:extLst>
              <a:ext uri="{FF2B5EF4-FFF2-40B4-BE49-F238E27FC236}">
                <a16:creationId xmlns:a16="http://schemas.microsoft.com/office/drawing/2014/main" id="{CBF83107-6C57-4546-BC0A-4707A1BE34DA}"/>
              </a:ext>
            </a:extLst>
          </p:cNvPr>
          <p:cNvCxnSpPr>
            <a:cxnSpLocks/>
          </p:cNvCxnSpPr>
          <p:nvPr/>
        </p:nvCxnSpPr>
        <p:spPr>
          <a:xfrm flipV="1">
            <a:off x="1208959" y="3097966"/>
            <a:ext cx="435661" cy="142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连接符 201">
            <a:extLst>
              <a:ext uri="{FF2B5EF4-FFF2-40B4-BE49-F238E27FC236}">
                <a16:creationId xmlns:a16="http://schemas.microsoft.com/office/drawing/2014/main" id="{B260734E-F876-45E2-964E-8EE57A4B4CAF}"/>
              </a:ext>
            </a:extLst>
          </p:cNvPr>
          <p:cNvCxnSpPr>
            <a:cxnSpLocks/>
          </p:cNvCxnSpPr>
          <p:nvPr/>
        </p:nvCxnSpPr>
        <p:spPr>
          <a:xfrm flipH="1">
            <a:off x="718029" y="3626788"/>
            <a:ext cx="1" cy="388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线连接符 203">
            <a:extLst>
              <a:ext uri="{FF2B5EF4-FFF2-40B4-BE49-F238E27FC236}">
                <a16:creationId xmlns:a16="http://schemas.microsoft.com/office/drawing/2014/main" id="{9EEC2C87-FD59-464A-BCDC-A4C85D224FE9}"/>
              </a:ext>
            </a:extLst>
          </p:cNvPr>
          <p:cNvCxnSpPr>
            <a:cxnSpLocks/>
          </p:cNvCxnSpPr>
          <p:nvPr/>
        </p:nvCxnSpPr>
        <p:spPr>
          <a:xfrm flipH="1">
            <a:off x="718029" y="3242796"/>
            <a:ext cx="1" cy="388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线箭头连接符 209">
            <a:extLst>
              <a:ext uri="{FF2B5EF4-FFF2-40B4-BE49-F238E27FC236}">
                <a16:creationId xmlns:a16="http://schemas.microsoft.com/office/drawing/2014/main" id="{D64B0D37-5D27-4A81-900A-F3F37384BDF9}"/>
              </a:ext>
            </a:extLst>
          </p:cNvPr>
          <p:cNvCxnSpPr>
            <a:cxnSpLocks/>
            <a:stCxn id="61" idx="0"/>
            <a:endCxn id="23" idx="2"/>
          </p:cNvCxnSpPr>
          <p:nvPr/>
        </p:nvCxnSpPr>
        <p:spPr>
          <a:xfrm flipH="1" flipV="1">
            <a:off x="2255280" y="4138642"/>
            <a:ext cx="16" cy="1012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圆角矩形 213">
            <a:extLst>
              <a:ext uri="{FF2B5EF4-FFF2-40B4-BE49-F238E27FC236}">
                <a16:creationId xmlns:a16="http://schemas.microsoft.com/office/drawing/2014/main" id="{9A0C3861-FF3C-4C3E-863B-FCE3831C9B15}"/>
              </a:ext>
            </a:extLst>
          </p:cNvPr>
          <p:cNvSpPr/>
          <p:nvPr/>
        </p:nvSpPr>
        <p:spPr>
          <a:xfrm>
            <a:off x="4819918" y="4422737"/>
            <a:ext cx="1151978" cy="345158"/>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76" name="文本框 75">
            <a:extLst>
              <a:ext uri="{FF2B5EF4-FFF2-40B4-BE49-F238E27FC236}">
                <a16:creationId xmlns:a16="http://schemas.microsoft.com/office/drawing/2014/main" id="{44290457-79F7-40A0-893C-0FED81AAA76B}"/>
              </a:ext>
            </a:extLst>
          </p:cNvPr>
          <p:cNvSpPr txBox="1"/>
          <p:nvPr/>
        </p:nvSpPr>
        <p:spPr>
          <a:xfrm>
            <a:off x="4928494" y="4436068"/>
            <a:ext cx="934871" cy="317908"/>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销售记录</a:t>
            </a:r>
          </a:p>
        </p:txBody>
      </p:sp>
      <p:sp>
        <p:nvSpPr>
          <p:cNvPr id="77" name="圆角矩形 215">
            <a:extLst>
              <a:ext uri="{FF2B5EF4-FFF2-40B4-BE49-F238E27FC236}">
                <a16:creationId xmlns:a16="http://schemas.microsoft.com/office/drawing/2014/main" id="{80328534-C3F3-4660-86C7-E0D4B9DE55B3}"/>
              </a:ext>
            </a:extLst>
          </p:cNvPr>
          <p:cNvSpPr/>
          <p:nvPr/>
        </p:nvSpPr>
        <p:spPr>
          <a:xfrm>
            <a:off x="4819918" y="5116618"/>
            <a:ext cx="1151978" cy="345158"/>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78" name="文本框 77">
            <a:extLst>
              <a:ext uri="{FF2B5EF4-FFF2-40B4-BE49-F238E27FC236}">
                <a16:creationId xmlns:a16="http://schemas.microsoft.com/office/drawing/2014/main" id="{4DAAECFE-3D51-4E88-9588-462F08126937}"/>
              </a:ext>
            </a:extLst>
          </p:cNvPr>
          <p:cNvSpPr txBox="1"/>
          <p:nvPr/>
        </p:nvSpPr>
        <p:spPr>
          <a:xfrm>
            <a:off x="4834724" y="5129949"/>
            <a:ext cx="1122423" cy="317908"/>
          </a:xfrm>
          <a:prstGeom prst="rect">
            <a:avLst/>
          </a:prstGeom>
          <a:noFill/>
        </p:spPr>
        <p:txBody>
          <a:bodyPr wrap="none" rtlCol="0">
            <a:spAutoFit/>
          </a:bodyPr>
          <a:lstStyle/>
          <a:p>
            <a:pPr algn="ctr" defTabSz="548549"/>
            <a:r>
              <a:rPr kumimoji="1" lang="zh-CN" altLang="en-US" sz="1466" dirty="0">
                <a:solidFill>
                  <a:prstClr val="black"/>
                </a:solidFill>
                <a:latin typeface="Microsoft YaHei Light" panose="020B0502040204020203" pitchFamily="34" charset="-122"/>
                <a:ea typeface="Microsoft YaHei Light" panose="020B0502040204020203" pitchFamily="34" charset="-122"/>
              </a:rPr>
              <a:t>外勤拜访等</a:t>
            </a:r>
          </a:p>
        </p:txBody>
      </p:sp>
      <p:cxnSp>
        <p:nvCxnSpPr>
          <p:cNvPr id="79" name="直线箭头连接符 217">
            <a:extLst>
              <a:ext uri="{FF2B5EF4-FFF2-40B4-BE49-F238E27FC236}">
                <a16:creationId xmlns:a16="http://schemas.microsoft.com/office/drawing/2014/main" id="{AF59324B-8076-445C-B7AF-0E901C08FDF2}"/>
              </a:ext>
            </a:extLst>
          </p:cNvPr>
          <p:cNvCxnSpPr>
            <a:stCxn id="75" idx="0"/>
          </p:cNvCxnSpPr>
          <p:nvPr/>
        </p:nvCxnSpPr>
        <p:spPr>
          <a:xfrm flipV="1">
            <a:off x="5395906" y="4134742"/>
            <a:ext cx="7871" cy="28799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218">
            <a:extLst>
              <a:ext uri="{FF2B5EF4-FFF2-40B4-BE49-F238E27FC236}">
                <a16:creationId xmlns:a16="http://schemas.microsoft.com/office/drawing/2014/main" id="{3FB72F31-199D-47B4-814E-2F4DD4E4329E}"/>
              </a:ext>
            </a:extLst>
          </p:cNvPr>
          <p:cNvCxnSpPr>
            <a:cxnSpLocks/>
            <a:stCxn id="78" idx="0"/>
            <a:endCxn id="76" idx="2"/>
          </p:cNvCxnSpPr>
          <p:nvPr/>
        </p:nvCxnSpPr>
        <p:spPr>
          <a:xfrm flipH="1" flipV="1">
            <a:off x="5395930" y="4753976"/>
            <a:ext cx="6" cy="37597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226">
            <a:extLst>
              <a:ext uri="{FF2B5EF4-FFF2-40B4-BE49-F238E27FC236}">
                <a16:creationId xmlns:a16="http://schemas.microsoft.com/office/drawing/2014/main" id="{C11F85D3-0395-4BAC-B40B-4567B9CA0B70}"/>
              </a:ext>
            </a:extLst>
          </p:cNvPr>
          <p:cNvCxnSpPr>
            <a:cxnSpLocks/>
          </p:cNvCxnSpPr>
          <p:nvPr/>
        </p:nvCxnSpPr>
        <p:spPr>
          <a:xfrm flipV="1">
            <a:off x="9995039" y="3305984"/>
            <a:ext cx="0" cy="43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4D2A6B4F-EB1C-4C73-9A98-8E5D98B405E5}"/>
              </a:ext>
            </a:extLst>
          </p:cNvPr>
          <p:cNvSpPr txBox="1"/>
          <p:nvPr/>
        </p:nvSpPr>
        <p:spPr>
          <a:xfrm>
            <a:off x="1125938" y="2834670"/>
            <a:ext cx="580608" cy="215444"/>
          </a:xfrm>
          <a:prstGeom prst="rect">
            <a:avLst/>
          </a:prstGeom>
          <a:noFill/>
        </p:spPr>
        <p:txBody>
          <a:bodyPr wrap="none" rtlCol="0">
            <a:spAutoFit/>
          </a:bodyPr>
          <a:lstStyle/>
          <a:p>
            <a:pPr defTabSz="548549"/>
            <a:r>
              <a:rPr kumimoji="1" lang="en-US" altLang="zh-CN" sz="800" dirty="0">
                <a:solidFill>
                  <a:prstClr val="black"/>
                </a:solidFill>
                <a:latin typeface="Microsoft YaHei Light" panose="020B0502040204020203" pitchFamily="34" charset="-122"/>
                <a:ea typeface="Microsoft YaHei Light" panose="020B0502040204020203" pitchFamily="34" charset="-122"/>
              </a:rPr>
              <a:t>SDR</a:t>
            </a:r>
            <a:r>
              <a:rPr kumimoji="1" lang="zh-CN" altLang="en-US" sz="800" dirty="0">
                <a:solidFill>
                  <a:prstClr val="black"/>
                </a:solidFill>
                <a:latin typeface="Microsoft YaHei Light" panose="020B0502040204020203" pitchFamily="34" charset="-122"/>
                <a:ea typeface="Microsoft YaHei Light" panose="020B0502040204020203" pitchFamily="34" charset="-122"/>
              </a:rPr>
              <a:t>清洗</a:t>
            </a:r>
          </a:p>
        </p:txBody>
      </p:sp>
    </p:spTree>
    <p:extLst>
      <p:ext uri="{BB962C8B-B14F-4D97-AF65-F5344CB8AC3E}">
        <p14:creationId xmlns:p14="http://schemas.microsoft.com/office/powerpoint/2010/main" val="41080196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30042-CB52-4663-A50A-962A6E72878E}"/>
              </a:ext>
            </a:extLst>
          </p:cNvPr>
          <p:cNvSpPr>
            <a:spLocks noGrp="1"/>
          </p:cNvSpPr>
          <p:nvPr>
            <p:ph type="title"/>
          </p:nvPr>
        </p:nvSpPr>
        <p:spPr>
          <a:xfrm>
            <a:off x="111314" y="190146"/>
            <a:ext cx="10514231" cy="531556"/>
          </a:xfrm>
        </p:spPr>
        <p:txBody>
          <a:bodyPr vert="horz" lIns="91440" tIns="45720" rIns="91440" bIns="45720" rtlCol="0" anchor="ctr">
            <a:normAutofit/>
          </a:bodyPr>
          <a:lstStyle/>
          <a:p>
            <a:pPr defTabSz="1219170"/>
            <a:r>
              <a:rPr lang="zh-CN" altLang="en-US" sz="3200" dirty="0">
                <a:solidFill>
                  <a:srgbClr val="FFB200"/>
                </a:solidFill>
                <a:latin typeface="+mn-lt"/>
                <a:ea typeface="+mn-ea"/>
                <a:cs typeface="+mn-ea"/>
              </a:rPr>
              <a:t>招商管理信息化</a:t>
            </a:r>
          </a:p>
        </p:txBody>
      </p:sp>
      <p:pic>
        <p:nvPicPr>
          <p:cNvPr id="5" name="图片 4">
            <a:extLst>
              <a:ext uri="{FF2B5EF4-FFF2-40B4-BE49-F238E27FC236}">
                <a16:creationId xmlns:a16="http://schemas.microsoft.com/office/drawing/2014/main" id="{C55F3C1F-C339-4724-96F8-805042A7578A}"/>
              </a:ext>
            </a:extLst>
          </p:cNvPr>
          <p:cNvPicPr>
            <a:picLocks noChangeAspect="1"/>
          </p:cNvPicPr>
          <p:nvPr/>
        </p:nvPicPr>
        <p:blipFill>
          <a:blip r:embed="rId3"/>
          <a:stretch>
            <a:fillRect/>
          </a:stretch>
        </p:blipFill>
        <p:spPr>
          <a:xfrm>
            <a:off x="430008" y="1109877"/>
            <a:ext cx="7860426" cy="4639835"/>
          </a:xfrm>
          <a:prstGeom prst="rect">
            <a:avLst/>
          </a:prstGeom>
          <a:ln>
            <a:solidFill>
              <a:schemeClr val="bg1">
                <a:lumMod val="50000"/>
              </a:schemeClr>
            </a:solidFill>
          </a:ln>
        </p:spPr>
      </p:pic>
      <p:pic>
        <p:nvPicPr>
          <p:cNvPr id="3" name="图片 2">
            <a:extLst>
              <a:ext uri="{FF2B5EF4-FFF2-40B4-BE49-F238E27FC236}">
                <a16:creationId xmlns:a16="http://schemas.microsoft.com/office/drawing/2014/main" id="{195B97EC-B24F-476F-B4D7-2A254FD85501}"/>
              </a:ext>
            </a:extLst>
          </p:cNvPr>
          <p:cNvPicPr>
            <a:picLocks noChangeAspect="1"/>
          </p:cNvPicPr>
          <p:nvPr/>
        </p:nvPicPr>
        <p:blipFill>
          <a:blip r:embed="rId4"/>
          <a:stretch>
            <a:fillRect/>
          </a:stretch>
        </p:blipFill>
        <p:spPr>
          <a:xfrm>
            <a:off x="3687602" y="2171003"/>
            <a:ext cx="8309797" cy="4597319"/>
          </a:xfrm>
          <a:prstGeom prst="rect">
            <a:avLst/>
          </a:prstGeom>
          <a:ln>
            <a:solidFill>
              <a:schemeClr val="bg1">
                <a:lumMod val="50000"/>
              </a:schemeClr>
            </a:solidFill>
          </a:ln>
        </p:spPr>
      </p:pic>
      <p:cxnSp>
        <p:nvCxnSpPr>
          <p:cNvPr id="6" name="直线连接符 79">
            <a:extLst>
              <a:ext uri="{FF2B5EF4-FFF2-40B4-BE49-F238E27FC236}">
                <a16:creationId xmlns:a16="http://schemas.microsoft.com/office/drawing/2014/main" id="{2442EBC9-83DE-4876-AC79-EE29330B07A2}"/>
              </a:ext>
            </a:extLst>
          </p:cNvPr>
          <p:cNvCxnSpPr>
            <a:cxnSpLocks/>
          </p:cNvCxnSpPr>
          <p:nvPr/>
        </p:nvCxnSpPr>
        <p:spPr>
          <a:xfrm>
            <a:off x="3912694" y="3980063"/>
            <a:ext cx="6221351" cy="315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81">
            <a:extLst>
              <a:ext uri="{FF2B5EF4-FFF2-40B4-BE49-F238E27FC236}">
                <a16:creationId xmlns:a16="http://schemas.microsoft.com/office/drawing/2014/main" id="{52995397-96E6-4313-B5CF-56E82775AD31}"/>
              </a:ext>
            </a:extLst>
          </p:cNvPr>
          <p:cNvCxnSpPr>
            <a:cxnSpLocks/>
          </p:cNvCxnSpPr>
          <p:nvPr/>
        </p:nvCxnSpPr>
        <p:spPr>
          <a:xfrm>
            <a:off x="3729556" y="4874639"/>
            <a:ext cx="6398775"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A4485417-5537-44B0-A309-618D81AAA8A4}"/>
              </a:ext>
            </a:extLst>
          </p:cNvPr>
          <p:cNvSpPr/>
          <p:nvPr/>
        </p:nvSpPr>
        <p:spPr>
          <a:xfrm>
            <a:off x="3687601" y="3827010"/>
            <a:ext cx="942765" cy="320364"/>
          </a:xfrm>
          <a:prstGeom prst="rect">
            <a:avLst/>
          </a:prstGeom>
          <a:solidFill>
            <a:srgbClr val="988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r>
              <a:rPr kumimoji="1" lang="zh-CN" altLang="en-US" sz="1260" dirty="0">
                <a:solidFill>
                  <a:prstClr val="white"/>
                </a:solidFill>
                <a:latin typeface="Microsoft YaHei" panose="020B0503020204020204" pitchFamily="34" charset="-122"/>
                <a:ea typeface="Microsoft YaHei" panose="020B0503020204020204" pitchFamily="34" charset="-122"/>
              </a:rPr>
              <a:t>初步接洽</a:t>
            </a:r>
          </a:p>
        </p:txBody>
      </p:sp>
      <p:sp>
        <p:nvSpPr>
          <p:cNvPr id="9" name="矩形 8">
            <a:extLst>
              <a:ext uri="{FF2B5EF4-FFF2-40B4-BE49-F238E27FC236}">
                <a16:creationId xmlns:a16="http://schemas.microsoft.com/office/drawing/2014/main" id="{F794AB90-2F4E-4A4D-89B4-719710989FDD}"/>
              </a:ext>
            </a:extLst>
          </p:cNvPr>
          <p:cNvSpPr/>
          <p:nvPr/>
        </p:nvSpPr>
        <p:spPr>
          <a:xfrm>
            <a:off x="5368430" y="3827719"/>
            <a:ext cx="942765" cy="320364"/>
          </a:xfrm>
          <a:prstGeom prst="rect">
            <a:avLst/>
          </a:prstGeom>
          <a:solidFill>
            <a:srgbClr val="988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r>
              <a:rPr kumimoji="1" lang="zh-CN" altLang="en-US" sz="1260" dirty="0">
                <a:solidFill>
                  <a:prstClr val="white"/>
                </a:solidFill>
                <a:latin typeface="Microsoft YaHei" panose="020B0503020204020204" pitchFamily="34" charset="-122"/>
                <a:ea typeface="Microsoft YaHei" panose="020B0503020204020204" pitchFamily="34" charset="-122"/>
              </a:rPr>
              <a:t>录入客户</a:t>
            </a:r>
          </a:p>
        </p:txBody>
      </p:sp>
      <p:sp>
        <p:nvSpPr>
          <p:cNvPr id="10" name="矩形 9">
            <a:extLst>
              <a:ext uri="{FF2B5EF4-FFF2-40B4-BE49-F238E27FC236}">
                <a16:creationId xmlns:a16="http://schemas.microsoft.com/office/drawing/2014/main" id="{BDE2C5C0-8C57-47A8-BED2-CB92CD90DB0F}"/>
              </a:ext>
            </a:extLst>
          </p:cNvPr>
          <p:cNvSpPr/>
          <p:nvPr/>
        </p:nvSpPr>
        <p:spPr>
          <a:xfrm>
            <a:off x="7040663" y="3827719"/>
            <a:ext cx="942765" cy="320364"/>
          </a:xfrm>
          <a:prstGeom prst="rect">
            <a:avLst/>
          </a:prstGeom>
          <a:solidFill>
            <a:srgbClr val="988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r>
              <a:rPr kumimoji="1" lang="zh-CN" altLang="en-US" sz="1260" dirty="0">
                <a:solidFill>
                  <a:prstClr val="white"/>
                </a:solidFill>
                <a:latin typeface="Microsoft YaHei" panose="020B0503020204020204" pitchFamily="34" charset="-122"/>
                <a:ea typeface="Microsoft YaHei" panose="020B0503020204020204" pitchFamily="34" charset="-122"/>
              </a:rPr>
              <a:t>资质评估</a:t>
            </a:r>
          </a:p>
        </p:txBody>
      </p:sp>
      <p:sp>
        <p:nvSpPr>
          <p:cNvPr id="11" name="矩形 10">
            <a:extLst>
              <a:ext uri="{FF2B5EF4-FFF2-40B4-BE49-F238E27FC236}">
                <a16:creationId xmlns:a16="http://schemas.microsoft.com/office/drawing/2014/main" id="{7FD5689A-29FA-4A3D-92AC-5A3E68147982}"/>
              </a:ext>
            </a:extLst>
          </p:cNvPr>
          <p:cNvSpPr/>
          <p:nvPr/>
        </p:nvSpPr>
        <p:spPr>
          <a:xfrm>
            <a:off x="8776535" y="3819883"/>
            <a:ext cx="942765" cy="320364"/>
          </a:xfrm>
          <a:prstGeom prst="rect">
            <a:avLst/>
          </a:prstGeom>
          <a:solidFill>
            <a:srgbClr val="988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r>
              <a:rPr kumimoji="1" lang="zh-CN" altLang="en-US" sz="1260" dirty="0">
                <a:solidFill>
                  <a:prstClr val="white"/>
                </a:solidFill>
                <a:latin typeface="Microsoft YaHei" panose="020B0503020204020204" pitchFamily="34" charset="-122"/>
                <a:ea typeface="Microsoft YaHei" panose="020B0503020204020204" pitchFamily="34" charset="-122"/>
              </a:rPr>
              <a:t>签署协议</a:t>
            </a:r>
          </a:p>
        </p:txBody>
      </p:sp>
      <p:sp>
        <p:nvSpPr>
          <p:cNvPr id="12" name="矩形 11">
            <a:extLst>
              <a:ext uri="{FF2B5EF4-FFF2-40B4-BE49-F238E27FC236}">
                <a16:creationId xmlns:a16="http://schemas.microsoft.com/office/drawing/2014/main" id="{870274A9-82FF-47FA-9307-5CAD7425B2DF}"/>
              </a:ext>
            </a:extLst>
          </p:cNvPr>
          <p:cNvSpPr/>
          <p:nvPr/>
        </p:nvSpPr>
        <p:spPr>
          <a:xfrm>
            <a:off x="3687601" y="4678940"/>
            <a:ext cx="1454310" cy="320364"/>
          </a:xfrm>
          <a:prstGeom prst="rect">
            <a:avLst/>
          </a:prstGeom>
          <a:solidFill>
            <a:srgbClr val="988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r>
              <a:rPr kumimoji="1" lang="zh-CN" altLang="en-US" sz="1260" dirty="0">
                <a:solidFill>
                  <a:prstClr val="white"/>
                </a:solidFill>
                <a:latin typeface="Microsoft YaHei" panose="020B0503020204020204" pitchFamily="34" charset="-122"/>
                <a:ea typeface="Microsoft YaHei" panose="020B0503020204020204" pitchFamily="34" charset="-122"/>
              </a:rPr>
              <a:t>代理商开展业务</a:t>
            </a:r>
          </a:p>
        </p:txBody>
      </p:sp>
      <p:sp>
        <p:nvSpPr>
          <p:cNvPr id="13" name="矩形 12">
            <a:extLst>
              <a:ext uri="{FF2B5EF4-FFF2-40B4-BE49-F238E27FC236}">
                <a16:creationId xmlns:a16="http://schemas.microsoft.com/office/drawing/2014/main" id="{CCAAC200-953D-4871-8370-6F12AEC1AEDD}"/>
              </a:ext>
            </a:extLst>
          </p:cNvPr>
          <p:cNvSpPr/>
          <p:nvPr/>
        </p:nvSpPr>
        <p:spPr>
          <a:xfrm>
            <a:off x="6156071" y="4722374"/>
            <a:ext cx="1446216" cy="320364"/>
          </a:xfrm>
          <a:prstGeom prst="rect">
            <a:avLst/>
          </a:prstGeom>
          <a:solidFill>
            <a:srgbClr val="988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r>
              <a:rPr kumimoji="1" lang="zh-CN" altLang="en-US" sz="1260" dirty="0">
                <a:solidFill>
                  <a:prstClr val="white"/>
                </a:solidFill>
                <a:latin typeface="Microsoft YaHei" panose="020B0503020204020204" pitchFamily="34" charset="-122"/>
                <a:ea typeface="Microsoft YaHei" panose="020B0503020204020204" pitchFamily="34" charset="-122"/>
              </a:rPr>
              <a:t>开通代理通账号</a:t>
            </a:r>
          </a:p>
        </p:txBody>
      </p:sp>
      <p:sp>
        <p:nvSpPr>
          <p:cNvPr id="14" name="矩形 13">
            <a:extLst>
              <a:ext uri="{FF2B5EF4-FFF2-40B4-BE49-F238E27FC236}">
                <a16:creationId xmlns:a16="http://schemas.microsoft.com/office/drawing/2014/main" id="{ADE8A465-61FA-4EBD-B23D-E5836B9E120D}"/>
              </a:ext>
            </a:extLst>
          </p:cNvPr>
          <p:cNvSpPr/>
          <p:nvPr/>
        </p:nvSpPr>
        <p:spPr>
          <a:xfrm>
            <a:off x="8591729" y="4717221"/>
            <a:ext cx="1290602" cy="320364"/>
          </a:xfrm>
          <a:prstGeom prst="rect">
            <a:avLst/>
          </a:prstGeom>
          <a:solidFill>
            <a:srgbClr val="988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r>
              <a:rPr kumimoji="1" lang="zh-CN" altLang="en-US" sz="1260" dirty="0">
                <a:solidFill>
                  <a:prstClr val="white"/>
                </a:solidFill>
                <a:latin typeface="Microsoft YaHei" panose="020B0503020204020204" pitchFamily="34" charset="-122"/>
                <a:ea typeface="Microsoft YaHei" panose="020B0503020204020204" pitchFamily="34" charset="-122"/>
              </a:rPr>
              <a:t>创建合作伙伴</a:t>
            </a:r>
          </a:p>
        </p:txBody>
      </p:sp>
      <p:sp>
        <p:nvSpPr>
          <p:cNvPr id="15" name="矩形 14">
            <a:extLst>
              <a:ext uri="{FF2B5EF4-FFF2-40B4-BE49-F238E27FC236}">
                <a16:creationId xmlns:a16="http://schemas.microsoft.com/office/drawing/2014/main" id="{7B98E051-E2C1-4789-90B4-3864B02B20E9}"/>
              </a:ext>
            </a:extLst>
          </p:cNvPr>
          <p:cNvSpPr/>
          <p:nvPr/>
        </p:nvSpPr>
        <p:spPr>
          <a:xfrm>
            <a:off x="2106718" y="4246421"/>
            <a:ext cx="1448711" cy="32917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r>
              <a:rPr kumimoji="1" lang="zh-CN" altLang="en-US" sz="1440" dirty="0">
                <a:solidFill>
                  <a:prstClr val="white"/>
                </a:solidFill>
                <a:latin typeface="Microsoft YaHei" panose="020B0503020204020204" pitchFamily="34" charset="-122"/>
                <a:ea typeface="Microsoft YaHei" panose="020B0503020204020204" pitchFamily="34" charset="-122"/>
              </a:rPr>
              <a:t>签约代理商</a:t>
            </a:r>
          </a:p>
        </p:txBody>
      </p:sp>
      <p:cxnSp>
        <p:nvCxnSpPr>
          <p:cNvPr id="16" name="直线连接符 91">
            <a:extLst>
              <a:ext uri="{FF2B5EF4-FFF2-40B4-BE49-F238E27FC236}">
                <a16:creationId xmlns:a16="http://schemas.microsoft.com/office/drawing/2014/main" id="{FEB0EEF0-3FB0-49AE-B0DC-8A63AC6B0DD4}"/>
              </a:ext>
            </a:extLst>
          </p:cNvPr>
          <p:cNvCxnSpPr>
            <a:cxnSpLocks/>
          </p:cNvCxnSpPr>
          <p:nvPr/>
        </p:nvCxnSpPr>
        <p:spPr>
          <a:xfrm flipV="1">
            <a:off x="10134043" y="3983215"/>
            <a:ext cx="0" cy="89142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5550A9C2-5A05-4311-B23E-5EF5C6F4FA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4839521" y="3890221"/>
            <a:ext cx="205590" cy="205590"/>
          </a:xfrm>
          <a:prstGeom prst="rect">
            <a:avLst/>
          </a:prstGeom>
          <a:solidFill>
            <a:srgbClr val="FFC000"/>
          </a:solidFill>
          <a:ln>
            <a:noFill/>
          </a:ln>
        </p:spPr>
      </p:pic>
      <p:sp>
        <p:nvSpPr>
          <p:cNvPr id="18" name="矩形 17">
            <a:extLst>
              <a:ext uri="{FF2B5EF4-FFF2-40B4-BE49-F238E27FC236}">
                <a16:creationId xmlns:a16="http://schemas.microsoft.com/office/drawing/2014/main" id="{05478FB4-BF58-4743-A991-352711514913}"/>
              </a:ext>
            </a:extLst>
          </p:cNvPr>
          <p:cNvSpPr/>
          <p:nvPr/>
        </p:nvSpPr>
        <p:spPr>
          <a:xfrm>
            <a:off x="6248100" y="4285949"/>
            <a:ext cx="1119939" cy="3167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r>
              <a:rPr kumimoji="1" lang="zh-CN" altLang="en-US" sz="1440" dirty="0">
                <a:solidFill>
                  <a:prstClr val="white"/>
                </a:solidFill>
                <a:latin typeface="Microsoft YaHei" panose="020B0503020204020204" pitchFamily="34" charset="-122"/>
                <a:ea typeface="Microsoft YaHei" panose="020B0503020204020204" pitchFamily="34" charset="-122"/>
              </a:rPr>
              <a:t>渠道销售</a:t>
            </a:r>
          </a:p>
        </p:txBody>
      </p:sp>
      <p:pic>
        <p:nvPicPr>
          <p:cNvPr id="19" name="图片 18">
            <a:extLst>
              <a:ext uri="{FF2B5EF4-FFF2-40B4-BE49-F238E27FC236}">
                <a16:creationId xmlns:a16="http://schemas.microsoft.com/office/drawing/2014/main" id="{F7A0B69D-69CF-49E1-B472-05F4492335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6607048" y="3884122"/>
            <a:ext cx="205590" cy="205590"/>
          </a:xfrm>
          <a:prstGeom prst="rect">
            <a:avLst/>
          </a:prstGeom>
          <a:solidFill>
            <a:srgbClr val="FFC000"/>
          </a:solidFill>
          <a:ln>
            <a:noFill/>
          </a:ln>
        </p:spPr>
      </p:pic>
      <p:pic>
        <p:nvPicPr>
          <p:cNvPr id="20" name="图片 19">
            <a:extLst>
              <a:ext uri="{FF2B5EF4-FFF2-40B4-BE49-F238E27FC236}">
                <a16:creationId xmlns:a16="http://schemas.microsoft.com/office/drawing/2014/main" id="{01ADA203-4767-4495-9B22-09CD626F47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8274522" y="3866190"/>
            <a:ext cx="205590" cy="205590"/>
          </a:xfrm>
          <a:prstGeom prst="rect">
            <a:avLst/>
          </a:prstGeom>
          <a:solidFill>
            <a:srgbClr val="FFC000"/>
          </a:solidFill>
          <a:ln>
            <a:noFill/>
          </a:ln>
        </p:spPr>
      </p:pic>
      <p:pic>
        <p:nvPicPr>
          <p:cNvPr id="21" name="图片 20">
            <a:extLst>
              <a:ext uri="{FF2B5EF4-FFF2-40B4-BE49-F238E27FC236}">
                <a16:creationId xmlns:a16="http://schemas.microsoft.com/office/drawing/2014/main" id="{0D4D52BF-31B5-4A24-8C0C-07D885AF67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flipV="1">
            <a:off x="10040635" y="4280874"/>
            <a:ext cx="205590" cy="205590"/>
          </a:xfrm>
          <a:prstGeom prst="rect">
            <a:avLst/>
          </a:prstGeom>
          <a:solidFill>
            <a:srgbClr val="FFC000"/>
          </a:solidFill>
          <a:ln>
            <a:noFill/>
          </a:ln>
        </p:spPr>
      </p:pic>
      <p:pic>
        <p:nvPicPr>
          <p:cNvPr id="22" name="图片 21">
            <a:extLst>
              <a:ext uri="{FF2B5EF4-FFF2-40B4-BE49-F238E27FC236}">
                <a16:creationId xmlns:a16="http://schemas.microsoft.com/office/drawing/2014/main" id="{53C6D27A-5730-479E-B5A1-DA1821AB75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V="1">
            <a:off x="8017030" y="4763651"/>
            <a:ext cx="205590" cy="205590"/>
          </a:xfrm>
          <a:prstGeom prst="rect">
            <a:avLst/>
          </a:prstGeom>
          <a:solidFill>
            <a:srgbClr val="FFC000"/>
          </a:solidFill>
          <a:ln>
            <a:noFill/>
          </a:ln>
        </p:spPr>
      </p:pic>
      <p:pic>
        <p:nvPicPr>
          <p:cNvPr id="23" name="图片 22">
            <a:extLst>
              <a:ext uri="{FF2B5EF4-FFF2-40B4-BE49-F238E27FC236}">
                <a16:creationId xmlns:a16="http://schemas.microsoft.com/office/drawing/2014/main" id="{69675A37-0F1E-421D-9068-EA87C7D48E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V="1">
            <a:off x="5560096" y="4753263"/>
            <a:ext cx="205590" cy="205590"/>
          </a:xfrm>
          <a:prstGeom prst="rect">
            <a:avLst/>
          </a:prstGeom>
          <a:solidFill>
            <a:srgbClr val="FFC000"/>
          </a:solidFill>
          <a:ln>
            <a:noFill/>
          </a:ln>
        </p:spPr>
      </p:pic>
    </p:spTree>
    <p:extLst>
      <p:ext uri="{BB962C8B-B14F-4D97-AF65-F5344CB8AC3E}">
        <p14:creationId xmlns:p14="http://schemas.microsoft.com/office/powerpoint/2010/main" val="33986529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FFBB2-D226-424B-8198-5B0F369EF92B}"/>
              </a:ext>
            </a:extLst>
          </p:cNvPr>
          <p:cNvSpPr>
            <a:spLocks noGrp="1"/>
          </p:cNvSpPr>
          <p:nvPr>
            <p:ph type="title"/>
          </p:nvPr>
        </p:nvSpPr>
        <p:spPr/>
        <p:txBody>
          <a:bodyPr vert="horz" lIns="91440" tIns="45720" rIns="91440" bIns="45720" rtlCol="0" anchor="ctr">
            <a:normAutofit/>
          </a:bodyPr>
          <a:lstStyle/>
          <a:p>
            <a:pPr defTabSz="1219170"/>
            <a:r>
              <a:rPr lang="zh-CN" altLang="en-US" sz="3200" dirty="0">
                <a:solidFill>
                  <a:srgbClr val="FFB200"/>
                </a:solidFill>
                <a:latin typeface="+mn-lt"/>
                <a:ea typeface="+mn-ea"/>
                <a:cs typeface="+mn-ea"/>
              </a:rPr>
              <a:t>线索的统一分配</a:t>
            </a:r>
          </a:p>
        </p:txBody>
      </p:sp>
      <p:sp>
        <p:nvSpPr>
          <p:cNvPr id="3" name="文本框 2">
            <a:extLst>
              <a:ext uri="{FF2B5EF4-FFF2-40B4-BE49-F238E27FC236}">
                <a16:creationId xmlns:a16="http://schemas.microsoft.com/office/drawing/2014/main" id="{62BEB2DD-D251-4C94-9A0D-9D1A33FC9FEB}"/>
              </a:ext>
            </a:extLst>
          </p:cNvPr>
          <p:cNvSpPr txBox="1"/>
          <p:nvPr/>
        </p:nvSpPr>
        <p:spPr>
          <a:xfrm>
            <a:off x="652548" y="1996628"/>
            <a:ext cx="2185214" cy="276999"/>
          </a:xfrm>
          <a:prstGeom prst="rect">
            <a:avLst/>
          </a:prstGeom>
          <a:noFill/>
        </p:spPr>
        <p:txBody>
          <a:bodyPr wrap="none" rtlCol="0">
            <a:spAutoFit/>
          </a:bodyPr>
          <a:lstStyle/>
          <a:p>
            <a:pPr defTabSz="548549"/>
            <a:r>
              <a:rPr kumimoji="1" lang="zh-CN" altLang="en-US" sz="1200" dirty="0">
                <a:solidFill>
                  <a:prstClr val="black"/>
                </a:solidFill>
                <a:latin typeface="微软雅黑"/>
                <a:ea typeface="微软雅黑"/>
              </a:rPr>
              <a:t>下游销售在代理通中新建线索</a:t>
            </a:r>
          </a:p>
        </p:txBody>
      </p:sp>
      <p:sp>
        <p:nvSpPr>
          <p:cNvPr id="4" name="文本框 3">
            <a:extLst>
              <a:ext uri="{FF2B5EF4-FFF2-40B4-BE49-F238E27FC236}">
                <a16:creationId xmlns:a16="http://schemas.microsoft.com/office/drawing/2014/main" id="{B0DF1723-C649-44F2-AC76-AC49FCAECEFD}"/>
              </a:ext>
            </a:extLst>
          </p:cNvPr>
          <p:cNvSpPr txBox="1"/>
          <p:nvPr/>
        </p:nvSpPr>
        <p:spPr>
          <a:xfrm>
            <a:off x="3580177" y="1989822"/>
            <a:ext cx="2687949" cy="276999"/>
          </a:xfrm>
          <a:prstGeom prst="rect">
            <a:avLst/>
          </a:prstGeom>
          <a:noFill/>
        </p:spPr>
        <p:txBody>
          <a:bodyPr wrap="square" rtlCol="0">
            <a:spAutoFit/>
          </a:bodyPr>
          <a:lstStyle/>
          <a:p>
            <a:pPr defTabSz="548549"/>
            <a:r>
              <a:rPr kumimoji="1" lang="zh-CN" altLang="en-US" sz="1200" dirty="0">
                <a:solidFill>
                  <a:prstClr val="black"/>
                </a:solidFill>
                <a:latin typeface="微软雅黑"/>
                <a:ea typeface="微软雅黑"/>
              </a:rPr>
              <a:t>重复线索处理：阻断新建或重复归集</a:t>
            </a:r>
          </a:p>
        </p:txBody>
      </p:sp>
      <p:sp>
        <p:nvSpPr>
          <p:cNvPr id="5" name="文本框 4">
            <a:extLst>
              <a:ext uri="{FF2B5EF4-FFF2-40B4-BE49-F238E27FC236}">
                <a16:creationId xmlns:a16="http://schemas.microsoft.com/office/drawing/2014/main" id="{69B33A55-06CF-4299-B57D-02E4C6D1506A}"/>
              </a:ext>
            </a:extLst>
          </p:cNvPr>
          <p:cNvSpPr txBox="1"/>
          <p:nvPr/>
        </p:nvSpPr>
        <p:spPr>
          <a:xfrm>
            <a:off x="6949277" y="1989822"/>
            <a:ext cx="4725823" cy="276999"/>
          </a:xfrm>
          <a:prstGeom prst="rect">
            <a:avLst/>
          </a:prstGeom>
          <a:noFill/>
        </p:spPr>
        <p:txBody>
          <a:bodyPr wrap="square" rtlCol="0">
            <a:spAutoFit/>
          </a:bodyPr>
          <a:lstStyle/>
          <a:p>
            <a:pPr algn="ctr" defTabSz="548549"/>
            <a:r>
              <a:rPr kumimoji="1" lang="zh-CN" altLang="en-US" sz="1200" dirty="0">
                <a:solidFill>
                  <a:prstClr val="black"/>
                </a:solidFill>
                <a:latin typeface="微软雅黑"/>
                <a:ea typeface="微软雅黑"/>
              </a:rPr>
              <a:t>上游渠道负责人在</a:t>
            </a:r>
            <a:r>
              <a:rPr kumimoji="1" lang="en-US" altLang="zh-CN" sz="1200" dirty="0">
                <a:solidFill>
                  <a:prstClr val="black"/>
                </a:solidFill>
                <a:latin typeface="微软雅黑"/>
                <a:ea typeface="微软雅黑"/>
              </a:rPr>
              <a:t>CRM</a:t>
            </a:r>
            <a:r>
              <a:rPr kumimoji="1" lang="zh-CN" altLang="en-US" sz="1200" dirty="0">
                <a:solidFill>
                  <a:prstClr val="black"/>
                </a:solidFill>
                <a:latin typeface="微软雅黑"/>
                <a:ea typeface="微软雅黑"/>
              </a:rPr>
              <a:t>中查看下游提交的销售线索</a:t>
            </a:r>
          </a:p>
        </p:txBody>
      </p:sp>
      <p:pic>
        <p:nvPicPr>
          <p:cNvPr id="6" name="图片 5">
            <a:extLst>
              <a:ext uri="{FF2B5EF4-FFF2-40B4-BE49-F238E27FC236}">
                <a16:creationId xmlns:a16="http://schemas.microsoft.com/office/drawing/2014/main" id="{C2BCF8CE-E8DD-4FC1-AECA-AFE1115A1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284" y="2414641"/>
            <a:ext cx="4710817" cy="4026565"/>
          </a:xfrm>
          <a:prstGeom prst="rect">
            <a:avLst/>
          </a:prstGeom>
          <a:ln>
            <a:solidFill>
              <a:schemeClr val="bg1">
                <a:lumMod val="75000"/>
              </a:schemeClr>
            </a:solidFill>
          </a:ln>
        </p:spPr>
      </p:pic>
      <p:pic>
        <p:nvPicPr>
          <p:cNvPr id="7" name="图片 6">
            <a:extLst>
              <a:ext uri="{FF2B5EF4-FFF2-40B4-BE49-F238E27FC236}">
                <a16:creationId xmlns:a16="http://schemas.microsoft.com/office/drawing/2014/main" id="{6771DE9D-EF94-49C7-8E23-E3DE0FC1E59D}"/>
              </a:ext>
            </a:extLst>
          </p:cNvPr>
          <p:cNvPicPr>
            <a:picLocks noChangeAspect="1"/>
          </p:cNvPicPr>
          <p:nvPr/>
        </p:nvPicPr>
        <p:blipFill>
          <a:blip r:embed="rId4"/>
          <a:stretch>
            <a:fillRect/>
          </a:stretch>
        </p:blipFill>
        <p:spPr>
          <a:xfrm>
            <a:off x="703493" y="2421853"/>
            <a:ext cx="2009677" cy="4019354"/>
          </a:xfrm>
          <a:prstGeom prst="rect">
            <a:avLst/>
          </a:prstGeom>
          <a:ln>
            <a:solidFill>
              <a:schemeClr val="bg1">
                <a:lumMod val="75000"/>
              </a:schemeClr>
            </a:solidFill>
          </a:ln>
        </p:spPr>
      </p:pic>
      <p:pic>
        <p:nvPicPr>
          <p:cNvPr id="8" name="图片 7">
            <a:extLst>
              <a:ext uri="{FF2B5EF4-FFF2-40B4-BE49-F238E27FC236}">
                <a16:creationId xmlns:a16="http://schemas.microsoft.com/office/drawing/2014/main" id="{41A96086-4A0A-4473-A940-82386A9B5F4A}"/>
              </a:ext>
            </a:extLst>
          </p:cNvPr>
          <p:cNvPicPr>
            <a:picLocks noChangeAspect="1"/>
          </p:cNvPicPr>
          <p:nvPr/>
        </p:nvPicPr>
        <p:blipFill rotWithShape="1">
          <a:blip r:embed="rId5"/>
          <a:srcRect t="-1" b="58002"/>
          <a:stretch/>
        </p:blipFill>
        <p:spPr>
          <a:xfrm>
            <a:off x="3815223" y="4627348"/>
            <a:ext cx="2159386" cy="1813860"/>
          </a:xfrm>
          <a:prstGeom prst="rect">
            <a:avLst/>
          </a:prstGeom>
          <a:ln>
            <a:solidFill>
              <a:schemeClr val="bg1">
                <a:lumMod val="75000"/>
              </a:schemeClr>
            </a:solidFill>
          </a:ln>
        </p:spPr>
      </p:pic>
      <p:grpSp>
        <p:nvGrpSpPr>
          <p:cNvPr id="9" name="组合 8">
            <a:extLst>
              <a:ext uri="{FF2B5EF4-FFF2-40B4-BE49-F238E27FC236}">
                <a16:creationId xmlns:a16="http://schemas.microsoft.com/office/drawing/2014/main" id="{49D7D6A7-BDBD-4EF5-8E85-89E318CFD7F1}"/>
              </a:ext>
            </a:extLst>
          </p:cNvPr>
          <p:cNvGrpSpPr/>
          <p:nvPr/>
        </p:nvGrpSpPr>
        <p:grpSpPr>
          <a:xfrm>
            <a:off x="4049883" y="5079569"/>
            <a:ext cx="322524" cy="174343"/>
            <a:chOff x="2672994" y="3847051"/>
            <a:chExt cx="241924" cy="130774"/>
          </a:xfrm>
        </p:grpSpPr>
        <p:sp>
          <p:nvSpPr>
            <p:cNvPr id="10" name="圆角矩形 93">
              <a:extLst>
                <a:ext uri="{FF2B5EF4-FFF2-40B4-BE49-F238E27FC236}">
                  <a16:creationId xmlns:a16="http://schemas.microsoft.com/office/drawing/2014/main" id="{854CC2BC-40B9-420A-A164-B83E93B47E07}"/>
                </a:ext>
              </a:extLst>
            </p:cNvPr>
            <p:cNvSpPr/>
            <p:nvPr/>
          </p:nvSpPr>
          <p:spPr>
            <a:xfrm>
              <a:off x="2725928" y="3886679"/>
              <a:ext cx="136057" cy="830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sz="1867">
                <a:solidFill>
                  <a:prstClr val="black"/>
                </a:solidFill>
                <a:latin typeface="微软雅黑"/>
                <a:ea typeface="微软雅黑"/>
              </a:endParaRPr>
            </a:p>
          </p:txBody>
        </p:sp>
        <p:sp>
          <p:nvSpPr>
            <p:cNvPr id="11" name="文本框 10">
              <a:extLst>
                <a:ext uri="{FF2B5EF4-FFF2-40B4-BE49-F238E27FC236}">
                  <a16:creationId xmlns:a16="http://schemas.microsoft.com/office/drawing/2014/main" id="{841A8C29-A8F5-4FF4-80D9-F4E80BFADEB3}"/>
                </a:ext>
              </a:extLst>
            </p:cNvPr>
            <p:cNvSpPr txBox="1"/>
            <p:nvPr/>
          </p:nvSpPr>
          <p:spPr>
            <a:xfrm>
              <a:off x="2672994" y="3847051"/>
              <a:ext cx="241924" cy="130774"/>
            </a:xfrm>
            <a:prstGeom prst="rect">
              <a:avLst/>
            </a:prstGeom>
            <a:noFill/>
          </p:spPr>
          <p:txBody>
            <a:bodyPr wrap="none" rtlCol="0">
              <a:spAutoFit/>
            </a:bodyPr>
            <a:lstStyle/>
            <a:p>
              <a:pPr algn="ctr" defTabSz="548549"/>
              <a:r>
                <a:rPr kumimoji="1" lang="zh-CN" altLang="en-US" sz="533" b="1" dirty="0">
                  <a:solidFill>
                    <a:prstClr val="black"/>
                  </a:solidFill>
                  <a:latin typeface="微软雅黑"/>
                  <a:ea typeface="微软雅黑"/>
                </a:rPr>
                <a:t>重复</a:t>
              </a:r>
            </a:p>
          </p:txBody>
        </p:sp>
      </p:grpSp>
      <p:pic>
        <p:nvPicPr>
          <p:cNvPr id="12" name="图片 11">
            <a:extLst>
              <a:ext uri="{FF2B5EF4-FFF2-40B4-BE49-F238E27FC236}">
                <a16:creationId xmlns:a16="http://schemas.microsoft.com/office/drawing/2014/main" id="{7024EEB8-2143-4E90-A81D-6EF0610D73B1}"/>
              </a:ext>
            </a:extLst>
          </p:cNvPr>
          <p:cNvPicPr>
            <a:picLocks noChangeAspect="1"/>
          </p:cNvPicPr>
          <p:nvPr/>
        </p:nvPicPr>
        <p:blipFill rotWithShape="1">
          <a:blip r:embed="rId6"/>
          <a:srcRect b="51400"/>
          <a:stretch/>
        </p:blipFill>
        <p:spPr>
          <a:xfrm>
            <a:off x="3814662" y="2421853"/>
            <a:ext cx="2159947" cy="2099470"/>
          </a:xfrm>
          <a:prstGeom prst="rect">
            <a:avLst/>
          </a:prstGeom>
          <a:ln>
            <a:solidFill>
              <a:schemeClr val="bg1">
                <a:lumMod val="75000"/>
              </a:schemeClr>
            </a:solidFill>
          </a:ln>
        </p:spPr>
      </p:pic>
      <p:cxnSp>
        <p:nvCxnSpPr>
          <p:cNvPr id="13" name="直线箭头连接符 97">
            <a:extLst>
              <a:ext uri="{FF2B5EF4-FFF2-40B4-BE49-F238E27FC236}">
                <a16:creationId xmlns:a16="http://schemas.microsoft.com/office/drawing/2014/main" id="{09141C47-5826-4419-ADFB-994BB272032A}"/>
              </a:ext>
            </a:extLst>
          </p:cNvPr>
          <p:cNvCxnSpPr/>
          <p:nvPr/>
        </p:nvCxnSpPr>
        <p:spPr>
          <a:xfrm>
            <a:off x="2878953" y="4214583"/>
            <a:ext cx="840271" cy="0"/>
          </a:xfrm>
          <a:prstGeom prst="straightConnector1">
            <a:avLst/>
          </a:prstGeom>
          <a:ln w="3175">
            <a:solidFill>
              <a:srgbClr val="FAB4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98">
            <a:extLst>
              <a:ext uri="{FF2B5EF4-FFF2-40B4-BE49-F238E27FC236}">
                <a16:creationId xmlns:a16="http://schemas.microsoft.com/office/drawing/2014/main" id="{8AC73F59-7FC8-49F7-B6A7-66274C85CF5A}"/>
              </a:ext>
            </a:extLst>
          </p:cNvPr>
          <p:cNvCxnSpPr/>
          <p:nvPr/>
        </p:nvCxnSpPr>
        <p:spPr>
          <a:xfrm>
            <a:off x="6078873" y="4214583"/>
            <a:ext cx="840271" cy="0"/>
          </a:xfrm>
          <a:prstGeom prst="straightConnector1">
            <a:avLst/>
          </a:prstGeom>
          <a:ln w="3175">
            <a:solidFill>
              <a:srgbClr val="FAB4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8D33459-3B3C-4242-B2E0-E7E768846571}"/>
              </a:ext>
            </a:extLst>
          </p:cNvPr>
          <p:cNvSpPr/>
          <p:nvPr/>
        </p:nvSpPr>
        <p:spPr>
          <a:xfrm>
            <a:off x="562417" y="1053679"/>
            <a:ext cx="10908688" cy="658001"/>
          </a:xfrm>
          <a:prstGeom prst="rect">
            <a:avLst/>
          </a:prstGeom>
        </p:spPr>
        <p:txBody>
          <a:bodyPr wrap="square">
            <a:spAutoFit/>
          </a:bodyPr>
          <a:lstStyle/>
          <a:p>
            <a:pPr defTabSz="548549">
              <a:lnSpc>
                <a:spcPct val="120000"/>
              </a:lnSpc>
            </a:pPr>
            <a:r>
              <a:rPr lang="zh-CN" altLang="en-US" sz="1599" dirty="0">
                <a:solidFill>
                  <a:prstClr val="black"/>
                </a:solidFill>
                <a:latin typeface="微软雅黑"/>
                <a:ea typeface="微软雅黑"/>
                <a:sym typeface="+mn-ea"/>
              </a:rPr>
              <a:t>下游人员在代理通中新建线索，</a:t>
            </a:r>
            <a:r>
              <a:rPr lang="zh-CN" altLang="en-US" sz="1599" dirty="0">
                <a:solidFill>
                  <a:prstClr val="black"/>
                </a:solidFill>
                <a:latin typeface="微软雅黑"/>
                <a:ea typeface="微软雅黑"/>
              </a:rPr>
              <a:t>系统会自动查重，可以杜绝重复的线索进入系统或作为客户意向度及新需求的判断依据，标记重复后继续由原负责人继续跟进。上游实时洞察下游业务动态。</a:t>
            </a:r>
            <a:endParaRPr lang="zh-CN" altLang="en-US" sz="1599" dirty="0">
              <a:solidFill>
                <a:prstClr val="black"/>
              </a:solidFill>
              <a:latin typeface="微软雅黑"/>
              <a:ea typeface="微软雅黑"/>
              <a:sym typeface="+mn-ea"/>
            </a:endParaRPr>
          </a:p>
        </p:txBody>
      </p:sp>
    </p:spTree>
    <p:extLst>
      <p:ext uri="{BB962C8B-B14F-4D97-AF65-F5344CB8AC3E}">
        <p14:creationId xmlns:p14="http://schemas.microsoft.com/office/powerpoint/2010/main" val="310963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E822F-E01C-405A-8ADD-A8BDFF3DE35E}"/>
              </a:ext>
            </a:extLst>
          </p:cNvPr>
          <p:cNvSpPr>
            <a:spLocks noGrp="1"/>
          </p:cNvSpPr>
          <p:nvPr>
            <p:ph type="title"/>
          </p:nvPr>
        </p:nvSpPr>
        <p:spPr/>
        <p:txBody>
          <a:bodyPr vert="horz" lIns="91440" tIns="45720" rIns="91440" bIns="45720" rtlCol="0" anchor="ctr">
            <a:normAutofit/>
          </a:bodyPr>
          <a:lstStyle/>
          <a:p>
            <a:pPr defTabSz="1219170"/>
            <a:r>
              <a:rPr lang="zh-CN" altLang="en-US" sz="3200" dirty="0">
                <a:solidFill>
                  <a:srgbClr val="FFB200"/>
                </a:solidFill>
                <a:latin typeface="+mn-lt"/>
                <a:ea typeface="+mn-ea"/>
                <a:cs typeface="+mn-ea"/>
              </a:rPr>
              <a:t>一体化客户报备</a:t>
            </a:r>
          </a:p>
        </p:txBody>
      </p:sp>
      <p:pic>
        <p:nvPicPr>
          <p:cNvPr id="3" name="图片 2">
            <a:extLst>
              <a:ext uri="{FF2B5EF4-FFF2-40B4-BE49-F238E27FC236}">
                <a16:creationId xmlns:a16="http://schemas.microsoft.com/office/drawing/2014/main" id="{D8793EC0-E434-449A-88B0-D9BD9BFA4F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6456" y="3199893"/>
            <a:ext cx="4598640" cy="3301843"/>
          </a:xfrm>
          <a:prstGeom prst="rect">
            <a:avLst/>
          </a:prstGeom>
          <a:ln>
            <a:solidFill>
              <a:schemeClr val="bg1">
                <a:lumMod val="75000"/>
              </a:schemeClr>
            </a:solidFill>
          </a:ln>
        </p:spPr>
      </p:pic>
      <p:sp>
        <p:nvSpPr>
          <p:cNvPr id="4" name="文本框 3">
            <a:extLst>
              <a:ext uri="{FF2B5EF4-FFF2-40B4-BE49-F238E27FC236}">
                <a16:creationId xmlns:a16="http://schemas.microsoft.com/office/drawing/2014/main" id="{BA5EC3CF-9F65-4B4E-B69C-03C04A00769D}"/>
              </a:ext>
            </a:extLst>
          </p:cNvPr>
          <p:cNvSpPr txBox="1"/>
          <p:nvPr/>
        </p:nvSpPr>
        <p:spPr>
          <a:xfrm>
            <a:off x="561790" y="2601870"/>
            <a:ext cx="2800767" cy="461665"/>
          </a:xfrm>
          <a:prstGeom prst="rect">
            <a:avLst/>
          </a:prstGeom>
          <a:noFill/>
        </p:spPr>
        <p:txBody>
          <a:bodyPr wrap="none" rtlCol="0">
            <a:spAutoFit/>
          </a:bodyPr>
          <a:lstStyle/>
          <a:p>
            <a:pPr algn="ctr" defTabSz="548549"/>
            <a:r>
              <a:rPr kumimoji="1" lang="zh-CN" altLang="en-US" sz="1200" dirty="0">
                <a:solidFill>
                  <a:prstClr val="black"/>
                </a:solidFill>
                <a:latin typeface="微软雅黑"/>
                <a:ea typeface="微软雅黑"/>
              </a:rPr>
              <a:t>下游销售人员在代理通中新建客户</a:t>
            </a:r>
            <a:endParaRPr kumimoji="1" lang="en-US" altLang="zh-CN" sz="1200" dirty="0">
              <a:solidFill>
                <a:prstClr val="black"/>
              </a:solidFill>
              <a:latin typeface="微软雅黑"/>
              <a:ea typeface="微软雅黑"/>
            </a:endParaRPr>
          </a:p>
          <a:p>
            <a:pPr algn="ctr" defTabSz="548549"/>
            <a:r>
              <a:rPr kumimoji="1" lang="zh-CN" altLang="en-US" sz="1200" b="1" dirty="0">
                <a:solidFill>
                  <a:prstClr val="black"/>
                </a:solidFill>
                <a:latin typeface="微软雅黑"/>
                <a:ea typeface="微软雅黑"/>
              </a:rPr>
              <a:t>工商</a:t>
            </a:r>
            <a:r>
              <a:rPr kumimoji="1" lang="zh-CN" altLang="en-US" sz="1200" dirty="0">
                <a:solidFill>
                  <a:prstClr val="black"/>
                </a:solidFill>
                <a:latin typeface="微软雅黑"/>
                <a:ea typeface="微软雅黑"/>
              </a:rPr>
              <a:t>信息自动</a:t>
            </a:r>
            <a:r>
              <a:rPr kumimoji="1" lang="zh-CN" altLang="en-US" sz="1200" b="1" dirty="0">
                <a:solidFill>
                  <a:prstClr val="black"/>
                </a:solidFill>
                <a:latin typeface="微软雅黑"/>
                <a:ea typeface="微软雅黑"/>
              </a:rPr>
              <a:t>回填</a:t>
            </a:r>
            <a:r>
              <a:rPr kumimoji="1" lang="zh-CN" altLang="en-US" sz="1200" dirty="0">
                <a:solidFill>
                  <a:prstClr val="black"/>
                </a:solidFill>
                <a:latin typeface="微软雅黑"/>
                <a:ea typeface="微软雅黑"/>
              </a:rPr>
              <a:t>，保证数据的准确性</a:t>
            </a:r>
            <a:endParaRPr kumimoji="1" lang="en-US" altLang="zh-CN" sz="1200" dirty="0">
              <a:solidFill>
                <a:prstClr val="black"/>
              </a:solidFill>
              <a:latin typeface="微软雅黑"/>
              <a:ea typeface="微软雅黑"/>
            </a:endParaRPr>
          </a:p>
        </p:txBody>
      </p:sp>
      <p:grpSp>
        <p:nvGrpSpPr>
          <p:cNvPr id="5" name="组合 4">
            <a:extLst>
              <a:ext uri="{FF2B5EF4-FFF2-40B4-BE49-F238E27FC236}">
                <a16:creationId xmlns:a16="http://schemas.microsoft.com/office/drawing/2014/main" id="{19EA9046-1565-4E78-93EC-A48C08757584}"/>
              </a:ext>
            </a:extLst>
          </p:cNvPr>
          <p:cNvGrpSpPr/>
          <p:nvPr/>
        </p:nvGrpSpPr>
        <p:grpSpPr>
          <a:xfrm>
            <a:off x="833886" y="1974926"/>
            <a:ext cx="1439972" cy="353040"/>
            <a:chOff x="360253" y="1713746"/>
            <a:chExt cx="1080120" cy="264815"/>
          </a:xfrm>
        </p:grpSpPr>
        <p:sp>
          <p:nvSpPr>
            <p:cNvPr id="6" name="圆角矩形 2">
              <a:extLst>
                <a:ext uri="{FF2B5EF4-FFF2-40B4-BE49-F238E27FC236}">
                  <a16:creationId xmlns:a16="http://schemas.microsoft.com/office/drawing/2014/main" id="{FE7CB42C-D02E-4EF5-B7F5-11668214B21F}"/>
                </a:ext>
              </a:extLst>
            </p:cNvPr>
            <p:cNvSpPr/>
            <p:nvPr/>
          </p:nvSpPr>
          <p:spPr>
            <a:xfrm>
              <a:off x="360253" y="1713746"/>
              <a:ext cx="1080120" cy="264815"/>
            </a:xfrm>
            <a:prstGeom prst="roundRect">
              <a:avLst/>
            </a:prstGeom>
            <a:solidFill>
              <a:srgbClr val="FA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white"/>
                </a:solidFill>
                <a:latin typeface="微软雅黑"/>
                <a:ea typeface="微软雅黑"/>
              </a:endParaRPr>
            </a:p>
          </p:txBody>
        </p:sp>
        <p:sp>
          <p:nvSpPr>
            <p:cNvPr id="7" name="文本框 6">
              <a:extLst>
                <a:ext uri="{FF2B5EF4-FFF2-40B4-BE49-F238E27FC236}">
                  <a16:creationId xmlns:a16="http://schemas.microsoft.com/office/drawing/2014/main" id="{163DB84B-801D-4734-93F8-33E7C6911C2F}"/>
                </a:ext>
              </a:extLst>
            </p:cNvPr>
            <p:cNvSpPr txBox="1"/>
            <p:nvPr/>
          </p:nvSpPr>
          <p:spPr>
            <a:xfrm>
              <a:off x="369331" y="1719228"/>
              <a:ext cx="1061968" cy="253853"/>
            </a:xfrm>
            <a:prstGeom prst="rect">
              <a:avLst/>
            </a:prstGeom>
            <a:noFill/>
          </p:spPr>
          <p:txBody>
            <a:bodyPr wrap="none" rtlCol="0" anchor="ctr">
              <a:spAutoFit/>
            </a:bodyPr>
            <a:lstStyle/>
            <a:p>
              <a:pPr algn="ctr" defTabSz="548549"/>
              <a:r>
                <a:rPr kumimoji="1" lang="zh-CN" altLang="en-US" sz="1599" b="1" dirty="0">
                  <a:solidFill>
                    <a:prstClr val="white"/>
                  </a:solidFill>
                  <a:latin typeface="微软雅黑"/>
                  <a:ea typeface="微软雅黑"/>
                </a:rPr>
                <a:t>下游新建客户</a:t>
              </a:r>
            </a:p>
          </p:txBody>
        </p:sp>
      </p:grpSp>
      <p:sp>
        <p:nvSpPr>
          <p:cNvPr id="9" name="圆角矩形 80">
            <a:extLst>
              <a:ext uri="{FF2B5EF4-FFF2-40B4-BE49-F238E27FC236}">
                <a16:creationId xmlns:a16="http://schemas.microsoft.com/office/drawing/2014/main" id="{C6854F04-4256-431D-975E-209117835195}"/>
              </a:ext>
            </a:extLst>
          </p:cNvPr>
          <p:cNvSpPr/>
          <p:nvPr/>
        </p:nvSpPr>
        <p:spPr>
          <a:xfrm>
            <a:off x="3090594" y="1974926"/>
            <a:ext cx="1439972" cy="353041"/>
          </a:xfrm>
          <a:prstGeom prst="roundRect">
            <a:avLst/>
          </a:prstGeom>
          <a:solidFill>
            <a:srgbClr val="FAB4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48549"/>
            <a:r>
              <a:rPr kumimoji="1" lang="zh-CN" altLang="en-US" sz="1599" b="1" dirty="0">
                <a:solidFill>
                  <a:prstClr val="white"/>
                </a:solidFill>
                <a:latin typeface="微软雅黑"/>
                <a:ea typeface="微软雅黑"/>
              </a:rPr>
              <a:t>工商信息回填</a:t>
            </a:r>
          </a:p>
        </p:txBody>
      </p:sp>
      <p:grpSp>
        <p:nvGrpSpPr>
          <p:cNvPr id="11" name="组合 10">
            <a:extLst>
              <a:ext uri="{FF2B5EF4-FFF2-40B4-BE49-F238E27FC236}">
                <a16:creationId xmlns:a16="http://schemas.microsoft.com/office/drawing/2014/main" id="{B4873D94-4063-4D0E-AA16-92DED1EE4A50}"/>
              </a:ext>
            </a:extLst>
          </p:cNvPr>
          <p:cNvGrpSpPr/>
          <p:nvPr/>
        </p:nvGrpSpPr>
        <p:grpSpPr>
          <a:xfrm>
            <a:off x="5162686" y="1974926"/>
            <a:ext cx="1439972" cy="353040"/>
            <a:chOff x="3432893" y="1721694"/>
            <a:chExt cx="1080120" cy="264815"/>
          </a:xfrm>
        </p:grpSpPr>
        <p:sp>
          <p:nvSpPr>
            <p:cNvPr id="12" name="圆角矩形 84">
              <a:extLst>
                <a:ext uri="{FF2B5EF4-FFF2-40B4-BE49-F238E27FC236}">
                  <a16:creationId xmlns:a16="http://schemas.microsoft.com/office/drawing/2014/main" id="{F6FF5FEB-94D8-4475-87DB-1E124F642EB8}"/>
                </a:ext>
              </a:extLst>
            </p:cNvPr>
            <p:cNvSpPr/>
            <p:nvPr/>
          </p:nvSpPr>
          <p:spPr>
            <a:xfrm>
              <a:off x="3432893" y="1721694"/>
              <a:ext cx="1080120" cy="264815"/>
            </a:xfrm>
            <a:prstGeom prst="roundRect">
              <a:avLst/>
            </a:prstGeom>
            <a:solidFill>
              <a:srgbClr val="FA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white"/>
                </a:solidFill>
                <a:latin typeface="微软雅黑"/>
                <a:ea typeface="微软雅黑"/>
              </a:endParaRPr>
            </a:p>
          </p:txBody>
        </p:sp>
        <p:sp>
          <p:nvSpPr>
            <p:cNvPr id="13" name="文本框 12">
              <a:extLst>
                <a:ext uri="{FF2B5EF4-FFF2-40B4-BE49-F238E27FC236}">
                  <a16:creationId xmlns:a16="http://schemas.microsoft.com/office/drawing/2014/main" id="{F82BB4A4-683F-4FC9-827D-BC827581FC69}"/>
                </a:ext>
              </a:extLst>
            </p:cNvPr>
            <p:cNvSpPr txBox="1"/>
            <p:nvPr/>
          </p:nvSpPr>
          <p:spPr>
            <a:xfrm>
              <a:off x="3441977" y="1727176"/>
              <a:ext cx="1061968" cy="253853"/>
            </a:xfrm>
            <a:prstGeom prst="rect">
              <a:avLst/>
            </a:prstGeom>
            <a:noFill/>
          </p:spPr>
          <p:txBody>
            <a:bodyPr wrap="none" rtlCol="0" anchor="ctr">
              <a:spAutoFit/>
            </a:bodyPr>
            <a:lstStyle/>
            <a:p>
              <a:pPr algn="ctr" defTabSz="548549"/>
              <a:r>
                <a:rPr kumimoji="1" lang="zh-CN" altLang="en-US" sz="1599" b="1" dirty="0">
                  <a:solidFill>
                    <a:prstClr val="white"/>
                  </a:solidFill>
                  <a:latin typeface="微软雅黑"/>
                  <a:ea typeface="微软雅黑"/>
                </a:rPr>
                <a:t>线索自动查重</a:t>
              </a:r>
            </a:p>
          </p:txBody>
        </p:sp>
      </p:grpSp>
      <p:grpSp>
        <p:nvGrpSpPr>
          <p:cNvPr id="14" name="组合 13">
            <a:extLst>
              <a:ext uri="{FF2B5EF4-FFF2-40B4-BE49-F238E27FC236}">
                <a16:creationId xmlns:a16="http://schemas.microsoft.com/office/drawing/2014/main" id="{A9CAA629-8199-4EED-817A-F97727BFD952}"/>
              </a:ext>
            </a:extLst>
          </p:cNvPr>
          <p:cNvGrpSpPr/>
          <p:nvPr/>
        </p:nvGrpSpPr>
        <p:grpSpPr>
          <a:xfrm>
            <a:off x="8609738" y="1974926"/>
            <a:ext cx="1439972" cy="353040"/>
            <a:chOff x="4976489" y="1761032"/>
            <a:chExt cx="1080120" cy="264815"/>
          </a:xfrm>
        </p:grpSpPr>
        <p:sp>
          <p:nvSpPr>
            <p:cNvPr id="15" name="圆角矩形 89">
              <a:extLst>
                <a:ext uri="{FF2B5EF4-FFF2-40B4-BE49-F238E27FC236}">
                  <a16:creationId xmlns:a16="http://schemas.microsoft.com/office/drawing/2014/main" id="{DD492191-D24B-4DE1-A2BE-CB304139EF8C}"/>
                </a:ext>
              </a:extLst>
            </p:cNvPr>
            <p:cNvSpPr/>
            <p:nvPr/>
          </p:nvSpPr>
          <p:spPr>
            <a:xfrm>
              <a:off x="4976489" y="1761032"/>
              <a:ext cx="1080120" cy="264815"/>
            </a:xfrm>
            <a:prstGeom prst="roundRect">
              <a:avLst/>
            </a:prstGeom>
            <a:solidFill>
              <a:srgbClr val="FA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white"/>
                </a:solidFill>
                <a:latin typeface="微软雅黑"/>
                <a:ea typeface="微软雅黑"/>
              </a:endParaRPr>
            </a:p>
          </p:txBody>
        </p:sp>
        <p:sp>
          <p:nvSpPr>
            <p:cNvPr id="16" name="文本框 15">
              <a:extLst>
                <a:ext uri="{FF2B5EF4-FFF2-40B4-BE49-F238E27FC236}">
                  <a16:creationId xmlns:a16="http://schemas.microsoft.com/office/drawing/2014/main" id="{F8D9DBFD-B887-4FDB-8EA6-3DDA80161CB2}"/>
                </a:ext>
              </a:extLst>
            </p:cNvPr>
            <p:cNvSpPr txBox="1"/>
            <p:nvPr/>
          </p:nvSpPr>
          <p:spPr>
            <a:xfrm>
              <a:off x="4985567" y="1766514"/>
              <a:ext cx="1061968" cy="253853"/>
            </a:xfrm>
            <a:prstGeom prst="rect">
              <a:avLst/>
            </a:prstGeom>
            <a:noFill/>
          </p:spPr>
          <p:txBody>
            <a:bodyPr wrap="none" rtlCol="0" anchor="ctr">
              <a:spAutoFit/>
            </a:bodyPr>
            <a:lstStyle/>
            <a:p>
              <a:pPr algn="ctr" defTabSz="548549"/>
              <a:r>
                <a:rPr kumimoji="1" lang="zh-CN" altLang="en-US" sz="1599" b="1" dirty="0">
                  <a:solidFill>
                    <a:prstClr val="white"/>
                  </a:solidFill>
                  <a:latin typeface="微软雅黑"/>
                  <a:ea typeface="微软雅黑"/>
                </a:rPr>
                <a:t>上游审核客户</a:t>
              </a:r>
            </a:p>
          </p:txBody>
        </p:sp>
      </p:grpSp>
      <p:cxnSp>
        <p:nvCxnSpPr>
          <p:cNvPr id="17" name="直线箭头连接符 23">
            <a:extLst>
              <a:ext uri="{FF2B5EF4-FFF2-40B4-BE49-F238E27FC236}">
                <a16:creationId xmlns:a16="http://schemas.microsoft.com/office/drawing/2014/main" id="{1B6430A4-4455-44BD-9128-4EB3406D4FB4}"/>
              </a:ext>
            </a:extLst>
          </p:cNvPr>
          <p:cNvCxnSpPr>
            <a:cxnSpLocks/>
            <a:endCxn id="9" idx="1"/>
          </p:cNvCxnSpPr>
          <p:nvPr/>
        </p:nvCxnSpPr>
        <p:spPr>
          <a:xfrm>
            <a:off x="2292443" y="2151446"/>
            <a:ext cx="798150"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98">
            <a:extLst>
              <a:ext uri="{FF2B5EF4-FFF2-40B4-BE49-F238E27FC236}">
                <a16:creationId xmlns:a16="http://schemas.microsoft.com/office/drawing/2014/main" id="{3481B2CE-E2D1-4ED0-AB07-C5549C1ADE57}"/>
              </a:ext>
            </a:extLst>
          </p:cNvPr>
          <p:cNvCxnSpPr>
            <a:cxnSpLocks/>
          </p:cNvCxnSpPr>
          <p:nvPr/>
        </p:nvCxnSpPr>
        <p:spPr>
          <a:xfrm>
            <a:off x="4597772" y="2151444"/>
            <a:ext cx="546338"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99">
            <a:extLst>
              <a:ext uri="{FF2B5EF4-FFF2-40B4-BE49-F238E27FC236}">
                <a16:creationId xmlns:a16="http://schemas.microsoft.com/office/drawing/2014/main" id="{E1C51511-F903-440E-A302-862E6F16EC93}"/>
              </a:ext>
            </a:extLst>
          </p:cNvPr>
          <p:cNvCxnSpPr>
            <a:cxnSpLocks/>
            <a:endCxn id="16" idx="1"/>
          </p:cNvCxnSpPr>
          <p:nvPr/>
        </p:nvCxnSpPr>
        <p:spPr>
          <a:xfrm>
            <a:off x="6621245" y="2151446"/>
            <a:ext cx="2000595"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6A92F9A-40C0-4FBF-AB27-910179469397}"/>
              </a:ext>
            </a:extLst>
          </p:cNvPr>
          <p:cNvSpPr txBox="1"/>
          <p:nvPr/>
        </p:nvSpPr>
        <p:spPr>
          <a:xfrm>
            <a:off x="7155116" y="2601870"/>
            <a:ext cx="4801314" cy="461665"/>
          </a:xfrm>
          <a:prstGeom prst="rect">
            <a:avLst/>
          </a:prstGeom>
          <a:noFill/>
        </p:spPr>
        <p:txBody>
          <a:bodyPr wrap="none" rtlCol="0">
            <a:spAutoFit/>
          </a:bodyPr>
          <a:lstStyle/>
          <a:p>
            <a:pPr algn="ctr" defTabSz="548549"/>
            <a:r>
              <a:rPr kumimoji="1" lang="zh-CN" altLang="en-US" sz="1200" dirty="0">
                <a:solidFill>
                  <a:prstClr val="black"/>
                </a:solidFill>
                <a:latin typeface="微软雅黑"/>
                <a:ea typeface="微软雅黑"/>
              </a:rPr>
              <a:t>上游渠道负责人在</a:t>
            </a:r>
            <a:r>
              <a:rPr kumimoji="1" lang="en-US" altLang="zh-CN" sz="1200" dirty="0">
                <a:solidFill>
                  <a:prstClr val="black"/>
                </a:solidFill>
                <a:latin typeface="微软雅黑"/>
                <a:ea typeface="微软雅黑"/>
              </a:rPr>
              <a:t>CRM</a:t>
            </a:r>
            <a:r>
              <a:rPr kumimoji="1" lang="zh-CN" altLang="en-US" sz="1200" dirty="0">
                <a:solidFill>
                  <a:prstClr val="black"/>
                </a:solidFill>
                <a:latin typeface="微软雅黑"/>
                <a:ea typeface="微软雅黑"/>
              </a:rPr>
              <a:t>中</a:t>
            </a:r>
            <a:r>
              <a:rPr kumimoji="1" lang="zh-CN" altLang="en-US" sz="1200" b="1" dirty="0">
                <a:solidFill>
                  <a:prstClr val="black"/>
                </a:solidFill>
                <a:latin typeface="微软雅黑"/>
                <a:ea typeface="微软雅黑"/>
              </a:rPr>
              <a:t>审核报备</a:t>
            </a:r>
            <a:r>
              <a:rPr kumimoji="1" lang="zh-CN" altLang="en-US" sz="1200" dirty="0">
                <a:solidFill>
                  <a:prstClr val="black"/>
                </a:solidFill>
                <a:latin typeface="微软雅黑"/>
                <a:ea typeface="微软雅黑"/>
              </a:rPr>
              <a:t>信息给出审批意见</a:t>
            </a:r>
            <a:endParaRPr kumimoji="1" lang="en-US" altLang="zh-CN" sz="1200" dirty="0">
              <a:solidFill>
                <a:prstClr val="black"/>
              </a:solidFill>
              <a:latin typeface="微软雅黑"/>
              <a:ea typeface="微软雅黑"/>
            </a:endParaRPr>
          </a:p>
          <a:p>
            <a:pPr algn="ctr" defTabSz="548549"/>
            <a:r>
              <a:rPr kumimoji="1" lang="zh-CN" altLang="en-US" sz="1200" dirty="0">
                <a:solidFill>
                  <a:prstClr val="black"/>
                </a:solidFill>
                <a:latin typeface="微软雅黑"/>
                <a:ea typeface="微软雅黑"/>
              </a:rPr>
              <a:t>报备成功后的数据自动进入伙伴公海，无需上游渠道负责人手动转移</a:t>
            </a:r>
            <a:endParaRPr kumimoji="1" lang="en-US" altLang="zh-CN" sz="1200" dirty="0">
              <a:solidFill>
                <a:prstClr val="black"/>
              </a:solidFill>
              <a:latin typeface="微软雅黑"/>
              <a:ea typeface="微软雅黑"/>
              <a:sym typeface="+mn-ea"/>
            </a:endParaRPr>
          </a:p>
        </p:txBody>
      </p:sp>
      <p:sp>
        <p:nvSpPr>
          <p:cNvPr id="21" name="文本框 20">
            <a:extLst>
              <a:ext uri="{FF2B5EF4-FFF2-40B4-BE49-F238E27FC236}">
                <a16:creationId xmlns:a16="http://schemas.microsoft.com/office/drawing/2014/main" id="{BAB57CCB-3751-42D6-A037-F98F07CFEBB0}"/>
              </a:ext>
            </a:extLst>
          </p:cNvPr>
          <p:cNvSpPr txBox="1"/>
          <p:nvPr/>
        </p:nvSpPr>
        <p:spPr>
          <a:xfrm>
            <a:off x="3222060" y="2601870"/>
            <a:ext cx="3428554" cy="461665"/>
          </a:xfrm>
          <a:prstGeom prst="rect">
            <a:avLst/>
          </a:prstGeom>
          <a:noFill/>
        </p:spPr>
        <p:txBody>
          <a:bodyPr wrap="square" rtlCol="0">
            <a:spAutoFit/>
          </a:bodyPr>
          <a:lstStyle/>
          <a:p>
            <a:pPr algn="ctr" defTabSz="548549"/>
            <a:r>
              <a:rPr kumimoji="1" lang="zh-CN" altLang="en-US" sz="1200" dirty="0">
                <a:solidFill>
                  <a:prstClr val="black"/>
                </a:solidFill>
                <a:latin typeface="微软雅黑"/>
                <a:ea typeface="微软雅黑"/>
              </a:rPr>
              <a:t>下游销售人员新建客户时</a:t>
            </a:r>
            <a:r>
              <a:rPr kumimoji="1" lang="zh-CN" altLang="en-US" sz="1200" b="1" dirty="0">
                <a:solidFill>
                  <a:prstClr val="black"/>
                </a:solidFill>
                <a:latin typeface="微软雅黑"/>
                <a:ea typeface="微软雅黑"/>
              </a:rPr>
              <a:t>查重</a:t>
            </a:r>
            <a:endParaRPr kumimoji="1" lang="en-US" altLang="zh-CN" sz="1200" b="1" dirty="0">
              <a:solidFill>
                <a:prstClr val="black"/>
              </a:solidFill>
              <a:latin typeface="微软雅黑"/>
              <a:ea typeface="微软雅黑"/>
            </a:endParaRPr>
          </a:p>
          <a:p>
            <a:pPr algn="ctr" defTabSz="548549"/>
            <a:r>
              <a:rPr kumimoji="1" lang="zh-CN" altLang="en-US" sz="1200" dirty="0">
                <a:solidFill>
                  <a:prstClr val="black"/>
                </a:solidFill>
                <a:latin typeface="微软雅黑"/>
                <a:ea typeface="微软雅黑"/>
              </a:rPr>
              <a:t>重复数据拒绝进入系统，避免数据冗余</a:t>
            </a:r>
          </a:p>
        </p:txBody>
      </p:sp>
      <p:cxnSp>
        <p:nvCxnSpPr>
          <p:cNvPr id="23" name="直线箭头连接符 111">
            <a:extLst>
              <a:ext uri="{FF2B5EF4-FFF2-40B4-BE49-F238E27FC236}">
                <a16:creationId xmlns:a16="http://schemas.microsoft.com/office/drawing/2014/main" id="{F67C2B55-3E1C-4D32-91EA-BB607E13E832}"/>
              </a:ext>
            </a:extLst>
          </p:cNvPr>
          <p:cNvCxnSpPr>
            <a:cxnSpLocks/>
            <a:endCxn id="37" idx="1"/>
          </p:cNvCxnSpPr>
          <p:nvPr/>
        </p:nvCxnSpPr>
        <p:spPr>
          <a:xfrm>
            <a:off x="2733220" y="4850813"/>
            <a:ext cx="14919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112">
            <a:extLst>
              <a:ext uri="{FF2B5EF4-FFF2-40B4-BE49-F238E27FC236}">
                <a16:creationId xmlns:a16="http://schemas.microsoft.com/office/drawing/2014/main" id="{43E46687-1417-4B49-8642-F87F9AA7EB8D}"/>
              </a:ext>
            </a:extLst>
          </p:cNvPr>
          <p:cNvCxnSpPr>
            <a:cxnSpLocks/>
            <a:stCxn id="37" idx="3"/>
            <a:endCxn id="3" idx="1"/>
          </p:cNvCxnSpPr>
          <p:nvPr/>
        </p:nvCxnSpPr>
        <p:spPr>
          <a:xfrm>
            <a:off x="5764519" y="4850814"/>
            <a:ext cx="14919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AD4F1A01-C019-4070-94D8-123DF0E1B86D}"/>
              </a:ext>
            </a:extLst>
          </p:cNvPr>
          <p:cNvSpPr/>
          <p:nvPr/>
        </p:nvSpPr>
        <p:spPr>
          <a:xfrm>
            <a:off x="7350387" y="3746081"/>
            <a:ext cx="4410774" cy="590828"/>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white"/>
              </a:solidFill>
              <a:latin typeface="微软雅黑"/>
              <a:ea typeface="微软雅黑"/>
            </a:endParaRPr>
          </a:p>
        </p:txBody>
      </p:sp>
      <p:pic>
        <p:nvPicPr>
          <p:cNvPr id="26" name="图片 25">
            <a:extLst>
              <a:ext uri="{FF2B5EF4-FFF2-40B4-BE49-F238E27FC236}">
                <a16:creationId xmlns:a16="http://schemas.microsoft.com/office/drawing/2014/main" id="{2862FFC2-8870-4A41-9D40-AD72EC8B7DB9}"/>
              </a:ext>
            </a:extLst>
          </p:cNvPr>
          <p:cNvPicPr>
            <a:picLocks noChangeAspect="1"/>
          </p:cNvPicPr>
          <p:nvPr/>
        </p:nvPicPr>
        <p:blipFill rotWithShape="1">
          <a:blip r:embed="rId4"/>
          <a:srcRect t="-1" b="29251"/>
          <a:stretch/>
        </p:blipFill>
        <p:spPr>
          <a:xfrm>
            <a:off x="787639" y="3199893"/>
            <a:ext cx="2333459" cy="3301843"/>
          </a:xfrm>
          <a:prstGeom prst="rect">
            <a:avLst/>
          </a:prstGeom>
          <a:ln>
            <a:solidFill>
              <a:schemeClr val="bg1">
                <a:lumMod val="75000"/>
              </a:schemeClr>
            </a:solidFill>
          </a:ln>
        </p:spPr>
      </p:pic>
      <p:pic>
        <p:nvPicPr>
          <p:cNvPr id="27" name="图片 26">
            <a:extLst>
              <a:ext uri="{FF2B5EF4-FFF2-40B4-BE49-F238E27FC236}">
                <a16:creationId xmlns:a16="http://schemas.microsoft.com/office/drawing/2014/main" id="{75798143-0C8D-4901-9498-A5A025373256}"/>
              </a:ext>
            </a:extLst>
          </p:cNvPr>
          <p:cNvPicPr>
            <a:picLocks noChangeAspect="1"/>
          </p:cNvPicPr>
          <p:nvPr/>
        </p:nvPicPr>
        <p:blipFill rotWithShape="1">
          <a:blip r:embed="rId5"/>
          <a:srcRect b="50000"/>
          <a:stretch/>
        </p:blipFill>
        <p:spPr>
          <a:xfrm>
            <a:off x="1316927" y="4680364"/>
            <a:ext cx="1821372" cy="1821372"/>
          </a:xfrm>
          <a:prstGeom prst="rect">
            <a:avLst/>
          </a:prstGeom>
          <a:ln>
            <a:solidFill>
              <a:srgbClr val="C00000"/>
            </a:solidFill>
          </a:ln>
        </p:spPr>
      </p:pic>
      <p:cxnSp>
        <p:nvCxnSpPr>
          <p:cNvPr id="28" name="直线箭头连接符 121">
            <a:extLst>
              <a:ext uri="{FF2B5EF4-FFF2-40B4-BE49-F238E27FC236}">
                <a16:creationId xmlns:a16="http://schemas.microsoft.com/office/drawing/2014/main" id="{7C838EDD-0EBB-4187-A727-A8E257AC56D9}"/>
              </a:ext>
            </a:extLst>
          </p:cNvPr>
          <p:cNvCxnSpPr>
            <a:cxnSpLocks/>
          </p:cNvCxnSpPr>
          <p:nvPr/>
        </p:nvCxnSpPr>
        <p:spPr>
          <a:xfrm flipH="1">
            <a:off x="2389958" y="4521833"/>
            <a:ext cx="532447" cy="3839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F6297435-2DEF-48A2-AACA-1288AC6A72C7}"/>
              </a:ext>
            </a:extLst>
          </p:cNvPr>
          <p:cNvSpPr/>
          <p:nvPr/>
        </p:nvSpPr>
        <p:spPr>
          <a:xfrm>
            <a:off x="609521" y="1125839"/>
            <a:ext cx="10957581" cy="584519"/>
          </a:xfrm>
          <a:prstGeom prst="rect">
            <a:avLst/>
          </a:prstGeom>
        </p:spPr>
        <p:txBody>
          <a:bodyPr wrap="square">
            <a:spAutoFit/>
          </a:bodyPr>
          <a:lstStyle/>
          <a:p>
            <a:pPr defTabSz="548549"/>
            <a:r>
              <a:rPr lang="zh-CN" altLang="en-US" sz="1599" dirty="0">
                <a:solidFill>
                  <a:prstClr val="black"/>
                </a:solidFill>
                <a:latin typeface="微软雅黑"/>
                <a:ea typeface="微软雅黑"/>
                <a:sym typeface="+mn-ea"/>
              </a:rPr>
              <a:t>下游在代理通中新建客户时，借助工商查询，新建查重等工具，保证数据的完整性和有效性，并</a:t>
            </a:r>
            <a:r>
              <a:rPr lang="zh-CN" altLang="en-US" sz="1599" dirty="0">
                <a:solidFill>
                  <a:prstClr val="black"/>
                </a:solidFill>
                <a:latin typeface="微软雅黑"/>
                <a:ea typeface="微软雅黑"/>
              </a:rPr>
              <a:t>自动触发报备流程，由上游厂商审核，避免代理商之间抢撞单，损害厂商及其它代理商的利益。</a:t>
            </a:r>
            <a:endParaRPr lang="en-US" altLang="zh-CN" sz="1599" dirty="0">
              <a:solidFill>
                <a:prstClr val="black"/>
              </a:solidFill>
              <a:latin typeface="微软雅黑"/>
              <a:ea typeface="微软雅黑"/>
            </a:endParaRPr>
          </a:p>
        </p:txBody>
      </p:sp>
      <p:pic>
        <p:nvPicPr>
          <p:cNvPr id="37" name="图片 36">
            <a:extLst>
              <a:ext uri="{FF2B5EF4-FFF2-40B4-BE49-F238E27FC236}">
                <a16:creationId xmlns:a16="http://schemas.microsoft.com/office/drawing/2014/main" id="{17FE876C-ECA7-4B74-AED7-6E5D8CBC4825}"/>
              </a:ext>
            </a:extLst>
          </p:cNvPr>
          <p:cNvPicPr>
            <a:picLocks noChangeAspect="1"/>
          </p:cNvPicPr>
          <p:nvPr/>
        </p:nvPicPr>
        <p:blipFill rotWithShape="1">
          <a:blip r:embed="rId6"/>
          <a:stretch/>
        </p:blipFill>
        <p:spPr>
          <a:xfrm>
            <a:off x="4225157" y="3311452"/>
            <a:ext cx="1539361" cy="3078722"/>
          </a:xfrm>
          <a:prstGeom prst="rect">
            <a:avLst/>
          </a:prstGeom>
          <a:ln>
            <a:solidFill>
              <a:schemeClr val="bg1">
                <a:lumMod val="75000"/>
              </a:schemeClr>
            </a:solidFill>
          </a:ln>
        </p:spPr>
      </p:pic>
    </p:spTree>
    <p:extLst>
      <p:ext uri="{BB962C8B-B14F-4D97-AF65-F5344CB8AC3E}">
        <p14:creationId xmlns:p14="http://schemas.microsoft.com/office/powerpoint/2010/main" val="3326452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C362A2C6-2AC3-BE4F-BE67-5CA6BC24B7C1}"/>
              </a:ext>
            </a:extLst>
          </p:cNvPr>
          <p:cNvSpPr>
            <a:spLocks noGrp="1"/>
          </p:cNvSpPr>
          <p:nvPr>
            <p:ph type="title"/>
          </p:nvPr>
        </p:nvSpPr>
        <p:spPr/>
        <p:txBody>
          <a:bodyPr vert="horz" lIns="91440" tIns="45720" rIns="91440" bIns="45720" rtlCol="0" anchor="ctr">
            <a:normAutofit/>
          </a:bodyPr>
          <a:lstStyle/>
          <a:p>
            <a:pPr defTabSz="1219170"/>
            <a:r>
              <a:rPr lang="zh-CN" altLang="en-US" sz="3200" dirty="0">
                <a:solidFill>
                  <a:srgbClr val="FFB200"/>
                </a:solidFill>
                <a:latin typeface="+mn-lt"/>
                <a:ea typeface="+mn-ea"/>
                <a:cs typeface="+mn-ea"/>
              </a:rPr>
              <a:t>上下游共同跟进客户，跟进动态及时互动</a:t>
            </a:r>
          </a:p>
        </p:txBody>
      </p:sp>
      <p:sp>
        <p:nvSpPr>
          <p:cNvPr id="37" name="文本框 36">
            <a:extLst>
              <a:ext uri="{FF2B5EF4-FFF2-40B4-BE49-F238E27FC236}">
                <a16:creationId xmlns:a16="http://schemas.microsoft.com/office/drawing/2014/main" id="{9ADA3EEC-358A-964B-A8E9-B035AA4F2716}"/>
              </a:ext>
            </a:extLst>
          </p:cNvPr>
          <p:cNvSpPr txBox="1"/>
          <p:nvPr/>
        </p:nvSpPr>
        <p:spPr>
          <a:xfrm>
            <a:off x="586169" y="2143801"/>
            <a:ext cx="2646878" cy="276999"/>
          </a:xfrm>
          <a:prstGeom prst="rect">
            <a:avLst/>
          </a:prstGeom>
          <a:noFill/>
        </p:spPr>
        <p:txBody>
          <a:bodyPr wrap="none" rtlCol="0">
            <a:spAutoFit/>
          </a:bodyPr>
          <a:lstStyle/>
          <a:p>
            <a:pPr defTabSz="548549"/>
            <a:r>
              <a:rPr kumimoji="1" lang="zh-CN" altLang="en-US" sz="1200" dirty="0">
                <a:solidFill>
                  <a:prstClr val="black"/>
                </a:solidFill>
                <a:latin typeface="微软雅黑"/>
                <a:ea typeface="微软雅黑"/>
              </a:rPr>
              <a:t>下游销售人员在代理通中发销售记录</a:t>
            </a:r>
          </a:p>
        </p:txBody>
      </p:sp>
      <p:sp>
        <p:nvSpPr>
          <p:cNvPr id="72" name="矩形 71">
            <a:extLst>
              <a:ext uri="{FF2B5EF4-FFF2-40B4-BE49-F238E27FC236}">
                <a16:creationId xmlns:a16="http://schemas.microsoft.com/office/drawing/2014/main" id="{0F6575E2-602B-3441-AF02-2985835BF1D5}"/>
              </a:ext>
            </a:extLst>
          </p:cNvPr>
          <p:cNvSpPr/>
          <p:nvPr/>
        </p:nvSpPr>
        <p:spPr>
          <a:xfrm>
            <a:off x="609521" y="1125839"/>
            <a:ext cx="10957581" cy="609398"/>
          </a:xfrm>
          <a:prstGeom prst="rect">
            <a:avLst/>
          </a:prstGeom>
        </p:spPr>
        <p:txBody>
          <a:bodyPr wrap="square">
            <a:spAutoFit/>
          </a:bodyPr>
          <a:lstStyle/>
          <a:p>
            <a:pPr defTabSz="548549"/>
            <a:r>
              <a:rPr lang="zh-CN" altLang="en-US" sz="1680" dirty="0">
                <a:solidFill>
                  <a:prstClr val="black"/>
                </a:solidFill>
                <a:latin typeface="微软雅黑"/>
                <a:ea typeface="微软雅黑"/>
              </a:rPr>
              <a:t>上下游人员拜访客户后，可以关联同一个客户新建销售记录，共同跟进客户，消除信息壁垒，跟进过程中融合社交化的元素，如：赞，回复等，增添工作趣味性。</a:t>
            </a:r>
            <a:endParaRPr lang="en-US" altLang="zh-CN" sz="1680" dirty="0">
              <a:solidFill>
                <a:prstClr val="black"/>
              </a:solidFill>
              <a:latin typeface="微软雅黑"/>
              <a:ea typeface="微软雅黑"/>
            </a:endParaRPr>
          </a:p>
        </p:txBody>
      </p:sp>
      <p:sp>
        <p:nvSpPr>
          <p:cNvPr id="90" name="文本框 89">
            <a:extLst>
              <a:ext uri="{FF2B5EF4-FFF2-40B4-BE49-F238E27FC236}">
                <a16:creationId xmlns:a16="http://schemas.microsoft.com/office/drawing/2014/main" id="{C265BA45-1CD9-2541-9ED7-01FBAB60BBEE}"/>
              </a:ext>
            </a:extLst>
          </p:cNvPr>
          <p:cNvSpPr txBox="1"/>
          <p:nvPr/>
        </p:nvSpPr>
        <p:spPr>
          <a:xfrm>
            <a:off x="4356922" y="2149772"/>
            <a:ext cx="3155031" cy="276999"/>
          </a:xfrm>
          <a:prstGeom prst="rect">
            <a:avLst/>
          </a:prstGeom>
          <a:noFill/>
        </p:spPr>
        <p:txBody>
          <a:bodyPr wrap="none" rtlCol="0">
            <a:spAutoFit/>
          </a:bodyPr>
          <a:lstStyle/>
          <a:p>
            <a:pPr defTabSz="548549"/>
            <a:r>
              <a:rPr kumimoji="1" lang="zh-CN" altLang="en-US" sz="1200" dirty="0">
                <a:solidFill>
                  <a:prstClr val="black"/>
                </a:solidFill>
                <a:latin typeface="微软雅黑"/>
                <a:ea typeface="微软雅黑"/>
              </a:rPr>
              <a:t>上游在</a:t>
            </a:r>
            <a:r>
              <a:rPr kumimoji="1" lang="en-US" altLang="zh-CN" sz="1200" dirty="0">
                <a:solidFill>
                  <a:prstClr val="black"/>
                </a:solidFill>
                <a:latin typeface="微软雅黑"/>
                <a:ea typeface="微软雅黑"/>
              </a:rPr>
              <a:t>CRM</a:t>
            </a:r>
            <a:r>
              <a:rPr kumimoji="1" lang="zh-CN" altLang="en-US" sz="1200" dirty="0">
                <a:solidFill>
                  <a:prstClr val="black"/>
                </a:solidFill>
                <a:latin typeface="微软雅黑"/>
                <a:ea typeface="微软雅黑"/>
              </a:rPr>
              <a:t>中查看跟进动态并给予销售指导</a:t>
            </a:r>
          </a:p>
        </p:txBody>
      </p:sp>
      <p:sp>
        <p:nvSpPr>
          <p:cNvPr id="92" name="文本框 91">
            <a:extLst>
              <a:ext uri="{FF2B5EF4-FFF2-40B4-BE49-F238E27FC236}">
                <a16:creationId xmlns:a16="http://schemas.microsoft.com/office/drawing/2014/main" id="{E984A16F-0197-F94C-980B-34DBAB1F34A7}"/>
              </a:ext>
            </a:extLst>
          </p:cNvPr>
          <p:cNvSpPr txBox="1"/>
          <p:nvPr/>
        </p:nvSpPr>
        <p:spPr>
          <a:xfrm>
            <a:off x="9119404" y="2143801"/>
            <a:ext cx="2492990" cy="276999"/>
          </a:xfrm>
          <a:prstGeom prst="rect">
            <a:avLst/>
          </a:prstGeom>
          <a:noFill/>
        </p:spPr>
        <p:txBody>
          <a:bodyPr wrap="none" rtlCol="0">
            <a:spAutoFit/>
          </a:bodyPr>
          <a:lstStyle/>
          <a:p>
            <a:pPr defTabSz="548549"/>
            <a:r>
              <a:rPr kumimoji="1" lang="zh-CN" altLang="en-US" sz="1200" dirty="0">
                <a:solidFill>
                  <a:prstClr val="black"/>
                </a:solidFill>
                <a:latin typeface="微软雅黑"/>
                <a:ea typeface="微软雅黑"/>
              </a:rPr>
              <a:t>下游销售人员在代理通中收到回复</a:t>
            </a:r>
          </a:p>
        </p:txBody>
      </p:sp>
      <p:pic>
        <p:nvPicPr>
          <p:cNvPr id="18" name="图片 17">
            <a:extLst>
              <a:ext uri="{FF2B5EF4-FFF2-40B4-BE49-F238E27FC236}">
                <a16:creationId xmlns:a16="http://schemas.microsoft.com/office/drawing/2014/main" id="{D0DC55DC-1106-3343-B3A2-B93E6B613D43}"/>
              </a:ext>
            </a:extLst>
          </p:cNvPr>
          <p:cNvPicPr>
            <a:picLocks noChangeAspect="1"/>
          </p:cNvPicPr>
          <p:nvPr/>
        </p:nvPicPr>
        <p:blipFill rotWithShape="1">
          <a:blip r:embed="rId3"/>
          <a:srcRect b="30400"/>
          <a:stretch/>
        </p:blipFill>
        <p:spPr>
          <a:xfrm>
            <a:off x="590735" y="2495783"/>
            <a:ext cx="2738909" cy="3812547"/>
          </a:xfrm>
          <a:prstGeom prst="rect">
            <a:avLst/>
          </a:prstGeom>
          <a:ln>
            <a:solidFill>
              <a:schemeClr val="bg1">
                <a:lumMod val="75000"/>
              </a:schemeClr>
            </a:solidFill>
          </a:ln>
        </p:spPr>
      </p:pic>
      <p:pic>
        <p:nvPicPr>
          <p:cNvPr id="20" name="图片 19">
            <a:extLst>
              <a:ext uri="{FF2B5EF4-FFF2-40B4-BE49-F238E27FC236}">
                <a16:creationId xmlns:a16="http://schemas.microsoft.com/office/drawing/2014/main" id="{C278B7B1-4697-834A-A9FF-80AEDA180F8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901"/>
          <a:stretch/>
        </p:blipFill>
        <p:spPr>
          <a:xfrm>
            <a:off x="3972930" y="2497193"/>
            <a:ext cx="4584854" cy="3812547"/>
          </a:xfrm>
          <a:prstGeom prst="rect">
            <a:avLst/>
          </a:prstGeom>
          <a:ln>
            <a:solidFill>
              <a:schemeClr val="bg1">
                <a:lumMod val="75000"/>
              </a:schemeClr>
            </a:solidFill>
          </a:ln>
        </p:spPr>
      </p:pic>
      <p:cxnSp>
        <p:nvCxnSpPr>
          <p:cNvPr id="3" name="直线箭头连接符 2">
            <a:extLst>
              <a:ext uri="{FF2B5EF4-FFF2-40B4-BE49-F238E27FC236}">
                <a16:creationId xmlns:a16="http://schemas.microsoft.com/office/drawing/2014/main" id="{2430BF04-625B-3545-8046-9F246E16EE2A}"/>
              </a:ext>
            </a:extLst>
          </p:cNvPr>
          <p:cNvCxnSpPr>
            <a:stCxn id="18" idx="3"/>
            <a:endCxn id="20" idx="1"/>
          </p:cNvCxnSpPr>
          <p:nvPr/>
        </p:nvCxnSpPr>
        <p:spPr>
          <a:xfrm>
            <a:off x="3329642" y="4402057"/>
            <a:ext cx="643287" cy="1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76E79024-6014-F04C-91B5-7B6530207396}"/>
              </a:ext>
            </a:extLst>
          </p:cNvPr>
          <p:cNvCxnSpPr>
            <a:cxnSpLocks/>
            <a:endCxn id="5" idx="1"/>
          </p:cNvCxnSpPr>
          <p:nvPr/>
        </p:nvCxnSpPr>
        <p:spPr>
          <a:xfrm>
            <a:off x="8565366" y="4400649"/>
            <a:ext cx="687464" cy="1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5678F677-44D0-B143-82B4-5F1DC1D39AED}"/>
              </a:ext>
            </a:extLst>
          </p:cNvPr>
          <p:cNvPicPr>
            <a:picLocks noChangeAspect="1"/>
          </p:cNvPicPr>
          <p:nvPr/>
        </p:nvPicPr>
        <p:blipFill rotWithShape="1">
          <a:blip r:embed="rId5"/>
          <a:srcRect b="17630"/>
          <a:stretch/>
        </p:blipFill>
        <p:spPr>
          <a:xfrm>
            <a:off x="9252829" y="2495783"/>
            <a:ext cx="2314273" cy="3812547"/>
          </a:xfrm>
          <a:prstGeom prst="rect">
            <a:avLst/>
          </a:prstGeom>
          <a:ln>
            <a:solidFill>
              <a:schemeClr val="bg1">
                <a:lumMod val="75000"/>
              </a:schemeClr>
            </a:solidFill>
          </a:ln>
        </p:spPr>
      </p:pic>
    </p:spTree>
    <p:extLst>
      <p:ext uri="{BB962C8B-B14F-4D97-AF65-F5344CB8AC3E}">
        <p14:creationId xmlns:p14="http://schemas.microsoft.com/office/powerpoint/2010/main" val="662561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12C14419-BAF1-8944-A144-EDBCCF145417}"/>
              </a:ext>
            </a:extLst>
          </p:cNvPr>
          <p:cNvGrpSpPr/>
          <p:nvPr/>
        </p:nvGrpSpPr>
        <p:grpSpPr>
          <a:xfrm>
            <a:off x="1037078" y="1805948"/>
            <a:ext cx="1439972" cy="353040"/>
            <a:chOff x="360253" y="1713746"/>
            <a:chExt cx="1080120" cy="264815"/>
          </a:xfrm>
        </p:grpSpPr>
        <p:sp>
          <p:nvSpPr>
            <p:cNvPr id="3" name="圆角矩形 2">
              <a:extLst>
                <a:ext uri="{FF2B5EF4-FFF2-40B4-BE49-F238E27FC236}">
                  <a16:creationId xmlns:a16="http://schemas.microsoft.com/office/drawing/2014/main" id="{CF698218-5D50-AD49-80D0-7127869DCE60}"/>
                </a:ext>
              </a:extLst>
            </p:cNvPr>
            <p:cNvSpPr/>
            <p:nvPr/>
          </p:nvSpPr>
          <p:spPr>
            <a:xfrm>
              <a:off x="360253" y="1713746"/>
              <a:ext cx="1080120" cy="264815"/>
            </a:xfrm>
            <a:prstGeom prst="roundRect">
              <a:avLst/>
            </a:prstGeom>
            <a:solidFill>
              <a:srgbClr val="FA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sz="1599">
                <a:solidFill>
                  <a:prstClr val="white"/>
                </a:solidFill>
                <a:latin typeface="微软雅黑"/>
                <a:ea typeface="微软雅黑"/>
              </a:endParaRPr>
            </a:p>
          </p:txBody>
        </p:sp>
        <p:sp>
          <p:nvSpPr>
            <p:cNvPr id="14" name="文本框 13">
              <a:extLst>
                <a:ext uri="{FF2B5EF4-FFF2-40B4-BE49-F238E27FC236}">
                  <a16:creationId xmlns:a16="http://schemas.microsoft.com/office/drawing/2014/main" id="{E5975E58-8BDA-3F4D-9D1C-7D90DBE902BB}"/>
                </a:ext>
              </a:extLst>
            </p:cNvPr>
            <p:cNvSpPr txBox="1"/>
            <p:nvPr/>
          </p:nvSpPr>
          <p:spPr>
            <a:xfrm>
              <a:off x="369332" y="1719228"/>
              <a:ext cx="1061968" cy="253853"/>
            </a:xfrm>
            <a:prstGeom prst="rect">
              <a:avLst/>
            </a:prstGeom>
            <a:noFill/>
          </p:spPr>
          <p:txBody>
            <a:bodyPr wrap="none" rtlCol="0" anchor="ctr">
              <a:spAutoFit/>
            </a:bodyPr>
            <a:lstStyle/>
            <a:p>
              <a:pPr algn="ctr" defTabSz="548549"/>
              <a:r>
                <a:rPr kumimoji="1" lang="zh-CN" altLang="en-US" sz="1599" b="1" dirty="0">
                  <a:solidFill>
                    <a:prstClr val="white"/>
                  </a:solidFill>
                  <a:latin typeface="微软雅黑"/>
                  <a:ea typeface="微软雅黑"/>
                </a:rPr>
                <a:t>下游创建商机</a:t>
              </a:r>
            </a:p>
          </p:txBody>
        </p:sp>
      </p:grpSp>
      <p:grpSp>
        <p:nvGrpSpPr>
          <p:cNvPr id="18" name="组合 17">
            <a:extLst>
              <a:ext uri="{FF2B5EF4-FFF2-40B4-BE49-F238E27FC236}">
                <a16:creationId xmlns:a16="http://schemas.microsoft.com/office/drawing/2014/main" id="{D68F0767-F471-9C4E-BA7B-C9D2155B8EB6}"/>
              </a:ext>
            </a:extLst>
          </p:cNvPr>
          <p:cNvGrpSpPr/>
          <p:nvPr/>
        </p:nvGrpSpPr>
        <p:grpSpPr>
          <a:xfrm>
            <a:off x="3236535" y="1805948"/>
            <a:ext cx="1439972" cy="353040"/>
            <a:chOff x="1902130" y="1719838"/>
            <a:chExt cx="1080120" cy="264815"/>
          </a:xfrm>
        </p:grpSpPr>
        <p:sp>
          <p:nvSpPr>
            <p:cNvPr id="81" name="圆角矩形 80">
              <a:extLst>
                <a:ext uri="{FF2B5EF4-FFF2-40B4-BE49-F238E27FC236}">
                  <a16:creationId xmlns:a16="http://schemas.microsoft.com/office/drawing/2014/main" id="{3F5072B2-A08A-1E49-B037-1E2E13A2DE3B}"/>
                </a:ext>
              </a:extLst>
            </p:cNvPr>
            <p:cNvSpPr/>
            <p:nvPr/>
          </p:nvSpPr>
          <p:spPr>
            <a:xfrm>
              <a:off x="1902130" y="1719838"/>
              <a:ext cx="1080120" cy="264815"/>
            </a:xfrm>
            <a:prstGeom prst="roundRect">
              <a:avLst/>
            </a:prstGeom>
            <a:solidFill>
              <a:srgbClr val="FA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sz="1599">
                <a:solidFill>
                  <a:prstClr val="white"/>
                </a:solidFill>
                <a:latin typeface="微软雅黑"/>
                <a:ea typeface="微软雅黑"/>
              </a:endParaRPr>
            </a:p>
          </p:txBody>
        </p:sp>
        <p:sp>
          <p:nvSpPr>
            <p:cNvPr id="82" name="文本框 81">
              <a:extLst>
                <a:ext uri="{FF2B5EF4-FFF2-40B4-BE49-F238E27FC236}">
                  <a16:creationId xmlns:a16="http://schemas.microsoft.com/office/drawing/2014/main" id="{7B7DE7B5-0467-F744-BA1F-6D85459B97B5}"/>
                </a:ext>
              </a:extLst>
            </p:cNvPr>
            <p:cNvSpPr txBox="1"/>
            <p:nvPr/>
          </p:nvSpPr>
          <p:spPr>
            <a:xfrm>
              <a:off x="1911217" y="1725320"/>
              <a:ext cx="1061968" cy="253853"/>
            </a:xfrm>
            <a:prstGeom prst="rect">
              <a:avLst/>
            </a:prstGeom>
            <a:noFill/>
          </p:spPr>
          <p:txBody>
            <a:bodyPr wrap="none" rtlCol="0" anchor="ctr">
              <a:spAutoFit/>
            </a:bodyPr>
            <a:lstStyle/>
            <a:p>
              <a:pPr algn="ctr" defTabSz="548549"/>
              <a:r>
                <a:rPr kumimoji="1" lang="zh-CN" altLang="en-US" sz="1599" b="1" dirty="0">
                  <a:solidFill>
                    <a:prstClr val="white"/>
                  </a:solidFill>
                  <a:latin typeface="微软雅黑"/>
                  <a:ea typeface="微软雅黑"/>
                </a:rPr>
                <a:t>上游审核商机</a:t>
              </a:r>
            </a:p>
          </p:txBody>
        </p:sp>
      </p:grpSp>
      <p:grpSp>
        <p:nvGrpSpPr>
          <p:cNvPr id="19" name="组合 18">
            <a:extLst>
              <a:ext uri="{FF2B5EF4-FFF2-40B4-BE49-F238E27FC236}">
                <a16:creationId xmlns:a16="http://schemas.microsoft.com/office/drawing/2014/main" id="{EB658A77-4D49-E14A-A933-050E4C3AE4E8}"/>
              </a:ext>
            </a:extLst>
          </p:cNvPr>
          <p:cNvGrpSpPr/>
          <p:nvPr/>
        </p:nvGrpSpPr>
        <p:grpSpPr>
          <a:xfrm>
            <a:off x="5308628" y="1805948"/>
            <a:ext cx="1439972" cy="353040"/>
            <a:chOff x="3432893" y="1721694"/>
            <a:chExt cx="1080120" cy="264815"/>
          </a:xfrm>
        </p:grpSpPr>
        <p:sp>
          <p:nvSpPr>
            <p:cNvPr id="85" name="圆角矩形 84">
              <a:extLst>
                <a:ext uri="{FF2B5EF4-FFF2-40B4-BE49-F238E27FC236}">
                  <a16:creationId xmlns:a16="http://schemas.microsoft.com/office/drawing/2014/main" id="{FD0A89B7-F5FB-ED40-AF7E-BF5E5D1563C7}"/>
                </a:ext>
              </a:extLst>
            </p:cNvPr>
            <p:cNvSpPr/>
            <p:nvPr/>
          </p:nvSpPr>
          <p:spPr>
            <a:xfrm>
              <a:off x="3432893" y="1721694"/>
              <a:ext cx="1080120" cy="264815"/>
            </a:xfrm>
            <a:prstGeom prst="roundRect">
              <a:avLst/>
            </a:prstGeom>
            <a:solidFill>
              <a:srgbClr val="FA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sz="1599">
                <a:solidFill>
                  <a:prstClr val="white"/>
                </a:solidFill>
                <a:latin typeface="微软雅黑"/>
                <a:ea typeface="微软雅黑"/>
              </a:endParaRPr>
            </a:p>
          </p:txBody>
        </p:sp>
        <p:sp>
          <p:nvSpPr>
            <p:cNvPr id="87" name="文本框 86">
              <a:extLst>
                <a:ext uri="{FF2B5EF4-FFF2-40B4-BE49-F238E27FC236}">
                  <a16:creationId xmlns:a16="http://schemas.microsoft.com/office/drawing/2014/main" id="{FD92D22A-850D-7244-A25C-65DB3F1DB3CC}"/>
                </a:ext>
              </a:extLst>
            </p:cNvPr>
            <p:cNvSpPr txBox="1"/>
            <p:nvPr/>
          </p:nvSpPr>
          <p:spPr>
            <a:xfrm>
              <a:off x="3441979" y="1727176"/>
              <a:ext cx="1061968" cy="253853"/>
            </a:xfrm>
            <a:prstGeom prst="rect">
              <a:avLst/>
            </a:prstGeom>
            <a:noFill/>
          </p:spPr>
          <p:txBody>
            <a:bodyPr wrap="none" rtlCol="0" anchor="ctr">
              <a:spAutoFit/>
            </a:bodyPr>
            <a:lstStyle/>
            <a:p>
              <a:pPr algn="ctr" defTabSz="548549"/>
              <a:r>
                <a:rPr kumimoji="1" lang="zh-CN" altLang="en-US" sz="1599" b="1" dirty="0">
                  <a:solidFill>
                    <a:prstClr val="white"/>
                  </a:solidFill>
                  <a:latin typeface="微软雅黑"/>
                  <a:ea typeface="微软雅黑"/>
                </a:rPr>
                <a:t>商机联合推进</a:t>
              </a:r>
            </a:p>
          </p:txBody>
        </p:sp>
      </p:grpSp>
      <p:sp>
        <p:nvSpPr>
          <p:cNvPr id="97" name="矩形 96">
            <a:extLst>
              <a:ext uri="{FF2B5EF4-FFF2-40B4-BE49-F238E27FC236}">
                <a16:creationId xmlns:a16="http://schemas.microsoft.com/office/drawing/2014/main" id="{2D6E4F43-11C4-E44D-8CB5-E87CEA87F83F}"/>
              </a:ext>
            </a:extLst>
          </p:cNvPr>
          <p:cNvSpPr/>
          <p:nvPr/>
        </p:nvSpPr>
        <p:spPr>
          <a:xfrm>
            <a:off x="609520" y="1002350"/>
            <a:ext cx="11053580" cy="694806"/>
          </a:xfrm>
          <a:prstGeom prst="rect">
            <a:avLst/>
          </a:prstGeom>
        </p:spPr>
        <p:txBody>
          <a:bodyPr wrap="square" lIns="0" tIns="0" rIns="0" bIns="0">
            <a:spAutoFit/>
          </a:bodyPr>
          <a:lstStyle/>
          <a:p>
            <a:pPr defTabSz="548549">
              <a:lnSpc>
                <a:spcPct val="150000"/>
              </a:lnSpc>
            </a:pPr>
            <a:r>
              <a:rPr lang="zh-CN" altLang="en-US" sz="1599" dirty="0">
                <a:solidFill>
                  <a:prstClr val="black"/>
                </a:solidFill>
                <a:latin typeface="微软雅黑"/>
                <a:ea typeface="微软雅黑"/>
                <a:sym typeface="+mn-ea"/>
              </a:rPr>
              <a:t>下游在代理通中新建商机时，由上游渠道负责人审批，审批通过后，</a:t>
            </a:r>
            <a:r>
              <a:rPr lang="zh-CN" altLang="en-US" sz="1599" dirty="0">
                <a:solidFill>
                  <a:prstClr val="black"/>
                </a:solidFill>
                <a:latin typeface="微软雅黑"/>
                <a:ea typeface="微软雅黑"/>
              </a:rPr>
              <a:t>完成报备，可以有效地防止代理商间抢撞单，信息高效互通，营造公平的销售氛围。</a:t>
            </a:r>
            <a:endParaRPr lang="en-US" altLang="zh-CN" sz="1599" dirty="0">
              <a:solidFill>
                <a:prstClr val="black"/>
              </a:solidFill>
              <a:latin typeface="微软雅黑"/>
              <a:ea typeface="微软雅黑"/>
            </a:endParaRPr>
          </a:p>
        </p:txBody>
      </p:sp>
      <p:cxnSp>
        <p:nvCxnSpPr>
          <p:cNvPr id="24" name="直线箭头连接符 23">
            <a:extLst>
              <a:ext uri="{FF2B5EF4-FFF2-40B4-BE49-F238E27FC236}">
                <a16:creationId xmlns:a16="http://schemas.microsoft.com/office/drawing/2014/main" id="{907BBCD2-DC32-924A-9A29-E8E9EC3D645B}"/>
              </a:ext>
            </a:extLst>
          </p:cNvPr>
          <p:cNvCxnSpPr>
            <a:cxnSpLocks/>
          </p:cNvCxnSpPr>
          <p:nvPr/>
        </p:nvCxnSpPr>
        <p:spPr>
          <a:xfrm>
            <a:off x="2572926" y="1946082"/>
            <a:ext cx="546338"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E9DA6734-7059-B248-8EE2-4138687AD848}"/>
              </a:ext>
            </a:extLst>
          </p:cNvPr>
          <p:cNvCxnSpPr>
            <a:cxnSpLocks/>
          </p:cNvCxnSpPr>
          <p:nvPr/>
        </p:nvCxnSpPr>
        <p:spPr>
          <a:xfrm>
            <a:off x="4743712" y="1946082"/>
            <a:ext cx="546338"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747808D-565D-B548-B277-7567206FC1CA}"/>
              </a:ext>
            </a:extLst>
          </p:cNvPr>
          <p:cNvPicPr>
            <a:picLocks noChangeAspect="1"/>
          </p:cNvPicPr>
          <p:nvPr/>
        </p:nvPicPr>
        <p:blipFill rotWithShape="1">
          <a:blip r:embed="rId3"/>
          <a:srcRect b="6682"/>
          <a:stretch/>
        </p:blipFill>
        <p:spPr>
          <a:xfrm>
            <a:off x="935584" y="2642187"/>
            <a:ext cx="2222256" cy="4147543"/>
          </a:xfrm>
          <a:prstGeom prst="rect">
            <a:avLst/>
          </a:prstGeom>
          <a:ln>
            <a:solidFill>
              <a:schemeClr val="bg1">
                <a:lumMod val="75000"/>
              </a:schemeClr>
            </a:solidFill>
          </a:ln>
        </p:spPr>
      </p:pic>
      <p:sp>
        <p:nvSpPr>
          <p:cNvPr id="32" name="文本框 31">
            <a:extLst>
              <a:ext uri="{FF2B5EF4-FFF2-40B4-BE49-F238E27FC236}">
                <a16:creationId xmlns:a16="http://schemas.microsoft.com/office/drawing/2014/main" id="{924133F4-A807-D044-BE5C-0A20F126E1D0}"/>
              </a:ext>
            </a:extLst>
          </p:cNvPr>
          <p:cNvSpPr txBox="1"/>
          <p:nvPr/>
        </p:nvSpPr>
        <p:spPr>
          <a:xfrm>
            <a:off x="786591" y="2267295"/>
            <a:ext cx="2492990" cy="276999"/>
          </a:xfrm>
          <a:prstGeom prst="rect">
            <a:avLst/>
          </a:prstGeom>
          <a:noFill/>
        </p:spPr>
        <p:txBody>
          <a:bodyPr wrap="none" rtlCol="0">
            <a:spAutoFit/>
          </a:bodyPr>
          <a:lstStyle/>
          <a:p>
            <a:pPr defTabSz="548549"/>
            <a:r>
              <a:rPr kumimoji="1" lang="zh-CN" altLang="en-US" sz="1200" dirty="0">
                <a:solidFill>
                  <a:prstClr val="black"/>
                </a:solidFill>
                <a:latin typeface="微软雅黑"/>
                <a:ea typeface="微软雅黑"/>
              </a:rPr>
              <a:t>下游销售人员在代理通中新建商机</a:t>
            </a:r>
          </a:p>
        </p:txBody>
      </p:sp>
      <p:pic>
        <p:nvPicPr>
          <p:cNvPr id="33" name="图片 32">
            <a:extLst>
              <a:ext uri="{FF2B5EF4-FFF2-40B4-BE49-F238E27FC236}">
                <a16:creationId xmlns:a16="http://schemas.microsoft.com/office/drawing/2014/main" id="{D949F055-E8FF-7E45-9769-5642B9CB6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425" t="-1" b="48418"/>
          <a:stretch/>
        </p:blipFill>
        <p:spPr>
          <a:xfrm>
            <a:off x="3756788" y="2642184"/>
            <a:ext cx="7426321" cy="4147545"/>
          </a:xfrm>
          <a:prstGeom prst="rect">
            <a:avLst/>
          </a:prstGeom>
          <a:ln>
            <a:solidFill>
              <a:schemeClr val="bg1">
                <a:lumMod val="75000"/>
              </a:schemeClr>
            </a:solidFill>
          </a:ln>
        </p:spPr>
      </p:pic>
      <p:sp>
        <p:nvSpPr>
          <p:cNvPr id="34" name="文本框 33">
            <a:extLst>
              <a:ext uri="{FF2B5EF4-FFF2-40B4-BE49-F238E27FC236}">
                <a16:creationId xmlns:a16="http://schemas.microsoft.com/office/drawing/2014/main" id="{974D37C1-87B8-7240-8572-517D03CBBC22}"/>
              </a:ext>
            </a:extLst>
          </p:cNvPr>
          <p:cNvSpPr txBox="1"/>
          <p:nvPr/>
        </p:nvSpPr>
        <p:spPr>
          <a:xfrm>
            <a:off x="3656604" y="2250781"/>
            <a:ext cx="1770036" cy="276999"/>
          </a:xfrm>
          <a:prstGeom prst="rect">
            <a:avLst/>
          </a:prstGeom>
          <a:noFill/>
        </p:spPr>
        <p:txBody>
          <a:bodyPr wrap="none" rtlCol="0">
            <a:spAutoFit/>
          </a:bodyPr>
          <a:lstStyle/>
          <a:p>
            <a:pPr defTabSz="548549"/>
            <a:r>
              <a:rPr kumimoji="1" lang="zh-CN" altLang="en-US" sz="1200" dirty="0">
                <a:solidFill>
                  <a:prstClr val="black"/>
                </a:solidFill>
                <a:latin typeface="微软雅黑"/>
                <a:ea typeface="微软雅黑"/>
              </a:rPr>
              <a:t>上游厂商在</a:t>
            </a:r>
            <a:r>
              <a:rPr kumimoji="1" lang="en-US" altLang="zh-CN" sz="1200" dirty="0">
                <a:solidFill>
                  <a:prstClr val="black"/>
                </a:solidFill>
                <a:latin typeface="微软雅黑"/>
                <a:ea typeface="微软雅黑"/>
              </a:rPr>
              <a:t>CRM</a:t>
            </a:r>
            <a:r>
              <a:rPr kumimoji="1" lang="zh-CN" altLang="en-US" sz="1200" dirty="0">
                <a:solidFill>
                  <a:prstClr val="black"/>
                </a:solidFill>
                <a:latin typeface="微软雅黑"/>
                <a:ea typeface="微软雅黑"/>
              </a:rPr>
              <a:t>中审核</a:t>
            </a:r>
          </a:p>
        </p:txBody>
      </p:sp>
      <p:sp>
        <p:nvSpPr>
          <p:cNvPr id="4" name="矩形 3">
            <a:extLst>
              <a:ext uri="{FF2B5EF4-FFF2-40B4-BE49-F238E27FC236}">
                <a16:creationId xmlns:a16="http://schemas.microsoft.com/office/drawing/2014/main" id="{AF2AD28A-09C2-E141-BFB8-5FC376B32064}"/>
              </a:ext>
            </a:extLst>
          </p:cNvPr>
          <p:cNvSpPr/>
          <p:nvPr/>
        </p:nvSpPr>
        <p:spPr>
          <a:xfrm>
            <a:off x="3798836" y="4005783"/>
            <a:ext cx="7219399" cy="863983"/>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6" name="标题 5">
            <a:extLst>
              <a:ext uri="{FF2B5EF4-FFF2-40B4-BE49-F238E27FC236}">
                <a16:creationId xmlns:a16="http://schemas.microsoft.com/office/drawing/2014/main" id="{D716D5BF-8765-4B85-96A8-5830BF79848C}"/>
              </a:ext>
            </a:extLst>
          </p:cNvPr>
          <p:cNvSpPr>
            <a:spLocks noGrp="1"/>
          </p:cNvSpPr>
          <p:nvPr>
            <p:ph type="title"/>
          </p:nvPr>
        </p:nvSpPr>
        <p:spPr/>
        <p:txBody>
          <a:bodyPr vert="horz" lIns="91440" tIns="45720" rIns="91440" bIns="45720" rtlCol="0" anchor="ctr">
            <a:normAutofit/>
          </a:bodyPr>
          <a:lstStyle/>
          <a:p>
            <a:pPr defTabSz="1219170"/>
            <a:r>
              <a:rPr lang="zh-CN" altLang="en-US" sz="3200" dirty="0">
                <a:solidFill>
                  <a:srgbClr val="FFB200"/>
                </a:solidFill>
                <a:latin typeface="+mn-lt"/>
                <a:ea typeface="+mn-ea"/>
                <a:cs typeface="+mn-ea"/>
              </a:rPr>
              <a:t>商机及时报备，有效避免代理商之间抢撞单</a:t>
            </a:r>
          </a:p>
        </p:txBody>
      </p:sp>
    </p:spTree>
    <p:extLst>
      <p:ext uri="{BB962C8B-B14F-4D97-AF65-F5344CB8AC3E}">
        <p14:creationId xmlns:p14="http://schemas.microsoft.com/office/powerpoint/2010/main" val="37815584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C362A2C6-2AC3-BE4F-BE67-5CA6BC24B7C1}"/>
              </a:ext>
            </a:extLst>
          </p:cNvPr>
          <p:cNvSpPr>
            <a:spLocks noGrp="1"/>
          </p:cNvSpPr>
          <p:nvPr>
            <p:ph type="title"/>
          </p:nvPr>
        </p:nvSpPr>
        <p:spPr/>
        <p:txBody>
          <a:bodyPr vert="horz" lIns="91440" tIns="45720" rIns="91440" bIns="45720" rtlCol="0" anchor="ctr">
            <a:normAutofit/>
          </a:bodyPr>
          <a:lstStyle/>
          <a:p>
            <a:pPr defTabSz="1219170"/>
            <a:r>
              <a:rPr lang="zh-CN" altLang="en-US" sz="3200" dirty="0">
                <a:solidFill>
                  <a:srgbClr val="FFB200"/>
                </a:solidFill>
                <a:latin typeface="+mn-lt"/>
                <a:ea typeface="+mn-ea"/>
                <a:cs typeface="+mn-ea"/>
              </a:rPr>
              <a:t>精细化的商机分阶段管理能力</a:t>
            </a:r>
            <a:r>
              <a:rPr lang="zh-CN" altLang="en-US" sz="3200" dirty="0">
                <a:solidFill>
                  <a:srgbClr val="FFB200"/>
                </a:solidFill>
                <a:latin typeface="+mn-lt"/>
                <a:ea typeface="+mn-ea"/>
                <a:cs typeface="+mn-ea"/>
                <a:sym typeface="Helvetica Neue"/>
              </a:rPr>
              <a:t>，提升控单能力</a:t>
            </a:r>
            <a:endParaRPr lang="zh-CN" altLang="en-US" sz="3200" dirty="0">
              <a:solidFill>
                <a:srgbClr val="FFB200"/>
              </a:solidFill>
              <a:latin typeface="+mn-lt"/>
              <a:ea typeface="+mn-ea"/>
              <a:cs typeface="+mn-ea"/>
            </a:endParaRPr>
          </a:p>
        </p:txBody>
      </p:sp>
      <p:sp>
        <p:nvSpPr>
          <p:cNvPr id="72" name="矩形 71">
            <a:extLst>
              <a:ext uri="{FF2B5EF4-FFF2-40B4-BE49-F238E27FC236}">
                <a16:creationId xmlns:a16="http://schemas.microsoft.com/office/drawing/2014/main" id="{0F6575E2-602B-3441-AF02-2985835BF1D5}"/>
              </a:ext>
            </a:extLst>
          </p:cNvPr>
          <p:cNvSpPr/>
          <p:nvPr/>
        </p:nvSpPr>
        <p:spPr>
          <a:xfrm>
            <a:off x="609521" y="1066566"/>
            <a:ext cx="10957581" cy="787139"/>
          </a:xfrm>
          <a:prstGeom prst="rect">
            <a:avLst/>
          </a:prstGeom>
        </p:spPr>
        <p:txBody>
          <a:bodyPr wrap="square">
            <a:spAutoFit/>
          </a:bodyPr>
          <a:lstStyle/>
          <a:p>
            <a:pPr defTabSz="548549">
              <a:lnSpc>
                <a:spcPct val="150000"/>
              </a:lnSpc>
            </a:pPr>
            <a:r>
              <a:rPr lang="zh-CN" altLang="en-US" sz="1599" dirty="0">
                <a:solidFill>
                  <a:prstClr val="black"/>
                </a:solidFill>
                <a:latin typeface="微软雅黑"/>
                <a:ea typeface="微软雅黑"/>
              </a:rPr>
              <a:t>厂商将最佳销售案例固化在</a:t>
            </a:r>
            <a:r>
              <a:rPr lang="en-US" altLang="zh-CN" sz="1599" dirty="0">
                <a:solidFill>
                  <a:prstClr val="black"/>
                </a:solidFill>
                <a:latin typeface="微软雅黑"/>
                <a:ea typeface="微软雅黑"/>
              </a:rPr>
              <a:t>CRM</a:t>
            </a:r>
            <a:r>
              <a:rPr lang="zh-CN" altLang="en-US" sz="1599" dirty="0">
                <a:solidFill>
                  <a:prstClr val="black"/>
                </a:solidFill>
                <a:latin typeface="微软雅黑"/>
                <a:ea typeface="微软雅黑"/>
              </a:rPr>
              <a:t>系统中，并围绕客户的购买行为、关注点进行精细的阶段设置，下游销售人员完成必要的阶段任务推进商机进程，将整个商机跟进过程规范化、自动化、标准化、透明化，提高商机赢单率。</a:t>
            </a:r>
            <a:endParaRPr lang="en-US" altLang="zh-CN" sz="1599" dirty="0">
              <a:solidFill>
                <a:prstClr val="black"/>
              </a:solidFill>
              <a:latin typeface="微软雅黑"/>
              <a:ea typeface="微软雅黑"/>
              <a:sym typeface="Helvetica Neue"/>
            </a:endParaRPr>
          </a:p>
        </p:txBody>
      </p:sp>
      <p:pic>
        <p:nvPicPr>
          <p:cNvPr id="12" name="图片 11">
            <a:extLst>
              <a:ext uri="{FF2B5EF4-FFF2-40B4-BE49-F238E27FC236}">
                <a16:creationId xmlns:a16="http://schemas.microsoft.com/office/drawing/2014/main" id="{057CF3EB-AD57-6344-A4C7-8B81EA06DE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425" t="31667"/>
          <a:stretch/>
        </p:blipFill>
        <p:spPr>
          <a:xfrm>
            <a:off x="1007304" y="2493480"/>
            <a:ext cx="4965226" cy="3673505"/>
          </a:xfrm>
          <a:prstGeom prst="rect">
            <a:avLst/>
          </a:prstGeom>
          <a:ln>
            <a:solidFill>
              <a:schemeClr val="bg1">
                <a:lumMod val="75000"/>
              </a:schemeClr>
            </a:solidFill>
          </a:ln>
        </p:spPr>
      </p:pic>
      <p:sp>
        <p:nvSpPr>
          <p:cNvPr id="13" name="文本框 12">
            <a:extLst>
              <a:ext uri="{FF2B5EF4-FFF2-40B4-BE49-F238E27FC236}">
                <a16:creationId xmlns:a16="http://schemas.microsoft.com/office/drawing/2014/main" id="{34EEA5A3-A78B-4E4C-B937-07D10B9B1C5C}"/>
              </a:ext>
            </a:extLst>
          </p:cNvPr>
          <p:cNvSpPr txBox="1"/>
          <p:nvPr/>
        </p:nvSpPr>
        <p:spPr>
          <a:xfrm>
            <a:off x="1007304" y="2101205"/>
            <a:ext cx="3890809" cy="276999"/>
          </a:xfrm>
          <a:prstGeom prst="rect">
            <a:avLst/>
          </a:prstGeom>
          <a:noFill/>
        </p:spPr>
        <p:txBody>
          <a:bodyPr wrap="none" rtlCol="0">
            <a:spAutoFit/>
          </a:bodyPr>
          <a:lstStyle/>
          <a:p>
            <a:pPr defTabSz="548549"/>
            <a:r>
              <a:rPr kumimoji="1" lang="zh-CN" altLang="en-US" sz="1200" dirty="0">
                <a:solidFill>
                  <a:prstClr val="black"/>
                </a:solidFill>
                <a:latin typeface="微软雅黑"/>
                <a:ea typeface="微软雅黑"/>
              </a:rPr>
              <a:t>上游厂商设置商机阶段及阶段任务</a:t>
            </a:r>
            <a:r>
              <a:rPr kumimoji="1" lang="en-US" altLang="zh-CN" sz="1200" dirty="0">
                <a:solidFill>
                  <a:prstClr val="black"/>
                </a:solidFill>
                <a:latin typeface="微软雅黑"/>
                <a:ea typeface="微软雅黑"/>
              </a:rPr>
              <a:t>—</a:t>
            </a:r>
            <a:r>
              <a:rPr kumimoji="1" lang="zh-CN" altLang="en-US" sz="1200" b="1" dirty="0">
                <a:solidFill>
                  <a:prstClr val="black"/>
                </a:solidFill>
                <a:latin typeface="微软雅黑"/>
                <a:ea typeface="微软雅黑"/>
              </a:rPr>
              <a:t>掌控商机推进进程</a:t>
            </a:r>
          </a:p>
        </p:txBody>
      </p:sp>
      <p:sp>
        <p:nvSpPr>
          <p:cNvPr id="14" name="文本框 13">
            <a:extLst>
              <a:ext uri="{FF2B5EF4-FFF2-40B4-BE49-F238E27FC236}">
                <a16:creationId xmlns:a16="http://schemas.microsoft.com/office/drawing/2014/main" id="{72E9AD23-CE61-5A43-9A4A-AF4228E38838}"/>
              </a:ext>
            </a:extLst>
          </p:cNvPr>
          <p:cNvSpPr txBox="1"/>
          <p:nvPr/>
        </p:nvSpPr>
        <p:spPr>
          <a:xfrm>
            <a:off x="7531596" y="2091668"/>
            <a:ext cx="2897607" cy="276999"/>
          </a:xfrm>
          <a:prstGeom prst="rect">
            <a:avLst/>
          </a:prstGeom>
          <a:noFill/>
        </p:spPr>
        <p:txBody>
          <a:bodyPr wrap="square" rtlCol="0">
            <a:spAutoFit/>
          </a:bodyPr>
          <a:lstStyle/>
          <a:p>
            <a:pPr defTabSz="548549"/>
            <a:r>
              <a:rPr kumimoji="1" lang="zh-CN" altLang="en-US" sz="1200" dirty="0">
                <a:solidFill>
                  <a:prstClr val="black"/>
                </a:solidFill>
                <a:latin typeface="微软雅黑"/>
                <a:ea typeface="微软雅黑"/>
              </a:rPr>
              <a:t>下游销售人员完成阶段任务</a:t>
            </a:r>
            <a:r>
              <a:rPr kumimoji="1" lang="zh-CN" altLang="en-US" sz="1200" b="1" dirty="0">
                <a:solidFill>
                  <a:prstClr val="black"/>
                </a:solidFill>
                <a:latin typeface="微软雅黑"/>
                <a:ea typeface="微软雅黑"/>
              </a:rPr>
              <a:t>推进商机</a:t>
            </a:r>
          </a:p>
        </p:txBody>
      </p:sp>
      <p:grpSp>
        <p:nvGrpSpPr>
          <p:cNvPr id="15" name="组合 14">
            <a:extLst>
              <a:ext uri="{FF2B5EF4-FFF2-40B4-BE49-F238E27FC236}">
                <a16:creationId xmlns:a16="http://schemas.microsoft.com/office/drawing/2014/main" id="{96841E7E-38EA-4F41-94F8-C145A5120C73}"/>
              </a:ext>
            </a:extLst>
          </p:cNvPr>
          <p:cNvGrpSpPr/>
          <p:nvPr/>
        </p:nvGrpSpPr>
        <p:grpSpPr>
          <a:xfrm>
            <a:off x="7692962" y="2493479"/>
            <a:ext cx="2524532" cy="4180433"/>
            <a:chOff x="3286125" y="0"/>
            <a:chExt cx="2571750" cy="4492090"/>
          </a:xfrm>
        </p:grpSpPr>
        <p:pic>
          <p:nvPicPr>
            <p:cNvPr id="16" name="图片 15">
              <a:extLst>
                <a:ext uri="{FF2B5EF4-FFF2-40B4-BE49-F238E27FC236}">
                  <a16:creationId xmlns:a16="http://schemas.microsoft.com/office/drawing/2014/main" id="{BC09394F-441F-234A-9E19-3DC084FCD6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0601"/>
            <a:stretch/>
          </p:blipFill>
          <p:spPr>
            <a:xfrm>
              <a:off x="3286125" y="0"/>
              <a:ext cx="2571750" cy="4083918"/>
            </a:xfrm>
            <a:prstGeom prst="rect">
              <a:avLst/>
            </a:prstGeom>
            <a:ln>
              <a:solidFill>
                <a:schemeClr val="bg1">
                  <a:lumMod val="75000"/>
                </a:schemeClr>
              </a:solidFill>
            </a:ln>
          </p:spPr>
        </p:pic>
        <p:pic>
          <p:nvPicPr>
            <p:cNvPr id="17" name="图片 16">
              <a:extLst>
                <a:ext uri="{FF2B5EF4-FFF2-40B4-BE49-F238E27FC236}">
                  <a16:creationId xmlns:a16="http://schemas.microsoft.com/office/drawing/2014/main" id="{A7BC2A28-5827-CE46-809D-302738421A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1852"/>
            <a:stretch/>
          </p:blipFill>
          <p:spPr>
            <a:xfrm>
              <a:off x="3286125" y="4072996"/>
              <a:ext cx="2571750" cy="419094"/>
            </a:xfrm>
            <a:prstGeom prst="rect">
              <a:avLst/>
            </a:prstGeom>
            <a:ln>
              <a:solidFill>
                <a:schemeClr val="bg1">
                  <a:lumMod val="75000"/>
                </a:schemeClr>
              </a:solidFill>
            </a:ln>
          </p:spPr>
        </p:pic>
      </p:grpSp>
      <p:sp>
        <p:nvSpPr>
          <p:cNvPr id="11" name="矩形 10">
            <a:extLst>
              <a:ext uri="{FF2B5EF4-FFF2-40B4-BE49-F238E27FC236}">
                <a16:creationId xmlns:a16="http://schemas.microsoft.com/office/drawing/2014/main" id="{5A34ECA2-F5DD-BA4F-82DE-B33B732C455F}"/>
              </a:ext>
            </a:extLst>
          </p:cNvPr>
          <p:cNvSpPr/>
          <p:nvPr/>
        </p:nvSpPr>
        <p:spPr>
          <a:xfrm>
            <a:off x="1065287" y="2691050"/>
            <a:ext cx="4849257" cy="86398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
        <p:nvSpPr>
          <p:cNvPr id="2" name="矩形 1">
            <a:extLst>
              <a:ext uri="{FF2B5EF4-FFF2-40B4-BE49-F238E27FC236}">
                <a16:creationId xmlns:a16="http://schemas.microsoft.com/office/drawing/2014/main" id="{498D2C87-B6BE-CF4C-AF96-2F376B5FDF07}"/>
              </a:ext>
            </a:extLst>
          </p:cNvPr>
          <p:cNvSpPr/>
          <p:nvPr/>
        </p:nvSpPr>
        <p:spPr>
          <a:xfrm>
            <a:off x="1007303" y="6364557"/>
            <a:ext cx="6095206" cy="276999"/>
          </a:xfrm>
          <a:prstGeom prst="rect">
            <a:avLst/>
          </a:prstGeom>
        </p:spPr>
        <p:txBody>
          <a:bodyPr>
            <a:spAutoFit/>
          </a:bodyPr>
          <a:lstStyle/>
          <a:p>
            <a:pPr defTabSz="548549"/>
            <a:r>
              <a:rPr kumimoji="1" lang="en-US" altLang="zh-CN" sz="1200" dirty="0">
                <a:solidFill>
                  <a:prstClr val="black"/>
                </a:solidFill>
                <a:latin typeface="微软雅黑"/>
                <a:ea typeface="微软雅黑"/>
              </a:rPr>
              <a:t>//</a:t>
            </a:r>
            <a:r>
              <a:rPr kumimoji="1" lang="zh-CN" altLang="en-US" sz="1200" dirty="0">
                <a:solidFill>
                  <a:prstClr val="black"/>
                </a:solidFill>
                <a:latin typeface="微软雅黑"/>
                <a:ea typeface="微软雅黑"/>
              </a:rPr>
              <a:t>* 备注：使用上游渠道负责人的阶段推进流程同时适用于代理商</a:t>
            </a:r>
            <a:endParaRPr lang="en-US" altLang="zh-CN" sz="1200" dirty="0">
              <a:solidFill>
                <a:prstClr val="black"/>
              </a:solidFill>
              <a:latin typeface="微软雅黑"/>
              <a:ea typeface="微软雅黑"/>
            </a:endParaRPr>
          </a:p>
        </p:txBody>
      </p:sp>
      <p:sp>
        <p:nvSpPr>
          <p:cNvPr id="3" name="箭头: 右 2">
            <a:extLst>
              <a:ext uri="{FF2B5EF4-FFF2-40B4-BE49-F238E27FC236}">
                <a16:creationId xmlns:a16="http://schemas.microsoft.com/office/drawing/2014/main" id="{0A12907D-9F6F-43E9-85C8-9BD60FD09985}"/>
              </a:ext>
            </a:extLst>
          </p:cNvPr>
          <p:cNvSpPr/>
          <p:nvPr/>
        </p:nvSpPr>
        <p:spPr>
          <a:xfrm>
            <a:off x="6383201" y="4005784"/>
            <a:ext cx="719309" cy="479990"/>
          </a:xfrm>
          <a:prstGeom prst="rightArrow">
            <a:avLst>
              <a:gd name="adj1" fmla="val 50000"/>
              <a:gd name="adj2" fmla="val 7257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lang="zh-CN" altLang="en-US">
              <a:solidFill>
                <a:prstClr val="white"/>
              </a:solidFill>
              <a:latin typeface="微软雅黑"/>
              <a:ea typeface="微软雅黑"/>
            </a:endParaRPr>
          </a:p>
        </p:txBody>
      </p:sp>
    </p:spTree>
    <p:extLst>
      <p:ext uri="{BB962C8B-B14F-4D97-AF65-F5344CB8AC3E}">
        <p14:creationId xmlns:p14="http://schemas.microsoft.com/office/powerpoint/2010/main" val="457763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81428-0912-5744-BDA3-D1BC8879AF2C}"/>
              </a:ext>
            </a:extLst>
          </p:cNvPr>
          <p:cNvSpPr>
            <a:spLocks noGrp="1"/>
          </p:cNvSpPr>
          <p:nvPr>
            <p:ph type="title"/>
          </p:nvPr>
        </p:nvSpPr>
        <p:spPr/>
        <p:txBody>
          <a:bodyPr vert="horz" lIns="91440" tIns="45720" rIns="91440" bIns="45720" rtlCol="0" anchor="ctr">
            <a:normAutofit/>
          </a:bodyPr>
          <a:lstStyle/>
          <a:p>
            <a:pPr defTabSz="1219170"/>
            <a:r>
              <a:rPr lang="zh-CN" altLang="en-US" sz="3200" dirty="0">
                <a:solidFill>
                  <a:srgbClr val="FFB200"/>
                </a:solidFill>
                <a:latin typeface="+mn-lt"/>
                <a:ea typeface="+mn-ea"/>
                <a:cs typeface="+mn-ea"/>
              </a:rPr>
              <a:t>商机阶段视图，伙伴项目进展了然于胸</a:t>
            </a:r>
          </a:p>
        </p:txBody>
      </p:sp>
      <p:sp>
        <p:nvSpPr>
          <p:cNvPr id="8" name="矩形 7">
            <a:extLst>
              <a:ext uri="{FF2B5EF4-FFF2-40B4-BE49-F238E27FC236}">
                <a16:creationId xmlns:a16="http://schemas.microsoft.com/office/drawing/2014/main" id="{6C00B137-644C-C649-A201-CFCA09F4984E}"/>
              </a:ext>
            </a:extLst>
          </p:cNvPr>
          <p:cNvSpPr/>
          <p:nvPr/>
        </p:nvSpPr>
        <p:spPr>
          <a:xfrm>
            <a:off x="389512" y="1109579"/>
            <a:ext cx="11800900" cy="338426"/>
          </a:xfrm>
          <a:prstGeom prst="rect">
            <a:avLst/>
          </a:prstGeom>
        </p:spPr>
        <p:txBody>
          <a:bodyPr wrap="square">
            <a:spAutoFit/>
          </a:bodyPr>
          <a:lstStyle/>
          <a:p>
            <a:pPr defTabSz="548549"/>
            <a:r>
              <a:rPr lang="zh-CN" altLang="en-US" sz="1599" dirty="0">
                <a:solidFill>
                  <a:prstClr val="black"/>
                </a:solidFill>
                <a:latin typeface="微软雅黑"/>
                <a:ea typeface="微软雅黑"/>
                <a:sym typeface="Helvetica Neue"/>
              </a:rPr>
              <a:t>厂商在</a:t>
            </a:r>
            <a:r>
              <a:rPr lang="en-US" altLang="zh-CN" sz="1599" dirty="0">
                <a:solidFill>
                  <a:prstClr val="black"/>
                </a:solidFill>
                <a:latin typeface="微软雅黑"/>
                <a:ea typeface="微软雅黑"/>
                <a:sym typeface="Helvetica Neue"/>
              </a:rPr>
              <a:t>CRM</a:t>
            </a:r>
            <a:r>
              <a:rPr lang="zh-CN" altLang="en-US" sz="1599" dirty="0">
                <a:solidFill>
                  <a:prstClr val="black"/>
                </a:solidFill>
                <a:latin typeface="微软雅黑"/>
                <a:ea typeface="微软雅黑"/>
                <a:sym typeface="Helvetica Neue"/>
              </a:rPr>
              <a:t>中能直观的查看到所有伙伴的商机分布情况，商机金额、分阶段赢率等关键信息，结合商机销售漏斗，实现商机预测。</a:t>
            </a:r>
            <a:endParaRPr lang="en-US" altLang="zh-CN" sz="1599" dirty="0">
              <a:solidFill>
                <a:prstClr val="black"/>
              </a:solidFill>
              <a:latin typeface="微软雅黑"/>
              <a:ea typeface="微软雅黑"/>
              <a:sym typeface="Helvetica Neue"/>
            </a:endParaRPr>
          </a:p>
        </p:txBody>
      </p:sp>
      <p:pic>
        <p:nvPicPr>
          <p:cNvPr id="3" name="图片 2">
            <a:extLst>
              <a:ext uri="{FF2B5EF4-FFF2-40B4-BE49-F238E27FC236}">
                <a16:creationId xmlns:a16="http://schemas.microsoft.com/office/drawing/2014/main" id="{13242879-4F31-42FB-BE27-813B64EB00DF}"/>
              </a:ext>
            </a:extLst>
          </p:cNvPr>
          <p:cNvPicPr>
            <a:picLocks noChangeAspect="1"/>
          </p:cNvPicPr>
          <p:nvPr/>
        </p:nvPicPr>
        <p:blipFill>
          <a:blip r:embed="rId3"/>
          <a:stretch>
            <a:fillRect/>
          </a:stretch>
        </p:blipFill>
        <p:spPr>
          <a:xfrm>
            <a:off x="1039811" y="1543079"/>
            <a:ext cx="10110792" cy="5071652"/>
          </a:xfrm>
          <a:prstGeom prst="rect">
            <a:avLst/>
          </a:prstGeom>
          <a:ln>
            <a:solidFill>
              <a:schemeClr val="bg1">
                <a:lumMod val="75000"/>
              </a:schemeClr>
            </a:solidFill>
          </a:ln>
        </p:spPr>
      </p:pic>
    </p:spTree>
    <p:extLst>
      <p:ext uri="{BB962C8B-B14F-4D97-AF65-F5344CB8AC3E}">
        <p14:creationId xmlns:p14="http://schemas.microsoft.com/office/powerpoint/2010/main" val="17977827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46EB8C0B-8C12-194F-835B-7C8BD01528DC}"/>
              </a:ext>
            </a:extLst>
          </p:cNvPr>
          <p:cNvSpPr>
            <a:spLocks noGrp="1"/>
          </p:cNvSpPr>
          <p:nvPr>
            <p:ph type="title"/>
          </p:nvPr>
        </p:nvSpPr>
        <p:spPr/>
        <p:txBody>
          <a:bodyPr vert="horz" lIns="91440" tIns="45720" rIns="91440" bIns="45720" rtlCol="0" anchor="ctr">
            <a:normAutofit/>
          </a:bodyPr>
          <a:lstStyle/>
          <a:p>
            <a:pPr defTabSz="1219170"/>
            <a:r>
              <a:rPr lang="zh-CN" altLang="en-US" sz="3200" dirty="0">
                <a:solidFill>
                  <a:srgbClr val="FFB200"/>
                </a:solidFill>
                <a:latin typeface="+mn-lt"/>
                <a:ea typeface="+mn-ea"/>
                <a:cs typeface="+mn-ea"/>
              </a:rPr>
              <a:t>分配价目表，助力代理商人员快速、准确的报价</a:t>
            </a:r>
          </a:p>
        </p:txBody>
      </p:sp>
      <p:grpSp>
        <p:nvGrpSpPr>
          <p:cNvPr id="38" name="组合 37">
            <a:extLst>
              <a:ext uri="{FF2B5EF4-FFF2-40B4-BE49-F238E27FC236}">
                <a16:creationId xmlns:a16="http://schemas.microsoft.com/office/drawing/2014/main" id="{63570D95-88DB-F34D-8974-03374615776B}"/>
              </a:ext>
            </a:extLst>
          </p:cNvPr>
          <p:cNvGrpSpPr/>
          <p:nvPr/>
        </p:nvGrpSpPr>
        <p:grpSpPr>
          <a:xfrm>
            <a:off x="1202204" y="2300647"/>
            <a:ext cx="1620957" cy="353040"/>
            <a:chOff x="292378" y="1713746"/>
            <a:chExt cx="1215876" cy="264815"/>
          </a:xfrm>
        </p:grpSpPr>
        <p:sp>
          <p:nvSpPr>
            <p:cNvPr id="39" name="圆角矩形 38">
              <a:extLst>
                <a:ext uri="{FF2B5EF4-FFF2-40B4-BE49-F238E27FC236}">
                  <a16:creationId xmlns:a16="http://schemas.microsoft.com/office/drawing/2014/main" id="{B77DAD2A-0EFE-C745-95B1-07F684341513}"/>
                </a:ext>
              </a:extLst>
            </p:cNvPr>
            <p:cNvSpPr/>
            <p:nvPr/>
          </p:nvSpPr>
          <p:spPr>
            <a:xfrm>
              <a:off x="360253" y="1713746"/>
              <a:ext cx="1080120" cy="264815"/>
            </a:xfrm>
            <a:prstGeom prst="roundRect">
              <a:avLst/>
            </a:prstGeom>
            <a:solidFill>
              <a:srgbClr val="FA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white"/>
                </a:solidFill>
                <a:latin typeface="微软雅黑"/>
                <a:ea typeface="微软雅黑"/>
              </a:endParaRPr>
            </a:p>
          </p:txBody>
        </p:sp>
        <p:sp>
          <p:nvSpPr>
            <p:cNvPr id="40" name="文本框 39">
              <a:extLst>
                <a:ext uri="{FF2B5EF4-FFF2-40B4-BE49-F238E27FC236}">
                  <a16:creationId xmlns:a16="http://schemas.microsoft.com/office/drawing/2014/main" id="{5CFF5CC5-11B2-FA4D-9322-A4C9A6F6D248}"/>
                </a:ext>
              </a:extLst>
            </p:cNvPr>
            <p:cNvSpPr txBox="1"/>
            <p:nvPr/>
          </p:nvSpPr>
          <p:spPr>
            <a:xfrm>
              <a:off x="292378" y="1719228"/>
              <a:ext cx="1215876" cy="253853"/>
            </a:xfrm>
            <a:prstGeom prst="rect">
              <a:avLst/>
            </a:prstGeom>
            <a:noFill/>
          </p:spPr>
          <p:txBody>
            <a:bodyPr wrap="none" rtlCol="0" anchor="ctr">
              <a:spAutoFit/>
            </a:bodyPr>
            <a:lstStyle/>
            <a:p>
              <a:pPr algn="ctr" defTabSz="548549"/>
              <a:r>
                <a:rPr kumimoji="1" lang="zh-CN" altLang="en-US" sz="1599" b="1" dirty="0">
                  <a:solidFill>
                    <a:prstClr val="white"/>
                  </a:solidFill>
                  <a:latin typeface="微软雅黑"/>
                  <a:ea typeface="微软雅黑"/>
                </a:rPr>
                <a:t>下游新建报价单</a:t>
              </a:r>
            </a:p>
          </p:txBody>
        </p:sp>
      </p:grpSp>
      <p:grpSp>
        <p:nvGrpSpPr>
          <p:cNvPr id="41" name="组合 40">
            <a:extLst>
              <a:ext uri="{FF2B5EF4-FFF2-40B4-BE49-F238E27FC236}">
                <a16:creationId xmlns:a16="http://schemas.microsoft.com/office/drawing/2014/main" id="{24DFA586-B2CC-E140-83E0-4AE31F257FDC}"/>
              </a:ext>
            </a:extLst>
          </p:cNvPr>
          <p:cNvGrpSpPr/>
          <p:nvPr/>
        </p:nvGrpSpPr>
        <p:grpSpPr>
          <a:xfrm>
            <a:off x="3346209" y="2300647"/>
            <a:ext cx="1439972" cy="353040"/>
            <a:chOff x="1902130" y="1719838"/>
            <a:chExt cx="1080120" cy="264815"/>
          </a:xfrm>
        </p:grpSpPr>
        <p:sp>
          <p:nvSpPr>
            <p:cNvPr id="42" name="圆角矩形 41">
              <a:extLst>
                <a:ext uri="{FF2B5EF4-FFF2-40B4-BE49-F238E27FC236}">
                  <a16:creationId xmlns:a16="http://schemas.microsoft.com/office/drawing/2014/main" id="{7F23020E-EFCD-8242-9DE7-E93F8CBB1173}"/>
                </a:ext>
              </a:extLst>
            </p:cNvPr>
            <p:cNvSpPr/>
            <p:nvPr/>
          </p:nvSpPr>
          <p:spPr>
            <a:xfrm>
              <a:off x="1902130" y="1719838"/>
              <a:ext cx="1080120" cy="264815"/>
            </a:xfrm>
            <a:prstGeom prst="roundRect">
              <a:avLst/>
            </a:prstGeom>
            <a:solidFill>
              <a:srgbClr val="FA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white"/>
                </a:solidFill>
                <a:latin typeface="微软雅黑"/>
                <a:ea typeface="微软雅黑"/>
              </a:endParaRPr>
            </a:p>
          </p:txBody>
        </p:sp>
        <p:sp>
          <p:nvSpPr>
            <p:cNvPr id="43" name="文本框 42">
              <a:extLst>
                <a:ext uri="{FF2B5EF4-FFF2-40B4-BE49-F238E27FC236}">
                  <a16:creationId xmlns:a16="http://schemas.microsoft.com/office/drawing/2014/main" id="{F2C82C19-95A4-2D45-A0E7-CA502656250A}"/>
                </a:ext>
              </a:extLst>
            </p:cNvPr>
            <p:cNvSpPr txBox="1"/>
            <p:nvPr/>
          </p:nvSpPr>
          <p:spPr>
            <a:xfrm>
              <a:off x="1911217" y="1725320"/>
              <a:ext cx="1061968" cy="253853"/>
            </a:xfrm>
            <a:prstGeom prst="rect">
              <a:avLst/>
            </a:prstGeom>
            <a:noFill/>
          </p:spPr>
          <p:txBody>
            <a:bodyPr wrap="none" rtlCol="0" anchor="ctr">
              <a:spAutoFit/>
            </a:bodyPr>
            <a:lstStyle/>
            <a:p>
              <a:pPr algn="ctr" defTabSz="548549"/>
              <a:r>
                <a:rPr kumimoji="1" lang="zh-CN" altLang="en-US" sz="1599" b="1" dirty="0">
                  <a:solidFill>
                    <a:prstClr val="white"/>
                  </a:solidFill>
                  <a:latin typeface="微软雅黑"/>
                  <a:ea typeface="微软雅黑"/>
                </a:rPr>
                <a:t>发起折扣申请</a:t>
              </a:r>
            </a:p>
          </p:txBody>
        </p:sp>
      </p:grpSp>
      <p:grpSp>
        <p:nvGrpSpPr>
          <p:cNvPr id="44" name="组合 43">
            <a:extLst>
              <a:ext uri="{FF2B5EF4-FFF2-40B4-BE49-F238E27FC236}">
                <a16:creationId xmlns:a16="http://schemas.microsoft.com/office/drawing/2014/main" id="{83902AE9-DEA8-BC42-BEB6-E47FFEDA2DE7}"/>
              </a:ext>
            </a:extLst>
          </p:cNvPr>
          <p:cNvGrpSpPr/>
          <p:nvPr/>
        </p:nvGrpSpPr>
        <p:grpSpPr>
          <a:xfrm>
            <a:off x="5418302" y="2300647"/>
            <a:ext cx="1439972" cy="353040"/>
            <a:chOff x="3432893" y="1721694"/>
            <a:chExt cx="1080120" cy="264815"/>
          </a:xfrm>
        </p:grpSpPr>
        <p:sp>
          <p:nvSpPr>
            <p:cNvPr id="53" name="圆角矩形 52">
              <a:extLst>
                <a:ext uri="{FF2B5EF4-FFF2-40B4-BE49-F238E27FC236}">
                  <a16:creationId xmlns:a16="http://schemas.microsoft.com/office/drawing/2014/main" id="{05133124-31FA-F349-80BD-B0100046EDE0}"/>
                </a:ext>
              </a:extLst>
            </p:cNvPr>
            <p:cNvSpPr/>
            <p:nvPr/>
          </p:nvSpPr>
          <p:spPr>
            <a:xfrm>
              <a:off x="3432893" y="1721694"/>
              <a:ext cx="1080120" cy="264815"/>
            </a:xfrm>
            <a:prstGeom prst="roundRect">
              <a:avLst/>
            </a:prstGeom>
            <a:solidFill>
              <a:srgbClr val="FA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white"/>
                </a:solidFill>
                <a:latin typeface="微软雅黑"/>
                <a:ea typeface="微软雅黑"/>
              </a:endParaRPr>
            </a:p>
          </p:txBody>
        </p:sp>
        <p:sp>
          <p:nvSpPr>
            <p:cNvPr id="58" name="文本框 57">
              <a:extLst>
                <a:ext uri="{FF2B5EF4-FFF2-40B4-BE49-F238E27FC236}">
                  <a16:creationId xmlns:a16="http://schemas.microsoft.com/office/drawing/2014/main" id="{C98BFA0E-F797-DC4C-8872-1CC560798722}"/>
                </a:ext>
              </a:extLst>
            </p:cNvPr>
            <p:cNvSpPr txBox="1"/>
            <p:nvPr/>
          </p:nvSpPr>
          <p:spPr>
            <a:xfrm>
              <a:off x="3595889" y="1727176"/>
              <a:ext cx="754151" cy="253853"/>
            </a:xfrm>
            <a:prstGeom prst="rect">
              <a:avLst/>
            </a:prstGeom>
            <a:noFill/>
          </p:spPr>
          <p:txBody>
            <a:bodyPr wrap="none" rtlCol="0" anchor="ctr">
              <a:spAutoFit/>
            </a:bodyPr>
            <a:lstStyle/>
            <a:p>
              <a:pPr algn="ctr" defTabSz="548549"/>
              <a:r>
                <a:rPr kumimoji="1" lang="zh-CN" altLang="en-US" sz="1599" b="1" dirty="0">
                  <a:solidFill>
                    <a:prstClr val="white"/>
                  </a:solidFill>
                  <a:latin typeface="微软雅黑"/>
                  <a:ea typeface="微软雅黑"/>
                </a:rPr>
                <a:t>上游审核</a:t>
              </a:r>
            </a:p>
          </p:txBody>
        </p:sp>
      </p:grpSp>
      <p:sp>
        <p:nvSpPr>
          <p:cNvPr id="63" name="矩形 62">
            <a:extLst>
              <a:ext uri="{FF2B5EF4-FFF2-40B4-BE49-F238E27FC236}">
                <a16:creationId xmlns:a16="http://schemas.microsoft.com/office/drawing/2014/main" id="{007ECBFA-BAD9-6045-9A4E-A428BECE3BBD}"/>
              </a:ext>
            </a:extLst>
          </p:cNvPr>
          <p:cNvSpPr/>
          <p:nvPr/>
        </p:nvSpPr>
        <p:spPr>
          <a:xfrm>
            <a:off x="609520" y="1059718"/>
            <a:ext cx="11149577" cy="787139"/>
          </a:xfrm>
          <a:prstGeom prst="rect">
            <a:avLst/>
          </a:prstGeom>
        </p:spPr>
        <p:txBody>
          <a:bodyPr wrap="square">
            <a:spAutoFit/>
          </a:bodyPr>
          <a:lstStyle/>
          <a:p>
            <a:pPr defTabSz="548549">
              <a:lnSpc>
                <a:spcPct val="150000"/>
              </a:lnSpc>
            </a:pPr>
            <a:r>
              <a:rPr lang="zh-CN" altLang="en-US" sz="1599" dirty="0">
                <a:solidFill>
                  <a:prstClr val="black"/>
                </a:solidFill>
                <a:latin typeface="微软雅黑"/>
                <a:ea typeface="微软雅黑"/>
              </a:rPr>
              <a:t>为不同的伙伴，不同级别的客户分配不同的价目表，金牌代理拥有更低的折扣，激发代理商的积极性；同时下游代理商新建报价单时，在伙伴价目表的基础上，可以继续申请折扣，上游渠道负责人审核通过后生效；</a:t>
            </a:r>
            <a:endParaRPr lang="en-US" altLang="zh-CN" sz="1599" dirty="0">
              <a:solidFill>
                <a:prstClr val="black"/>
              </a:solidFill>
              <a:latin typeface="微软雅黑"/>
              <a:ea typeface="微软雅黑"/>
            </a:endParaRPr>
          </a:p>
        </p:txBody>
      </p:sp>
      <p:cxnSp>
        <p:nvCxnSpPr>
          <p:cNvPr id="64" name="直线箭头连接符 63">
            <a:extLst>
              <a:ext uri="{FF2B5EF4-FFF2-40B4-BE49-F238E27FC236}">
                <a16:creationId xmlns:a16="http://schemas.microsoft.com/office/drawing/2014/main" id="{E1C308C2-8750-3B41-89B1-677116DCB347}"/>
              </a:ext>
            </a:extLst>
          </p:cNvPr>
          <p:cNvCxnSpPr>
            <a:cxnSpLocks/>
          </p:cNvCxnSpPr>
          <p:nvPr/>
        </p:nvCxnSpPr>
        <p:spPr>
          <a:xfrm>
            <a:off x="2732666" y="2440782"/>
            <a:ext cx="546338"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3CB6AE7E-AC68-A741-A7B2-3DFE041B55E3}"/>
              </a:ext>
            </a:extLst>
          </p:cNvPr>
          <p:cNvCxnSpPr>
            <a:cxnSpLocks/>
          </p:cNvCxnSpPr>
          <p:nvPr/>
        </p:nvCxnSpPr>
        <p:spPr>
          <a:xfrm>
            <a:off x="4853386" y="2440782"/>
            <a:ext cx="546338"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6841D2B4-CF58-2E41-BF98-8720C15C3968}"/>
              </a:ext>
            </a:extLst>
          </p:cNvPr>
          <p:cNvSpPr txBox="1"/>
          <p:nvPr/>
        </p:nvSpPr>
        <p:spPr>
          <a:xfrm>
            <a:off x="5399724" y="2853664"/>
            <a:ext cx="2185214" cy="276999"/>
          </a:xfrm>
          <a:prstGeom prst="rect">
            <a:avLst/>
          </a:prstGeom>
          <a:noFill/>
        </p:spPr>
        <p:txBody>
          <a:bodyPr wrap="none" rtlCol="0">
            <a:spAutoFit/>
          </a:bodyPr>
          <a:lstStyle/>
          <a:p>
            <a:pPr defTabSz="548549"/>
            <a:r>
              <a:rPr kumimoji="1" lang="zh-CN" altLang="en-US" sz="1200" dirty="0">
                <a:solidFill>
                  <a:prstClr val="black"/>
                </a:solidFill>
                <a:latin typeface="微软雅黑"/>
                <a:ea typeface="微软雅黑"/>
              </a:rPr>
              <a:t>下游新建报价单时选择价目表</a:t>
            </a:r>
          </a:p>
        </p:txBody>
      </p:sp>
      <p:pic>
        <p:nvPicPr>
          <p:cNvPr id="70" name="图片 69">
            <a:extLst>
              <a:ext uri="{FF2B5EF4-FFF2-40B4-BE49-F238E27FC236}">
                <a16:creationId xmlns:a16="http://schemas.microsoft.com/office/drawing/2014/main" id="{654F5CAB-8B60-7744-B3F1-8C76F0E26E92}"/>
              </a:ext>
            </a:extLst>
          </p:cNvPr>
          <p:cNvPicPr>
            <a:picLocks noChangeAspect="1"/>
          </p:cNvPicPr>
          <p:nvPr/>
        </p:nvPicPr>
        <p:blipFill rotWithShape="1">
          <a:blip r:embed="rId3"/>
          <a:srcRect b="20601"/>
          <a:stretch/>
        </p:blipFill>
        <p:spPr>
          <a:xfrm>
            <a:off x="5456231" y="3186702"/>
            <a:ext cx="2208468" cy="3507030"/>
          </a:xfrm>
          <a:prstGeom prst="rect">
            <a:avLst/>
          </a:prstGeom>
          <a:ln>
            <a:solidFill>
              <a:schemeClr val="bg1">
                <a:lumMod val="75000"/>
              </a:schemeClr>
            </a:solidFill>
          </a:ln>
        </p:spPr>
      </p:pic>
      <p:pic>
        <p:nvPicPr>
          <p:cNvPr id="78" name="图片 77">
            <a:extLst>
              <a:ext uri="{FF2B5EF4-FFF2-40B4-BE49-F238E27FC236}">
                <a16:creationId xmlns:a16="http://schemas.microsoft.com/office/drawing/2014/main" id="{B445765E-F58F-2A42-9B4B-0B43564B3E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402" y="3174912"/>
            <a:ext cx="4792885" cy="2966720"/>
          </a:xfrm>
          <a:prstGeom prst="rect">
            <a:avLst/>
          </a:prstGeom>
          <a:ln>
            <a:solidFill>
              <a:schemeClr val="bg1">
                <a:lumMod val="75000"/>
              </a:schemeClr>
            </a:solidFill>
          </a:ln>
        </p:spPr>
      </p:pic>
      <p:sp>
        <p:nvSpPr>
          <p:cNvPr id="79" name="文本框 78">
            <a:extLst>
              <a:ext uri="{FF2B5EF4-FFF2-40B4-BE49-F238E27FC236}">
                <a16:creationId xmlns:a16="http://schemas.microsoft.com/office/drawing/2014/main" id="{C8ACFFAA-A299-294C-A5FB-A459958081F6}"/>
              </a:ext>
            </a:extLst>
          </p:cNvPr>
          <p:cNvSpPr txBox="1"/>
          <p:nvPr/>
        </p:nvSpPr>
        <p:spPr>
          <a:xfrm>
            <a:off x="1171537" y="2853664"/>
            <a:ext cx="2646878" cy="276999"/>
          </a:xfrm>
          <a:prstGeom prst="rect">
            <a:avLst/>
          </a:prstGeom>
          <a:noFill/>
        </p:spPr>
        <p:txBody>
          <a:bodyPr wrap="none" rtlCol="0">
            <a:spAutoFit/>
          </a:bodyPr>
          <a:lstStyle/>
          <a:p>
            <a:pPr defTabSz="548549"/>
            <a:r>
              <a:rPr kumimoji="1" lang="zh-CN" altLang="en-US" sz="1200" dirty="0">
                <a:solidFill>
                  <a:prstClr val="black"/>
                </a:solidFill>
                <a:latin typeface="微软雅黑"/>
                <a:ea typeface="微软雅黑"/>
              </a:rPr>
              <a:t>上游渠道负责人为代理商分配价目表</a:t>
            </a:r>
          </a:p>
        </p:txBody>
      </p:sp>
      <p:pic>
        <p:nvPicPr>
          <p:cNvPr id="80" name="图片 79">
            <a:extLst>
              <a:ext uri="{FF2B5EF4-FFF2-40B4-BE49-F238E27FC236}">
                <a16:creationId xmlns:a16="http://schemas.microsoft.com/office/drawing/2014/main" id="{7F0FFB71-158B-C349-91B6-AE94CB16A5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7509" r="1" b="31101"/>
          <a:stretch/>
        </p:blipFill>
        <p:spPr>
          <a:xfrm>
            <a:off x="7991286" y="3161427"/>
            <a:ext cx="4020927" cy="2939147"/>
          </a:xfrm>
          <a:prstGeom prst="rect">
            <a:avLst/>
          </a:prstGeom>
          <a:ln>
            <a:solidFill>
              <a:schemeClr val="bg1">
                <a:lumMod val="75000"/>
              </a:schemeClr>
            </a:solidFill>
          </a:ln>
        </p:spPr>
      </p:pic>
      <p:sp>
        <p:nvSpPr>
          <p:cNvPr id="81" name="文本框 80">
            <a:extLst>
              <a:ext uri="{FF2B5EF4-FFF2-40B4-BE49-F238E27FC236}">
                <a16:creationId xmlns:a16="http://schemas.microsoft.com/office/drawing/2014/main" id="{ABBE95F8-21B2-624F-BBCE-556A9EB957E6}"/>
              </a:ext>
            </a:extLst>
          </p:cNvPr>
          <p:cNvSpPr txBox="1"/>
          <p:nvPr/>
        </p:nvSpPr>
        <p:spPr>
          <a:xfrm>
            <a:off x="9087402" y="2853664"/>
            <a:ext cx="1415772" cy="276999"/>
          </a:xfrm>
          <a:prstGeom prst="rect">
            <a:avLst/>
          </a:prstGeom>
          <a:noFill/>
        </p:spPr>
        <p:txBody>
          <a:bodyPr wrap="none" rtlCol="0">
            <a:spAutoFit/>
          </a:bodyPr>
          <a:lstStyle/>
          <a:p>
            <a:pPr defTabSz="548549"/>
            <a:r>
              <a:rPr kumimoji="1" lang="zh-CN" altLang="en-US" sz="1200" dirty="0">
                <a:solidFill>
                  <a:prstClr val="black"/>
                </a:solidFill>
                <a:latin typeface="微软雅黑"/>
                <a:ea typeface="微软雅黑"/>
              </a:rPr>
              <a:t>上游审批报价申请</a:t>
            </a:r>
          </a:p>
        </p:txBody>
      </p:sp>
      <p:sp>
        <p:nvSpPr>
          <p:cNvPr id="21" name="矩形 20">
            <a:extLst>
              <a:ext uri="{FF2B5EF4-FFF2-40B4-BE49-F238E27FC236}">
                <a16:creationId xmlns:a16="http://schemas.microsoft.com/office/drawing/2014/main" id="{20CE1548-8464-3241-8E19-C96C20896868}"/>
              </a:ext>
            </a:extLst>
          </p:cNvPr>
          <p:cNvSpPr/>
          <p:nvPr/>
        </p:nvSpPr>
        <p:spPr>
          <a:xfrm>
            <a:off x="5452268" y="6342961"/>
            <a:ext cx="829450" cy="350771"/>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white"/>
              </a:solidFill>
              <a:latin typeface="微软雅黑"/>
              <a:ea typeface="微软雅黑"/>
            </a:endParaRPr>
          </a:p>
        </p:txBody>
      </p:sp>
      <p:sp>
        <p:nvSpPr>
          <p:cNvPr id="22" name="矩形 21">
            <a:extLst>
              <a:ext uri="{FF2B5EF4-FFF2-40B4-BE49-F238E27FC236}">
                <a16:creationId xmlns:a16="http://schemas.microsoft.com/office/drawing/2014/main" id="{8DC368D2-FEA2-D24D-81F7-D3FEEC65B984}"/>
              </a:ext>
            </a:extLst>
          </p:cNvPr>
          <p:cNvSpPr/>
          <p:nvPr/>
        </p:nvSpPr>
        <p:spPr>
          <a:xfrm>
            <a:off x="8023641" y="3903429"/>
            <a:ext cx="3927453" cy="51957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49"/>
            <a:endParaRPr kumimoji="1" lang="zh-CN" altLang="en-US">
              <a:solidFill>
                <a:prstClr val="black"/>
              </a:solidFill>
              <a:latin typeface="微软雅黑"/>
              <a:ea typeface="微软雅黑"/>
            </a:endParaRPr>
          </a:p>
        </p:txBody>
      </p:sp>
    </p:spTree>
    <p:extLst>
      <p:ext uri="{BB962C8B-B14F-4D97-AF65-F5344CB8AC3E}">
        <p14:creationId xmlns:p14="http://schemas.microsoft.com/office/powerpoint/2010/main" val="844971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4DF2BB-6D60-4AA6-83A1-A8B7D034F7CE}"/>
              </a:ext>
            </a:extLst>
          </p:cNvPr>
          <p:cNvSpPr/>
          <p:nvPr/>
        </p:nvSpPr>
        <p:spPr>
          <a:xfrm>
            <a:off x="893004" y="1670247"/>
            <a:ext cx="10363092" cy="78006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6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5" name="矩形 4">
            <a:extLst>
              <a:ext uri="{FF2B5EF4-FFF2-40B4-BE49-F238E27FC236}">
                <a16:creationId xmlns:a16="http://schemas.microsoft.com/office/drawing/2014/main" id="{7DD6521B-7335-47B1-AF52-33141A8BF17D}"/>
              </a:ext>
            </a:extLst>
          </p:cNvPr>
          <p:cNvSpPr/>
          <p:nvPr/>
        </p:nvSpPr>
        <p:spPr>
          <a:xfrm>
            <a:off x="909936" y="2548880"/>
            <a:ext cx="10369172" cy="4190809"/>
          </a:xfrm>
          <a:prstGeom prst="rect">
            <a:avLst/>
          </a:prstGeom>
          <a:solidFill>
            <a:schemeClr val="accent2">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6" name="矩形 5">
            <a:extLst>
              <a:ext uri="{FF2B5EF4-FFF2-40B4-BE49-F238E27FC236}">
                <a16:creationId xmlns:a16="http://schemas.microsoft.com/office/drawing/2014/main" id="{2C068083-7CB2-4643-A7BE-A1277E5C73CD}"/>
              </a:ext>
            </a:extLst>
          </p:cNvPr>
          <p:cNvSpPr/>
          <p:nvPr/>
        </p:nvSpPr>
        <p:spPr>
          <a:xfrm>
            <a:off x="893004" y="1124311"/>
            <a:ext cx="10386104" cy="496525"/>
          </a:xfrm>
          <a:prstGeom prst="rect">
            <a:avLst/>
          </a:prstGeom>
          <a:solidFill>
            <a:schemeClr val="accent5">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6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7" name="矩形 6">
            <a:extLst>
              <a:ext uri="{FF2B5EF4-FFF2-40B4-BE49-F238E27FC236}">
                <a16:creationId xmlns:a16="http://schemas.microsoft.com/office/drawing/2014/main" id="{6F67AE2C-6539-4E71-A699-328CFBE5A206}"/>
              </a:ext>
            </a:extLst>
          </p:cNvPr>
          <p:cNvSpPr/>
          <p:nvPr/>
        </p:nvSpPr>
        <p:spPr>
          <a:xfrm>
            <a:off x="1134171" y="3548129"/>
            <a:ext cx="2100494" cy="2141334"/>
          </a:xfrm>
          <a:prstGeom prst="rect">
            <a:avLst/>
          </a:prstGeom>
          <a:solidFill>
            <a:schemeClr val="bg1">
              <a:lumMod val="95000"/>
            </a:schemeClr>
          </a:solidFill>
          <a:ln w="6350">
            <a:no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p:txBody>
      </p:sp>
      <p:sp>
        <p:nvSpPr>
          <p:cNvPr id="8" name="矩形 7">
            <a:extLst>
              <a:ext uri="{FF2B5EF4-FFF2-40B4-BE49-F238E27FC236}">
                <a16:creationId xmlns:a16="http://schemas.microsoft.com/office/drawing/2014/main" id="{8CF16976-425A-4AA7-93B0-39DB2A96BC10}"/>
              </a:ext>
            </a:extLst>
          </p:cNvPr>
          <p:cNvSpPr/>
          <p:nvPr/>
        </p:nvSpPr>
        <p:spPr>
          <a:xfrm>
            <a:off x="1246545" y="4135230"/>
            <a:ext cx="624965"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字段</a:t>
            </a:r>
          </a:p>
        </p:txBody>
      </p:sp>
      <p:sp>
        <p:nvSpPr>
          <p:cNvPr id="9" name="矩形 8">
            <a:extLst>
              <a:ext uri="{FF2B5EF4-FFF2-40B4-BE49-F238E27FC236}">
                <a16:creationId xmlns:a16="http://schemas.microsoft.com/office/drawing/2014/main" id="{D08F4647-8D05-44AC-ADD8-6E9F19D6AB1B}"/>
              </a:ext>
            </a:extLst>
          </p:cNvPr>
          <p:cNvSpPr/>
          <p:nvPr/>
        </p:nvSpPr>
        <p:spPr>
          <a:xfrm>
            <a:off x="1918309" y="4135228"/>
            <a:ext cx="624965"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布局</a:t>
            </a:r>
          </a:p>
        </p:txBody>
      </p:sp>
      <p:sp>
        <p:nvSpPr>
          <p:cNvPr id="10" name="矩形 9">
            <a:extLst>
              <a:ext uri="{FF2B5EF4-FFF2-40B4-BE49-F238E27FC236}">
                <a16:creationId xmlns:a16="http://schemas.microsoft.com/office/drawing/2014/main" id="{5D5F2290-A186-4735-8628-974B85D65469}"/>
              </a:ext>
            </a:extLst>
          </p:cNvPr>
          <p:cNvSpPr/>
          <p:nvPr/>
        </p:nvSpPr>
        <p:spPr>
          <a:xfrm>
            <a:off x="2609701" y="4135227"/>
            <a:ext cx="624965"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验证</a:t>
            </a:r>
          </a:p>
        </p:txBody>
      </p:sp>
      <p:sp>
        <p:nvSpPr>
          <p:cNvPr id="11" name="矩形 10">
            <a:extLst>
              <a:ext uri="{FF2B5EF4-FFF2-40B4-BE49-F238E27FC236}">
                <a16:creationId xmlns:a16="http://schemas.microsoft.com/office/drawing/2014/main" id="{6FF6C071-42FB-4E1A-BF2C-DB0F962CC0AA}"/>
              </a:ext>
            </a:extLst>
          </p:cNvPr>
          <p:cNvSpPr/>
          <p:nvPr/>
        </p:nvSpPr>
        <p:spPr>
          <a:xfrm>
            <a:off x="1246545" y="4632834"/>
            <a:ext cx="624965"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操作</a:t>
            </a:r>
          </a:p>
        </p:txBody>
      </p:sp>
      <p:sp>
        <p:nvSpPr>
          <p:cNvPr id="12" name="矩形 11">
            <a:extLst>
              <a:ext uri="{FF2B5EF4-FFF2-40B4-BE49-F238E27FC236}">
                <a16:creationId xmlns:a16="http://schemas.microsoft.com/office/drawing/2014/main" id="{F8FC61C1-F9A0-4687-A3C5-3C2EDF162C75}"/>
              </a:ext>
            </a:extLst>
          </p:cNvPr>
          <p:cNvSpPr/>
          <p:nvPr/>
        </p:nvSpPr>
        <p:spPr>
          <a:xfrm>
            <a:off x="1918308" y="4625931"/>
            <a:ext cx="624965"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规则</a:t>
            </a:r>
          </a:p>
        </p:txBody>
      </p:sp>
      <p:sp>
        <p:nvSpPr>
          <p:cNvPr id="13" name="矩形 12">
            <a:extLst>
              <a:ext uri="{FF2B5EF4-FFF2-40B4-BE49-F238E27FC236}">
                <a16:creationId xmlns:a16="http://schemas.microsoft.com/office/drawing/2014/main" id="{1A31A542-44E4-4B30-B9C1-48E3EE6C2168}"/>
              </a:ext>
            </a:extLst>
          </p:cNvPr>
          <p:cNvSpPr/>
          <p:nvPr/>
        </p:nvSpPr>
        <p:spPr>
          <a:xfrm>
            <a:off x="2609701" y="4639110"/>
            <a:ext cx="624965"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查重</a:t>
            </a:r>
          </a:p>
        </p:txBody>
      </p:sp>
      <p:sp>
        <p:nvSpPr>
          <p:cNvPr id="14" name="矩形 13">
            <a:extLst>
              <a:ext uri="{FF2B5EF4-FFF2-40B4-BE49-F238E27FC236}">
                <a16:creationId xmlns:a16="http://schemas.microsoft.com/office/drawing/2014/main" id="{7FFA043C-AB53-49D3-8174-0FC8A924E8E5}"/>
              </a:ext>
            </a:extLst>
          </p:cNvPr>
          <p:cNvSpPr/>
          <p:nvPr/>
        </p:nvSpPr>
        <p:spPr>
          <a:xfrm>
            <a:off x="1230586" y="5088416"/>
            <a:ext cx="1931591"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权限：角色、功能、数据</a:t>
            </a:r>
          </a:p>
        </p:txBody>
      </p:sp>
      <p:sp>
        <p:nvSpPr>
          <p:cNvPr id="15" name="矩形 14">
            <a:extLst>
              <a:ext uri="{FF2B5EF4-FFF2-40B4-BE49-F238E27FC236}">
                <a16:creationId xmlns:a16="http://schemas.microsoft.com/office/drawing/2014/main" id="{600C42E0-CF34-454B-9FF9-91A322045ABA}"/>
              </a:ext>
            </a:extLst>
          </p:cNvPr>
          <p:cNvSpPr/>
          <p:nvPr/>
        </p:nvSpPr>
        <p:spPr>
          <a:xfrm>
            <a:off x="1447459" y="6057626"/>
            <a:ext cx="1451768" cy="29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元数据引擎</a:t>
            </a:r>
          </a:p>
        </p:txBody>
      </p:sp>
      <p:sp>
        <p:nvSpPr>
          <p:cNvPr id="16" name="矩形 15">
            <a:extLst>
              <a:ext uri="{FF2B5EF4-FFF2-40B4-BE49-F238E27FC236}">
                <a16:creationId xmlns:a16="http://schemas.microsoft.com/office/drawing/2014/main" id="{939B10FE-9952-4069-BBD5-08F4E4304AFC}"/>
              </a:ext>
            </a:extLst>
          </p:cNvPr>
          <p:cNvSpPr/>
          <p:nvPr/>
        </p:nvSpPr>
        <p:spPr>
          <a:xfrm>
            <a:off x="1447729" y="6455081"/>
            <a:ext cx="1451499" cy="27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流程引擎</a:t>
            </a:r>
          </a:p>
        </p:txBody>
      </p:sp>
      <p:sp>
        <p:nvSpPr>
          <p:cNvPr id="17" name="矩形 16">
            <a:extLst>
              <a:ext uri="{FF2B5EF4-FFF2-40B4-BE49-F238E27FC236}">
                <a16:creationId xmlns:a16="http://schemas.microsoft.com/office/drawing/2014/main" id="{96AD4038-0D9E-483F-BC1D-F475CCB83AFD}"/>
              </a:ext>
            </a:extLst>
          </p:cNvPr>
          <p:cNvSpPr/>
          <p:nvPr/>
        </p:nvSpPr>
        <p:spPr>
          <a:xfrm>
            <a:off x="3132712" y="6057626"/>
            <a:ext cx="1453135" cy="29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规则引擎</a:t>
            </a:r>
          </a:p>
        </p:txBody>
      </p:sp>
      <p:sp>
        <p:nvSpPr>
          <p:cNvPr id="19" name="矩形 18">
            <a:extLst>
              <a:ext uri="{FF2B5EF4-FFF2-40B4-BE49-F238E27FC236}">
                <a16:creationId xmlns:a16="http://schemas.microsoft.com/office/drawing/2014/main" id="{7779B7E6-CF7E-4BBE-87D3-40E9BA2D53AA}"/>
              </a:ext>
            </a:extLst>
          </p:cNvPr>
          <p:cNvSpPr/>
          <p:nvPr/>
        </p:nvSpPr>
        <p:spPr>
          <a:xfrm>
            <a:off x="6438831" y="6046539"/>
            <a:ext cx="1424325" cy="29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Feed</a:t>
            </a:r>
            <a:r>
              <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流引擎</a:t>
            </a:r>
          </a:p>
        </p:txBody>
      </p:sp>
      <p:sp>
        <p:nvSpPr>
          <p:cNvPr id="20" name="矩形 19">
            <a:extLst>
              <a:ext uri="{FF2B5EF4-FFF2-40B4-BE49-F238E27FC236}">
                <a16:creationId xmlns:a16="http://schemas.microsoft.com/office/drawing/2014/main" id="{66571D9C-7A44-49B6-A79E-84661291733B}"/>
              </a:ext>
            </a:extLst>
          </p:cNvPr>
          <p:cNvSpPr/>
          <p:nvPr/>
        </p:nvSpPr>
        <p:spPr>
          <a:xfrm>
            <a:off x="8096641" y="6046539"/>
            <a:ext cx="1355667" cy="29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IM</a:t>
            </a:r>
            <a:r>
              <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引擎</a:t>
            </a:r>
          </a:p>
        </p:txBody>
      </p:sp>
      <p:sp>
        <p:nvSpPr>
          <p:cNvPr id="21" name="矩形 20">
            <a:extLst>
              <a:ext uri="{FF2B5EF4-FFF2-40B4-BE49-F238E27FC236}">
                <a16:creationId xmlns:a16="http://schemas.microsoft.com/office/drawing/2014/main" id="{7D611297-36A8-4271-91D6-FAE48D9E92CF}"/>
              </a:ext>
            </a:extLst>
          </p:cNvPr>
          <p:cNvSpPr/>
          <p:nvPr/>
        </p:nvSpPr>
        <p:spPr>
          <a:xfrm>
            <a:off x="9685790" y="6441653"/>
            <a:ext cx="1387977" cy="29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BI</a:t>
            </a:r>
            <a:r>
              <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元数据</a:t>
            </a:r>
          </a:p>
        </p:txBody>
      </p:sp>
      <p:sp>
        <p:nvSpPr>
          <p:cNvPr id="22" name="矩形 21">
            <a:extLst>
              <a:ext uri="{FF2B5EF4-FFF2-40B4-BE49-F238E27FC236}">
                <a16:creationId xmlns:a16="http://schemas.microsoft.com/office/drawing/2014/main" id="{D92A85BE-6044-438D-B7CC-62B41B5DBD91}"/>
              </a:ext>
            </a:extLst>
          </p:cNvPr>
          <p:cNvSpPr/>
          <p:nvPr/>
        </p:nvSpPr>
        <p:spPr>
          <a:xfrm>
            <a:off x="9685790" y="6043451"/>
            <a:ext cx="1387977" cy="29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ETL</a:t>
            </a:r>
            <a:endPar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endParaRPr>
          </a:p>
        </p:txBody>
      </p:sp>
      <p:sp>
        <p:nvSpPr>
          <p:cNvPr id="23" name="文本框 22">
            <a:extLst>
              <a:ext uri="{FF2B5EF4-FFF2-40B4-BE49-F238E27FC236}">
                <a16:creationId xmlns:a16="http://schemas.microsoft.com/office/drawing/2014/main" id="{F35DBF06-2DD3-40D9-85AB-19CDAFA0D0B7}"/>
              </a:ext>
            </a:extLst>
          </p:cNvPr>
          <p:cNvSpPr txBox="1"/>
          <p:nvPr/>
        </p:nvSpPr>
        <p:spPr>
          <a:xfrm>
            <a:off x="417137" y="3822843"/>
            <a:ext cx="359298" cy="1446935"/>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828800" hangingPunct="1">
              <a:defRPr sz="3600" b="1" kern="1200">
                <a:solidFill>
                  <a:schemeClr val="accent2">
                    <a:lumMod val="75000"/>
                  </a:schemeClr>
                </a:solidFill>
              </a:defRPr>
            </a:lvl1p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srgbClr val="C0504D">
                    <a:lumMod val="75000"/>
                  </a:srgbClr>
                </a:solidFill>
                <a:effectLst/>
                <a:uLnTx/>
                <a:uFillTx/>
                <a:latin typeface="Microsoft YaHei" panose="020B0503020204020204" pitchFamily="34" charset="-122"/>
                <a:ea typeface="Microsoft YaHei" panose="020B0503020204020204" pitchFamily="34" charset="-122"/>
                <a:cs typeface="+mn-cs"/>
              </a:rPr>
              <a:t>PaaS</a:t>
            </a:r>
            <a:r>
              <a:rPr kumimoji="0" lang="zh-CN" altLang="en-US" sz="1467" b="0" i="0" u="none" strike="noStrike" kern="1200" cap="none" spc="0" normalizeH="0" baseline="0" noProof="0" dirty="0">
                <a:ln>
                  <a:noFill/>
                </a:ln>
                <a:solidFill>
                  <a:srgbClr val="C0504D">
                    <a:lumMod val="75000"/>
                  </a:srgbClr>
                </a:solidFill>
                <a:effectLst/>
                <a:uLnTx/>
                <a:uFillTx/>
                <a:latin typeface="Microsoft YaHei" panose="020B0503020204020204" pitchFamily="34" charset="-122"/>
                <a:ea typeface="Microsoft YaHei" panose="020B0503020204020204" pitchFamily="34" charset="-122"/>
                <a:cs typeface="+mn-cs"/>
              </a:rPr>
              <a:t>平</a:t>
            </a:r>
            <a:endParaRPr kumimoji="0" lang="en-US" altLang="zh-CN" sz="1467" b="0" i="0" u="none" strike="noStrike" kern="1200" cap="none" spc="0" normalizeH="0" baseline="0" noProof="0" dirty="0">
              <a:ln>
                <a:noFill/>
              </a:ln>
              <a:solidFill>
                <a:srgbClr val="C0504D">
                  <a:lumMod val="75000"/>
                </a:srgb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srgbClr val="C0504D">
                    <a:lumMod val="75000"/>
                  </a:srgbClr>
                </a:solidFill>
                <a:effectLst/>
                <a:uLnTx/>
                <a:uFillTx/>
                <a:latin typeface="Microsoft YaHei" panose="020B0503020204020204" pitchFamily="34" charset="-122"/>
                <a:ea typeface="Microsoft YaHei" panose="020B0503020204020204" pitchFamily="34" charset="-122"/>
                <a:cs typeface="+mn-cs"/>
              </a:rPr>
              <a:t>台</a:t>
            </a:r>
          </a:p>
        </p:txBody>
      </p:sp>
      <p:sp>
        <p:nvSpPr>
          <p:cNvPr id="24" name="矩形 23">
            <a:extLst>
              <a:ext uri="{FF2B5EF4-FFF2-40B4-BE49-F238E27FC236}">
                <a16:creationId xmlns:a16="http://schemas.microsoft.com/office/drawing/2014/main" id="{0329EC15-EC53-4950-8FC2-4384F4AC4FC6}"/>
              </a:ext>
            </a:extLst>
          </p:cNvPr>
          <p:cNvSpPr/>
          <p:nvPr/>
        </p:nvSpPr>
        <p:spPr>
          <a:xfrm>
            <a:off x="3137007" y="6455081"/>
            <a:ext cx="1437205" cy="27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搜索服务</a:t>
            </a:r>
          </a:p>
        </p:txBody>
      </p:sp>
      <p:sp>
        <p:nvSpPr>
          <p:cNvPr id="25" name="矩形 24">
            <a:extLst>
              <a:ext uri="{FF2B5EF4-FFF2-40B4-BE49-F238E27FC236}">
                <a16:creationId xmlns:a16="http://schemas.microsoft.com/office/drawing/2014/main" id="{8E7036BC-FD06-497C-8F02-C6435481FF6D}"/>
              </a:ext>
            </a:extLst>
          </p:cNvPr>
          <p:cNvSpPr/>
          <p:nvPr/>
        </p:nvSpPr>
        <p:spPr>
          <a:xfrm>
            <a:off x="6449486" y="6449997"/>
            <a:ext cx="1405080" cy="291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传输服务</a:t>
            </a:r>
          </a:p>
        </p:txBody>
      </p:sp>
      <p:sp>
        <p:nvSpPr>
          <p:cNvPr id="26" name="矩形 25">
            <a:extLst>
              <a:ext uri="{FF2B5EF4-FFF2-40B4-BE49-F238E27FC236}">
                <a16:creationId xmlns:a16="http://schemas.microsoft.com/office/drawing/2014/main" id="{63D22DBD-8E14-4ADA-AF68-8272C6531EB6}"/>
              </a:ext>
            </a:extLst>
          </p:cNvPr>
          <p:cNvSpPr/>
          <p:nvPr/>
        </p:nvSpPr>
        <p:spPr>
          <a:xfrm>
            <a:off x="4811992" y="6450911"/>
            <a:ext cx="1399714" cy="291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映射服务</a:t>
            </a:r>
          </a:p>
        </p:txBody>
      </p:sp>
      <p:sp>
        <p:nvSpPr>
          <p:cNvPr id="27" name="矩形 26">
            <a:extLst>
              <a:ext uri="{FF2B5EF4-FFF2-40B4-BE49-F238E27FC236}">
                <a16:creationId xmlns:a16="http://schemas.microsoft.com/office/drawing/2014/main" id="{016AA897-23B2-445D-B617-D4EAF30900DF}"/>
              </a:ext>
            </a:extLst>
          </p:cNvPr>
          <p:cNvSpPr/>
          <p:nvPr/>
        </p:nvSpPr>
        <p:spPr>
          <a:xfrm>
            <a:off x="4819331" y="6056230"/>
            <a:ext cx="1386016" cy="292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通讯录服务</a:t>
            </a:r>
          </a:p>
        </p:txBody>
      </p:sp>
      <p:sp>
        <p:nvSpPr>
          <p:cNvPr id="28" name="矩形 27">
            <a:extLst>
              <a:ext uri="{FF2B5EF4-FFF2-40B4-BE49-F238E27FC236}">
                <a16:creationId xmlns:a16="http://schemas.microsoft.com/office/drawing/2014/main" id="{EF837927-56A0-4DE3-927A-B0E849C5591F}"/>
              </a:ext>
            </a:extLst>
          </p:cNvPr>
          <p:cNvSpPr/>
          <p:nvPr/>
        </p:nvSpPr>
        <p:spPr>
          <a:xfrm>
            <a:off x="8092345" y="6449996"/>
            <a:ext cx="1355667" cy="280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156"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数据迁移</a:t>
            </a:r>
          </a:p>
        </p:txBody>
      </p:sp>
      <p:sp>
        <p:nvSpPr>
          <p:cNvPr id="29" name="矩形 28">
            <a:extLst>
              <a:ext uri="{FF2B5EF4-FFF2-40B4-BE49-F238E27FC236}">
                <a16:creationId xmlns:a16="http://schemas.microsoft.com/office/drawing/2014/main" id="{B69A1F6B-9462-4906-9A91-518B0C1100B9}"/>
              </a:ext>
            </a:extLst>
          </p:cNvPr>
          <p:cNvSpPr/>
          <p:nvPr/>
        </p:nvSpPr>
        <p:spPr>
          <a:xfrm>
            <a:off x="1394999" y="3697108"/>
            <a:ext cx="1826141"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对象基础定制能力</a:t>
            </a:r>
            <a:endParaRPr kumimoji="1" lang="en-US" altLang="zh-CN" sz="16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endParaRPr>
          </a:p>
        </p:txBody>
      </p:sp>
      <p:sp>
        <p:nvSpPr>
          <p:cNvPr id="30" name="矩形 29">
            <a:extLst>
              <a:ext uri="{FF2B5EF4-FFF2-40B4-BE49-F238E27FC236}">
                <a16:creationId xmlns:a16="http://schemas.microsoft.com/office/drawing/2014/main" id="{492F42FA-C45F-462E-BD54-1A3BF2113C34}"/>
              </a:ext>
            </a:extLst>
          </p:cNvPr>
          <p:cNvSpPr/>
          <p:nvPr/>
        </p:nvSpPr>
        <p:spPr>
          <a:xfrm>
            <a:off x="3354008" y="3561350"/>
            <a:ext cx="1620265" cy="2142968"/>
          </a:xfrm>
          <a:prstGeom prst="rect">
            <a:avLst/>
          </a:prstGeom>
          <a:solidFill>
            <a:schemeClr val="bg1">
              <a:lumMod val="95000"/>
            </a:schemeClr>
          </a:solidFill>
          <a:ln w="9525">
            <a:no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p:txBody>
      </p:sp>
      <p:grpSp>
        <p:nvGrpSpPr>
          <p:cNvPr id="31" name="组合 30">
            <a:extLst>
              <a:ext uri="{FF2B5EF4-FFF2-40B4-BE49-F238E27FC236}">
                <a16:creationId xmlns:a16="http://schemas.microsoft.com/office/drawing/2014/main" id="{87AD14B9-AA1A-4000-8782-E32C5C8D8FA5}"/>
              </a:ext>
            </a:extLst>
          </p:cNvPr>
          <p:cNvGrpSpPr/>
          <p:nvPr/>
        </p:nvGrpSpPr>
        <p:grpSpPr>
          <a:xfrm>
            <a:off x="3452711" y="3710328"/>
            <a:ext cx="1491138" cy="1778452"/>
            <a:chOff x="2765893" y="2643792"/>
            <a:chExt cx="1118499" cy="1334013"/>
          </a:xfrm>
        </p:grpSpPr>
        <p:sp>
          <p:nvSpPr>
            <p:cNvPr id="32" name="矩形 31">
              <a:extLst>
                <a:ext uri="{FF2B5EF4-FFF2-40B4-BE49-F238E27FC236}">
                  <a16:creationId xmlns:a16="http://schemas.microsoft.com/office/drawing/2014/main" id="{43012405-096F-40FA-8C07-7C09AC99CBAC}"/>
                </a:ext>
              </a:extLst>
            </p:cNvPr>
            <p:cNvSpPr/>
            <p:nvPr/>
          </p:nvSpPr>
          <p:spPr>
            <a:xfrm>
              <a:off x="2767970" y="2976848"/>
              <a:ext cx="1116422"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审批</a:t>
              </a:r>
              <a:r>
                <a:rPr kumimoji="1" lang="en-US" altLang="zh-CN"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a:t>
              </a: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工作流</a:t>
              </a:r>
              <a:r>
                <a:rPr kumimoji="1" lang="en-US" altLang="zh-CN"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a:t>
              </a: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业务流</a:t>
              </a:r>
              <a:r>
                <a:rPr kumimoji="1" lang="en-US" altLang="zh-CN"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a:t>
              </a: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阶段推进器</a:t>
              </a:r>
            </a:p>
          </p:txBody>
        </p:sp>
        <p:sp>
          <p:nvSpPr>
            <p:cNvPr id="33" name="矩形 32">
              <a:extLst>
                <a:ext uri="{FF2B5EF4-FFF2-40B4-BE49-F238E27FC236}">
                  <a16:creationId xmlns:a16="http://schemas.microsoft.com/office/drawing/2014/main" id="{682A850E-B335-4743-862A-94238CBDF0B3}"/>
                </a:ext>
              </a:extLst>
            </p:cNvPr>
            <p:cNvSpPr/>
            <p:nvPr/>
          </p:nvSpPr>
          <p:spPr>
            <a:xfrm>
              <a:off x="2772233" y="3688978"/>
              <a:ext cx="1103272"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流程运营与监控</a:t>
              </a:r>
            </a:p>
          </p:txBody>
        </p:sp>
        <p:sp>
          <p:nvSpPr>
            <p:cNvPr id="34" name="文本框 33">
              <a:extLst>
                <a:ext uri="{FF2B5EF4-FFF2-40B4-BE49-F238E27FC236}">
                  <a16:creationId xmlns:a16="http://schemas.microsoft.com/office/drawing/2014/main" id="{CC1B7415-2271-4BCB-A372-778ECB403A2C}"/>
                </a:ext>
              </a:extLst>
            </p:cNvPr>
            <p:cNvSpPr txBox="1"/>
            <p:nvPr/>
          </p:nvSpPr>
          <p:spPr>
            <a:xfrm>
              <a:off x="3103765" y="2643792"/>
              <a:ext cx="446334" cy="253949"/>
            </a:xfrm>
            <a:prstGeom prst="rect">
              <a:avLst/>
            </a:prstGeom>
          </p:spPr>
          <p:txBody>
            <a:bodyPr wrap="none">
              <a:spAutoFit/>
            </a:bodyPr>
            <a:lstStyle>
              <a:defPPr>
                <a:defRPr lang="zh-CN"/>
              </a:defPPr>
              <a:lvl1pPr algn="ctr">
                <a:defRPr kumimoji="1" sz="1200">
                  <a:solidFill>
                    <a:srgbClr val="323232"/>
                  </a:solidFill>
                  <a:latin typeface="Microsoft YaHei" panose="020B0503020204020204" pitchFamily="34" charset="-122"/>
                  <a:ea typeface="Microsoft YaHei" panose="020B0503020204020204" pitchFamily="34" charset="-122"/>
                  <a:cs typeface="Microsoft YaHei" charset="0"/>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rPr>
                <a:t>流程</a:t>
              </a:r>
            </a:p>
          </p:txBody>
        </p:sp>
        <p:sp>
          <p:nvSpPr>
            <p:cNvPr id="35" name="矩形 34">
              <a:extLst>
                <a:ext uri="{FF2B5EF4-FFF2-40B4-BE49-F238E27FC236}">
                  <a16:creationId xmlns:a16="http://schemas.microsoft.com/office/drawing/2014/main" id="{3FA1A70B-CE50-4D65-8313-FA09B7C69E25}"/>
                </a:ext>
              </a:extLst>
            </p:cNvPr>
            <p:cNvSpPr/>
            <p:nvPr/>
          </p:nvSpPr>
          <p:spPr>
            <a:xfrm>
              <a:off x="2765893" y="3337239"/>
              <a:ext cx="1118499"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可视化流程设计器</a:t>
              </a:r>
            </a:p>
          </p:txBody>
        </p:sp>
      </p:grpSp>
      <p:grpSp>
        <p:nvGrpSpPr>
          <p:cNvPr id="36" name="组合 35">
            <a:extLst>
              <a:ext uri="{FF2B5EF4-FFF2-40B4-BE49-F238E27FC236}">
                <a16:creationId xmlns:a16="http://schemas.microsoft.com/office/drawing/2014/main" id="{BE61E142-2BE5-415C-A750-2A02021CA765}"/>
              </a:ext>
            </a:extLst>
          </p:cNvPr>
          <p:cNvGrpSpPr/>
          <p:nvPr/>
        </p:nvGrpSpPr>
        <p:grpSpPr>
          <a:xfrm>
            <a:off x="5072976" y="3565604"/>
            <a:ext cx="2790179" cy="2141333"/>
            <a:chOff x="3973651" y="2532044"/>
            <a:chExt cx="2086464" cy="1606209"/>
          </a:xfrm>
        </p:grpSpPr>
        <p:sp>
          <p:nvSpPr>
            <p:cNvPr id="37" name="矩形 36">
              <a:extLst>
                <a:ext uri="{FF2B5EF4-FFF2-40B4-BE49-F238E27FC236}">
                  <a16:creationId xmlns:a16="http://schemas.microsoft.com/office/drawing/2014/main" id="{CBCD3C6C-EABC-4E5F-A8CA-EB388C8580D1}"/>
                </a:ext>
              </a:extLst>
            </p:cNvPr>
            <p:cNvSpPr/>
            <p:nvPr/>
          </p:nvSpPr>
          <p:spPr>
            <a:xfrm>
              <a:off x="3973651" y="2532044"/>
              <a:ext cx="2086464" cy="1606209"/>
            </a:xfrm>
            <a:prstGeom prst="rect">
              <a:avLst/>
            </a:prstGeom>
            <a:solidFill>
              <a:schemeClr val="bg1">
                <a:lumMod val="95000"/>
              </a:schemeClr>
            </a:solidFill>
            <a:ln w="9525">
              <a:no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p:txBody>
        </p:sp>
        <p:sp>
          <p:nvSpPr>
            <p:cNvPr id="38" name="矩形 37">
              <a:extLst>
                <a:ext uri="{FF2B5EF4-FFF2-40B4-BE49-F238E27FC236}">
                  <a16:creationId xmlns:a16="http://schemas.microsoft.com/office/drawing/2014/main" id="{DDAFB5D8-9569-4E7B-B735-385B0BCA9451}"/>
                </a:ext>
              </a:extLst>
            </p:cNvPr>
            <p:cNvSpPr/>
            <p:nvPr/>
          </p:nvSpPr>
          <p:spPr>
            <a:xfrm>
              <a:off x="4098203" y="2982035"/>
              <a:ext cx="791600"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自定义函数</a:t>
              </a:r>
            </a:p>
          </p:txBody>
        </p:sp>
        <p:sp>
          <p:nvSpPr>
            <p:cNvPr id="39" name="矩形 38">
              <a:extLst>
                <a:ext uri="{FF2B5EF4-FFF2-40B4-BE49-F238E27FC236}">
                  <a16:creationId xmlns:a16="http://schemas.microsoft.com/office/drawing/2014/main" id="{6BF3CD90-6C12-4E0B-8785-D1A23C82FBBE}"/>
                </a:ext>
              </a:extLst>
            </p:cNvPr>
            <p:cNvSpPr/>
            <p:nvPr/>
          </p:nvSpPr>
          <p:spPr>
            <a:xfrm>
              <a:off x="4098203" y="3334907"/>
              <a:ext cx="791600"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计划任务</a:t>
              </a:r>
            </a:p>
          </p:txBody>
        </p:sp>
        <p:sp>
          <p:nvSpPr>
            <p:cNvPr id="40" name="文本框 39">
              <a:extLst>
                <a:ext uri="{FF2B5EF4-FFF2-40B4-BE49-F238E27FC236}">
                  <a16:creationId xmlns:a16="http://schemas.microsoft.com/office/drawing/2014/main" id="{F010BFB2-C296-4981-ACC3-D6EB9E813C3A}"/>
                </a:ext>
              </a:extLst>
            </p:cNvPr>
            <p:cNvSpPr txBox="1"/>
            <p:nvPr/>
          </p:nvSpPr>
          <p:spPr>
            <a:xfrm>
              <a:off x="4569336" y="2647975"/>
              <a:ext cx="1058698" cy="253949"/>
            </a:xfrm>
            <a:prstGeom prst="rect">
              <a:avLst/>
            </a:prstGeom>
          </p:spPr>
          <p:txBody>
            <a:bodyPr wrap="none">
              <a:spAutoFit/>
            </a:bodyPr>
            <a:lstStyle>
              <a:defPPr>
                <a:defRPr lang="zh-CN"/>
              </a:defPPr>
              <a:lvl1pPr algn="ctr">
                <a:defRPr kumimoji="1" sz="1200">
                  <a:solidFill>
                    <a:srgbClr val="323232"/>
                  </a:solidFill>
                  <a:latin typeface="Microsoft YaHei" panose="020B0503020204020204" pitchFamily="34" charset="-122"/>
                  <a:ea typeface="Microsoft YaHei" panose="020B0503020204020204" pitchFamily="34" charset="-122"/>
                  <a:cs typeface="Microsoft YaHei" charset="0"/>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rPr>
                <a:t>高阶开发能力</a:t>
              </a:r>
            </a:p>
          </p:txBody>
        </p:sp>
        <p:sp>
          <p:nvSpPr>
            <p:cNvPr id="41" name="矩形 40">
              <a:extLst>
                <a:ext uri="{FF2B5EF4-FFF2-40B4-BE49-F238E27FC236}">
                  <a16:creationId xmlns:a16="http://schemas.microsoft.com/office/drawing/2014/main" id="{FA8AFD7D-EE4E-43C1-B1FD-7358E0C9687E}"/>
                </a:ext>
              </a:extLst>
            </p:cNvPr>
            <p:cNvSpPr/>
            <p:nvPr/>
          </p:nvSpPr>
          <p:spPr>
            <a:xfrm>
              <a:off x="4092806" y="3696788"/>
              <a:ext cx="791600"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沙箱</a:t>
              </a:r>
            </a:p>
          </p:txBody>
        </p:sp>
        <p:sp>
          <p:nvSpPr>
            <p:cNvPr id="42" name="矩形 41">
              <a:extLst>
                <a:ext uri="{FF2B5EF4-FFF2-40B4-BE49-F238E27FC236}">
                  <a16:creationId xmlns:a16="http://schemas.microsoft.com/office/drawing/2014/main" id="{AF6EB22F-8446-4371-8293-1427CA72739E}"/>
                </a:ext>
              </a:extLst>
            </p:cNvPr>
            <p:cNvSpPr/>
            <p:nvPr/>
          </p:nvSpPr>
          <p:spPr>
            <a:xfrm>
              <a:off x="4932497" y="2992821"/>
              <a:ext cx="984169" cy="102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UI</a:t>
              </a:r>
              <a:r>
                <a:rPr kumimoji="1" lang="zh-CN" altLang="en-US" sz="16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 </a:t>
              </a:r>
              <a:r>
                <a:rPr kumimoji="1" lang="en-US" altLang="zh-CN" sz="16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PaaS</a:t>
              </a:r>
            </a:p>
            <a:p>
              <a:pPr marL="228577" marR="0" lvl="0" indent="-228577"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APP</a:t>
              </a:r>
              <a:r>
                <a:rPr kumimoji="1" lang="zh-CN" altLang="en-US"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自定义</a:t>
              </a:r>
              <a:endParaRPr kumimoji="1" lang="en-US" altLang="zh-CN"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endParaRPr>
            </a:p>
            <a:p>
              <a:pPr marL="228577" marR="0" lvl="0" indent="-228577"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自定义界面</a:t>
              </a:r>
              <a:endParaRPr kumimoji="1" lang="en-US" altLang="zh-CN"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endParaRPr>
            </a:p>
            <a:p>
              <a:pPr marL="228577" marR="0" lvl="0" indent="-228577"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UI</a:t>
              </a:r>
              <a:r>
                <a:rPr kumimoji="1" lang="zh-CN" altLang="en-US"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事件</a:t>
              </a:r>
              <a:endParaRPr kumimoji="1" lang="en-US" altLang="zh-CN"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endParaRPr>
            </a:p>
            <a:p>
              <a:pPr marL="228577" marR="0" lvl="0" indent="-228577"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UI</a:t>
              </a:r>
              <a:r>
                <a:rPr kumimoji="1" lang="zh-CN" altLang="en-US"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集成</a:t>
              </a:r>
              <a:endParaRPr kumimoji="1" lang="en-US" altLang="zh-CN"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endParaRPr>
            </a:p>
            <a:p>
              <a:pPr marL="228577" marR="0" lvl="0" indent="-228577"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UI</a:t>
              </a:r>
              <a:r>
                <a:rPr kumimoji="1" lang="zh-CN" altLang="en-US"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 </a:t>
              </a:r>
              <a:r>
                <a:rPr kumimoji="1" lang="en-US" altLang="zh-CN"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SDK/</a:t>
              </a:r>
              <a:r>
                <a:rPr kumimoji="1" lang="zh-CN" altLang="en-US"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语言</a:t>
              </a:r>
              <a:endParaRPr kumimoji="1" lang="en-US" altLang="zh-CN" sz="1067"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endParaRPr>
            </a:p>
          </p:txBody>
        </p:sp>
      </p:grpSp>
      <p:sp>
        <p:nvSpPr>
          <p:cNvPr id="43" name="文本框 42">
            <a:extLst>
              <a:ext uri="{FF2B5EF4-FFF2-40B4-BE49-F238E27FC236}">
                <a16:creationId xmlns:a16="http://schemas.microsoft.com/office/drawing/2014/main" id="{AF755CD7-5553-46BB-B4C1-171D046C6553}"/>
              </a:ext>
            </a:extLst>
          </p:cNvPr>
          <p:cNvSpPr txBox="1"/>
          <p:nvPr/>
        </p:nvSpPr>
        <p:spPr>
          <a:xfrm>
            <a:off x="414340" y="1906446"/>
            <a:ext cx="307542" cy="54386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828800" hangingPunct="1">
              <a:defRPr sz="3600" b="1" kern="1200">
                <a:solidFill>
                  <a:schemeClr val="accent2">
                    <a:lumMod val="75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srgbClr val="C0504D">
                    <a:lumMod val="75000"/>
                  </a:srgbClr>
                </a:solidFill>
                <a:effectLst/>
                <a:uLnTx/>
                <a:uFillTx/>
                <a:latin typeface="Microsoft YaHei" panose="020B0503020204020204" pitchFamily="34" charset="-122"/>
                <a:ea typeface="Microsoft YaHei" panose="020B0503020204020204" pitchFamily="34" charset="-122"/>
                <a:cs typeface="+mn-cs"/>
              </a:rPr>
              <a:t>应用</a:t>
            </a:r>
          </a:p>
        </p:txBody>
      </p:sp>
      <p:sp>
        <p:nvSpPr>
          <p:cNvPr id="44" name="文本框 43">
            <a:extLst>
              <a:ext uri="{FF2B5EF4-FFF2-40B4-BE49-F238E27FC236}">
                <a16:creationId xmlns:a16="http://schemas.microsoft.com/office/drawing/2014/main" id="{E3FF82B2-C162-491F-A857-34D2920A597E}"/>
              </a:ext>
            </a:extLst>
          </p:cNvPr>
          <p:cNvSpPr txBox="1"/>
          <p:nvPr/>
        </p:nvSpPr>
        <p:spPr>
          <a:xfrm>
            <a:off x="410247" y="1184757"/>
            <a:ext cx="404613" cy="54386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828800" hangingPunct="1">
              <a:defRPr sz="3600" b="1" kern="1200">
                <a:solidFill>
                  <a:schemeClr val="accent2">
                    <a:lumMod val="75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srgbClr val="C0504D">
                    <a:lumMod val="75000"/>
                  </a:srgbClr>
                </a:solidFill>
                <a:effectLst/>
                <a:uLnTx/>
                <a:uFillTx/>
                <a:latin typeface="Microsoft YaHei" panose="020B0503020204020204" pitchFamily="34" charset="-122"/>
                <a:ea typeface="Microsoft YaHei" panose="020B0503020204020204" pitchFamily="34" charset="-122"/>
                <a:cs typeface="+mn-cs"/>
              </a:rPr>
              <a:t>行业</a:t>
            </a:r>
          </a:p>
        </p:txBody>
      </p:sp>
      <p:sp>
        <p:nvSpPr>
          <p:cNvPr id="46" name="矩形">
            <a:extLst>
              <a:ext uri="{FF2B5EF4-FFF2-40B4-BE49-F238E27FC236}">
                <a16:creationId xmlns:a16="http://schemas.microsoft.com/office/drawing/2014/main" id="{E5E64EBD-B3AC-46C6-981D-32FA795CC850}"/>
              </a:ext>
            </a:extLst>
          </p:cNvPr>
          <p:cNvSpPr/>
          <p:nvPr/>
        </p:nvSpPr>
        <p:spPr>
          <a:xfrm>
            <a:off x="11383709" y="1077685"/>
            <a:ext cx="449223" cy="5662003"/>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47" name="BI…">
            <a:extLst>
              <a:ext uri="{FF2B5EF4-FFF2-40B4-BE49-F238E27FC236}">
                <a16:creationId xmlns:a16="http://schemas.microsoft.com/office/drawing/2014/main" id="{EDDA8EDA-1888-4C7A-B9B0-E70E73EDFB3D}"/>
              </a:ext>
            </a:extLst>
          </p:cNvPr>
          <p:cNvSpPr txBox="1"/>
          <p:nvPr/>
        </p:nvSpPr>
        <p:spPr>
          <a:xfrm>
            <a:off x="11380696" y="2838427"/>
            <a:ext cx="449223" cy="1558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49" tIns="60949" rIns="60949" bIns="60949"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sz="1400">
                <a:latin typeface="Microsoft YaHei Light"/>
                <a:ea typeface="Microsoft YaHei Light"/>
                <a:cs typeface="Microsoft YaHei Light"/>
                <a:sym typeface="Microsoft YaHei Light"/>
              </a:defRPr>
            </a:pPr>
            <a:r>
              <a:rPr kumimoji="0" sz="1866" b="1" i="0" u="none" strike="noStrike" kern="1200" cap="none" spc="0" normalizeH="0" baseline="0" noProof="0" dirty="0">
                <a:ln>
                  <a:noFill/>
                </a:ln>
                <a:solidFill>
                  <a:prstClr val="black"/>
                </a:solidFill>
                <a:effectLst/>
                <a:uLnTx/>
                <a:uFillTx/>
                <a:latin typeface="Microsoft YaHei Light"/>
                <a:ea typeface="Microsoft YaHei Light"/>
                <a:sym typeface="Microsoft YaHei Light"/>
              </a:rPr>
              <a:t>BI</a:t>
            </a:r>
            <a:endParaRPr kumimoji="0" sz="1866" b="1" i="0" u="none" strike="noStrike" kern="1200" cap="none" spc="0" normalizeH="0" baseline="0" noProof="0" dirty="0">
              <a:ln>
                <a:noFill/>
              </a:ln>
              <a:solidFill>
                <a:srgbClr val="FFFFFF"/>
              </a:solidFill>
              <a:effectLst/>
              <a:uLnTx/>
              <a:uFillTx/>
              <a:latin typeface="Microsoft YaHei Light"/>
              <a:ea typeface="Microsoft YaHei Light"/>
              <a:sym typeface="Microsoft YaHei Light"/>
            </a:endParaRPr>
          </a:p>
          <a:p>
            <a:pPr marL="0" marR="0" lvl="0" indent="0" algn="ctr" defTabSz="1219170" rtl="0" eaLnBrk="1" fontAlgn="auto" latinLnBrk="0" hangingPunct="1">
              <a:lnSpc>
                <a:spcPct val="100000"/>
              </a:lnSpc>
              <a:spcBef>
                <a:spcPts val="0"/>
              </a:spcBef>
              <a:spcAft>
                <a:spcPts val="0"/>
              </a:spcAft>
              <a:buClrTx/>
              <a:buSzTx/>
              <a:buFontTx/>
              <a:buNone/>
              <a:tabLst/>
              <a:defRPr sz="1400">
                <a:latin typeface="Microsoft YaHei Light"/>
                <a:ea typeface="Microsoft YaHei Light"/>
                <a:cs typeface="Microsoft YaHei Light"/>
                <a:sym typeface="Microsoft YaHei Light"/>
              </a:defRPr>
            </a:pPr>
            <a:endParaRPr kumimoji="0" sz="1866" b="1" i="0" u="none" strike="noStrike" kern="1200" cap="none" spc="0" normalizeH="0" baseline="0" noProof="0" dirty="0">
              <a:ln>
                <a:noFill/>
              </a:ln>
              <a:solidFill>
                <a:srgbClr val="FFFFFF"/>
              </a:solidFill>
              <a:effectLst/>
              <a:uLnTx/>
              <a:uFillTx/>
              <a:latin typeface="Microsoft YaHei Light"/>
              <a:ea typeface="Microsoft YaHei Light"/>
              <a:sym typeface="Microsoft YaHei Light"/>
            </a:endParaRPr>
          </a:p>
          <a:p>
            <a:pPr marL="0" marR="0" lvl="0" indent="0" algn="ctr" defTabSz="1219170" rtl="0" eaLnBrk="1" fontAlgn="auto" latinLnBrk="0" hangingPunct="1">
              <a:lnSpc>
                <a:spcPct val="100000"/>
              </a:lnSpc>
              <a:spcBef>
                <a:spcPts val="0"/>
              </a:spcBef>
              <a:spcAft>
                <a:spcPts val="0"/>
              </a:spcAft>
              <a:buClrTx/>
              <a:buSzTx/>
              <a:buFontTx/>
              <a:buNone/>
              <a:tabLst/>
              <a:defRPr sz="1400">
                <a:latin typeface="Microsoft YaHei Light"/>
                <a:ea typeface="Microsoft YaHei Light"/>
                <a:cs typeface="Microsoft YaHei Light"/>
                <a:sym typeface="Microsoft YaHei Light"/>
              </a:defRPr>
            </a:pPr>
            <a:r>
              <a:rPr kumimoji="0" sz="1866" b="1" i="0" u="none" strike="noStrike" kern="1200" cap="none" spc="0" normalizeH="0" baseline="0" noProof="0" dirty="0">
                <a:ln>
                  <a:noFill/>
                </a:ln>
                <a:solidFill>
                  <a:prstClr val="black"/>
                </a:solidFill>
                <a:effectLst/>
                <a:uLnTx/>
                <a:uFillTx/>
                <a:latin typeface="Microsoft YaHei Light"/>
                <a:ea typeface="Microsoft YaHei Light"/>
                <a:sym typeface="Microsoft YaHei Light"/>
              </a:rPr>
              <a:t>&amp;</a:t>
            </a:r>
            <a:endParaRPr kumimoji="0" sz="1866" b="1" i="0" u="none" strike="noStrike" kern="1200" cap="none" spc="0" normalizeH="0" baseline="0" noProof="0" dirty="0">
              <a:ln>
                <a:noFill/>
              </a:ln>
              <a:solidFill>
                <a:srgbClr val="FFFFFF"/>
              </a:solidFill>
              <a:effectLst/>
              <a:uLnTx/>
              <a:uFillTx/>
              <a:latin typeface="Microsoft YaHei Light"/>
              <a:ea typeface="Microsoft YaHei Light"/>
              <a:sym typeface="Microsoft YaHei Light"/>
            </a:endParaRPr>
          </a:p>
          <a:p>
            <a:pPr marL="0" marR="0" lvl="0" indent="0" algn="ctr" defTabSz="1219170" rtl="0" eaLnBrk="1" fontAlgn="auto" latinLnBrk="0" hangingPunct="1">
              <a:lnSpc>
                <a:spcPct val="100000"/>
              </a:lnSpc>
              <a:spcBef>
                <a:spcPts val="0"/>
              </a:spcBef>
              <a:spcAft>
                <a:spcPts val="0"/>
              </a:spcAft>
              <a:buClrTx/>
              <a:buSzTx/>
              <a:buFontTx/>
              <a:buNone/>
              <a:tabLst/>
              <a:defRPr sz="1400">
                <a:latin typeface="Microsoft YaHei Light"/>
                <a:ea typeface="Microsoft YaHei Light"/>
                <a:cs typeface="Microsoft YaHei Light"/>
                <a:sym typeface="Microsoft YaHei Light"/>
              </a:defRPr>
            </a:pPr>
            <a:endParaRPr kumimoji="0" sz="1866" b="1" i="0" u="none" strike="noStrike" kern="1200" cap="none" spc="0" normalizeH="0" baseline="0" noProof="0" dirty="0">
              <a:ln>
                <a:noFill/>
              </a:ln>
              <a:solidFill>
                <a:srgbClr val="FFFFFF"/>
              </a:solidFill>
              <a:effectLst/>
              <a:uLnTx/>
              <a:uFillTx/>
              <a:latin typeface="Microsoft YaHei Light"/>
              <a:ea typeface="Microsoft YaHei Light"/>
              <a:sym typeface="Microsoft YaHei Light"/>
            </a:endParaRPr>
          </a:p>
          <a:p>
            <a:pPr marL="0" marR="0" lvl="0" indent="0" algn="ctr" defTabSz="1219170" rtl="0" eaLnBrk="1" fontAlgn="auto" latinLnBrk="0" hangingPunct="1">
              <a:lnSpc>
                <a:spcPct val="100000"/>
              </a:lnSpc>
              <a:spcBef>
                <a:spcPts val="0"/>
              </a:spcBef>
              <a:spcAft>
                <a:spcPts val="0"/>
              </a:spcAft>
              <a:buClrTx/>
              <a:buSzTx/>
              <a:buFontTx/>
              <a:buNone/>
              <a:tabLst/>
              <a:defRPr sz="1400">
                <a:latin typeface="Microsoft YaHei Light"/>
                <a:ea typeface="Microsoft YaHei Light"/>
                <a:cs typeface="Microsoft YaHei Light"/>
                <a:sym typeface="Microsoft YaHei Light"/>
              </a:defRPr>
            </a:pPr>
            <a:r>
              <a:rPr kumimoji="0" sz="1866" b="1" i="0" u="none" strike="noStrike" kern="1200" cap="none" spc="0" normalizeH="0" baseline="0" noProof="0" dirty="0">
                <a:ln>
                  <a:noFill/>
                </a:ln>
                <a:solidFill>
                  <a:prstClr val="black"/>
                </a:solidFill>
                <a:effectLst/>
                <a:uLnTx/>
                <a:uFillTx/>
                <a:latin typeface="Microsoft YaHei Light"/>
                <a:ea typeface="Microsoft YaHei Light"/>
                <a:sym typeface="Microsoft YaHei Light"/>
              </a:rPr>
              <a:t>DI</a:t>
            </a:r>
          </a:p>
        </p:txBody>
      </p:sp>
      <p:grpSp>
        <p:nvGrpSpPr>
          <p:cNvPr id="48" name="组合 47">
            <a:extLst>
              <a:ext uri="{FF2B5EF4-FFF2-40B4-BE49-F238E27FC236}">
                <a16:creationId xmlns:a16="http://schemas.microsoft.com/office/drawing/2014/main" id="{59F0A5EC-B370-4BE0-BD9D-8E0B03CFB7EE}"/>
              </a:ext>
            </a:extLst>
          </p:cNvPr>
          <p:cNvGrpSpPr/>
          <p:nvPr/>
        </p:nvGrpSpPr>
        <p:grpSpPr>
          <a:xfrm>
            <a:off x="7964805" y="3561350"/>
            <a:ext cx="2061624" cy="2141333"/>
            <a:chOff x="6294884" y="2532044"/>
            <a:chExt cx="1546419" cy="1606209"/>
          </a:xfrm>
        </p:grpSpPr>
        <p:sp>
          <p:nvSpPr>
            <p:cNvPr id="49" name="矩形 48">
              <a:extLst>
                <a:ext uri="{FF2B5EF4-FFF2-40B4-BE49-F238E27FC236}">
                  <a16:creationId xmlns:a16="http://schemas.microsoft.com/office/drawing/2014/main" id="{0AB9E32D-0B83-4A4E-B0CB-DF666C7F3DA8}"/>
                </a:ext>
              </a:extLst>
            </p:cNvPr>
            <p:cNvSpPr/>
            <p:nvPr/>
          </p:nvSpPr>
          <p:spPr>
            <a:xfrm>
              <a:off x="6294884" y="2532044"/>
              <a:ext cx="1546419" cy="1606209"/>
            </a:xfrm>
            <a:prstGeom prst="rect">
              <a:avLst/>
            </a:prstGeom>
            <a:solidFill>
              <a:schemeClr val="bg1">
                <a:lumMod val="95000"/>
              </a:schemeClr>
            </a:solidFill>
            <a:ln w="9525">
              <a:no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p:txBody>
        </p:sp>
        <p:sp>
          <p:nvSpPr>
            <p:cNvPr id="50" name="矩形 49">
              <a:extLst>
                <a:ext uri="{FF2B5EF4-FFF2-40B4-BE49-F238E27FC236}">
                  <a16:creationId xmlns:a16="http://schemas.microsoft.com/office/drawing/2014/main" id="{1A3557CC-C4DC-49F0-8664-A09F786C143F}"/>
                </a:ext>
              </a:extLst>
            </p:cNvPr>
            <p:cNvSpPr/>
            <p:nvPr/>
          </p:nvSpPr>
          <p:spPr>
            <a:xfrm>
              <a:off x="6403998" y="2982034"/>
              <a:ext cx="651530"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线索中心</a:t>
              </a:r>
            </a:p>
          </p:txBody>
        </p:sp>
        <p:sp>
          <p:nvSpPr>
            <p:cNvPr id="51" name="矩形 50">
              <a:extLst>
                <a:ext uri="{FF2B5EF4-FFF2-40B4-BE49-F238E27FC236}">
                  <a16:creationId xmlns:a16="http://schemas.microsoft.com/office/drawing/2014/main" id="{C5E6A6AC-0769-4659-BC02-41EAD09F9114}"/>
                </a:ext>
              </a:extLst>
            </p:cNvPr>
            <p:cNvSpPr/>
            <p:nvPr/>
          </p:nvSpPr>
          <p:spPr>
            <a:xfrm>
              <a:off x="7132237" y="2997129"/>
              <a:ext cx="651530"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客户中心</a:t>
              </a:r>
            </a:p>
          </p:txBody>
        </p:sp>
        <p:sp>
          <p:nvSpPr>
            <p:cNvPr id="52" name="矩形 51">
              <a:extLst>
                <a:ext uri="{FF2B5EF4-FFF2-40B4-BE49-F238E27FC236}">
                  <a16:creationId xmlns:a16="http://schemas.microsoft.com/office/drawing/2014/main" id="{ABC62072-3D21-4F4E-83E6-557B8D92F0C1}"/>
                </a:ext>
              </a:extLst>
            </p:cNvPr>
            <p:cNvSpPr/>
            <p:nvPr/>
          </p:nvSpPr>
          <p:spPr>
            <a:xfrm>
              <a:off x="6403504" y="3334907"/>
              <a:ext cx="651530"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商品中心</a:t>
              </a:r>
            </a:p>
          </p:txBody>
        </p:sp>
        <p:sp>
          <p:nvSpPr>
            <p:cNvPr id="53" name="矩形 52">
              <a:extLst>
                <a:ext uri="{FF2B5EF4-FFF2-40B4-BE49-F238E27FC236}">
                  <a16:creationId xmlns:a16="http://schemas.microsoft.com/office/drawing/2014/main" id="{2100C32A-18FD-43FB-9A77-57F7D1A1AF10}"/>
                </a:ext>
              </a:extLst>
            </p:cNvPr>
            <p:cNvSpPr/>
            <p:nvPr/>
          </p:nvSpPr>
          <p:spPr>
            <a:xfrm>
              <a:off x="7132237" y="3334907"/>
              <a:ext cx="651530"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CPQ</a:t>
              </a: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服务</a:t>
              </a:r>
            </a:p>
          </p:txBody>
        </p:sp>
        <p:sp>
          <p:nvSpPr>
            <p:cNvPr id="54" name="文本框 53">
              <a:extLst>
                <a:ext uri="{FF2B5EF4-FFF2-40B4-BE49-F238E27FC236}">
                  <a16:creationId xmlns:a16="http://schemas.microsoft.com/office/drawing/2014/main" id="{686D2669-024C-4B5B-8EE3-DB4083CBAC67}"/>
                </a:ext>
              </a:extLst>
            </p:cNvPr>
            <p:cNvSpPr txBox="1"/>
            <p:nvPr/>
          </p:nvSpPr>
          <p:spPr>
            <a:xfrm>
              <a:off x="6478999" y="2638964"/>
              <a:ext cx="1215876" cy="253949"/>
            </a:xfrm>
            <a:prstGeom prst="rect">
              <a:avLst/>
            </a:prstGeom>
          </p:spPr>
          <p:txBody>
            <a:bodyPr wrap="none">
              <a:spAutoFit/>
            </a:bodyPr>
            <a:lstStyle>
              <a:defPPr>
                <a:defRPr lang="zh-CN"/>
              </a:defPPr>
              <a:lvl1pPr algn="ctr">
                <a:defRPr kumimoji="1" sz="1200">
                  <a:solidFill>
                    <a:srgbClr val="323232"/>
                  </a:solidFill>
                  <a:latin typeface="Microsoft YaHei" panose="020B0503020204020204" pitchFamily="34" charset="-122"/>
                  <a:ea typeface="Microsoft YaHei" panose="020B0503020204020204" pitchFamily="34" charset="-122"/>
                  <a:cs typeface="Microsoft YaHei" charset="0"/>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rPr>
                <a:t>业务微服务中心</a:t>
              </a:r>
            </a:p>
          </p:txBody>
        </p:sp>
        <p:sp>
          <p:nvSpPr>
            <p:cNvPr id="55" name="矩形 54">
              <a:extLst>
                <a:ext uri="{FF2B5EF4-FFF2-40B4-BE49-F238E27FC236}">
                  <a16:creationId xmlns:a16="http://schemas.microsoft.com/office/drawing/2014/main" id="{AE882B08-F0D2-4A21-AB02-717DD828DAE7}"/>
                </a:ext>
              </a:extLst>
            </p:cNvPr>
            <p:cNvSpPr/>
            <p:nvPr/>
          </p:nvSpPr>
          <p:spPr>
            <a:xfrm>
              <a:off x="6403504" y="3697669"/>
              <a:ext cx="651530"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订单中心</a:t>
              </a:r>
            </a:p>
          </p:txBody>
        </p:sp>
        <p:sp>
          <p:nvSpPr>
            <p:cNvPr id="56" name="矩形 55">
              <a:extLst>
                <a:ext uri="{FF2B5EF4-FFF2-40B4-BE49-F238E27FC236}">
                  <a16:creationId xmlns:a16="http://schemas.microsoft.com/office/drawing/2014/main" id="{F43AE713-9BAC-45F5-9F4F-A9F9F25F49E5}"/>
                </a:ext>
              </a:extLst>
            </p:cNvPr>
            <p:cNvSpPr/>
            <p:nvPr/>
          </p:nvSpPr>
          <p:spPr>
            <a:xfrm>
              <a:off x="7132237" y="3697669"/>
              <a:ext cx="651530"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a:t>
              </a:r>
              <a:endPar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endParaRPr>
            </a:p>
          </p:txBody>
        </p:sp>
      </p:grpSp>
      <p:sp>
        <p:nvSpPr>
          <p:cNvPr id="57" name="矩形 56">
            <a:extLst>
              <a:ext uri="{FF2B5EF4-FFF2-40B4-BE49-F238E27FC236}">
                <a16:creationId xmlns:a16="http://schemas.microsoft.com/office/drawing/2014/main" id="{5B53B0AB-A7D1-4DC7-9DF0-A4805CF7B548}"/>
              </a:ext>
            </a:extLst>
          </p:cNvPr>
          <p:cNvSpPr/>
          <p:nvPr/>
        </p:nvSpPr>
        <p:spPr>
          <a:xfrm>
            <a:off x="10143318" y="3553171"/>
            <a:ext cx="999435" cy="2141333"/>
          </a:xfrm>
          <a:prstGeom prst="rect">
            <a:avLst/>
          </a:prstGeom>
          <a:solidFill>
            <a:schemeClr val="bg1">
              <a:lumMod val="95000"/>
            </a:schemeClr>
          </a:solidFill>
          <a:ln w="9525">
            <a:no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1" lang="zh-CN" altLang="en-US" sz="1467"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icrosoft YaHei" charset="0"/>
            </a:endParaRPr>
          </a:p>
        </p:txBody>
      </p:sp>
      <p:sp>
        <p:nvSpPr>
          <p:cNvPr id="58" name="文本框 57">
            <a:extLst>
              <a:ext uri="{FF2B5EF4-FFF2-40B4-BE49-F238E27FC236}">
                <a16:creationId xmlns:a16="http://schemas.microsoft.com/office/drawing/2014/main" id="{D77B4184-E79D-4D5C-952B-8781329E07FF}"/>
              </a:ext>
            </a:extLst>
          </p:cNvPr>
          <p:cNvSpPr txBox="1"/>
          <p:nvPr/>
        </p:nvSpPr>
        <p:spPr>
          <a:xfrm>
            <a:off x="10140334" y="3705434"/>
            <a:ext cx="1005403" cy="338554"/>
          </a:xfrm>
          <a:prstGeom prst="rect">
            <a:avLst/>
          </a:prstGeom>
        </p:spPr>
        <p:txBody>
          <a:bodyPr wrap="none">
            <a:spAutoFit/>
          </a:bodyPr>
          <a:lstStyle>
            <a:defPPr>
              <a:defRPr lang="zh-CN"/>
            </a:defPPr>
            <a:lvl1pPr algn="ctr">
              <a:defRPr kumimoji="1" sz="1200">
                <a:solidFill>
                  <a:srgbClr val="323232"/>
                </a:solidFill>
                <a:latin typeface="Microsoft YaHei" panose="020B0503020204020204" pitchFamily="34" charset="-122"/>
                <a:ea typeface="Microsoft YaHei" panose="020B0503020204020204" pitchFamily="34" charset="-122"/>
                <a:cs typeface="Microsoft YaHei" charset="0"/>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rPr>
              <a:t>社交能力</a:t>
            </a:r>
          </a:p>
        </p:txBody>
      </p:sp>
      <p:sp>
        <p:nvSpPr>
          <p:cNvPr id="59" name="矩形 58">
            <a:extLst>
              <a:ext uri="{FF2B5EF4-FFF2-40B4-BE49-F238E27FC236}">
                <a16:creationId xmlns:a16="http://schemas.microsoft.com/office/drawing/2014/main" id="{54225713-C9D1-4794-9A25-861A1BF3F493}"/>
              </a:ext>
            </a:extLst>
          </p:cNvPr>
          <p:cNvSpPr/>
          <p:nvPr/>
        </p:nvSpPr>
        <p:spPr>
          <a:xfrm>
            <a:off x="10227558" y="4181941"/>
            <a:ext cx="868594"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Feeds</a:t>
            </a:r>
            <a:endPar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endParaRPr>
          </a:p>
        </p:txBody>
      </p:sp>
      <p:sp>
        <p:nvSpPr>
          <p:cNvPr id="60" name="矩形 59">
            <a:extLst>
              <a:ext uri="{FF2B5EF4-FFF2-40B4-BE49-F238E27FC236}">
                <a16:creationId xmlns:a16="http://schemas.microsoft.com/office/drawing/2014/main" id="{C48F09FE-274C-4737-92E0-6FC343FAF9F9}"/>
              </a:ext>
            </a:extLst>
          </p:cNvPr>
          <p:cNvSpPr/>
          <p:nvPr/>
        </p:nvSpPr>
        <p:spPr>
          <a:xfrm>
            <a:off x="10230275" y="4638939"/>
            <a:ext cx="868594"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基础</a:t>
            </a:r>
            <a:r>
              <a:rPr kumimoji="1" lang="en-US" altLang="zh-CN"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IM</a:t>
            </a:r>
            <a:endPar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endParaRPr>
          </a:p>
        </p:txBody>
      </p:sp>
      <p:sp>
        <p:nvSpPr>
          <p:cNvPr id="61" name="矩形 60">
            <a:extLst>
              <a:ext uri="{FF2B5EF4-FFF2-40B4-BE49-F238E27FC236}">
                <a16:creationId xmlns:a16="http://schemas.microsoft.com/office/drawing/2014/main" id="{F251D569-D188-418E-8B79-50F761C09C03}"/>
              </a:ext>
            </a:extLst>
          </p:cNvPr>
          <p:cNvSpPr/>
          <p:nvPr/>
        </p:nvSpPr>
        <p:spPr>
          <a:xfrm>
            <a:off x="10227558" y="5115313"/>
            <a:ext cx="868594"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客群</a:t>
            </a:r>
          </a:p>
        </p:txBody>
      </p:sp>
      <p:sp>
        <p:nvSpPr>
          <p:cNvPr id="62" name="快消农牧行业">
            <a:extLst>
              <a:ext uri="{FF2B5EF4-FFF2-40B4-BE49-F238E27FC236}">
                <a16:creationId xmlns:a16="http://schemas.microsoft.com/office/drawing/2014/main" id="{D37BDD51-C619-4936-8591-67E703091DFD}"/>
              </a:ext>
            </a:extLst>
          </p:cNvPr>
          <p:cNvSpPr txBox="1"/>
          <p:nvPr/>
        </p:nvSpPr>
        <p:spPr>
          <a:xfrm>
            <a:off x="989547" y="1193195"/>
            <a:ext cx="2063963" cy="410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49" tIns="60949" rIns="60949" bIns="60949" anchor="ctr">
            <a:spAutoFit/>
          </a:bodyPr>
          <a:lstStyle>
            <a:lvl1pPr algn="ctr">
              <a:defRPr sz="1400">
                <a:latin typeface="Microsoft YaHei Light"/>
                <a:ea typeface="Microsoft YaHei Light"/>
                <a:cs typeface="Microsoft YaHei Light"/>
                <a:sym typeface="Microsoft YaHei Light"/>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sz="1866" b="0" i="0" u="none" strike="noStrike" kern="1200" cap="none" spc="0" normalizeH="0" baseline="0" noProof="0" dirty="0" err="1">
                <a:ln>
                  <a:noFill/>
                </a:ln>
                <a:solidFill>
                  <a:prstClr val="black"/>
                </a:solidFill>
                <a:effectLst/>
                <a:uLnTx/>
                <a:uFillTx/>
                <a:latin typeface="Microsoft YaHei Light"/>
                <a:ea typeface="Microsoft YaHei Light"/>
                <a:sym typeface="Microsoft YaHei Light"/>
              </a:rPr>
              <a:t>快消农牧</a:t>
            </a:r>
            <a:endParaRPr kumimoji="0" sz="1866" b="0" i="0" u="none" strike="noStrike" kern="1200" cap="none" spc="0" normalizeH="0" baseline="0" noProof="0" dirty="0">
              <a:ln>
                <a:noFill/>
              </a:ln>
              <a:solidFill>
                <a:prstClr val="black"/>
              </a:solidFill>
              <a:effectLst/>
              <a:uLnTx/>
              <a:uFillTx/>
              <a:latin typeface="Microsoft YaHei Light"/>
              <a:ea typeface="Microsoft YaHei Light"/>
              <a:sym typeface="Microsoft YaHei Light"/>
            </a:endParaRPr>
          </a:p>
        </p:txBody>
      </p:sp>
      <p:sp>
        <p:nvSpPr>
          <p:cNvPr id="63" name="互联网&amp;IT服务业">
            <a:extLst>
              <a:ext uri="{FF2B5EF4-FFF2-40B4-BE49-F238E27FC236}">
                <a16:creationId xmlns:a16="http://schemas.microsoft.com/office/drawing/2014/main" id="{A2A2BE3B-E83A-4DE3-9597-5CCBD3DD9EBB}"/>
              </a:ext>
            </a:extLst>
          </p:cNvPr>
          <p:cNvSpPr txBox="1"/>
          <p:nvPr/>
        </p:nvSpPr>
        <p:spPr>
          <a:xfrm>
            <a:off x="3234666" y="1193978"/>
            <a:ext cx="2063965" cy="410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49" tIns="60949" rIns="60949" bIns="60949" anchor="ctr">
            <a:spAutoFit/>
          </a:bodyPr>
          <a:lstStyle>
            <a:lvl1pPr algn="ctr">
              <a:defRPr sz="1400">
                <a:latin typeface="Microsoft YaHei Light"/>
                <a:ea typeface="Microsoft YaHei Light"/>
                <a:cs typeface="Microsoft YaHei Light"/>
                <a:sym typeface="Microsoft YaHei Light"/>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sz="1866" b="0" i="0" u="none" strike="noStrike" kern="1200" cap="none" spc="0" normalizeH="0" baseline="0" noProof="0" dirty="0" err="1">
                <a:ln>
                  <a:noFill/>
                </a:ln>
                <a:solidFill>
                  <a:prstClr val="black"/>
                </a:solidFill>
                <a:effectLst/>
                <a:uLnTx/>
                <a:uFillTx/>
                <a:latin typeface="Microsoft YaHei Light"/>
                <a:ea typeface="Microsoft YaHei Light"/>
                <a:sym typeface="Microsoft YaHei Light"/>
              </a:rPr>
              <a:t>互联网&amp;IT服务业</a:t>
            </a:r>
            <a:endParaRPr kumimoji="0" sz="1866" b="0" i="0" u="none" strike="noStrike" kern="1200" cap="none" spc="0" normalizeH="0" baseline="0" noProof="0" dirty="0">
              <a:ln>
                <a:noFill/>
              </a:ln>
              <a:solidFill>
                <a:prstClr val="black"/>
              </a:solidFill>
              <a:effectLst/>
              <a:uLnTx/>
              <a:uFillTx/>
              <a:latin typeface="Microsoft YaHei Light"/>
              <a:ea typeface="Microsoft YaHei Light"/>
              <a:sym typeface="Microsoft YaHei Light"/>
            </a:endParaRPr>
          </a:p>
        </p:txBody>
      </p:sp>
      <p:sp>
        <p:nvSpPr>
          <p:cNvPr id="64" name="制造业">
            <a:extLst>
              <a:ext uri="{FF2B5EF4-FFF2-40B4-BE49-F238E27FC236}">
                <a16:creationId xmlns:a16="http://schemas.microsoft.com/office/drawing/2014/main" id="{1546C7C1-E0FE-42A4-B14A-A7B3E95F2AAF}"/>
              </a:ext>
            </a:extLst>
          </p:cNvPr>
          <p:cNvSpPr txBox="1"/>
          <p:nvPr/>
        </p:nvSpPr>
        <p:spPr>
          <a:xfrm>
            <a:off x="5173365" y="1184757"/>
            <a:ext cx="2063963" cy="410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49" tIns="60949" rIns="60949" bIns="60949" anchor="ctr">
            <a:spAutoFit/>
          </a:bodyPr>
          <a:lstStyle>
            <a:lvl1pPr algn="ctr">
              <a:defRPr sz="1400">
                <a:latin typeface="Microsoft YaHei Light"/>
                <a:ea typeface="Microsoft YaHei Light"/>
                <a:cs typeface="Microsoft YaHei Light"/>
                <a:sym typeface="Microsoft YaHei Light"/>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sz="1866" b="0" i="0" u="none" strike="noStrike" kern="1200" cap="none" spc="0" normalizeH="0" baseline="0" noProof="0" dirty="0" err="1">
                <a:ln>
                  <a:noFill/>
                </a:ln>
                <a:solidFill>
                  <a:prstClr val="black"/>
                </a:solidFill>
                <a:effectLst/>
                <a:uLnTx/>
                <a:uFillTx/>
                <a:latin typeface="Microsoft YaHei Light"/>
                <a:ea typeface="Microsoft YaHei Light"/>
                <a:sym typeface="Microsoft YaHei Light"/>
              </a:rPr>
              <a:t>制造业</a:t>
            </a:r>
            <a:endParaRPr kumimoji="0" sz="1866" b="0" i="0" u="none" strike="noStrike" kern="1200" cap="none" spc="0" normalizeH="0" baseline="0" noProof="0" dirty="0">
              <a:ln>
                <a:noFill/>
              </a:ln>
              <a:solidFill>
                <a:prstClr val="black"/>
              </a:solidFill>
              <a:effectLst/>
              <a:uLnTx/>
              <a:uFillTx/>
              <a:latin typeface="Microsoft YaHei Light"/>
              <a:ea typeface="Microsoft YaHei Light"/>
              <a:sym typeface="Microsoft YaHei Light"/>
            </a:endParaRPr>
          </a:p>
        </p:txBody>
      </p:sp>
      <p:sp>
        <p:nvSpPr>
          <p:cNvPr id="65" name="…">
            <a:extLst>
              <a:ext uri="{FF2B5EF4-FFF2-40B4-BE49-F238E27FC236}">
                <a16:creationId xmlns:a16="http://schemas.microsoft.com/office/drawing/2014/main" id="{DEE35829-8D6C-4332-9D25-2DB48A81CB7B}"/>
              </a:ext>
            </a:extLst>
          </p:cNvPr>
          <p:cNvSpPr txBox="1"/>
          <p:nvPr/>
        </p:nvSpPr>
        <p:spPr>
          <a:xfrm>
            <a:off x="10071790" y="1192906"/>
            <a:ext cx="1268680" cy="410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49" tIns="60949" rIns="60949" bIns="60949" anchor="ctr">
            <a:spAutoFit/>
          </a:bodyPr>
          <a:lstStyle>
            <a:lvl1pPr algn="ctr">
              <a:defRPr sz="1400">
                <a:latin typeface="Microsoft YaHei Light"/>
                <a:ea typeface="Microsoft YaHei Light"/>
                <a:cs typeface="Microsoft YaHei Light"/>
                <a:sym typeface="Microsoft YaHei Light"/>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sz="1866" b="0" i="0" u="none" strike="noStrike" kern="1200" cap="none" spc="0" normalizeH="0" baseline="0" noProof="0" dirty="0">
                <a:ln>
                  <a:noFill/>
                </a:ln>
                <a:solidFill>
                  <a:prstClr val="black"/>
                </a:solidFill>
                <a:effectLst/>
                <a:uLnTx/>
                <a:uFillTx/>
                <a:latin typeface="Microsoft YaHei Light"/>
                <a:ea typeface="Microsoft YaHei Light"/>
                <a:sym typeface="Microsoft YaHei Light"/>
              </a:rPr>
              <a:t>…</a:t>
            </a:r>
          </a:p>
        </p:txBody>
      </p:sp>
      <p:sp>
        <p:nvSpPr>
          <p:cNvPr id="66" name="制造业">
            <a:extLst>
              <a:ext uri="{FF2B5EF4-FFF2-40B4-BE49-F238E27FC236}">
                <a16:creationId xmlns:a16="http://schemas.microsoft.com/office/drawing/2014/main" id="{511E3634-4C0C-412A-8652-FA99962BE42A}"/>
              </a:ext>
            </a:extLst>
          </p:cNvPr>
          <p:cNvSpPr txBox="1"/>
          <p:nvPr/>
        </p:nvSpPr>
        <p:spPr>
          <a:xfrm>
            <a:off x="8917743" y="1165184"/>
            <a:ext cx="2063963" cy="410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49" tIns="60949" rIns="60949" bIns="60949" anchor="ctr">
            <a:spAutoFit/>
          </a:bodyPr>
          <a:lstStyle>
            <a:lvl1pPr algn="ctr">
              <a:defRPr sz="1400">
                <a:latin typeface="Microsoft YaHei Light"/>
                <a:ea typeface="Microsoft YaHei Light"/>
                <a:cs typeface="Microsoft YaHei Light"/>
                <a:sym typeface="Microsoft YaHei Light"/>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866" b="0" i="0" u="none" strike="noStrike" kern="1200" cap="none" spc="0" normalizeH="0" baseline="0" noProof="0" dirty="0">
                <a:ln>
                  <a:noFill/>
                </a:ln>
                <a:solidFill>
                  <a:prstClr val="black"/>
                </a:solidFill>
                <a:effectLst/>
                <a:uLnTx/>
                <a:uFillTx/>
                <a:latin typeface="Microsoft YaHei Light"/>
                <a:ea typeface="Microsoft YaHei Light"/>
                <a:sym typeface="Microsoft YaHei Light"/>
              </a:rPr>
              <a:t>教育</a:t>
            </a:r>
            <a:endParaRPr kumimoji="0" sz="1866" b="0" i="0" u="none" strike="noStrike" kern="1200" cap="none" spc="0" normalizeH="0" baseline="0" noProof="0" dirty="0">
              <a:ln>
                <a:noFill/>
              </a:ln>
              <a:solidFill>
                <a:prstClr val="black"/>
              </a:solidFill>
              <a:effectLst/>
              <a:uLnTx/>
              <a:uFillTx/>
              <a:latin typeface="Microsoft YaHei Light"/>
              <a:ea typeface="Microsoft YaHei Light"/>
              <a:sym typeface="Microsoft YaHei Light"/>
            </a:endParaRPr>
          </a:p>
        </p:txBody>
      </p:sp>
      <p:sp>
        <p:nvSpPr>
          <p:cNvPr id="67" name="制造业">
            <a:extLst>
              <a:ext uri="{FF2B5EF4-FFF2-40B4-BE49-F238E27FC236}">
                <a16:creationId xmlns:a16="http://schemas.microsoft.com/office/drawing/2014/main" id="{2DE04005-26C2-4709-BA0B-13B988B5C4F3}"/>
              </a:ext>
            </a:extLst>
          </p:cNvPr>
          <p:cNvSpPr txBox="1"/>
          <p:nvPr/>
        </p:nvSpPr>
        <p:spPr>
          <a:xfrm>
            <a:off x="6997970" y="1178243"/>
            <a:ext cx="2063963" cy="410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49" tIns="60949" rIns="60949" bIns="60949" anchor="ctr">
            <a:spAutoFit/>
          </a:bodyPr>
          <a:lstStyle>
            <a:lvl1pPr algn="ctr">
              <a:defRPr sz="1400">
                <a:latin typeface="Microsoft YaHei Light"/>
                <a:ea typeface="Microsoft YaHei Light"/>
                <a:cs typeface="Microsoft YaHei Light"/>
                <a:sym typeface="Microsoft YaHei Light"/>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866" b="0" i="0" u="none" strike="noStrike" kern="1200" cap="none" spc="0" normalizeH="0" baseline="0" noProof="0" dirty="0">
                <a:ln>
                  <a:noFill/>
                </a:ln>
                <a:solidFill>
                  <a:prstClr val="black"/>
                </a:solidFill>
                <a:effectLst/>
                <a:uLnTx/>
                <a:uFillTx/>
                <a:latin typeface="Microsoft YaHei Light"/>
                <a:ea typeface="Microsoft YaHei Light"/>
                <a:sym typeface="Microsoft YaHei Light"/>
              </a:rPr>
              <a:t> 医疗         建材</a:t>
            </a:r>
            <a:endParaRPr kumimoji="0" sz="1866" b="0" i="0" u="none" strike="noStrike" kern="1200" cap="none" spc="0" normalizeH="0" baseline="0" noProof="0" dirty="0">
              <a:ln>
                <a:noFill/>
              </a:ln>
              <a:solidFill>
                <a:prstClr val="black"/>
              </a:solidFill>
              <a:effectLst/>
              <a:uLnTx/>
              <a:uFillTx/>
              <a:latin typeface="Microsoft YaHei Light"/>
              <a:ea typeface="Microsoft YaHei Light"/>
              <a:sym typeface="Microsoft YaHei Light"/>
            </a:endParaRPr>
          </a:p>
        </p:txBody>
      </p:sp>
      <p:sp>
        <p:nvSpPr>
          <p:cNvPr id="68" name="矩形 67">
            <a:extLst>
              <a:ext uri="{FF2B5EF4-FFF2-40B4-BE49-F238E27FC236}">
                <a16:creationId xmlns:a16="http://schemas.microsoft.com/office/drawing/2014/main" id="{428682DD-1A47-41C7-A79D-30E961159748}"/>
              </a:ext>
            </a:extLst>
          </p:cNvPr>
          <p:cNvSpPr/>
          <p:nvPr/>
        </p:nvSpPr>
        <p:spPr>
          <a:xfrm>
            <a:off x="1216319" y="2887871"/>
            <a:ext cx="1213137"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纷享互联</a:t>
            </a:r>
          </a:p>
        </p:txBody>
      </p:sp>
      <p:sp>
        <p:nvSpPr>
          <p:cNvPr id="69" name="矩形 68">
            <a:extLst>
              <a:ext uri="{FF2B5EF4-FFF2-40B4-BE49-F238E27FC236}">
                <a16:creationId xmlns:a16="http://schemas.microsoft.com/office/drawing/2014/main" id="{950AB8DB-9B2C-4851-B3A6-073D5D728D72}"/>
              </a:ext>
            </a:extLst>
          </p:cNvPr>
          <p:cNvSpPr/>
          <p:nvPr/>
        </p:nvSpPr>
        <p:spPr>
          <a:xfrm>
            <a:off x="2723820" y="2887871"/>
            <a:ext cx="1213137"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微信互联</a:t>
            </a:r>
          </a:p>
        </p:txBody>
      </p:sp>
      <p:sp>
        <p:nvSpPr>
          <p:cNvPr id="70" name="矩形 69">
            <a:extLst>
              <a:ext uri="{FF2B5EF4-FFF2-40B4-BE49-F238E27FC236}">
                <a16:creationId xmlns:a16="http://schemas.microsoft.com/office/drawing/2014/main" id="{7530ACC4-6609-42F5-843E-CA655FCF0BAC}"/>
              </a:ext>
            </a:extLst>
          </p:cNvPr>
          <p:cNvSpPr/>
          <p:nvPr/>
        </p:nvSpPr>
        <p:spPr>
          <a:xfrm>
            <a:off x="929047" y="1809744"/>
            <a:ext cx="3361308" cy="552084"/>
          </a:xfrm>
          <a:prstGeom prst="rect">
            <a:avLst/>
          </a:prstGeom>
          <a:solidFill>
            <a:schemeClr val="accent6">
              <a:lumMod val="20000"/>
              <a:lumOff val="8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6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营销</a:t>
            </a:r>
          </a:p>
        </p:txBody>
      </p:sp>
      <p:sp>
        <p:nvSpPr>
          <p:cNvPr id="71" name="矩形 70">
            <a:extLst>
              <a:ext uri="{FF2B5EF4-FFF2-40B4-BE49-F238E27FC236}">
                <a16:creationId xmlns:a16="http://schemas.microsoft.com/office/drawing/2014/main" id="{42AB2918-3C3D-4DAA-8132-E712800671AC}"/>
              </a:ext>
            </a:extLst>
          </p:cNvPr>
          <p:cNvSpPr/>
          <p:nvPr/>
        </p:nvSpPr>
        <p:spPr>
          <a:xfrm>
            <a:off x="4375841" y="1797848"/>
            <a:ext cx="3588963" cy="552084"/>
          </a:xfrm>
          <a:prstGeom prst="rect">
            <a:avLst/>
          </a:prstGeom>
          <a:solidFill>
            <a:schemeClr val="accent6">
              <a:lumMod val="20000"/>
              <a:lumOff val="8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6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销售</a:t>
            </a:r>
          </a:p>
        </p:txBody>
      </p:sp>
      <p:sp>
        <p:nvSpPr>
          <p:cNvPr id="72" name="矩形 71">
            <a:extLst>
              <a:ext uri="{FF2B5EF4-FFF2-40B4-BE49-F238E27FC236}">
                <a16:creationId xmlns:a16="http://schemas.microsoft.com/office/drawing/2014/main" id="{DD022CC5-DD1C-4B3E-939F-BEBCD85D1E79}"/>
              </a:ext>
            </a:extLst>
          </p:cNvPr>
          <p:cNvSpPr/>
          <p:nvPr/>
        </p:nvSpPr>
        <p:spPr>
          <a:xfrm>
            <a:off x="8069405" y="1782056"/>
            <a:ext cx="3186691" cy="552084"/>
          </a:xfrm>
          <a:prstGeom prst="rect">
            <a:avLst/>
          </a:prstGeom>
          <a:solidFill>
            <a:schemeClr val="accent6">
              <a:lumMod val="20000"/>
              <a:lumOff val="8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6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服务</a:t>
            </a:r>
          </a:p>
        </p:txBody>
      </p:sp>
      <p:sp>
        <p:nvSpPr>
          <p:cNvPr id="73" name="矩形 72">
            <a:extLst>
              <a:ext uri="{FF2B5EF4-FFF2-40B4-BE49-F238E27FC236}">
                <a16:creationId xmlns:a16="http://schemas.microsoft.com/office/drawing/2014/main" id="{954C464A-AF66-46B9-9763-BDE14543023E}"/>
              </a:ext>
            </a:extLst>
          </p:cNvPr>
          <p:cNvSpPr/>
          <p:nvPr/>
        </p:nvSpPr>
        <p:spPr>
          <a:xfrm>
            <a:off x="4227179" y="2887871"/>
            <a:ext cx="1603680"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en-US" altLang="zh-CN"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IM</a:t>
            </a:r>
            <a:r>
              <a:rPr kumimoji="1" lang="zh-CN" altLang="en-US"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与消息互联</a:t>
            </a:r>
          </a:p>
        </p:txBody>
      </p:sp>
      <p:sp>
        <p:nvSpPr>
          <p:cNvPr id="74" name="矩形 73">
            <a:extLst>
              <a:ext uri="{FF2B5EF4-FFF2-40B4-BE49-F238E27FC236}">
                <a16:creationId xmlns:a16="http://schemas.microsoft.com/office/drawing/2014/main" id="{0B2FD4E5-5E1E-41B7-9B41-E988CB8EA11C}"/>
              </a:ext>
            </a:extLst>
          </p:cNvPr>
          <p:cNvSpPr/>
          <p:nvPr/>
        </p:nvSpPr>
        <p:spPr>
          <a:xfrm>
            <a:off x="6088772" y="2887871"/>
            <a:ext cx="2376128"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zh-CN" altLang="en-US"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业务应用、对象与流程互联</a:t>
            </a:r>
          </a:p>
        </p:txBody>
      </p:sp>
      <p:sp>
        <p:nvSpPr>
          <p:cNvPr id="75" name="矩形 74">
            <a:extLst>
              <a:ext uri="{FF2B5EF4-FFF2-40B4-BE49-F238E27FC236}">
                <a16:creationId xmlns:a16="http://schemas.microsoft.com/office/drawing/2014/main" id="{54AD862F-9F04-4185-9F3E-5BA4BA74D58C}"/>
              </a:ext>
            </a:extLst>
          </p:cNvPr>
          <p:cNvSpPr/>
          <p:nvPr/>
        </p:nvSpPr>
        <p:spPr>
          <a:xfrm>
            <a:off x="8677199" y="2887871"/>
            <a:ext cx="2390818" cy="38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1" lang="en-US" altLang="zh-CN" sz="1333" b="0" i="0" u="none" strike="noStrike" kern="1200" cap="none" spc="0" normalizeH="0" baseline="0" noProof="0" dirty="0" err="1">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OpenAPI</a:t>
            </a:r>
            <a:r>
              <a:rPr kumimoji="1" lang="zh-CN" altLang="en-US" sz="1333" b="0" i="0" u="none" strike="noStrike" kern="1200" cap="none" spc="0" normalizeH="0" baseline="0" noProof="0" dirty="0">
                <a:ln>
                  <a:noFill/>
                </a:ln>
                <a:solidFill>
                  <a:srgbClr val="323232"/>
                </a:solidFill>
                <a:effectLst/>
                <a:uLnTx/>
                <a:uFillTx/>
                <a:latin typeface="Microsoft YaHei" panose="020B0503020204020204" pitchFamily="34" charset="-122"/>
                <a:ea typeface="Microsoft YaHei" panose="020B0503020204020204" pitchFamily="34" charset="-122"/>
                <a:cs typeface="Microsoft YaHei" charset="0"/>
              </a:rPr>
              <a:t>与系统集成</a:t>
            </a:r>
          </a:p>
        </p:txBody>
      </p:sp>
      <p:sp>
        <p:nvSpPr>
          <p:cNvPr id="76" name="TextBox 8">
            <a:extLst>
              <a:ext uri="{FF2B5EF4-FFF2-40B4-BE49-F238E27FC236}">
                <a16:creationId xmlns:a16="http://schemas.microsoft.com/office/drawing/2014/main" id="{1C1B535A-87A8-400D-98E4-9E87F6A516F1}"/>
              </a:ext>
            </a:extLst>
          </p:cNvPr>
          <p:cNvSpPr txBox="1"/>
          <p:nvPr/>
        </p:nvSpPr>
        <p:spPr>
          <a:xfrm>
            <a:off x="94572" y="47299"/>
            <a:ext cx="9168986" cy="868131"/>
          </a:xfrm>
          <a:prstGeom prst="rect">
            <a:avLst/>
          </a:prstGeom>
        </p:spPr>
        <p:txBody>
          <a:bodyPr vert="horz" lIns="91440" tIns="45720" rIns="91440" bIns="45720" rtlCol="0" anchor="ctr">
            <a:noAutofit/>
          </a:body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zh-CN" altLang="en-US" sz="3200" b="0" i="0" u="none" strike="noStrike" kern="1200" cap="none" spc="0" normalizeH="0" baseline="0" noProof="0" dirty="0">
                <a:ln>
                  <a:noFill/>
                </a:ln>
                <a:solidFill>
                  <a:srgbClr val="FFB200"/>
                </a:solidFill>
                <a:effectLst/>
                <a:uLnTx/>
                <a:uFillTx/>
                <a:latin typeface="微软雅黑 Light"/>
                <a:ea typeface="微软雅黑"/>
                <a:cs typeface="+mn-ea"/>
                <a:sym typeface="+mn-lt"/>
              </a:rPr>
              <a:t>产品特点：</a:t>
            </a:r>
            <a:r>
              <a:rPr kumimoji="0" lang="en-US" altLang="zh-CN" sz="3200" b="0" i="0" u="none" strike="noStrike" kern="1200" cap="none" spc="0" normalizeH="0" baseline="0" noProof="0" dirty="0">
                <a:ln>
                  <a:noFill/>
                </a:ln>
                <a:solidFill>
                  <a:srgbClr val="FFB200"/>
                </a:solidFill>
                <a:effectLst/>
                <a:uLnTx/>
                <a:uFillTx/>
                <a:latin typeface="微软雅黑 Light"/>
                <a:ea typeface="微软雅黑"/>
                <a:cs typeface="+mn-ea"/>
                <a:sym typeface="+mn-lt"/>
              </a:rPr>
              <a:t>PAAS</a:t>
            </a:r>
            <a:r>
              <a:rPr kumimoji="0" lang="zh-CN" altLang="en-US" sz="3200" b="0" i="0" u="none" strike="noStrike" kern="1200" cap="none" spc="0" normalizeH="0" baseline="0" noProof="0" dirty="0">
                <a:ln>
                  <a:noFill/>
                </a:ln>
                <a:solidFill>
                  <a:srgbClr val="FFB200"/>
                </a:solidFill>
                <a:effectLst/>
                <a:uLnTx/>
                <a:uFillTx/>
                <a:latin typeface="微软雅黑 Light"/>
                <a:ea typeface="微软雅黑"/>
                <a:cs typeface="+mn-ea"/>
                <a:sym typeface="+mn-lt"/>
              </a:rPr>
              <a:t>平台所见即所得的开发配置模式</a:t>
            </a:r>
          </a:p>
        </p:txBody>
      </p:sp>
    </p:spTree>
    <p:extLst>
      <p:ext uri="{BB962C8B-B14F-4D97-AF65-F5344CB8AC3E}">
        <p14:creationId xmlns:p14="http://schemas.microsoft.com/office/powerpoint/2010/main" val="18131482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411641-57C6-4E3F-A1DB-708D507A7C35}"/>
              </a:ext>
            </a:extLst>
          </p:cNvPr>
          <p:cNvSpPr/>
          <p:nvPr/>
        </p:nvSpPr>
        <p:spPr>
          <a:xfrm>
            <a:off x="861062" y="1042503"/>
            <a:ext cx="3131299" cy="35650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12700" cap="flat" cmpd="sng" algn="ctr">
            <a:noFill/>
            <a:prstDash val="solid"/>
            <a:miter lim="800000"/>
          </a:ln>
          <a:effectLst/>
        </p:spPr>
        <p:txBody>
          <a:bodyPr rtlCol="0" anchor="ctr"/>
          <a:lstStyle/>
          <a:p>
            <a:pPr algn="ctr" defTabSz="914212"/>
            <a:r>
              <a:rPr lang="zh-CN" altLang="en-US" sz="2000" b="1" dirty="0">
                <a:solidFill>
                  <a:prstClr val="white"/>
                </a:solidFill>
                <a:latin typeface="微软雅黑" panose="020B0503020204020204" pitchFamily="34" charset="-122"/>
                <a:ea typeface="微软雅黑" panose="020B0503020204020204" pitchFamily="34" charset="-122"/>
                <a:cs typeface="Microsoft YaHei" charset="-122"/>
              </a:rPr>
              <a:t>厂商</a:t>
            </a:r>
          </a:p>
        </p:txBody>
      </p:sp>
      <p:sp>
        <p:nvSpPr>
          <p:cNvPr id="3" name="矩形 2">
            <a:extLst>
              <a:ext uri="{FF2B5EF4-FFF2-40B4-BE49-F238E27FC236}">
                <a16:creationId xmlns:a16="http://schemas.microsoft.com/office/drawing/2014/main" id="{89A00455-2054-4752-AF67-7B8CC7E6B230}"/>
              </a:ext>
            </a:extLst>
          </p:cNvPr>
          <p:cNvSpPr/>
          <p:nvPr/>
        </p:nvSpPr>
        <p:spPr>
          <a:xfrm>
            <a:off x="4121997" y="1042503"/>
            <a:ext cx="2780825" cy="356500"/>
          </a:xfrm>
          <a:prstGeom prst="rect">
            <a:avLst/>
          </a:prstGeom>
          <a:gradFill flip="none" rotWithShape="1">
            <a:gsLst>
              <a:gs pos="0">
                <a:srgbClr val="D96701">
                  <a:shade val="30000"/>
                  <a:satMod val="115000"/>
                </a:srgbClr>
              </a:gs>
              <a:gs pos="50000">
                <a:srgbClr val="D96701">
                  <a:shade val="67500"/>
                  <a:satMod val="115000"/>
                </a:srgbClr>
              </a:gs>
              <a:gs pos="100000">
                <a:srgbClr val="D96701">
                  <a:shade val="100000"/>
                  <a:satMod val="115000"/>
                </a:srgbClr>
              </a:gs>
            </a:gsLst>
            <a:lin ang="10800000" scaled="1"/>
            <a:tileRect/>
          </a:gradFill>
          <a:ln w="12700" cap="flat" cmpd="sng" algn="ctr">
            <a:noFill/>
            <a:prstDash val="solid"/>
            <a:miter lim="800000"/>
          </a:ln>
          <a:effectLst/>
        </p:spPr>
        <p:txBody>
          <a:bodyPr rtlCol="0" anchor="ctr"/>
          <a:lstStyle/>
          <a:p>
            <a:pPr algn="ctr" defTabSz="914212"/>
            <a:r>
              <a:rPr lang="zh-CN" altLang="en-US" sz="2000" b="1" dirty="0">
                <a:solidFill>
                  <a:prstClr val="white"/>
                </a:solidFill>
                <a:latin typeface="微软雅黑" panose="020B0503020204020204" pitchFamily="34" charset="-122"/>
                <a:ea typeface="微软雅黑" panose="020B0503020204020204" pitchFamily="34" charset="-122"/>
                <a:cs typeface="Microsoft YaHei" charset="-122"/>
              </a:rPr>
              <a:t>一级经销商</a:t>
            </a:r>
          </a:p>
        </p:txBody>
      </p:sp>
      <p:sp>
        <p:nvSpPr>
          <p:cNvPr id="4" name="矩形 3">
            <a:extLst>
              <a:ext uri="{FF2B5EF4-FFF2-40B4-BE49-F238E27FC236}">
                <a16:creationId xmlns:a16="http://schemas.microsoft.com/office/drawing/2014/main" id="{ACD23A99-A7C8-42D9-A3E8-F631A06854B2}"/>
              </a:ext>
            </a:extLst>
          </p:cNvPr>
          <p:cNvSpPr/>
          <p:nvPr/>
        </p:nvSpPr>
        <p:spPr>
          <a:xfrm>
            <a:off x="7032458" y="1042503"/>
            <a:ext cx="2125590" cy="35650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w="12700" cap="flat" cmpd="sng" algn="ctr">
            <a:noFill/>
            <a:prstDash val="solid"/>
            <a:miter lim="800000"/>
          </a:ln>
          <a:effectLst/>
        </p:spPr>
        <p:txBody>
          <a:bodyPr rtlCol="0" anchor="ctr"/>
          <a:lstStyle/>
          <a:p>
            <a:pPr algn="ctr" defTabSz="914212"/>
            <a:r>
              <a:rPr lang="zh-CN" altLang="en-US" sz="2000" b="1" dirty="0">
                <a:solidFill>
                  <a:prstClr val="white"/>
                </a:solidFill>
                <a:latin typeface="微软雅黑" panose="020B0503020204020204" pitchFamily="34" charset="-122"/>
                <a:ea typeface="微软雅黑" panose="020B0503020204020204" pitchFamily="34" charset="-122"/>
                <a:cs typeface="Microsoft YaHei" charset="-122"/>
              </a:rPr>
              <a:t>多级经销商</a:t>
            </a:r>
          </a:p>
        </p:txBody>
      </p:sp>
      <p:sp>
        <p:nvSpPr>
          <p:cNvPr id="5" name="矩形 4">
            <a:extLst>
              <a:ext uri="{FF2B5EF4-FFF2-40B4-BE49-F238E27FC236}">
                <a16:creationId xmlns:a16="http://schemas.microsoft.com/office/drawing/2014/main" id="{0F6B2882-744C-4EB9-8124-46BE464E805B}"/>
              </a:ext>
            </a:extLst>
          </p:cNvPr>
          <p:cNvSpPr/>
          <p:nvPr/>
        </p:nvSpPr>
        <p:spPr>
          <a:xfrm>
            <a:off x="9287684" y="1042503"/>
            <a:ext cx="2125590" cy="35650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w="12700" cap="flat" cmpd="sng" algn="ctr">
            <a:noFill/>
            <a:prstDash val="solid"/>
            <a:miter lim="800000"/>
          </a:ln>
          <a:effectLst/>
        </p:spPr>
        <p:txBody>
          <a:bodyPr rtlCol="0" anchor="ctr"/>
          <a:lstStyle/>
          <a:p>
            <a:pPr algn="ctr" defTabSz="914212"/>
            <a:r>
              <a:rPr lang="zh-CN" altLang="en-US" sz="2000" b="1" dirty="0">
                <a:solidFill>
                  <a:prstClr val="white"/>
                </a:solidFill>
                <a:latin typeface="微软雅黑" panose="020B0503020204020204" pitchFamily="34" charset="-122"/>
                <a:ea typeface="微软雅黑" panose="020B0503020204020204" pitchFamily="34" charset="-122"/>
                <a:cs typeface="Microsoft YaHei" charset="-122"/>
              </a:rPr>
              <a:t>客户</a:t>
            </a:r>
          </a:p>
        </p:txBody>
      </p:sp>
      <p:cxnSp>
        <p:nvCxnSpPr>
          <p:cNvPr id="6" name="直线箭头连接符 19">
            <a:extLst>
              <a:ext uri="{FF2B5EF4-FFF2-40B4-BE49-F238E27FC236}">
                <a16:creationId xmlns:a16="http://schemas.microsoft.com/office/drawing/2014/main" id="{7533875F-E5B7-478D-8290-CE08AA13D98C}"/>
              </a:ext>
            </a:extLst>
          </p:cNvPr>
          <p:cNvCxnSpPr>
            <a:stCxn id="8" idx="3"/>
            <a:endCxn id="10" idx="1"/>
          </p:cNvCxnSpPr>
          <p:nvPr/>
        </p:nvCxnSpPr>
        <p:spPr>
          <a:xfrm>
            <a:off x="2046954" y="1790435"/>
            <a:ext cx="680652"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7" name="圆角矩形 23">
            <a:extLst>
              <a:ext uri="{FF2B5EF4-FFF2-40B4-BE49-F238E27FC236}">
                <a16:creationId xmlns:a16="http://schemas.microsoft.com/office/drawing/2014/main" id="{C6837B6B-652C-4D3B-AC71-26B025E0D149}"/>
              </a:ext>
            </a:extLst>
          </p:cNvPr>
          <p:cNvSpPr/>
          <p:nvPr/>
        </p:nvSpPr>
        <p:spPr>
          <a:xfrm>
            <a:off x="4256623" y="1660853"/>
            <a:ext cx="1130104" cy="265701"/>
          </a:xfrm>
          <a:prstGeom prst="roundRect">
            <a:avLst/>
          </a:prstGeom>
          <a:solidFill>
            <a:srgbClr val="EE853E"/>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商品列表</a:t>
            </a:r>
          </a:p>
        </p:txBody>
      </p:sp>
      <p:sp>
        <p:nvSpPr>
          <p:cNvPr id="8" name="圆角矩形 24">
            <a:extLst>
              <a:ext uri="{FF2B5EF4-FFF2-40B4-BE49-F238E27FC236}">
                <a16:creationId xmlns:a16="http://schemas.microsoft.com/office/drawing/2014/main" id="{F84C4A28-C6BF-4D96-8583-60E86E5E37B0}"/>
              </a:ext>
            </a:extLst>
          </p:cNvPr>
          <p:cNvSpPr/>
          <p:nvPr/>
        </p:nvSpPr>
        <p:spPr>
          <a:xfrm>
            <a:off x="913158" y="1660852"/>
            <a:ext cx="1133795" cy="259166"/>
          </a:xfrm>
          <a:prstGeom prst="roundRect">
            <a:avLst/>
          </a:prstGeom>
          <a:solidFill>
            <a:srgbClr val="B374DA"/>
          </a:solidFill>
          <a:ln w="9525" cap="flat" cmpd="sng" algn="ctr">
            <a:noFill/>
            <a:prstDash val="solid"/>
          </a:ln>
          <a:effectLst/>
        </p:spPr>
        <p:txBody>
          <a:bodyPr rtlCol="0" anchor="ctr"/>
          <a:lstStyle/>
          <a:p>
            <a:pPr algn="ctr" defTabSz="914212">
              <a:defRPr/>
            </a:pPr>
            <a:r>
              <a:rPr kumimoji="1" lang="zh-CN" altLang="en-US" sz="1400" b="1" kern="0" dirty="0">
                <a:solidFill>
                  <a:prstClr val="white"/>
                </a:solidFill>
                <a:latin typeface="微软雅黑" panose="020B0503020204020204" pitchFamily="34" charset="-122"/>
                <a:ea typeface="微软雅黑" panose="020B0503020204020204" pitchFamily="34" charset="-122"/>
                <a:cs typeface="微软雅黑"/>
              </a:rPr>
              <a:t>产品同步</a:t>
            </a:r>
          </a:p>
        </p:txBody>
      </p:sp>
      <p:sp>
        <p:nvSpPr>
          <p:cNvPr id="9" name="圆角矩形 25">
            <a:extLst>
              <a:ext uri="{FF2B5EF4-FFF2-40B4-BE49-F238E27FC236}">
                <a16:creationId xmlns:a16="http://schemas.microsoft.com/office/drawing/2014/main" id="{326DE93E-0C9F-40E3-8FC4-A44CC1C896F5}"/>
              </a:ext>
            </a:extLst>
          </p:cNvPr>
          <p:cNvSpPr/>
          <p:nvPr/>
        </p:nvSpPr>
        <p:spPr>
          <a:xfrm>
            <a:off x="7528326" y="4154539"/>
            <a:ext cx="1133852" cy="262406"/>
          </a:xfrm>
          <a:prstGeom prst="roundRect">
            <a:avLst/>
          </a:prstGeom>
          <a:solidFill>
            <a:schemeClr val="accent5">
              <a:lumMod val="75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线下要货</a:t>
            </a:r>
          </a:p>
        </p:txBody>
      </p:sp>
      <p:sp>
        <p:nvSpPr>
          <p:cNvPr id="10" name="圆角矩形 30">
            <a:extLst>
              <a:ext uri="{FF2B5EF4-FFF2-40B4-BE49-F238E27FC236}">
                <a16:creationId xmlns:a16="http://schemas.microsoft.com/office/drawing/2014/main" id="{9F20219A-3C7F-4248-BDF8-EE8C83167FB3}"/>
              </a:ext>
            </a:extLst>
          </p:cNvPr>
          <p:cNvSpPr/>
          <p:nvPr/>
        </p:nvSpPr>
        <p:spPr>
          <a:xfrm>
            <a:off x="2727604" y="1660852"/>
            <a:ext cx="1133795" cy="259166"/>
          </a:xfrm>
          <a:prstGeom prst="roundRect">
            <a:avLst/>
          </a:prstGeom>
          <a:solidFill>
            <a:srgbClr val="B374DA"/>
          </a:solidFill>
          <a:ln w="9525" cap="flat" cmpd="sng" algn="ctr">
            <a:noFill/>
            <a:prstDash val="solid"/>
          </a:ln>
          <a:effectLst/>
        </p:spPr>
        <p:txBody>
          <a:bodyPr rtlCol="0" anchor="ctr"/>
          <a:lstStyle/>
          <a:p>
            <a:pPr algn="ctr" defTabSz="914212">
              <a:defRPr/>
            </a:pPr>
            <a:r>
              <a:rPr kumimoji="1" lang="zh-CN" altLang="en-US" sz="1400" b="1" kern="0" dirty="0">
                <a:solidFill>
                  <a:prstClr val="white"/>
                </a:solidFill>
                <a:latin typeface="微软雅黑" panose="020B0503020204020204" pitchFamily="34" charset="-122"/>
                <a:ea typeface="微软雅黑" panose="020B0503020204020204" pitchFamily="34" charset="-122"/>
                <a:cs typeface="微软雅黑"/>
              </a:rPr>
              <a:t>产品设置</a:t>
            </a:r>
          </a:p>
        </p:txBody>
      </p:sp>
      <p:sp>
        <p:nvSpPr>
          <p:cNvPr id="11" name="圆角矩形 32">
            <a:extLst>
              <a:ext uri="{FF2B5EF4-FFF2-40B4-BE49-F238E27FC236}">
                <a16:creationId xmlns:a16="http://schemas.microsoft.com/office/drawing/2014/main" id="{06FF61B7-AC81-4071-92DE-6EF1ACE5972E}"/>
              </a:ext>
            </a:extLst>
          </p:cNvPr>
          <p:cNvSpPr/>
          <p:nvPr/>
        </p:nvSpPr>
        <p:spPr>
          <a:xfrm>
            <a:off x="2726481" y="2172359"/>
            <a:ext cx="1133795" cy="259166"/>
          </a:xfrm>
          <a:prstGeom prst="roundRect">
            <a:avLst/>
          </a:prstGeom>
          <a:solidFill>
            <a:srgbClr val="B374DA"/>
          </a:solidFill>
          <a:ln w="9525" cap="flat" cmpd="sng" algn="ctr">
            <a:noFill/>
            <a:prstDash val="solid"/>
          </a:ln>
          <a:effectLst/>
        </p:spPr>
        <p:txBody>
          <a:bodyPr rtlCol="0" anchor="ctr"/>
          <a:lstStyle/>
          <a:p>
            <a:pPr algn="ctr" defTabSz="914212">
              <a:defRPr/>
            </a:pPr>
            <a:r>
              <a:rPr kumimoji="1" lang="zh-CN" altLang="en-US" sz="1400" b="1" kern="0" dirty="0">
                <a:solidFill>
                  <a:prstClr val="white"/>
                </a:solidFill>
                <a:latin typeface="微软雅黑" panose="020B0503020204020204" pitchFamily="34" charset="-122"/>
                <a:ea typeface="微软雅黑" panose="020B0503020204020204" pitchFamily="34" charset="-122"/>
                <a:cs typeface="微软雅黑"/>
              </a:rPr>
              <a:t>客户配置</a:t>
            </a:r>
          </a:p>
        </p:txBody>
      </p:sp>
      <p:cxnSp>
        <p:nvCxnSpPr>
          <p:cNvPr id="12" name="肘形连接符 37">
            <a:extLst>
              <a:ext uri="{FF2B5EF4-FFF2-40B4-BE49-F238E27FC236}">
                <a16:creationId xmlns:a16="http://schemas.microsoft.com/office/drawing/2014/main" id="{A1161590-C441-4070-8D7B-33EC342E229F}"/>
              </a:ext>
            </a:extLst>
          </p:cNvPr>
          <p:cNvCxnSpPr>
            <a:stCxn id="10" idx="2"/>
            <a:endCxn id="11" idx="0"/>
          </p:cNvCxnSpPr>
          <p:nvPr/>
        </p:nvCxnSpPr>
        <p:spPr>
          <a:xfrm rot="5400000">
            <a:off x="3167772" y="2045629"/>
            <a:ext cx="252340" cy="1123"/>
          </a:xfrm>
          <a:prstGeom prst="bentConnector3">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40">
            <a:extLst>
              <a:ext uri="{FF2B5EF4-FFF2-40B4-BE49-F238E27FC236}">
                <a16:creationId xmlns:a16="http://schemas.microsoft.com/office/drawing/2014/main" id="{D4E9B525-A83B-4AFB-91E3-2A033C86800B}"/>
              </a:ext>
            </a:extLst>
          </p:cNvPr>
          <p:cNvCxnSpPr>
            <a:stCxn id="11" idx="3"/>
            <a:endCxn id="7" idx="1"/>
          </p:cNvCxnSpPr>
          <p:nvPr/>
        </p:nvCxnSpPr>
        <p:spPr>
          <a:xfrm flipV="1">
            <a:off x="3860278" y="1793704"/>
            <a:ext cx="396346" cy="508239"/>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4" name="圆角矩形 44">
            <a:extLst>
              <a:ext uri="{FF2B5EF4-FFF2-40B4-BE49-F238E27FC236}">
                <a16:creationId xmlns:a16="http://schemas.microsoft.com/office/drawing/2014/main" id="{8122E7FE-311A-48DF-92B9-955B4A647F70}"/>
              </a:ext>
            </a:extLst>
          </p:cNvPr>
          <p:cNvSpPr/>
          <p:nvPr/>
        </p:nvSpPr>
        <p:spPr>
          <a:xfrm>
            <a:off x="5772718" y="1660853"/>
            <a:ext cx="1130104" cy="265701"/>
          </a:xfrm>
          <a:prstGeom prst="roundRect">
            <a:avLst/>
          </a:prstGeom>
          <a:solidFill>
            <a:srgbClr val="EE853E"/>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购物车</a:t>
            </a:r>
          </a:p>
        </p:txBody>
      </p:sp>
      <p:cxnSp>
        <p:nvCxnSpPr>
          <p:cNvPr id="15" name="直线箭头连接符 48">
            <a:extLst>
              <a:ext uri="{FF2B5EF4-FFF2-40B4-BE49-F238E27FC236}">
                <a16:creationId xmlns:a16="http://schemas.microsoft.com/office/drawing/2014/main" id="{FFC9FBAF-090D-4615-B3C0-3BBFF8FD49E2}"/>
              </a:ext>
            </a:extLst>
          </p:cNvPr>
          <p:cNvCxnSpPr>
            <a:stCxn id="7" idx="3"/>
            <a:endCxn id="14" idx="1"/>
          </p:cNvCxnSpPr>
          <p:nvPr/>
        </p:nvCxnSpPr>
        <p:spPr>
          <a:xfrm>
            <a:off x="5386725" y="1793703"/>
            <a:ext cx="385992"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圆角矩形 51">
            <a:extLst>
              <a:ext uri="{FF2B5EF4-FFF2-40B4-BE49-F238E27FC236}">
                <a16:creationId xmlns:a16="http://schemas.microsoft.com/office/drawing/2014/main" id="{B29701B0-8EEE-4662-A640-89E80A185C8D}"/>
              </a:ext>
            </a:extLst>
          </p:cNvPr>
          <p:cNvSpPr/>
          <p:nvPr/>
        </p:nvSpPr>
        <p:spPr>
          <a:xfrm>
            <a:off x="5772717" y="2169092"/>
            <a:ext cx="1130104" cy="265701"/>
          </a:xfrm>
          <a:prstGeom prst="roundRect">
            <a:avLst/>
          </a:prstGeom>
          <a:solidFill>
            <a:srgbClr val="EE853E"/>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下订单</a:t>
            </a:r>
          </a:p>
        </p:txBody>
      </p:sp>
      <p:cxnSp>
        <p:nvCxnSpPr>
          <p:cNvPr id="17" name="直线箭头连接符 52">
            <a:extLst>
              <a:ext uri="{FF2B5EF4-FFF2-40B4-BE49-F238E27FC236}">
                <a16:creationId xmlns:a16="http://schemas.microsoft.com/office/drawing/2014/main" id="{4F72F942-2649-4BBB-8086-B4429172DB6A}"/>
              </a:ext>
            </a:extLst>
          </p:cNvPr>
          <p:cNvCxnSpPr>
            <a:stCxn id="14" idx="2"/>
            <a:endCxn id="16" idx="0"/>
          </p:cNvCxnSpPr>
          <p:nvPr/>
        </p:nvCxnSpPr>
        <p:spPr>
          <a:xfrm flipH="1">
            <a:off x="6337771" y="1926553"/>
            <a:ext cx="1" cy="24253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E6004B6-53F8-4E38-963D-59BB82B0ED14}"/>
              </a:ext>
            </a:extLst>
          </p:cNvPr>
          <p:cNvSpPr txBox="1"/>
          <p:nvPr/>
        </p:nvSpPr>
        <p:spPr>
          <a:xfrm>
            <a:off x="4099098" y="1988630"/>
            <a:ext cx="1680400" cy="1015663"/>
          </a:xfrm>
          <a:prstGeom prst="rect">
            <a:avLst/>
          </a:prstGeom>
          <a:noFill/>
          <a:ln>
            <a:noFill/>
          </a:ln>
        </p:spPr>
        <p:txBody>
          <a:bodyPr wrap="square" rtlCol="0">
            <a:spAutoFit/>
          </a:bodyPr>
          <a:lstStyle/>
          <a:p>
            <a:pPr marL="171414" indent="-171414" defTabSz="914212">
              <a:buFont typeface="Arial" charset="0"/>
              <a:buChar char="•"/>
              <a:defRPr/>
            </a:pPr>
            <a:r>
              <a:rPr kumimoji="1" lang="zh-CN" altLang="en-US" sz="1200" b="1" dirty="0">
                <a:solidFill>
                  <a:prstClr val="white"/>
                </a:solidFill>
                <a:latin typeface="微软雅黑" panose="020B0503020204020204" pitchFamily="34" charset="-122"/>
                <a:ea typeface="微软雅黑" panose="020B0503020204020204" pitchFamily="34" charset="-122"/>
              </a:rPr>
              <a:t>商品（销售）分类</a:t>
            </a:r>
            <a:endParaRPr kumimoji="1" lang="en-US" altLang="zh-CN" sz="1200" b="1" dirty="0">
              <a:solidFill>
                <a:prstClr val="white"/>
              </a:solidFill>
              <a:latin typeface="微软雅黑" panose="020B0503020204020204" pitchFamily="34" charset="-122"/>
              <a:ea typeface="微软雅黑" panose="020B0503020204020204" pitchFamily="34" charset="-122"/>
            </a:endParaRPr>
          </a:p>
          <a:p>
            <a:pPr marL="171414" indent="-171414" defTabSz="914212">
              <a:buFont typeface="Arial" charset="0"/>
              <a:buChar char="•"/>
              <a:defRPr/>
            </a:pPr>
            <a:r>
              <a:rPr kumimoji="1" lang="zh-CN" altLang="en-US" sz="1200" b="1" dirty="0">
                <a:solidFill>
                  <a:prstClr val="white"/>
                </a:solidFill>
                <a:latin typeface="微软雅黑" panose="020B0503020204020204" pitchFamily="34" charset="-122"/>
                <a:ea typeface="微软雅黑" panose="020B0503020204020204" pitchFamily="34" charset="-122"/>
              </a:rPr>
              <a:t>关注商品</a:t>
            </a:r>
          </a:p>
          <a:p>
            <a:pPr marL="171414" indent="-171414" defTabSz="914212">
              <a:buFont typeface="Arial" charset="0"/>
              <a:buChar char="•"/>
              <a:defRPr/>
            </a:pPr>
            <a:r>
              <a:rPr kumimoji="1" lang="zh-CN" altLang="en-US" sz="1200" b="1" dirty="0">
                <a:solidFill>
                  <a:prstClr val="white"/>
                </a:solidFill>
                <a:latin typeface="微软雅黑" panose="020B0503020204020204" pitchFamily="34" charset="-122"/>
                <a:ea typeface="微软雅黑" panose="020B0503020204020204" pitchFamily="34" charset="-122"/>
              </a:rPr>
              <a:t>搜索</a:t>
            </a:r>
          </a:p>
          <a:p>
            <a:pPr marL="171414" indent="-171414" defTabSz="914212">
              <a:buFont typeface="Arial" charset="0"/>
              <a:buChar char="•"/>
              <a:defRPr/>
            </a:pPr>
            <a:r>
              <a:rPr kumimoji="1" lang="zh-CN" altLang="en-US" sz="1200" b="1" dirty="0">
                <a:solidFill>
                  <a:prstClr val="white"/>
                </a:solidFill>
                <a:latin typeface="微软雅黑" panose="020B0503020204020204" pitchFamily="34" charset="-122"/>
                <a:ea typeface="微软雅黑" panose="020B0503020204020204" pitchFamily="34" charset="-122"/>
              </a:rPr>
              <a:t>商品详情</a:t>
            </a:r>
          </a:p>
          <a:p>
            <a:pPr marL="171414" indent="-171414" defTabSz="914212">
              <a:buFont typeface="Arial" charset="0"/>
              <a:buChar char="•"/>
              <a:defRPr/>
            </a:pPr>
            <a:r>
              <a:rPr kumimoji="1" lang="zh-CN" altLang="en-US" sz="1200" b="1" dirty="0">
                <a:solidFill>
                  <a:prstClr val="white"/>
                </a:solidFill>
                <a:latin typeface="微软雅黑" panose="020B0503020204020204" pitchFamily="34" charset="-122"/>
                <a:ea typeface="微软雅黑" panose="020B0503020204020204" pitchFamily="34" charset="-122"/>
              </a:rPr>
              <a:t>编辑数量</a:t>
            </a:r>
          </a:p>
        </p:txBody>
      </p:sp>
      <p:sp>
        <p:nvSpPr>
          <p:cNvPr id="19" name="圆角矩形 56">
            <a:extLst>
              <a:ext uri="{FF2B5EF4-FFF2-40B4-BE49-F238E27FC236}">
                <a16:creationId xmlns:a16="http://schemas.microsoft.com/office/drawing/2014/main" id="{23532B36-F448-44DB-9331-5750148CFE64}"/>
              </a:ext>
            </a:extLst>
          </p:cNvPr>
          <p:cNvSpPr/>
          <p:nvPr/>
        </p:nvSpPr>
        <p:spPr>
          <a:xfrm>
            <a:off x="2726481" y="3166964"/>
            <a:ext cx="1133795" cy="259166"/>
          </a:xfrm>
          <a:prstGeom prst="roundRect">
            <a:avLst/>
          </a:prstGeom>
          <a:solidFill>
            <a:srgbClr val="B374DA"/>
          </a:solidFill>
          <a:ln w="9525" cap="flat" cmpd="sng" algn="ctr">
            <a:noFill/>
            <a:prstDash val="solid"/>
          </a:ln>
          <a:effectLst/>
        </p:spPr>
        <p:txBody>
          <a:bodyPr rtlCol="0" anchor="ctr"/>
          <a:lstStyle/>
          <a:p>
            <a:pPr algn="ctr" defTabSz="914212">
              <a:defRPr/>
            </a:pPr>
            <a:r>
              <a:rPr kumimoji="1" lang="zh-CN" altLang="en-US" sz="1400" b="1" kern="0" dirty="0">
                <a:solidFill>
                  <a:prstClr val="white"/>
                </a:solidFill>
                <a:latin typeface="微软雅黑" panose="020B0503020204020204" pitchFamily="34" charset="-122"/>
                <a:ea typeface="微软雅黑" panose="020B0503020204020204" pitchFamily="34" charset="-122"/>
                <a:cs typeface="微软雅黑"/>
              </a:rPr>
              <a:t>订单审核</a:t>
            </a:r>
          </a:p>
        </p:txBody>
      </p:sp>
      <p:cxnSp>
        <p:nvCxnSpPr>
          <p:cNvPr id="20" name="肘形连接符 60">
            <a:extLst>
              <a:ext uri="{FF2B5EF4-FFF2-40B4-BE49-F238E27FC236}">
                <a16:creationId xmlns:a16="http://schemas.microsoft.com/office/drawing/2014/main" id="{F0F68A52-5FDB-4046-BB76-7421B5CB6EDB}"/>
              </a:ext>
            </a:extLst>
          </p:cNvPr>
          <p:cNvCxnSpPr>
            <a:stCxn id="16" idx="2"/>
            <a:endCxn id="19" idx="3"/>
          </p:cNvCxnSpPr>
          <p:nvPr/>
        </p:nvCxnSpPr>
        <p:spPr>
          <a:xfrm rot="5400000">
            <a:off x="4668147" y="1626924"/>
            <a:ext cx="861755" cy="2477493"/>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1" name="圆角矩形 63">
            <a:extLst>
              <a:ext uri="{FF2B5EF4-FFF2-40B4-BE49-F238E27FC236}">
                <a16:creationId xmlns:a16="http://schemas.microsoft.com/office/drawing/2014/main" id="{EDD16EC2-8317-4501-9D13-A70AE0CB6905}"/>
              </a:ext>
            </a:extLst>
          </p:cNvPr>
          <p:cNvSpPr/>
          <p:nvPr/>
        </p:nvSpPr>
        <p:spPr>
          <a:xfrm>
            <a:off x="927071" y="3166964"/>
            <a:ext cx="1133795" cy="259166"/>
          </a:xfrm>
          <a:prstGeom prst="roundRect">
            <a:avLst/>
          </a:prstGeom>
          <a:solidFill>
            <a:srgbClr val="B374DA"/>
          </a:solidFill>
          <a:ln w="9525" cap="flat" cmpd="sng" algn="ctr">
            <a:noFill/>
            <a:prstDash val="solid"/>
          </a:ln>
          <a:effectLst/>
        </p:spPr>
        <p:txBody>
          <a:bodyPr rtlCol="0" anchor="ctr"/>
          <a:lstStyle/>
          <a:p>
            <a:pPr algn="ctr" defTabSz="914212">
              <a:defRPr/>
            </a:pPr>
            <a:r>
              <a:rPr kumimoji="1" lang="zh-CN" altLang="en-US" sz="1400" b="1" kern="0" dirty="0">
                <a:solidFill>
                  <a:prstClr val="white"/>
                </a:solidFill>
                <a:latin typeface="微软雅黑" panose="020B0503020204020204" pitchFamily="34" charset="-122"/>
                <a:ea typeface="微软雅黑" panose="020B0503020204020204" pitchFamily="34" charset="-122"/>
                <a:cs typeface="微软雅黑"/>
              </a:rPr>
              <a:t>销货单</a:t>
            </a:r>
          </a:p>
        </p:txBody>
      </p:sp>
      <p:cxnSp>
        <p:nvCxnSpPr>
          <p:cNvPr id="22" name="直线箭头连接符 64">
            <a:extLst>
              <a:ext uri="{FF2B5EF4-FFF2-40B4-BE49-F238E27FC236}">
                <a16:creationId xmlns:a16="http://schemas.microsoft.com/office/drawing/2014/main" id="{270ADDE7-ADDC-4257-B767-FF91C0FD9D51}"/>
              </a:ext>
            </a:extLst>
          </p:cNvPr>
          <p:cNvCxnSpPr>
            <a:stCxn id="19" idx="1"/>
            <a:endCxn id="21" idx="3"/>
          </p:cNvCxnSpPr>
          <p:nvPr/>
        </p:nvCxnSpPr>
        <p:spPr>
          <a:xfrm flipH="1">
            <a:off x="2060868" y="3296547"/>
            <a:ext cx="665617"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3" name="圆角矩形 67">
            <a:extLst>
              <a:ext uri="{FF2B5EF4-FFF2-40B4-BE49-F238E27FC236}">
                <a16:creationId xmlns:a16="http://schemas.microsoft.com/office/drawing/2014/main" id="{66E33CA4-AE83-45D5-BE99-DD7664F26AB2}"/>
              </a:ext>
            </a:extLst>
          </p:cNvPr>
          <p:cNvSpPr/>
          <p:nvPr/>
        </p:nvSpPr>
        <p:spPr>
          <a:xfrm>
            <a:off x="927071" y="3688104"/>
            <a:ext cx="1133795" cy="259166"/>
          </a:xfrm>
          <a:prstGeom prst="roundRect">
            <a:avLst/>
          </a:prstGeom>
          <a:solidFill>
            <a:srgbClr val="B374DA"/>
          </a:solidFill>
          <a:ln w="9525" cap="flat" cmpd="sng" algn="ctr">
            <a:noFill/>
            <a:prstDash val="solid"/>
          </a:ln>
          <a:effectLst/>
        </p:spPr>
        <p:txBody>
          <a:bodyPr rtlCol="0" anchor="ctr"/>
          <a:lstStyle/>
          <a:p>
            <a:pPr algn="ctr" defTabSz="914212">
              <a:defRPr/>
            </a:pPr>
            <a:r>
              <a:rPr kumimoji="1" lang="zh-CN" altLang="en-US" sz="1400" b="1" kern="0" dirty="0">
                <a:solidFill>
                  <a:prstClr val="white"/>
                </a:solidFill>
                <a:latin typeface="微软雅黑" panose="020B0503020204020204" pitchFamily="34" charset="-122"/>
                <a:ea typeface="微软雅黑" panose="020B0503020204020204" pitchFamily="34" charset="-122"/>
                <a:cs typeface="微软雅黑"/>
              </a:rPr>
              <a:t>运输单</a:t>
            </a:r>
          </a:p>
        </p:txBody>
      </p:sp>
      <p:cxnSp>
        <p:nvCxnSpPr>
          <p:cNvPr id="24" name="直线箭头连接符 68">
            <a:extLst>
              <a:ext uri="{FF2B5EF4-FFF2-40B4-BE49-F238E27FC236}">
                <a16:creationId xmlns:a16="http://schemas.microsoft.com/office/drawing/2014/main" id="{791BF770-7C49-4215-9388-007542428C98}"/>
              </a:ext>
            </a:extLst>
          </p:cNvPr>
          <p:cNvCxnSpPr>
            <a:stCxn id="21" idx="2"/>
            <a:endCxn id="23" idx="0"/>
          </p:cNvCxnSpPr>
          <p:nvPr/>
        </p:nvCxnSpPr>
        <p:spPr>
          <a:xfrm>
            <a:off x="1493968" y="3426130"/>
            <a:ext cx="0" cy="26197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5" name="圆角矩形 71">
            <a:extLst>
              <a:ext uri="{FF2B5EF4-FFF2-40B4-BE49-F238E27FC236}">
                <a16:creationId xmlns:a16="http://schemas.microsoft.com/office/drawing/2014/main" id="{36717AEA-6B92-4194-A681-5C4EDD3C2E99}"/>
              </a:ext>
            </a:extLst>
          </p:cNvPr>
          <p:cNvSpPr/>
          <p:nvPr/>
        </p:nvSpPr>
        <p:spPr>
          <a:xfrm>
            <a:off x="4256623" y="3682325"/>
            <a:ext cx="1130104" cy="265701"/>
          </a:xfrm>
          <a:prstGeom prst="roundRect">
            <a:avLst/>
          </a:prstGeom>
          <a:solidFill>
            <a:srgbClr val="EE853E"/>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1218918"/>
            <a:r>
              <a:rPr kumimoji="1" lang="zh-CN" altLang="en-US" sz="1320" b="1" dirty="0">
                <a:solidFill>
                  <a:prstClr val="white"/>
                </a:solidFill>
                <a:latin typeface="微软雅黑" panose="020B0503020204020204" pitchFamily="34" charset="-122"/>
                <a:ea typeface="微软雅黑" panose="020B0503020204020204" pitchFamily="34" charset="-122"/>
                <a:cs typeface="微软雅黑"/>
              </a:rPr>
              <a:t>收货单确认</a:t>
            </a:r>
          </a:p>
        </p:txBody>
      </p:sp>
      <p:cxnSp>
        <p:nvCxnSpPr>
          <p:cNvPr id="26" name="直线箭头连接符 72">
            <a:extLst>
              <a:ext uri="{FF2B5EF4-FFF2-40B4-BE49-F238E27FC236}">
                <a16:creationId xmlns:a16="http://schemas.microsoft.com/office/drawing/2014/main" id="{2EA3FA68-12BE-4D1A-8D4D-5A54152A22BB}"/>
              </a:ext>
            </a:extLst>
          </p:cNvPr>
          <p:cNvCxnSpPr>
            <a:stCxn id="23" idx="3"/>
            <a:endCxn id="25" idx="1"/>
          </p:cNvCxnSpPr>
          <p:nvPr/>
        </p:nvCxnSpPr>
        <p:spPr>
          <a:xfrm flipV="1">
            <a:off x="2060866" y="3815174"/>
            <a:ext cx="2195756" cy="251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7" name="文本框 39">
            <a:extLst>
              <a:ext uri="{FF2B5EF4-FFF2-40B4-BE49-F238E27FC236}">
                <a16:creationId xmlns:a16="http://schemas.microsoft.com/office/drawing/2014/main" id="{F83F48FD-9D4E-48BE-ACA1-5B1AD09C7759}"/>
              </a:ext>
            </a:extLst>
          </p:cNvPr>
          <p:cNvSpPr txBox="1"/>
          <p:nvPr/>
        </p:nvSpPr>
        <p:spPr>
          <a:xfrm>
            <a:off x="2464060" y="3535911"/>
            <a:ext cx="1261884" cy="307777"/>
          </a:xfrm>
          <a:prstGeom prst="rect">
            <a:avLst/>
          </a:prstGeom>
          <a:noFill/>
          <a:ln>
            <a:noFill/>
          </a:ln>
        </p:spPr>
        <p:txBody>
          <a:bodyPr wrap="none" rtlCol="0">
            <a:spAutoFit/>
          </a:bodyPr>
          <a:lstStyle/>
          <a:p>
            <a:pPr defTabSz="914212">
              <a:defRPr/>
            </a:pPr>
            <a:r>
              <a:rPr kumimoji="1" lang="zh-CN" altLang="en-US" sz="1400" b="1" dirty="0">
                <a:solidFill>
                  <a:prstClr val="white"/>
                </a:solidFill>
                <a:latin typeface="微软雅黑" panose="020B0503020204020204" pitchFamily="34" charset="-122"/>
                <a:ea typeface="微软雅黑" panose="020B0503020204020204" pitchFamily="34" charset="-122"/>
              </a:rPr>
              <a:t>发货状态通知</a:t>
            </a:r>
          </a:p>
        </p:txBody>
      </p:sp>
      <p:sp>
        <p:nvSpPr>
          <p:cNvPr id="28" name="文本框 27">
            <a:extLst>
              <a:ext uri="{FF2B5EF4-FFF2-40B4-BE49-F238E27FC236}">
                <a16:creationId xmlns:a16="http://schemas.microsoft.com/office/drawing/2014/main" id="{A599737D-C33F-4118-96E1-84A9E9E3A81C}"/>
              </a:ext>
            </a:extLst>
          </p:cNvPr>
          <p:cNvSpPr txBox="1"/>
          <p:nvPr/>
        </p:nvSpPr>
        <p:spPr>
          <a:xfrm>
            <a:off x="5886422" y="2658745"/>
            <a:ext cx="902811" cy="307777"/>
          </a:xfrm>
          <a:prstGeom prst="rect">
            <a:avLst/>
          </a:prstGeom>
          <a:noFill/>
          <a:ln>
            <a:noFill/>
          </a:ln>
        </p:spPr>
        <p:txBody>
          <a:bodyPr wrap="none" rtlCol="0">
            <a:spAutoFit/>
          </a:bodyPr>
          <a:lstStyle/>
          <a:p>
            <a:pPr defTabSz="914212">
              <a:defRPr/>
            </a:pPr>
            <a:r>
              <a:rPr kumimoji="1" lang="zh-CN" altLang="en-US" sz="1400" b="1" dirty="0">
                <a:solidFill>
                  <a:prstClr val="white"/>
                </a:solidFill>
                <a:latin typeface="微软雅黑" panose="020B0503020204020204" pitchFamily="34" charset="-122"/>
                <a:ea typeface="微软雅黑" panose="020B0503020204020204" pitchFamily="34" charset="-122"/>
              </a:rPr>
              <a:t>提交订单</a:t>
            </a:r>
          </a:p>
        </p:txBody>
      </p:sp>
      <p:cxnSp>
        <p:nvCxnSpPr>
          <p:cNvPr id="29" name="肘形连接符 77">
            <a:extLst>
              <a:ext uri="{FF2B5EF4-FFF2-40B4-BE49-F238E27FC236}">
                <a16:creationId xmlns:a16="http://schemas.microsoft.com/office/drawing/2014/main" id="{388A4F81-8E2A-4339-ACB6-806CD78B3C63}"/>
              </a:ext>
            </a:extLst>
          </p:cNvPr>
          <p:cNvCxnSpPr>
            <a:stCxn id="19" idx="2"/>
            <a:endCxn id="16" idx="3"/>
          </p:cNvCxnSpPr>
          <p:nvPr/>
        </p:nvCxnSpPr>
        <p:spPr>
          <a:xfrm rot="5400000" flipH="1" flipV="1">
            <a:off x="4536006" y="1059316"/>
            <a:ext cx="1124188" cy="3609441"/>
          </a:xfrm>
          <a:prstGeom prst="bentConnector4">
            <a:avLst>
              <a:gd name="adj1" fmla="val -7320"/>
              <a:gd name="adj2" fmla="val 1038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D5D0404A-0760-4E42-A35C-02D53811D7D0}"/>
              </a:ext>
            </a:extLst>
          </p:cNvPr>
          <p:cNvSpPr txBox="1"/>
          <p:nvPr/>
        </p:nvSpPr>
        <p:spPr>
          <a:xfrm>
            <a:off x="6409988" y="2999723"/>
            <a:ext cx="1261884" cy="307777"/>
          </a:xfrm>
          <a:prstGeom prst="rect">
            <a:avLst/>
          </a:prstGeom>
          <a:noFill/>
          <a:ln>
            <a:noFill/>
          </a:ln>
        </p:spPr>
        <p:txBody>
          <a:bodyPr wrap="none" rtlCol="0">
            <a:spAutoFit/>
          </a:bodyPr>
          <a:lstStyle/>
          <a:p>
            <a:pPr defTabSz="914212">
              <a:defRPr/>
            </a:pPr>
            <a:r>
              <a:rPr kumimoji="1" lang="zh-CN" altLang="en-US" sz="1400" b="1" dirty="0">
                <a:solidFill>
                  <a:prstClr val="white"/>
                </a:solidFill>
                <a:latin typeface="微软雅黑" panose="020B0503020204020204" pitchFamily="34" charset="-122"/>
                <a:ea typeface="微软雅黑" panose="020B0503020204020204" pitchFamily="34" charset="-122"/>
              </a:rPr>
              <a:t>审核状态通知</a:t>
            </a:r>
          </a:p>
        </p:txBody>
      </p:sp>
      <p:sp>
        <p:nvSpPr>
          <p:cNvPr id="31" name="圆角矩形 84">
            <a:extLst>
              <a:ext uri="{FF2B5EF4-FFF2-40B4-BE49-F238E27FC236}">
                <a16:creationId xmlns:a16="http://schemas.microsoft.com/office/drawing/2014/main" id="{29D5B696-7BCD-46ED-BDE9-01FDACBBDF5B}"/>
              </a:ext>
            </a:extLst>
          </p:cNvPr>
          <p:cNvSpPr/>
          <p:nvPr/>
        </p:nvSpPr>
        <p:spPr>
          <a:xfrm>
            <a:off x="5772717" y="3677362"/>
            <a:ext cx="1130104" cy="265701"/>
          </a:xfrm>
          <a:prstGeom prst="roundRect">
            <a:avLst/>
          </a:prstGeom>
          <a:solidFill>
            <a:srgbClr val="EE853E"/>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库存</a:t>
            </a:r>
          </a:p>
        </p:txBody>
      </p:sp>
      <p:cxnSp>
        <p:nvCxnSpPr>
          <p:cNvPr id="32" name="直线箭头连接符 85">
            <a:extLst>
              <a:ext uri="{FF2B5EF4-FFF2-40B4-BE49-F238E27FC236}">
                <a16:creationId xmlns:a16="http://schemas.microsoft.com/office/drawing/2014/main" id="{9D473B6A-B967-46FB-8C72-3A9577CC1BC1}"/>
              </a:ext>
            </a:extLst>
          </p:cNvPr>
          <p:cNvCxnSpPr>
            <a:stCxn id="25" idx="3"/>
            <a:endCxn id="31" idx="1"/>
          </p:cNvCxnSpPr>
          <p:nvPr/>
        </p:nvCxnSpPr>
        <p:spPr>
          <a:xfrm flipV="1">
            <a:off x="5386726" y="3810211"/>
            <a:ext cx="385990" cy="496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3" name="圆角矩形 88">
            <a:extLst>
              <a:ext uri="{FF2B5EF4-FFF2-40B4-BE49-F238E27FC236}">
                <a16:creationId xmlns:a16="http://schemas.microsoft.com/office/drawing/2014/main" id="{8A10836A-06A8-4B72-90F8-4E1CA718B236}"/>
              </a:ext>
            </a:extLst>
          </p:cNvPr>
          <p:cNvSpPr/>
          <p:nvPr/>
        </p:nvSpPr>
        <p:spPr>
          <a:xfrm>
            <a:off x="4242407" y="4157158"/>
            <a:ext cx="1130104" cy="265701"/>
          </a:xfrm>
          <a:prstGeom prst="roundRect">
            <a:avLst/>
          </a:prstGeom>
          <a:solidFill>
            <a:srgbClr val="EE853E"/>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销售订单</a:t>
            </a:r>
          </a:p>
        </p:txBody>
      </p:sp>
      <p:sp>
        <p:nvSpPr>
          <p:cNvPr id="34" name="圆角矩形 89">
            <a:extLst>
              <a:ext uri="{FF2B5EF4-FFF2-40B4-BE49-F238E27FC236}">
                <a16:creationId xmlns:a16="http://schemas.microsoft.com/office/drawing/2014/main" id="{2FA44C66-6975-4BD8-895C-47549301E9EA}"/>
              </a:ext>
            </a:extLst>
          </p:cNvPr>
          <p:cNvSpPr/>
          <p:nvPr/>
        </p:nvSpPr>
        <p:spPr>
          <a:xfrm>
            <a:off x="9287683" y="4597268"/>
            <a:ext cx="1133852" cy="262406"/>
          </a:xfrm>
          <a:prstGeom prst="roundRect">
            <a:avLst/>
          </a:prstGeom>
          <a:solidFill>
            <a:schemeClr val="accent5">
              <a:lumMod val="75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线下要货</a:t>
            </a:r>
          </a:p>
        </p:txBody>
      </p:sp>
      <p:cxnSp>
        <p:nvCxnSpPr>
          <p:cNvPr id="35" name="直线箭头连接符 90">
            <a:extLst>
              <a:ext uri="{FF2B5EF4-FFF2-40B4-BE49-F238E27FC236}">
                <a16:creationId xmlns:a16="http://schemas.microsoft.com/office/drawing/2014/main" id="{82CB6867-BD8E-4967-A45D-2B7C3212EAF2}"/>
              </a:ext>
            </a:extLst>
          </p:cNvPr>
          <p:cNvCxnSpPr>
            <a:stCxn id="9" idx="1"/>
            <a:endCxn id="33" idx="3"/>
          </p:cNvCxnSpPr>
          <p:nvPr/>
        </p:nvCxnSpPr>
        <p:spPr>
          <a:xfrm flipH="1">
            <a:off x="5372510" y="4285741"/>
            <a:ext cx="2155817" cy="426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93">
            <a:extLst>
              <a:ext uri="{FF2B5EF4-FFF2-40B4-BE49-F238E27FC236}">
                <a16:creationId xmlns:a16="http://schemas.microsoft.com/office/drawing/2014/main" id="{AD4A3323-C682-4630-A92D-D2CB682737EA}"/>
              </a:ext>
            </a:extLst>
          </p:cNvPr>
          <p:cNvCxnSpPr>
            <a:stCxn id="34" idx="1"/>
            <a:endCxn id="33" idx="3"/>
          </p:cNvCxnSpPr>
          <p:nvPr/>
        </p:nvCxnSpPr>
        <p:spPr>
          <a:xfrm rot="10800000">
            <a:off x="5372509" y="4290009"/>
            <a:ext cx="3915174" cy="438463"/>
          </a:xfrm>
          <a:prstGeom prst="bentConnector3">
            <a:avLst>
              <a:gd name="adj1" fmla="val 75687"/>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7" name="圆角矩形 96">
            <a:extLst>
              <a:ext uri="{FF2B5EF4-FFF2-40B4-BE49-F238E27FC236}">
                <a16:creationId xmlns:a16="http://schemas.microsoft.com/office/drawing/2014/main" id="{C0DEE3B1-54F3-4449-9449-4B21C13452B0}"/>
              </a:ext>
            </a:extLst>
          </p:cNvPr>
          <p:cNvSpPr/>
          <p:nvPr/>
        </p:nvSpPr>
        <p:spPr>
          <a:xfrm>
            <a:off x="4242533" y="4622606"/>
            <a:ext cx="1130104" cy="265701"/>
          </a:xfrm>
          <a:prstGeom prst="roundRect">
            <a:avLst/>
          </a:prstGeom>
          <a:solidFill>
            <a:srgbClr val="EE853E"/>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发货单</a:t>
            </a:r>
          </a:p>
        </p:txBody>
      </p:sp>
      <p:cxnSp>
        <p:nvCxnSpPr>
          <p:cNvPr id="38" name="直线箭头连接符 97">
            <a:extLst>
              <a:ext uri="{FF2B5EF4-FFF2-40B4-BE49-F238E27FC236}">
                <a16:creationId xmlns:a16="http://schemas.microsoft.com/office/drawing/2014/main" id="{ADDAEC1F-4E09-410B-958D-76DBC87A63B4}"/>
              </a:ext>
            </a:extLst>
          </p:cNvPr>
          <p:cNvCxnSpPr>
            <a:stCxn id="33" idx="2"/>
            <a:endCxn id="37" idx="0"/>
          </p:cNvCxnSpPr>
          <p:nvPr/>
        </p:nvCxnSpPr>
        <p:spPr>
          <a:xfrm>
            <a:off x="4807459" y="4422859"/>
            <a:ext cx="126" cy="19974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圆角矩形 102">
            <a:extLst>
              <a:ext uri="{FF2B5EF4-FFF2-40B4-BE49-F238E27FC236}">
                <a16:creationId xmlns:a16="http://schemas.microsoft.com/office/drawing/2014/main" id="{9393EBB2-6944-47FC-8CA7-6E3D9E5D027F}"/>
              </a:ext>
            </a:extLst>
          </p:cNvPr>
          <p:cNvSpPr/>
          <p:nvPr/>
        </p:nvSpPr>
        <p:spPr>
          <a:xfrm>
            <a:off x="4242407" y="5083232"/>
            <a:ext cx="1130104" cy="265701"/>
          </a:xfrm>
          <a:prstGeom prst="roundRect">
            <a:avLst/>
          </a:prstGeom>
          <a:solidFill>
            <a:srgbClr val="EE853E"/>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出库单</a:t>
            </a:r>
          </a:p>
        </p:txBody>
      </p:sp>
      <p:cxnSp>
        <p:nvCxnSpPr>
          <p:cNvPr id="40" name="直线箭头连接符 103">
            <a:extLst>
              <a:ext uri="{FF2B5EF4-FFF2-40B4-BE49-F238E27FC236}">
                <a16:creationId xmlns:a16="http://schemas.microsoft.com/office/drawing/2014/main" id="{8D43DCE7-4C1B-47AB-B399-53573FEF3970}"/>
              </a:ext>
            </a:extLst>
          </p:cNvPr>
          <p:cNvCxnSpPr>
            <a:stCxn id="37" idx="2"/>
            <a:endCxn id="39" idx="0"/>
          </p:cNvCxnSpPr>
          <p:nvPr/>
        </p:nvCxnSpPr>
        <p:spPr>
          <a:xfrm flipH="1">
            <a:off x="4807459" y="4888306"/>
            <a:ext cx="126" cy="19492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1" name="圆角矩形 106">
            <a:extLst>
              <a:ext uri="{FF2B5EF4-FFF2-40B4-BE49-F238E27FC236}">
                <a16:creationId xmlns:a16="http://schemas.microsoft.com/office/drawing/2014/main" id="{58966387-EF86-48C7-8D9D-926D890D9E6E}"/>
              </a:ext>
            </a:extLst>
          </p:cNvPr>
          <p:cNvSpPr/>
          <p:nvPr/>
        </p:nvSpPr>
        <p:spPr>
          <a:xfrm>
            <a:off x="7528326" y="5084879"/>
            <a:ext cx="1133852" cy="262406"/>
          </a:xfrm>
          <a:prstGeom prst="roundRect">
            <a:avLst/>
          </a:prstGeom>
          <a:solidFill>
            <a:schemeClr val="accent5">
              <a:lumMod val="75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线下收货</a:t>
            </a:r>
          </a:p>
        </p:txBody>
      </p:sp>
      <p:sp>
        <p:nvSpPr>
          <p:cNvPr id="42" name="圆角矩形 107">
            <a:extLst>
              <a:ext uri="{FF2B5EF4-FFF2-40B4-BE49-F238E27FC236}">
                <a16:creationId xmlns:a16="http://schemas.microsoft.com/office/drawing/2014/main" id="{3DB6D238-B3AF-4678-B36C-D66FC6D41CB6}"/>
              </a:ext>
            </a:extLst>
          </p:cNvPr>
          <p:cNvSpPr/>
          <p:nvPr/>
        </p:nvSpPr>
        <p:spPr>
          <a:xfrm>
            <a:off x="9287683" y="5455163"/>
            <a:ext cx="1133852" cy="262406"/>
          </a:xfrm>
          <a:prstGeom prst="roundRect">
            <a:avLst/>
          </a:prstGeom>
          <a:solidFill>
            <a:schemeClr val="accent5">
              <a:lumMod val="75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线下收货</a:t>
            </a:r>
          </a:p>
        </p:txBody>
      </p:sp>
      <p:cxnSp>
        <p:nvCxnSpPr>
          <p:cNvPr id="43" name="肘形连接符 108">
            <a:extLst>
              <a:ext uri="{FF2B5EF4-FFF2-40B4-BE49-F238E27FC236}">
                <a16:creationId xmlns:a16="http://schemas.microsoft.com/office/drawing/2014/main" id="{A4980726-6F1D-40BA-BFBA-92919EE20789}"/>
              </a:ext>
            </a:extLst>
          </p:cNvPr>
          <p:cNvCxnSpPr>
            <a:stCxn id="39" idx="3"/>
            <a:endCxn id="42" idx="1"/>
          </p:cNvCxnSpPr>
          <p:nvPr/>
        </p:nvCxnSpPr>
        <p:spPr>
          <a:xfrm>
            <a:off x="5372509" y="5216085"/>
            <a:ext cx="3915174" cy="370283"/>
          </a:xfrm>
          <a:prstGeom prst="bentConnector3">
            <a:avLst>
              <a:gd name="adj1" fmla="val 24313"/>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111">
            <a:extLst>
              <a:ext uri="{FF2B5EF4-FFF2-40B4-BE49-F238E27FC236}">
                <a16:creationId xmlns:a16="http://schemas.microsoft.com/office/drawing/2014/main" id="{8B51C8EC-5B5C-4DD8-93F4-1C448BE17277}"/>
              </a:ext>
            </a:extLst>
          </p:cNvPr>
          <p:cNvCxnSpPr>
            <a:stCxn id="39" idx="3"/>
            <a:endCxn id="41" idx="1"/>
          </p:cNvCxnSpPr>
          <p:nvPr/>
        </p:nvCxnSpPr>
        <p:spPr>
          <a:xfrm flipV="1">
            <a:off x="5372510" y="5216084"/>
            <a:ext cx="2155817"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5" name="圆角矩形 116">
            <a:extLst>
              <a:ext uri="{FF2B5EF4-FFF2-40B4-BE49-F238E27FC236}">
                <a16:creationId xmlns:a16="http://schemas.microsoft.com/office/drawing/2014/main" id="{9A93A4D1-428A-40C7-8DC9-D1CC40F4AC8A}"/>
              </a:ext>
            </a:extLst>
          </p:cNvPr>
          <p:cNvSpPr/>
          <p:nvPr/>
        </p:nvSpPr>
        <p:spPr>
          <a:xfrm>
            <a:off x="4242406" y="5558938"/>
            <a:ext cx="1130104" cy="265701"/>
          </a:xfrm>
          <a:prstGeom prst="roundRect">
            <a:avLst/>
          </a:prstGeom>
          <a:solidFill>
            <a:srgbClr val="EE853E"/>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减少库存</a:t>
            </a:r>
          </a:p>
        </p:txBody>
      </p:sp>
      <p:cxnSp>
        <p:nvCxnSpPr>
          <p:cNvPr id="46" name="直线箭头连接符 117">
            <a:extLst>
              <a:ext uri="{FF2B5EF4-FFF2-40B4-BE49-F238E27FC236}">
                <a16:creationId xmlns:a16="http://schemas.microsoft.com/office/drawing/2014/main" id="{8F122F36-07EE-4CAB-A0C1-FD7FA397E58E}"/>
              </a:ext>
            </a:extLst>
          </p:cNvPr>
          <p:cNvCxnSpPr>
            <a:stCxn id="39" idx="2"/>
            <a:endCxn id="45" idx="0"/>
          </p:cNvCxnSpPr>
          <p:nvPr/>
        </p:nvCxnSpPr>
        <p:spPr>
          <a:xfrm flipH="1">
            <a:off x="4807459" y="5348934"/>
            <a:ext cx="1" cy="2100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7" name="圆角矩形 121">
            <a:extLst>
              <a:ext uri="{FF2B5EF4-FFF2-40B4-BE49-F238E27FC236}">
                <a16:creationId xmlns:a16="http://schemas.microsoft.com/office/drawing/2014/main" id="{2E1771F9-9691-489A-B7AE-71A14D346C26}"/>
              </a:ext>
            </a:extLst>
          </p:cNvPr>
          <p:cNvSpPr/>
          <p:nvPr/>
        </p:nvSpPr>
        <p:spPr>
          <a:xfrm>
            <a:off x="927071" y="4207592"/>
            <a:ext cx="1133795" cy="259166"/>
          </a:xfrm>
          <a:prstGeom prst="roundRect">
            <a:avLst/>
          </a:prstGeom>
          <a:solidFill>
            <a:srgbClr val="B374DA"/>
          </a:solidFill>
          <a:ln w="9525" cap="flat" cmpd="sng" algn="ctr">
            <a:noFill/>
            <a:prstDash val="solid"/>
          </a:ln>
          <a:effectLst/>
        </p:spPr>
        <p:txBody>
          <a:bodyPr rtlCol="0" anchor="ctr"/>
          <a:lstStyle/>
          <a:p>
            <a:pPr algn="ctr" defTabSz="914212">
              <a:defRPr/>
            </a:pPr>
            <a:r>
              <a:rPr kumimoji="1" lang="zh-CN" altLang="en-US" sz="1400" b="1" kern="0">
                <a:solidFill>
                  <a:prstClr val="white"/>
                </a:solidFill>
                <a:latin typeface="微软雅黑" panose="020B0503020204020204" pitchFamily="34" charset="-122"/>
                <a:ea typeface="微软雅黑" panose="020B0503020204020204" pitchFamily="34" charset="-122"/>
                <a:cs typeface="微软雅黑"/>
              </a:rPr>
              <a:t>物流单</a:t>
            </a:r>
            <a:endParaRPr kumimoji="1" lang="zh-CN" altLang="en-US" sz="1400" b="1" kern="0" dirty="0">
              <a:solidFill>
                <a:prstClr val="white"/>
              </a:solidFill>
              <a:latin typeface="微软雅黑" panose="020B0503020204020204" pitchFamily="34" charset="-122"/>
              <a:ea typeface="微软雅黑" panose="020B0503020204020204" pitchFamily="34" charset="-122"/>
              <a:cs typeface="微软雅黑"/>
            </a:endParaRPr>
          </a:p>
        </p:txBody>
      </p:sp>
      <p:cxnSp>
        <p:nvCxnSpPr>
          <p:cNvPr id="48" name="直线箭头连接符 122">
            <a:extLst>
              <a:ext uri="{FF2B5EF4-FFF2-40B4-BE49-F238E27FC236}">
                <a16:creationId xmlns:a16="http://schemas.microsoft.com/office/drawing/2014/main" id="{7FBF117E-5556-454F-AEA1-6049EAE98AA7}"/>
              </a:ext>
            </a:extLst>
          </p:cNvPr>
          <p:cNvCxnSpPr>
            <a:stCxn id="23" idx="2"/>
            <a:endCxn id="47" idx="0"/>
          </p:cNvCxnSpPr>
          <p:nvPr/>
        </p:nvCxnSpPr>
        <p:spPr>
          <a:xfrm>
            <a:off x="1493968" y="3947270"/>
            <a:ext cx="0" cy="26032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CFCD6970-FB43-420E-A90C-388BF9B5C42D}"/>
              </a:ext>
            </a:extLst>
          </p:cNvPr>
          <p:cNvSpPr/>
          <p:nvPr/>
        </p:nvSpPr>
        <p:spPr>
          <a:xfrm>
            <a:off x="989165" y="5216083"/>
            <a:ext cx="2425759" cy="400110"/>
          </a:xfrm>
          <a:prstGeom prst="rect">
            <a:avLst/>
          </a:prstGeom>
          <a:noFill/>
          <a:ln>
            <a:noFill/>
          </a:ln>
        </p:spPr>
        <p:txBody>
          <a:bodyPr wrap="square" rtlCol="0">
            <a:spAutoFit/>
          </a:bodyPr>
          <a:lstStyle/>
          <a:p>
            <a:pPr defTabSz="914212"/>
            <a:r>
              <a:rPr kumimoji="1" lang="zh-CN" altLang="en-US" sz="2000" b="1" dirty="0">
                <a:solidFill>
                  <a:prstClr val="white"/>
                </a:solidFill>
                <a:latin typeface="微软雅黑" panose="020B0503020204020204" pitchFamily="34" charset="-122"/>
                <a:ea typeface="微软雅黑" panose="020B0503020204020204" pitchFamily="34" charset="-122"/>
              </a:rPr>
              <a:t>支持多级渠道订货</a:t>
            </a:r>
          </a:p>
        </p:txBody>
      </p:sp>
      <p:sp>
        <p:nvSpPr>
          <p:cNvPr id="51" name="文本框 50">
            <a:extLst>
              <a:ext uri="{FF2B5EF4-FFF2-40B4-BE49-F238E27FC236}">
                <a16:creationId xmlns:a16="http://schemas.microsoft.com/office/drawing/2014/main" id="{2CC7B5D9-7D5B-41D6-857F-B155D6ACAE97}"/>
              </a:ext>
            </a:extLst>
          </p:cNvPr>
          <p:cNvSpPr txBox="1"/>
          <p:nvPr/>
        </p:nvSpPr>
        <p:spPr>
          <a:xfrm>
            <a:off x="7468456" y="1932530"/>
            <a:ext cx="1361580" cy="523220"/>
          </a:xfrm>
          <a:prstGeom prst="rect">
            <a:avLst/>
          </a:prstGeom>
          <a:noFill/>
          <a:ln>
            <a:noFill/>
          </a:ln>
        </p:spPr>
        <p:txBody>
          <a:bodyPr wrap="square" rtlCol="0">
            <a:spAutoFit/>
          </a:bodyPr>
          <a:lstStyle/>
          <a:p>
            <a:pPr marL="171414" indent="-171414" defTabSz="914212">
              <a:buFont typeface="Arial" charset="0"/>
              <a:buChar char="•"/>
              <a:defRPr/>
            </a:pPr>
            <a:r>
              <a:rPr kumimoji="1" lang="zh-CN" altLang="en-US" sz="1400" b="1" dirty="0">
                <a:solidFill>
                  <a:prstClr val="white"/>
                </a:solidFill>
                <a:latin typeface="微软雅黑" panose="020B0503020204020204" pitchFamily="34" charset="-122"/>
                <a:ea typeface="微软雅黑" panose="020B0503020204020204" pitchFamily="34" charset="-122"/>
              </a:rPr>
              <a:t>管理模式与上级一致</a:t>
            </a:r>
          </a:p>
        </p:txBody>
      </p:sp>
      <p:sp>
        <p:nvSpPr>
          <p:cNvPr id="52" name="圆角矩形 138">
            <a:extLst>
              <a:ext uri="{FF2B5EF4-FFF2-40B4-BE49-F238E27FC236}">
                <a16:creationId xmlns:a16="http://schemas.microsoft.com/office/drawing/2014/main" id="{048C0222-EC9A-4A38-AF9C-1B5F2450108A}"/>
              </a:ext>
            </a:extLst>
          </p:cNvPr>
          <p:cNvSpPr/>
          <p:nvPr/>
        </p:nvSpPr>
        <p:spPr>
          <a:xfrm>
            <a:off x="4242406" y="6019204"/>
            <a:ext cx="1130104" cy="265701"/>
          </a:xfrm>
          <a:prstGeom prst="roundRect">
            <a:avLst/>
          </a:prstGeom>
          <a:solidFill>
            <a:srgbClr val="EE853E"/>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对账单</a:t>
            </a:r>
          </a:p>
        </p:txBody>
      </p:sp>
      <p:sp>
        <p:nvSpPr>
          <p:cNvPr id="53" name="圆角矩形 139">
            <a:extLst>
              <a:ext uri="{FF2B5EF4-FFF2-40B4-BE49-F238E27FC236}">
                <a16:creationId xmlns:a16="http://schemas.microsoft.com/office/drawing/2014/main" id="{3A9D1D53-4BFB-4B6D-9D1D-013605920CE9}"/>
              </a:ext>
            </a:extLst>
          </p:cNvPr>
          <p:cNvSpPr/>
          <p:nvPr/>
        </p:nvSpPr>
        <p:spPr>
          <a:xfrm>
            <a:off x="7528326" y="6019203"/>
            <a:ext cx="1133852" cy="262406"/>
          </a:xfrm>
          <a:prstGeom prst="roundRect">
            <a:avLst/>
          </a:prstGeom>
          <a:solidFill>
            <a:schemeClr val="accent5">
              <a:lumMod val="75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1218918"/>
            <a:r>
              <a:rPr kumimoji="1" lang="zh-CN" altLang="en-US" sz="1400" b="1" dirty="0">
                <a:solidFill>
                  <a:prstClr val="white"/>
                </a:solidFill>
                <a:latin typeface="微软雅黑" panose="020B0503020204020204" pitchFamily="34" charset="-122"/>
                <a:ea typeface="微软雅黑" panose="020B0503020204020204" pitchFamily="34" charset="-122"/>
                <a:cs typeface="微软雅黑"/>
              </a:rPr>
              <a:t>线下对账</a:t>
            </a:r>
          </a:p>
        </p:txBody>
      </p:sp>
      <p:cxnSp>
        <p:nvCxnSpPr>
          <p:cNvPr id="54" name="直线箭头连接符 140">
            <a:extLst>
              <a:ext uri="{FF2B5EF4-FFF2-40B4-BE49-F238E27FC236}">
                <a16:creationId xmlns:a16="http://schemas.microsoft.com/office/drawing/2014/main" id="{580339AB-969E-4927-BB8C-7C271727714F}"/>
              </a:ext>
            </a:extLst>
          </p:cNvPr>
          <p:cNvCxnSpPr>
            <a:stCxn id="52" idx="3"/>
            <a:endCxn id="53" idx="1"/>
          </p:cNvCxnSpPr>
          <p:nvPr/>
        </p:nvCxnSpPr>
        <p:spPr>
          <a:xfrm flipV="1">
            <a:off x="5372509" y="6150408"/>
            <a:ext cx="2155817" cy="164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5" name="标题 4">
            <a:extLst>
              <a:ext uri="{FF2B5EF4-FFF2-40B4-BE49-F238E27FC236}">
                <a16:creationId xmlns:a16="http://schemas.microsoft.com/office/drawing/2014/main" id="{DE167807-7706-4F83-A5E8-570C393BED8B}"/>
              </a:ext>
            </a:extLst>
          </p:cNvPr>
          <p:cNvSpPr txBox="1">
            <a:spLocks/>
          </p:cNvSpPr>
          <p:nvPr/>
        </p:nvSpPr>
        <p:spPr>
          <a:xfrm>
            <a:off x="264266" y="192994"/>
            <a:ext cx="7164116" cy="479991"/>
          </a:xfrm>
          <a:prstGeom prst="rect">
            <a:avLst/>
          </a:prstGeom>
        </p:spPr>
        <p:txBody>
          <a:bodyPr vert="horz" lIns="91440" tIns="45720" rIns="91440" bIns="45720" rtlCol="0" anchor="ctr">
            <a:normAutofit fontScale="85000" lnSpcReduction="10000"/>
          </a:bodyPr>
          <a:lstStyle>
            <a:lvl1pPr>
              <a:lnSpc>
                <a:spcPct val="90000"/>
              </a:lnSpc>
              <a:spcBef>
                <a:spcPct val="0"/>
              </a:spcBef>
              <a:buNone/>
              <a:defRPr sz="3200">
                <a:solidFill>
                  <a:srgbClr val="FFB200"/>
                </a:solidFill>
                <a:cs typeface="+mn-ea"/>
              </a:defRPr>
            </a:lvl1pPr>
          </a:lstStyle>
          <a:p>
            <a:r>
              <a:rPr lang="zh-CN" altLang="en-US" dirty="0"/>
              <a:t>在线订货上下游业务闭环</a:t>
            </a:r>
            <a:r>
              <a:rPr lang="en-US" altLang="zh-CN" dirty="0"/>
              <a:t>-</a:t>
            </a:r>
            <a:r>
              <a:rPr lang="zh-CN" altLang="en-US" dirty="0"/>
              <a:t>实现数据贯通共享</a:t>
            </a:r>
          </a:p>
        </p:txBody>
      </p:sp>
      <p:pic>
        <p:nvPicPr>
          <p:cNvPr id="56" name="图片 55" descr="纷享销客logo-2018-屏幕RGB-反白1.png">
            <a:extLst>
              <a:ext uri="{FF2B5EF4-FFF2-40B4-BE49-F238E27FC236}">
                <a16:creationId xmlns:a16="http://schemas.microsoft.com/office/drawing/2014/main" id="{0CE7FF27-7618-4DF2-908E-C3AC3C6A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8517" y="198227"/>
            <a:ext cx="1445164" cy="458926"/>
          </a:xfrm>
          <a:prstGeom prst="rect">
            <a:avLst/>
          </a:prstGeom>
        </p:spPr>
      </p:pic>
    </p:spTree>
    <p:extLst>
      <p:ext uri="{BB962C8B-B14F-4D97-AF65-F5344CB8AC3E}">
        <p14:creationId xmlns:p14="http://schemas.microsoft.com/office/powerpoint/2010/main" val="334979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58"/>
          <p:cNvGrpSpPr/>
          <p:nvPr/>
        </p:nvGrpSpPr>
        <p:grpSpPr>
          <a:xfrm>
            <a:off x="546828" y="1834873"/>
            <a:ext cx="11089673" cy="333930"/>
            <a:chOff x="581650" y="1184036"/>
            <a:chExt cx="11795865" cy="355197"/>
          </a:xfrm>
        </p:grpSpPr>
        <p:sp>
          <p:nvSpPr>
            <p:cNvPr id="4" name="文本框 9"/>
            <p:cNvSpPr txBox="1"/>
            <p:nvPr/>
          </p:nvSpPr>
          <p:spPr>
            <a:xfrm>
              <a:off x="581650" y="1194668"/>
              <a:ext cx="1014865" cy="344565"/>
            </a:xfrm>
            <a:prstGeom prst="rect">
              <a:avLst/>
            </a:prstGeom>
            <a:noFill/>
          </p:spPr>
          <p:txBody>
            <a:bodyPr wrap="none" rtlCol="0">
              <a:spAutoFit/>
            </a:bodyPr>
            <a:lstStyle/>
            <a:p>
              <a:pPr defTabSz="548549"/>
              <a:r>
                <a:rPr lang="zh-CN" altLang="en-US" sz="1505" dirty="0">
                  <a:solidFill>
                    <a:prstClr val="black">
                      <a:lumMod val="75000"/>
                      <a:lumOff val="25000"/>
                    </a:prstClr>
                  </a:solidFill>
                  <a:latin typeface="微软雅黑" pitchFamily="34" charset="-122"/>
                  <a:ea typeface="微软雅黑" pitchFamily="34" charset="-122"/>
                </a:rPr>
                <a:t>订货首页</a:t>
              </a:r>
            </a:p>
          </p:txBody>
        </p:sp>
        <p:sp>
          <p:nvSpPr>
            <p:cNvPr id="5" name="文本框 10"/>
            <p:cNvSpPr txBox="1"/>
            <p:nvPr/>
          </p:nvSpPr>
          <p:spPr>
            <a:xfrm>
              <a:off x="2750371" y="1190584"/>
              <a:ext cx="1014865" cy="344565"/>
            </a:xfrm>
            <a:prstGeom prst="rect">
              <a:avLst/>
            </a:prstGeom>
            <a:noFill/>
          </p:spPr>
          <p:txBody>
            <a:bodyPr wrap="none" rtlCol="0">
              <a:spAutoFit/>
            </a:bodyPr>
            <a:lstStyle/>
            <a:p>
              <a:pPr defTabSz="548549"/>
              <a:r>
                <a:rPr lang="zh-CN" altLang="en-US" sz="1505" dirty="0">
                  <a:solidFill>
                    <a:prstClr val="black">
                      <a:lumMod val="75000"/>
                      <a:lumOff val="25000"/>
                    </a:prstClr>
                  </a:solidFill>
                  <a:latin typeface="微软雅黑" pitchFamily="34" charset="-122"/>
                  <a:ea typeface="微软雅黑" pitchFamily="34" charset="-122"/>
                </a:rPr>
                <a:t>商品选购</a:t>
              </a:r>
            </a:p>
          </p:txBody>
        </p:sp>
        <p:sp>
          <p:nvSpPr>
            <p:cNvPr id="6" name="文本框 11"/>
            <p:cNvSpPr txBox="1"/>
            <p:nvPr/>
          </p:nvSpPr>
          <p:spPr>
            <a:xfrm>
              <a:off x="4909209" y="1184940"/>
              <a:ext cx="1014865" cy="344565"/>
            </a:xfrm>
            <a:prstGeom prst="rect">
              <a:avLst/>
            </a:prstGeom>
            <a:noFill/>
          </p:spPr>
          <p:txBody>
            <a:bodyPr wrap="none" rtlCol="0">
              <a:spAutoFit/>
            </a:bodyPr>
            <a:lstStyle/>
            <a:p>
              <a:pPr defTabSz="548549"/>
              <a:r>
                <a:rPr lang="zh-CN" altLang="en-US" sz="1505" dirty="0">
                  <a:solidFill>
                    <a:prstClr val="black">
                      <a:lumMod val="75000"/>
                      <a:lumOff val="25000"/>
                    </a:prstClr>
                  </a:solidFill>
                  <a:latin typeface="微软雅黑" pitchFamily="34" charset="-122"/>
                  <a:ea typeface="微软雅黑" pitchFamily="34" charset="-122"/>
                </a:rPr>
                <a:t>提交订单</a:t>
              </a:r>
            </a:p>
          </p:txBody>
        </p:sp>
        <p:sp>
          <p:nvSpPr>
            <p:cNvPr id="7" name="文本框 12"/>
            <p:cNvSpPr txBox="1"/>
            <p:nvPr/>
          </p:nvSpPr>
          <p:spPr>
            <a:xfrm>
              <a:off x="9086473" y="1184941"/>
              <a:ext cx="1219475" cy="344565"/>
            </a:xfrm>
            <a:prstGeom prst="rect">
              <a:avLst/>
            </a:prstGeom>
            <a:noFill/>
          </p:spPr>
          <p:txBody>
            <a:bodyPr wrap="none" rtlCol="0">
              <a:spAutoFit/>
            </a:bodyPr>
            <a:lstStyle/>
            <a:p>
              <a:pPr defTabSz="548549"/>
              <a:r>
                <a:rPr lang="zh-CN" altLang="en-US" sz="1505" dirty="0">
                  <a:solidFill>
                    <a:prstClr val="black">
                      <a:lumMod val="75000"/>
                      <a:lumOff val="25000"/>
                    </a:prstClr>
                  </a:solidFill>
                  <a:latin typeface="微软雅黑" pitchFamily="34" charset="-122"/>
                  <a:ea typeface="微软雅黑" pitchFamily="34" charset="-122"/>
                </a:rPr>
                <a:t>第三方支付</a:t>
              </a:r>
            </a:p>
          </p:txBody>
        </p:sp>
        <p:sp>
          <p:nvSpPr>
            <p:cNvPr id="8" name="文本框 13"/>
            <p:cNvSpPr txBox="1"/>
            <p:nvPr/>
          </p:nvSpPr>
          <p:spPr>
            <a:xfrm>
              <a:off x="11362650" y="1184036"/>
              <a:ext cx="1014865" cy="344565"/>
            </a:xfrm>
            <a:prstGeom prst="rect">
              <a:avLst/>
            </a:prstGeom>
            <a:noFill/>
          </p:spPr>
          <p:txBody>
            <a:bodyPr wrap="none" rtlCol="0">
              <a:spAutoFit/>
            </a:bodyPr>
            <a:lstStyle/>
            <a:p>
              <a:pPr defTabSz="548549"/>
              <a:r>
                <a:rPr lang="zh-CN" altLang="en-US" sz="1505" dirty="0">
                  <a:solidFill>
                    <a:prstClr val="black">
                      <a:lumMod val="75000"/>
                      <a:lumOff val="25000"/>
                    </a:prstClr>
                  </a:solidFill>
                  <a:latin typeface="微软雅黑" pitchFamily="34" charset="-122"/>
                  <a:ea typeface="微软雅黑" pitchFamily="34" charset="-122"/>
                </a:rPr>
                <a:t>物流查询</a:t>
              </a:r>
            </a:p>
          </p:txBody>
        </p:sp>
        <p:sp>
          <p:nvSpPr>
            <p:cNvPr id="9" name="文本框 15"/>
            <p:cNvSpPr txBox="1"/>
            <p:nvPr/>
          </p:nvSpPr>
          <p:spPr>
            <a:xfrm>
              <a:off x="6770836" y="1192658"/>
              <a:ext cx="1598003" cy="344565"/>
            </a:xfrm>
            <a:prstGeom prst="rect">
              <a:avLst/>
            </a:prstGeom>
            <a:noFill/>
          </p:spPr>
          <p:txBody>
            <a:bodyPr wrap="none" rtlCol="0">
              <a:spAutoFit/>
            </a:bodyPr>
            <a:lstStyle>
              <a:defPPr>
                <a:defRPr lang="zh-CN"/>
              </a:defPPr>
              <a:lvl1pPr>
                <a:defRPr sz="1200">
                  <a:solidFill>
                    <a:schemeClr val="bg1"/>
                  </a:solidFill>
                </a:defRPr>
              </a:lvl1pPr>
            </a:lstStyle>
            <a:p>
              <a:pPr defTabSz="548549"/>
              <a:r>
                <a:rPr lang="zh-CN" altLang="en-US" sz="1505" dirty="0">
                  <a:solidFill>
                    <a:prstClr val="black">
                      <a:lumMod val="75000"/>
                      <a:lumOff val="25000"/>
                    </a:prstClr>
                  </a:solidFill>
                  <a:latin typeface="微软雅黑" pitchFamily="34" charset="-122"/>
                  <a:ea typeface="微软雅黑" pitchFamily="34" charset="-122"/>
                </a:rPr>
                <a:t>预存</a:t>
              </a:r>
              <a:r>
                <a:rPr lang="en-US" altLang="zh-CN" sz="1505" dirty="0">
                  <a:solidFill>
                    <a:prstClr val="black">
                      <a:lumMod val="75000"/>
                      <a:lumOff val="25000"/>
                    </a:prstClr>
                  </a:solidFill>
                  <a:latin typeface="微软雅黑" pitchFamily="34" charset="-122"/>
                  <a:ea typeface="微软雅黑" pitchFamily="34" charset="-122"/>
                </a:rPr>
                <a:t>/</a:t>
              </a:r>
              <a:r>
                <a:rPr lang="zh-CN" altLang="en-US" sz="1505" dirty="0">
                  <a:solidFill>
                    <a:prstClr val="black">
                      <a:lumMod val="75000"/>
                      <a:lumOff val="25000"/>
                    </a:prstClr>
                  </a:solidFill>
                  <a:latin typeface="微软雅黑" pitchFamily="34" charset="-122"/>
                  <a:ea typeface="微软雅黑" pitchFamily="34" charset="-122"/>
                </a:rPr>
                <a:t>信用</a:t>
              </a:r>
              <a:r>
                <a:rPr lang="en-US" altLang="zh-CN" sz="1505" dirty="0">
                  <a:solidFill>
                    <a:prstClr val="black">
                      <a:lumMod val="75000"/>
                      <a:lumOff val="25000"/>
                    </a:prstClr>
                  </a:solidFill>
                  <a:latin typeface="微软雅黑" pitchFamily="34" charset="-122"/>
                  <a:ea typeface="微软雅黑" pitchFamily="34" charset="-122"/>
                </a:rPr>
                <a:t>/</a:t>
              </a:r>
              <a:r>
                <a:rPr lang="zh-CN" altLang="en-US" sz="1505" dirty="0">
                  <a:solidFill>
                    <a:prstClr val="black">
                      <a:lumMod val="75000"/>
                      <a:lumOff val="25000"/>
                    </a:prstClr>
                  </a:solidFill>
                  <a:latin typeface="微软雅黑" pitchFamily="34" charset="-122"/>
                  <a:ea typeface="微软雅黑" pitchFamily="34" charset="-122"/>
                </a:rPr>
                <a:t>赊销</a:t>
              </a:r>
            </a:p>
          </p:txBody>
        </p:sp>
      </p:grpSp>
      <p:grpSp>
        <p:nvGrpSpPr>
          <p:cNvPr id="10" name="组合 51"/>
          <p:cNvGrpSpPr/>
          <p:nvPr/>
        </p:nvGrpSpPr>
        <p:grpSpPr>
          <a:xfrm>
            <a:off x="41719" y="2267315"/>
            <a:ext cx="12103208" cy="3621494"/>
            <a:chOff x="230152" y="1647508"/>
            <a:chExt cx="12410783" cy="3468279"/>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9942" y="1647508"/>
              <a:ext cx="1949932" cy="3468279"/>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5897" y="1647508"/>
              <a:ext cx="1949932" cy="3468279"/>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152" y="1647508"/>
              <a:ext cx="1949932" cy="3468279"/>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0791" y="1647508"/>
              <a:ext cx="1949932" cy="3468279"/>
            </a:xfrm>
            <a:prstGeom prst="rect">
              <a:avLst/>
            </a:prstGeom>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5685" y="1647508"/>
              <a:ext cx="1949932" cy="3468279"/>
            </a:xfrm>
            <a:prstGeom prst="rect">
              <a:avLst/>
            </a:prstGeom>
          </p:spPr>
        </p:pic>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91003" y="1647508"/>
              <a:ext cx="1949932" cy="3468279"/>
            </a:xfrm>
            <a:prstGeom prst="rect">
              <a:avLst/>
            </a:prstGeom>
          </p:spPr>
        </p:pic>
      </p:grpSp>
      <p:sp>
        <p:nvSpPr>
          <p:cNvPr id="2" name="标题 1">
            <a:extLst>
              <a:ext uri="{FF2B5EF4-FFF2-40B4-BE49-F238E27FC236}">
                <a16:creationId xmlns:a16="http://schemas.microsoft.com/office/drawing/2014/main" id="{4823B883-6F1D-491F-9FE8-FA5AF0F60373}"/>
              </a:ext>
            </a:extLst>
          </p:cNvPr>
          <p:cNvSpPr>
            <a:spLocks noGrp="1"/>
          </p:cNvSpPr>
          <p:nvPr>
            <p:ph type="title"/>
          </p:nvPr>
        </p:nvSpPr>
        <p:spPr>
          <a:xfrm>
            <a:off x="41719" y="261442"/>
            <a:ext cx="10514231" cy="531556"/>
          </a:xfrm>
        </p:spPr>
        <p:txBody>
          <a:bodyPr vert="horz" lIns="91440" tIns="45720" rIns="91440" bIns="45720" rtlCol="0" anchor="ctr">
            <a:normAutofit/>
          </a:bodyPr>
          <a:lstStyle/>
          <a:p>
            <a:pPr defTabSz="1219170"/>
            <a:r>
              <a:rPr lang="zh-CN" altLang="en-US" sz="3200" dirty="0">
                <a:solidFill>
                  <a:srgbClr val="FFB200"/>
                </a:solidFill>
                <a:latin typeface="+mn-lt"/>
                <a:ea typeface="+mn-ea"/>
                <a:cs typeface="+mn-ea"/>
              </a:rPr>
              <a:t>在线订货上下游业务闭环</a:t>
            </a:r>
            <a:r>
              <a:rPr lang="en-US" altLang="zh-CN" sz="3200" dirty="0">
                <a:solidFill>
                  <a:srgbClr val="FFB200"/>
                </a:solidFill>
                <a:latin typeface="+mn-lt"/>
                <a:ea typeface="+mn-ea"/>
                <a:cs typeface="+mn-ea"/>
              </a:rPr>
              <a:t>-</a:t>
            </a:r>
            <a:r>
              <a:rPr lang="zh-CN" altLang="en-US" sz="3200" dirty="0">
                <a:solidFill>
                  <a:srgbClr val="FFB200"/>
                </a:solidFill>
                <a:latin typeface="+mn-lt"/>
                <a:ea typeface="+mn-ea"/>
                <a:cs typeface="+mn-ea"/>
              </a:rPr>
              <a:t>实现数据贯通共享</a:t>
            </a:r>
          </a:p>
        </p:txBody>
      </p:sp>
    </p:spTree>
    <p:extLst>
      <p:ext uri="{BB962C8B-B14F-4D97-AF65-F5344CB8AC3E}">
        <p14:creationId xmlns:p14="http://schemas.microsoft.com/office/powerpoint/2010/main" val="14426542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05844-71C0-4C6A-8417-20BE80D0BEE2}"/>
              </a:ext>
            </a:extLst>
          </p:cNvPr>
          <p:cNvSpPr>
            <a:spLocks noGrp="1"/>
          </p:cNvSpPr>
          <p:nvPr>
            <p:ph type="title"/>
          </p:nvPr>
        </p:nvSpPr>
        <p:spPr>
          <a:xfrm>
            <a:off x="33432" y="143086"/>
            <a:ext cx="10514231" cy="531556"/>
          </a:xfrm>
        </p:spPr>
        <p:txBody>
          <a:bodyPr vert="horz" lIns="91440" tIns="45720" rIns="91440" bIns="45720" rtlCol="0" anchor="ctr">
            <a:normAutofit/>
          </a:bodyPr>
          <a:lstStyle/>
          <a:p>
            <a:pPr defTabSz="1219170"/>
            <a:r>
              <a:rPr lang="zh-CN" altLang="en-US" sz="3200" dirty="0">
                <a:solidFill>
                  <a:srgbClr val="FFB200"/>
                </a:solidFill>
                <a:latin typeface="+mn-lt"/>
                <a:ea typeface="+mn-ea"/>
                <a:cs typeface="+mn-ea"/>
              </a:rPr>
              <a:t>厂商与合作伙伴协互联互通</a:t>
            </a:r>
          </a:p>
        </p:txBody>
      </p:sp>
      <p:sp>
        <p:nvSpPr>
          <p:cNvPr id="3" name="文本框 2">
            <a:extLst>
              <a:ext uri="{FF2B5EF4-FFF2-40B4-BE49-F238E27FC236}">
                <a16:creationId xmlns:a16="http://schemas.microsoft.com/office/drawing/2014/main" id="{C4FD3612-558A-4E79-817E-57163F7A9776}"/>
              </a:ext>
            </a:extLst>
          </p:cNvPr>
          <p:cNvSpPr txBox="1"/>
          <p:nvPr/>
        </p:nvSpPr>
        <p:spPr>
          <a:xfrm>
            <a:off x="351743" y="1029841"/>
            <a:ext cx="2015962" cy="338426"/>
          </a:xfrm>
          <a:prstGeom prst="rect">
            <a:avLst/>
          </a:prstGeom>
          <a:noFill/>
        </p:spPr>
        <p:txBody>
          <a:bodyPr wrap="square" rtlCol="0">
            <a:spAutoFit/>
          </a:bodyPr>
          <a:lstStyle/>
          <a:p>
            <a:pPr algn="ctr" defTabSz="548549"/>
            <a:r>
              <a:rPr lang="zh-CN" altLang="en-US" sz="1599" b="1" dirty="0">
                <a:solidFill>
                  <a:srgbClr val="FAB400"/>
                </a:solidFill>
                <a:latin typeface="微软雅黑"/>
                <a:ea typeface="微软雅黑"/>
              </a:rPr>
              <a:t>伙伴门户自定义</a:t>
            </a:r>
          </a:p>
        </p:txBody>
      </p:sp>
      <p:sp>
        <p:nvSpPr>
          <p:cNvPr id="4" name="文本框 3">
            <a:extLst>
              <a:ext uri="{FF2B5EF4-FFF2-40B4-BE49-F238E27FC236}">
                <a16:creationId xmlns:a16="http://schemas.microsoft.com/office/drawing/2014/main" id="{49852027-CC18-4A04-96F5-17701C00DA32}"/>
              </a:ext>
            </a:extLst>
          </p:cNvPr>
          <p:cNvSpPr txBox="1"/>
          <p:nvPr/>
        </p:nvSpPr>
        <p:spPr>
          <a:xfrm>
            <a:off x="7464036" y="1029841"/>
            <a:ext cx="2015962" cy="338426"/>
          </a:xfrm>
          <a:prstGeom prst="rect">
            <a:avLst/>
          </a:prstGeom>
          <a:noFill/>
        </p:spPr>
        <p:txBody>
          <a:bodyPr wrap="square" rtlCol="0">
            <a:spAutoFit/>
          </a:bodyPr>
          <a:lstStyle/>
          <a:p>
            <a:pPr algn="ctr" defTabSz="548549"/>
            <a:r>
              <a:rPr lang="zh-CN" altLang="en-US" sz="1599" b="1" dirty="0">
                <a:solidFill>
                  <a:srgbClr val="FAB400"/>
                </a:solidFill>
                <a:latin typeface="微软雅黑"/>
                <a:ea typeface="微软雅黑"/>
              </a:rPr>
              <a:t>伙伴学堂</a:t>
            </a:r>
          </a:p>
        </p:txBody>
      </p:sp>
      <p:sp>
        <p:nvSpPr>
          <p:cNvPr id="5" name="文本框 4">
            <a:extLst>
              <a:ext uri="{FF2B5EF4-FFF2-40B4-BE49-F238E27FC236}">
                <a16:creationId xmlns:a16="http://schemas.microsoft.com/office/drawing/2014/main" id="{03EA73E1-90BC-4F90-90B9-4ED3A0535E28}"/>
              </a:ext>
            </a:extLst>
          </p:cNvPr>
          <p:cNvSpPr txBox="1"/>
          <p:nvPr/>
        </p:nvSpPr>
        <p:spPr>
          <a:xfrm>
            <a:off x="5123725" y="1029841"/>
            <a:ext cx="2015962" cy="338426"/>
          </a:xfrm>
          <a:prstGeom prst="rect">
            <a:avLst/>
          </a:prstGeom>
          <a:noFill/>
        </p:spPr>
        <p:txBody>
          <a:bodyPr wrap="square" rtlCol="0">
            <a:spAutoFit/>
          </a:bodyPr>
          <a:lstStyle/>
          <a:p>
            <a:pPr algn="ctr" defTabSz="548549"/>
            <a:r>
              <a:rPr lang="zh-CN" altLang="en-US" sz="1599" b="1" dirty="0">
                <a:solidFill>
                  <a:srgbClr val="FAB400"/>
                </a:solidFill>
                <a:latin typeface="微软雅黑"/>
                <a:ea typeface="微软雅黑"/>
              </a:rPr>
              <a:t>互联对话</a:t>
            </a:r>
          </a:p>
        </p:txBody>
      </p:sp>
      <p:sp>
        <p:nvSpPr>
          <p:cNvPr id="6" name="文本框 5">
            <a:extLst>
              <a:ext uri="{FF2B5EF4-FFF2-40B4-BE49-F238E27FC236}">
                <a16:creationId xmlns:a16="http://schemas.microsoft.com/office/drawing/2014/main" id="{0B43A057-C08E-4DB9-A6CF-87D058917B00}"/>
              </a:ext>
            </a:extLst>
          </p:cNvPr>
          <p:cNvSpPr txBox="1"/>
          <p:nvPr/>
        </p:nvSpPr>
        <p:spPr>
          <a:xfrm>
            <a:off x="2775420" y="1029841"/>
            <a:ext cx="2015962" cy="338426"/>
          </a:xfrm>
          <a:prstGeom prst="rect">
            <a:avLst/>
          </a:prstGeom>
          <a:noFill/>
        </p:spPr>
        <p:txBody>
          <a:bodyPr wrap="square" rtlCol="0">
            <a:spAutoFit/>
          </a:bodyPr>
          <a:lstStyle/>
          <a:p>
            <a:pPr algn="ctr" defTabSz="548549"/>
            <a:r>
              <a:rPr lang="zh-CN" altLang="en-US" sz="1599" b="1" dirty="0">
                <a:solidFill>
                  <a:srgbClr val="FAB400"/>
                </a:solidFill>
                <a:latin typeface="微软雅黑"/>
                <a:ea typeface="微软雅黑"/>
              </a:rPr>
              <a:t>待办与业务通知</a:t>
            </a:r>
          </a:p>
        </p:txBody>
      </p:sp>
      <p:sp>
        <p:nvSpPr>
          <p:cNvPr id="7" name="文本框 6">
            <a:extLst>
              <a:ext uri="{FF2B5EF4-FFF2-40B4-BE49-F238E27FC236}">
                <a16:creationId xmlns:a16="http://schemas.microsoft.com/office/drawing/2014/main" id="{7F61E72E-B30C-460A-8499-6BAC4103FBBB}"/>
              </a:ext>
            </a:extLst>
          </p:cNvPr>
          <p:cNvSpPr txBox="1"/>
          <p:nvPr/>
        </p:nvSpPr>
        <p:spPr>
          <a:xfrm>
            <a:off x="9804347" y="1029841"/>
            <a:ext cx="2015962" cy="338426"/>
          </a:xfrm>
          <a:prstGeom prst="rect">
            <a:avLst/>
          </a:prstGeom>
          <a:noFill/>
        </p:spPr>
        <p:txBody>
          <a:bodyPr wrap="square" rtlCol="0">
            <a:spAutoFit/>
          </a:bodyPr>
          <a:lstStyle/>
          <a:p>
            <a:pPr algn="ctr" defTabSz="548549"/>
            <a:r>
              <a:rPr lang="zh-CN" altLang="en-US" sz="1599" b="1" dirty="0">
                <a:solidFill>
                  <a:srgbClr val="FAB400"/>
                </a:solidFill>
                <a:latin typeface="微软雅黑"/>
                <a:ea typeface="微软雅黑"/>
              </a:rPr>
              <a:t>知识共享</a:t>
            </a:r>
          </a:p>
        </p:txBody>
      </p:sp>
      <p:sp>
        <p:nvSpPr>
          <p:cNvPr id="8" name="文本框 7">
            <a:extLst>
              <a:ext uri="{FF2B5EF4-FFF2-40B4-BE49-F238E27FC236}">
                <a16:creationId xmlns:a16="http://schemas.microsoft.com/office/drawing/2014/main" id="{0A8CF505-6796-43B0-9310-2A6659524E40}"/>
              </a:ext>
            </a:extLst>
          </p:cNvPr>
          <p:cNvSpPr txBox="1"/>
          <p:nvPr/>
        </p:nvSpPr>
        <p:spPr>
          <a:xfrm>
            <a:off x="2775420" y="6070029"/>
            <a:ext cx="2015962" cy="707694"/>
          </a:xfrm>
          <a:prstGeom prst="rect">
            <a:avLst/>
          </a:prstGeom>
          <a:noFill/>
        </p:spPr>
        <p:txBody>
          <a:bodyPr wrap="square" rtlCol="0">
            <a:spAutoFit/>
          </a:bodyPr>
          <a:lstStyle/>
          <a:p>
            <a:pPr algn="ctr" defTabSz="548549"/>
            <a:r>
              <a:rPr lang="zh-CN" altLang="en-US" sz="1333" dirty="0">
                <a:solidFill>
                  <a:prstClr val="black"/>
                </a:solidFill>
                <a:latin typeface="微软雅黑"/>
                <a:ea typeface="微软雅黑"/>
              </a:rPr>
              <a:t>通过待办事项和业务通知，轻松实现跨企业间业务信息互通。</a:t>
            </a:r>
          </a:p>
        </p:txBody>
      </p:sp>
      <p:sp>
        <p:nvSpPr>
          <p:cNvPr id="9" name="文本框 8">
            <a:extLst>
              <a:ext uri="{FF2B5EF4-FFF2-40B4-BE49-F238E27FC236}">
                <a16:creationId xmlns:a16="http://schemas.microsoft.com/office/drawing/2014/main" id="{CA653E4F-654F-49B2-BD9D-B9A28B27A2EA}"/>
              </a:ext>
            </a:extLst>
          </p:cNvPr>
          <p:cNvSpPr txBox="1"/>
          <p:nvPr/>
        </p:nvSpPr>
        <p:spPr>
          <a:xfrm>
            <a:off x="5123725" y="6070029"/>
            <a:ext cx="2015962" cy="707694"/>
          </a:xfrm>
          <a:prstGeom prst="rect">
            <a:avLst/>
          </a:prstGeom>
          <a:noFill/>
        </p:spPr>
        <p:txBody>
          <a:bodyPr wrap="square" rtlCol="0">
            <a:spAutoFit/>
          </a:bodyPr>
          <a:lstStyle/>
          <a:p>
            <a:pPr algn="ctr" defTabSz="548549"/>
            <a:r>
              <a:rPr lang="zh-CN" altLang="en-US" sz="1333" dirty="0">
                <a:solidFill>
                  <a:prstClr val="black"/>
                </a:solidFill>
                <a:latin typeface="微软雅黑"/>
                <a:ea typeface="微软雅黑"/>
              </a:rPr>
              <a:t>轻松实现跨企业顺畅沟通和有效协作，非对称消息通知</a:t>
            </a:r>
          </a:p>
        </p:txBody>
      </p:sp>
      <p:sp>
        <p:nvSpPr>
          <p:cNvPr id="10" name="文本框 9">
            <a:extLst>
              <a:ext uri="{FF2B5EF4-FFF2-40B4-BE49-F238E27FC236}">
                <a16:creationId xmlns:a16="http://schemas.microsoft.com/office/drawing/2014/main" id="{196A935D-3756-4872-BBC0-7AE6BA28DF2E}"/>
              </a:ext>
            </a:extLst>
          </p:cNvPr>
          <p:cNvSpPr txBox="1"/>
          <p:nvPr/>
        </p:nvSpPr>
        <p:spPr>
          <a:xfrm>
            <a:off x="7464036" y="6070029"/>
            <a:ext cx="2015962" cy="707694"/>
          </a:xfrm>
          <a:prstGeom prst="rect">
            <a:avLst/>
          </a:prstGeom>
          <a:noFill/>
        </p:spPr>
        <p:txBody>
          <a:bodyPr wrap="square" rtlCol="0">
            <a:spAutoFit/>
          </a:bodyPr>
          <a:lstStyle/>
          <a:p>
            <a:pPr algn="ctr" defTabSz="548549"/>
            <a:r>
              <a:rPr lang="zh-CN" altLang="en-US" sz="1333" dirty="0">
                <a:solidFill>
                  <a:prstClr val="black"/>
                </a:solidFill>
                <a:latin typeface="微软雅黑"/>
                <a:ea typeface="微软雅黑"/>
              </a:rPr>
              <a:t>提供课程学习、培训、考试、资质认证等工具；提升伙伴销售能力。</a:t>
            </a:r>
          </a:p>
        </p:txBody>
      </p:sp>
      <p:sp>
        <p:nvSpPr>
          <p:cNvPr id="11" name="文本框 10">
            <a:extLst>
              <a:ext uri="{FF2B5EF4-FFF2-40B4-BE49-F238E27FC236}">
                <a16:creationId xmlns:a16="http://schemas.microsoft.com/office/drawing/2014/main" id="{F2194965-47B3-4C49-9CB9-C18C59BC9FB4}"/>
              </a:ext>
            </a:extLst>
          </p:cNvPr>
          <p:cNvSpPr txBox="1"/>
          <p:nvPr/>
        </p:nvSpPr>
        <p:spPr>
          <a:xfrm>
            <a:off x="351743" y="6070029"/>
            <a:ext cx="2015962" cy="707694"/>
          </a:xfrm>
          <a:prstGeom prst="rect">
            <a:avLst/>
          </a:prstGeom>
          <a:noFill/>
        </p:spPr>
        <p:txBody>
          <a:bodyPr wrap="square" rtlCol="0">
            <a:spAutoFit/>
          </a:bodyPr>
          <a:lstStyle/>
          <a:p>
            <a:pPr algn="ctr" defTabSz="548549"/>
            <a:r>
              <a:rPr lang="zh-CN" altLang="en-US" sz="1333" dirty="0">
                <a:solidFill>
                  <a:prstClr val="black"/>
                </a:solidFill>
                <a:latin typeface="微软雅黑"/>
                <a:ea typeface="微软雅黑"/>
              </a:rPr>
              <a:t>根据企业和合作伙伴自身业务需求，构建伙伴特色的个性化页面。</a:t>
            </a:r>
          </a:p>
        </p:txBody>
      </p:sp>
      <p:sp>
        <p:nvSpPr>
          <p:cNvPr id="12" name="文本框 11">
            <a:extLst>
              <a:ext uri="{FF2B5EF4-FFF2-40B4-BE49-F238E27FC236}">
                <a16:creationId xmlns:a16="http://schemas.microsoft.com/office/drawing/2014/main" id="{97D9590F-1659-4C16-9CA5-416EE29E92F6}"/>
              </a:ext>
            </a:extLst>
          </p:cNvPr>
          <p:cNvSpPr txBox="1"/>
          <p:nvPr/>
        </p:nvSpPr>
        <p:spPr>
          <a:xfrm>
            <a:off x="9804347" y="6070029"/>
            <a:ext cx="2015962" cy="707694"/>
          </a:xfrm>
          <a:prstGeom prst="rect">
            <a:avLst/>
          </a:prstGeom>
          <a:noFill/>
        </p:spPr>
        <p:txBody>
          <a:bodyPr wrap="square" rtlCol="0">
            <a:spAutoFit/>
          </a:bodyPr>
          <a:lstStyle/>
          <a:p>
            <a:pPr algn="ctr" defTabSz="548549"/>
            <a:r>
              <a:rPr lang="zh-CN" altLang="en-US" sz="1333" dirty="0">
                <a:solidFill>
                  <a:prstClr val="black"/>
                </a:solidFill>
                <a:latin typeface="微软雅黑"/>
                <a:ea typeface="微软雅黑"/>
              </a:rPr>
              <a:t>厂商文档资料统一存放，分类整理；伙伴需要时轻松查阅</a:t>
            </a:r>
          </a:p>
        </p:txBody>
      </p:sp>
      <p:pic>
        <p:nvPicPr>
          <p:cNvPr id="13" name="图片 12">
            <a:extLst>
              <a:ext uri="{FF2B5EF4-FFF2-40B4-BE49-F238E27FC236}">
                <a16:creationId xmlns:a16="http://schemas.microsoft.com/office/drawing/2014/main" id="{5FB19B7E-1B55-4D88-918D-3997CA942B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9320" y="1439498"/>
            <a:ext cx="2240811" cy="4685165"/>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83D1DB85-C99F-4593-B63A-0E67AC975C0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2997" y="1439498"/>
            <a:ext cx="2240811" cy="4685165"/>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AF982E8F-9003-443D-8117-D2E98FAA53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1303" y="1439498"/>
            <a:ext cx="2240811" cy="4685165"/>
          </a:xfrm>
          <a:prstGeom prst="rect">
            <a:avLst/>
          </a:prstGeom>
          <a:ln>
            <a:noFill/>
          </a:ln>
          <a:effectLst>
            <a:outerShdw blurRad="292100" dist="139700" dir="2700000" algn="tl" rotWithShape="0">
              <a:srgbClr val="333333">
                <a:alpha val="65000"/>
              </a:srgbClr>
            </a:outerShdw>
          </a:effectLst>
        </p:spPr>
      </p:pic>
      <p:pic>
        <p:nvPicPr>
          <p:cNvPr id="16" name="图片 15">
            <a:extLst>
              <a:ext uri="{FF2B5EF4-FFF2-40B4-BE49-F238E27FC236}">
                <a16:creationId xmlns:a16="http://schemas.microsoft.com/office/drawing/2014/main" id="{7262040E-4514-4B0B-8A91-C22D300D28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51613" y="1439498"/>
            <a:ext cx="2240811" cy="4685165"/>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E78A2EB7-A9E7-4791-8E33-4A7D7374CB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91924" y="1439498"/>
            <a:ext cx="2240811" cy="4685165"/>
          </a:xfrm>
          <a:prstGeom prst="rect">
            <a:avLst/>
          </a:prstGeom>
          <a:ln>
            <a:noFill/>
          </a:ln>
          <a:effectLst>
            <a:outerShdw blurRad="292100" dist="139700" dir="2700000" algn="tl" rotWithShape="0">
              <a:srgbClr val="333333">
                <a:alpha val="65000"/>
              </a:srgbClr>
            </a:outerShdw>
          </a:effectLst>
        </p:spPr>
      </p:pic>
      <p:pic>
        <p:nvPicPr>
          <p:cNvPr id="23" name="图片 22">
            <a:extLst>
              <a:ext uri="{FF2B5EF4-FFF2-40B4-BE49-F238E27FC236}">
                <a16:creationId xmlns:a16="http://schemas.microsoft.com/office/drawing/2014/main" id="{A4C8ECFB-3DEE-435C-A8CF-2A4B00B48EEE}"/>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a:xfrm>
            <a:off x="394737" y="1946966"/>
            <a:ext cx="1926098" cy="3738897"/>
          </a:xfrm>
          <a:prstGeom prst="rect">
            <a:avLst/>
          </a:prstGeom>
          <a:ln>
            <a:solidFill>
              <a:schemeClr val="bg1">
                <a:lumMod val="75000"/>
              </a:schemeClr>
            </a:solidFill>
          </a:ln>
        </p:spPr>
      </p:pic>
      <p:pic>
        <p:nvPicPr>
          <p:cNvPr id="24" name="图片 23">
            <a:extLst>
              <a:ext uri="{FF2B5EF4-FFF2-40B4-BE49-F238E27FC236}">
                <a16:creationId xmlns:a16="http://schemas.microsoft.com/office/drawing/2014/main" id="{4548EB2D-AFA0-4AF0-835F-0895F8B9C5B2}"/>
              </a:ext>
            </a:extLst>
          </p:cNvPr>
          <p:cNvPicPr>
            <a:picLocks noChangeAspect="1"/>
          </p:cNvPicPr>
          <p:nvPr/>
        </p:nvPicPr>
        <p:blipFill rotWithShape="1">
          <a:blip r:embed="rId5"/>
          <a:srcRect b="2941"/>
          <a:stretch/>
        </p:blipFill>
        <p:spPr>
          <a:xfrm>
            <a:off x="2823527" y="1946966"/>
            <a:ext cx="1926098" cy="3738897"/>
          </a:xfrm>
          <a:prstGeom prst="rect">
            <a:avLst/>
          </a:prstGeom>
          <a:ln>
            <a:solidFill>
              <a:schemeClr val="bg1">
                <a:lumMod val="75000"/>
              </a:schemeClr>
            </a:solidFill>
          </a:ln>
        </p:spPr>
      </p:pic>
      <p:pic>
        <p:nvPicPr>
          <p:cNvPr id="25" name="图片 24">
            <a:extLst>
              <a:ext uri="{FF2B5EF4-FFF2-40B4-BE49-F238E27FC236}">
                <a16:creationId xmlns:a16="http://schemas.microsoft.com/office/drawing/2014/main" id="{D6339B44-E157-49BC-A0BF-4D7F5FAAB84A}"/>
              </a:ext>
            </a:extLst>
          </p:cNvPr>
          <p:cNvPicPr>
            <a:picLocks noChangeAspect="1"/>
          </p:cNvPicPr>
          <p:nvPr/>
        </p:nvPicPr>
        <p:blipFill rotWithShape="1">
          <a:blip r:embed="rId6"/>
          <a:stretch/>
        </p:blipFill>
        <p:spPr>
          <a:xfrm>
            <a:off x="5171831" y="1946966"/>
            <a:ext cx="1919750" cy="3726571"/>
          </a:xfrm>
          <a:prstGeom prst="rect">
            <a:avLst/>
          </a:prstGeom>
          <a:ln>
            <a:solidFill>
              <a:schemeClr val="bg1">
                <a:lumMod val="75000"/>
              </a:schemeClr>
            </a:solidFill>
          </a:ln>
        </p:spPr>
      </p:pic>
      <p:pic>
        <p:nvPicPr>
          <p:cNvPr id="26" name="图片 25">
            <a:extLst>
              <a:ext uri="{FF2B5EF4-FFF2-40B4-BE49-F238E27FC236}">
                <a16:creationId xmlns:a16="http://schemas.microsoft.com/office/drawing/2014/main" id="{170D8B37-4A50-4778-98B3-AD7C84C230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3653" y="1946966"/>
            <a:ext cx="1919750" cy="3738897"/>
          </a:xfrm>
          <a:prstGeom prst="rect">
            <a:avLst/>
          </a:prstGeom>
          <a:ln>
            <a:solidFill>
              <a:schemeClr val="bg1">
                <a:lumMod val="75000"/>
              </a:schemeClr>
            </a:solidFill>
          </a:ln>
        </p:spPr>
      </p:pic>
      <p:pic>
        <p:nvPicPr>
          <p:cNvPr id="28" name="图片 27">
            <a:extLst>
              <a:ext uri="{FF2B5EF4-FFF2-40B4-BE49-F238E27FC236}">
                <a16:creationId xmlns:a16="http://schemas.microsoft.com/office/drawing/2014/main" id="{DB8997C8-99F5-4EAD-9323-D831D8386ED7}"/>
              </a:ext>
            </a:extLst>
          </p:cNvPr>
          <p:cNvPicPr>
            <a:picLocks noChangeAspect="1"/>
          </p:cNvPicPr>
          <p:nvPr/>
        </p:nvPicPr>
        <p:blipFill>
          <a:blip r:embed="rId8"/>
          <a:stretch>
            <a:fillRect/>
          </a:stretch>
        </p:blipFill>
        <p:spPr>
          <a:xfrm>
            <a:off x="9852453" y="1946966"/>
            <a:ext cx="1919750" cy="3738897"/>
          </a:xfrm>
          <a:prstGeom prst="rect">
            <a:avLst/>
          </a:prstGeom>
          <a:ln>
            <a:solidFill>
              <a:schemeClr val="bg1">
                <a:lumMod val="75000"/>
              </a:schemeClr>
            </a:solidFill>
          </a:ln>
        </p:spPr>
      </p:pic>
    </p:spTree>
    <p:extLst>
      <p:ext uri="{BB962C8B-B14F-4D97-AF65-F5344CB8AC3E}">
        <p14:creationId xmlns:p14="http://schemas.microsoft.com/office/powerpoint/2010/main" val="19752274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CBFDE30-29F4-4F66-AF5E-7BC72A7AB7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15" y="1191389"/>
            <a:ext cx="2361159" cy="4805317"/>
          </a:xfrm>
          <a:prstGeom prst="rect">
            <a:avLst/>
          </a:prstGeom>
          <a:ln>
            <a:noFill/>
          </a:ln>
          <a:effectLst>
            <a:outerShdw blurRad="292100" dist="139700" dir="2700000" algn="tl" rotWithShape="0">
              <a:srgbClr val="333333">
                <a:alpha val="65000"/>
              </a:srgbClr>
            </a:outerShdw>
          </a:effectLst>
        </p:spPr>
      </p:pic>
      <p:sp>
        <p:nvSpPr>
          <p:cNvPr id="3" name="标题 1">
            <a:extLst>
              <a:ext uri="{FF2B5EF4-FFF2-40B4-BE49-F238E27FC236}">
                <a16:creationId xmlns:a16="http://schemas.microsoft.com/office/drawing/2014/main" id="{6CAC510E-C764-4B5E-BB31-DC7CD414BD7F}"/>
              </a:ext>
            </a:extLst>
          </p:cNvPr>
          <p:cNvSpPr>
            <a:spLocks noGrp="1"/>
          </p:cNvSpPr>
          <p:nvPr>
            <p:ph type="title" idx="4294967295"/>
          </p:nvPr>
        </p:nvSpPr>
        <p:spPr>
          <a:xfrm>
            <a:off x="0" y="258964"/>
            <a:ext cx="10514231" cy="531364"/>
          </a:xfrm>
          <a:prstGeom prst="rect">
            <a:avLst/>
          </a:prstGeom>
        </p:spPr>
        <p:txBody>
          <a:bodyPr vert="horz" lIns="91440" tIns="45720" rIns="91440" bIns="45720" rtlCol="0" anchor="ctr">
            <a:normAutofit/>
          </a:bodyPr>
          <a:lstStyle/>
          <a:p>
            <a:pPr algn="l">
              <a:lnSpc>
                <a:spcPct val="90000"/>
              </a:lnSpc>
            </a:pPr>
            <a:r>
              <a:rPr lang="zh-CN" altLang="en-US" sz="3200" dirty="0">
                <a:solidFill>
                  <a:srgbClr val="FFB200"/>
                </a:solidFill>
                <a:latin typeface="+mn-lt"/>
                <a:ea typeface="+mn-ea"/>
                <a:cs typeface="+mn-ea"/>
                <a:sym typeface="+mn-lt"/>
              </a:rPr>
              <a:t>协同</a:t>
            </a:r>
            <a:r>
              <a:rPr lang="en-US" altLang="zh-CN" sz="3200" dirty="0">
                <a:solidFill>
                  <a:srgbClr val="FFB200"/>
                </a:solidFill>
                <a:latin typeface="+mn-lt"/>
                <a:ea typeface="+mn-ea"/>
                <a:cs typeface="+mn-ea"/>
                <a:sym typeface="+mn-lt"/>
              </a:rPr>
              <a:t>-</a:t>
            </a:r>
            <a:r>
              <a:rPr lang="zh-CN" altLang="en-US" sz="3200" dirty="0">
                <a:solidFill>
                  <a:srgbClr val="FFB200"/>
                </a:solidFill>
                <a:latin typeface="+mn-lt"/>
                <a:ea typeface="+mn-ea"/>
                <a:cs typeface="+mn-ea"/>
                <a:sym typeface="+mn-lt"/>
              </a:rPr>
              <a:t>日常办公</a:t>
            </a:r>
          </a:p>
        </p:txBody>
      </p:sp>
      <p:sp>
        <p:nvSpPr>
          <p:cNvPr id="4" name="文本框 3">
            <a:extLst>
              <a:ext uri="{FF2B5EF4-FFF2-40B4-BE49-F238E27FC236}">
                <a16:creationId xmlns:a16="http://schemas.microsoft.com/office/drawing/2014/main" id="{02E6556D-E7EB-422C-A711-19D1D277CA55}"/>
              </a:ext>
            </a:extLst>
          </p:cNvPr>
          <p:cNvSpPr txBox="1"/>
          <p:nvPr/>
        </p:nvSpPr>
        <p:spPr>
          <a:xfrm>
            <a:off x="1157050" y="6155253"/>
            <a:ext cx="1659429" cy="535531"/>
          </a:xfrm>
          <a:prstGeom prst="rect">
            <a:avLst/>
          </a:prstGeom>
          <a:noFill/>
        </p:spPr>
        <p:txBody>
          <a:bodyPr wrap="none" rtlCol="0">
            <a:spAutoFit/>
          </a:bodyPr>
          <a:lstStyle/>
          <a:p>
            <a:r>
              <a:rPr lang="zh-CN" altLang="en-US" sz="2880" dirty="0">
                <a:cs typeface="+mn-ea"/>
                <a:sym typeface="+mn-lt"/>
              </a:rPr>
              <a:t>日报周报</a:t>
            </a:r>
          </a:p>
        </p:txBody>
      </p:sp>
      <p:sp>
        <p:nvSpPr>
          <p:cNvPr id="5" name="文本框 4">
            <a:extLst>
              <a:ext uri="{FF2B5EF4-FFF2-40B4-BE49-F238E27FC236}">
                <a16:creationId xmlns:a16="http://schemas.microsoft.com/office/drawing/2014/main" id="{93AF9DF0-DD7A-4107-86EB-683B732F48BB}"/>
              </a:ext>
            </a:extLst>
          </p:cNvPr>
          <p:cNvSpPr txBox="1"/>
          <p:nvPr/>
        </p:nvSpPr>
        <p:spPr>
          <a:xfrm>
            <a:off x="5305462" y="6169063"/>
            <a:ext cx="922047" cy="535531"/>
          </a:xfrm>
          <a:prstGeom prst="rect">
            <a:avLst/>
          </a:prstGeom>
          <a:noFill/>
        </p:spPr>
        <p:txBody>
          <a:bodyPr wrap="none" rtlCol="0">
            <a:spAutoFit/>
          </a:bodyPr>
          <a:lstStyle/>
          <a:p>
            <a:r>
              <a:rPr lang="zh-CN" altLang="en-US" sz="2880" dirty="0">
                <a:cs typeface="+mn-ea"/>
                <a:sym typeface="+mn-lt"/>
              </a:rPr>
              <a:t>审批</a:t>
            </a:r>
          </a:p>
        </p:txBody>
      </p:sp>
      <p:sp>
        <p:nvSpPr>
          <p:cNvPr id="6" name="文本框 5">
            <a:extLst>
              <a:ext uri="{FF2B5EF4-FFF2-40B4-BE49-F238E27FC236}">
                <a16:creationId xmlns:a16="http://schemas.microsoft.com/office/drawing/2014/main" id="{5EF6F182-EF14-4A86-8C49-A9C6CAAAE0CD}"/>
              </a:ext>
            </a:extLst>
          </p:cNvPr>
          <p:cNvSpPr txBox="1"/>
          <p:nvPr/>
        </p:nvSpPr>
        <p:spPr>
          <a:xfrm>
            <a:off x="9447524" y="6155253"/>
            <a:ext cx="1290738" cy="535531"/>
          </a:xfrm>
          <a:prstGeom prst="rect">
            <a:avLst/>
          </a:prstGeom>
          <a:noFill/>
        </p:spPr>
        <p:txBody>
          <a:bodyPr wrap="none" rtlCol="0">
            <a:spAutoFit/>
          </a:bodyPr>
          <a:lstStyle/>
          <a:p>
            <a:r>
              <a:rPr lang="zh-CN" altLang="en-US" sz="2880" dirty="0">
                <a:cs typeface="+mn-ea"/>
                <a:sym typeface="+mn-lt"/>
              </a:rPr>
              <a:t>知识库</a:t>
            </a:r>
          </a:p>
        </p:txBody>
      </p:sp>
      <p:grpSp>
        <p:nvGrpSpPr>
          <p:cNvPr id="14" name="组合 13">
            <a:extLst>
              <a:ext uri="{FF2B5EF4-FFF2-40B4-BE49-F238E27FC236}">
                <a16:creationId xmlns:a16="http://schemas.microsoft.com/office/drawing/2014/main" id="{55D0BF53-0D27-4831-91FE-0EFDEB0FFC66}"/>
              </a:ext>
            </a:extLst>
          </p:cNvPr>
          <p:cNvGrpSpPr/>
          <p:nvPr/>
        </p:nvGrpSpPr>
        <p:grpSpPr>
          <a:xfrm>
            <a:off x="1112560" y="1168237"/>
            <a:ext cx="2361159" cy="4805318"/>
            <a:chOff x="255588" y="962973"/>
            <a:chExt cx="2272699" cy="4004953"/>
          </a:xfrm>
        </p:grpSpPr>
        <p:pic>
          <p:nvPicPr>
            <p:cNvPr id="12" name="图片 11">
              <a:extLst>
                <a:ext uri="{FF2B5EF4-FFF2-40B4-BE49-F238E27FC236}">
                  <a16:creationId xmlns:a16="http://schemas.microsoft.com/office/drawing/2014/main" id="{B5AE37DC-E265-4F8E-8997-F34989C28323}"/>
                </a:ext>
              </a:extLst>
            </p:cNvPr>
            <p:cNvPicPr>
              <a:picLocks noChangeAspect="1"/>
            </p:cNvPicPr>
            <p:nvPr/>
          </p:nvPicPr>
          <p:blipFill>
            <a:blip r:embed="rId4"/>
            <a:stretch>
              <a:fillRect/>
            </a:stretch>
          </p:blipFill>
          <p:spPr>
            <a:xfrm>
              <a:off x="255588" y="962973"/>
              <a:ext cx="2272699" cy="4004953"/>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36826209-5299-4C25-8F0E-FD5523ED1E27}"/>
                </a:ext>
              </a:extLst>
            </p:cNvPr>
            <p:cNvPicPr>
              <a:picLocks noChangeAspect="1"/>
            </p:cNvPicPr>
            <p:nvPr/>
          </p:nvPicPr>
          <p:blipFill>
            <a:blip r:embed="rId5"/>
            <a:stretch>
              <a:fillRect/>
            </a:stretch>
          </p:blipFill>
          <p:spPr>
            <a:xfrm>
              <a:off x="391886" y="2560604"/>
              <a:ext cx="1967889" cy="1999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18" name="图片 17">
            <a:extLst>
              <a:ext uri="{FF2B5EF4-FFF2-40B4-BE49-F238E27FC236}">
                <a16:creationId xmlns:a16="http://schemas.microsoft.com/office/drawing/2014/main" id="{B160DD88-79F4-4E85-A91A-17E782727843}"/>
              </a:ext>
            </a:extLst>
          </p:cNvPr>
          <p:cNvPicPr>
            <a:picLocks noChangeAspect="1"/>
          </p:cNvPicPr>
          <p:nvPr/>
        </p:nvPicPr>
        <p:blipFill>
          <a:blip r:embed="rId6"/>
          <a:stretch>
            <a:fillRect/>
          </a:stretch>
        </p:blipFill>
        <p:spPr>
          <a:xfrm>
            <a:off x="3830607" y="1191391"/>
            <a:ext cx="2192884" cy="4782163"/>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BEDDEE61-766D-4510-A448-030323A6FE9D}"/>
              </a:ext>
            </a:extLst>
          </p:cNvPr>
          <p:cNvPicPr>
            <a:picLocks noChangeAspect="1"/>
          </p:cNvPicPr>
          <p:nvPr/>
        </p:nvPicPr>
        <p:blipFill>
          <a:blip r:embed="rId7"/>
          <a:stretch>
            <a:fillRect/>
          </a:stretch>
        </p:blipFill>
        <p:spPr>
          <a:xfrm>
            <a:off x="5404450" y="1168236"/>
            <a:ext cx="2361159" cy="4782164"/>
          </a:xfrm>
          <a:prstGeom prst="rect">
            <a:avLst/>
          </a:prstGeom>
          <a:ln>
            <a:noFill/>
          </a:ln>
          <a:effectLst>
            <a:outerShdw blurRad="292100" dist="139700" dir="2700000" algn="tl" rotWithShape="0">
              <a:srgbClr val="333333">
                <a:alpha val="65000"/>
              </a:srgbClr>
            </a:outerShdw>
          </a:effectLst>
        </p:spPr>
      </p:pic>
      <p:pic>
        <p:nvPicPr>
          <p:cNvPr id="19" name="图片 18">
            <a:extLst>
              <a:ext uri="{FF2B5EF4-FFF2-40B4-BE49-F238E27FC236}">
                <a16:creationId xmlns:a16="http://schemas.microsoft.com/office/drawing/2014/main" id="{0F69862C-5022-4531-827F-D471CEB93913}"/>
              </a:ext>
            </a:extLst>
          </p:cNvPr>
          <p:cNvPicPr>
            <a:picLocks noChangeAspect="1"/>
          </p:cNvPicPr>
          <p:nvPr/>
        </p:nvPicPr>
        <p:blipFill>
          <a:blip r:embed="rId8"/>
          <a:stretch>
            <a:fillRect/>
          </a:stretch>
        </p:blipFill>
        <p:spPr>
          <a:xfrm>
            <a:off x="7997981" y="1168237"/>
            <a:ext cx="2162081" cy="4759011"/>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14127A82-9D8C-4226-9526-ED3A0B658466}"/>
              </a:ext>
            </a:extLst>
          </p:cNvPr>
          <p:cNvPicPr>
            <a:picLocks noChangeAspect="1"/>
          </p:cNvPicPr>
          <p:nvPr/>
        </p:nvPicPr>
        <p:blipFill>
          <a:blip r:embed="rId9"/>
          <a:stretch>
            <a:fillRect/>
          </a:stretch>
        </p:blipFill>
        <p:spPr>
          <a:xfrm>
            <a:off x="9447523" y="1168236"/>
            <a:ext cx="2415900" cy="4759011"/>
          </a:xfrm>
          <a:prstGeom prst="rect">
            <a:avLst/>
          </a:prstGeom>
          <a:ln>
            <a:noFill/>
          </a:ln>
          <a:effectLst>
            <a:outerShdw blurRad="292100" dist="139700" dir="2700000" algn="tl" rotWithShape="0">
              <a:srgbClr val="333333">
                <a:alpha val="65000"/>
              </a:srgbClr>
            </a:outerShdw>
          </a:effectLst>
        </p:spPr>
      </p:pic>
      <p:grpSp>
        <p:nvGrpSpPr>
          <p:cNvPr id="16" name="组合 15">
            <a:extLst>
              <a:ext uri="{FF2B5EF4-FFF2-40B4-BE49-F238E27FC236}">
                <a16:creationId xmlns:a16="http://schemas.microsoft.com/office/drawing/2014/main" id="{CA4687F5-8C54-4923-B281-967A2592AD65}"/>
              </a:ext>
            </a:extLst>
          </p:cNvPr>
          <p:cNvGrpSpPr/>
          <p:nvPr/>
        </p:nvGrpSpPr>
        <p:grpSpPr>
          <a:xfrm>
            <a:off x="-27083" y="1191391"/>
            <a:ext cx="1139643" cy="669643"/>
            <a:chOff x="3204058" y="1291441"/>
            <a:chExt cx="1159729" cy="681358"/>
          </a:xfrm>
        </p:grpSpPr>
        <p:sp>
          <p:nvSpPr>
            <p:cNvPr id="21" name="斜纹 20">
              <a:extLst>
                <a:ext uri="{FF2B5EF4-FFF2-40B4-BE49-F238E27FC236}">
                  <a16:creationId xmlns:a16="http://schemas.microsoft.com/office/drawing/2014/main" id="{21E96242-934A-4D28-A045-22AC8ADF84AC}"/>
                </a:ext>
              </a:extLst>
            </p:cNvPr>
            <p:cNvSpPr/>
            <p:nvPr/>
          </p:nvSpPr>
          <p:spPr>
            <a:xfrm>
              <a:off x="3385887" y="1291441"/>
              <a:ext cx="977900" cy="681358"/>
            </a:xfrm>
            <a:prstGeom prst="diagStripe">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defTabSz="914212">
                <a:defRPr/>
              </a:pPr>
              <a:endParaRPr lang="zh-CN" altLang="en-US" sz="990">
                <a:solidFill>
                  <a:prstClr val="black"/>
                </a:solidFill>
                <a:cs typeface="+mn-ea"/>
                <a:sym typeface="+mn-lt"/>
              </a:endParaRPr>
            </a:p>
          </p:txBody>
        </p:sp>
        <p:sp>
          <p:nvSpPr>
            <p:cNvPr id="22" name="文本框 21">
              <a:extLst>
                <a:ext uri="{FF2B5EF4-FFF2-40B4-BE49-F238E27FC236}">
                  <a16:creationId xmlns:a16="http://schemas.microsoft.com/office/drawing/2014/main" id="{ED24B9D7-9BB9-43E1-BA0B-CA32501CA639}"/>
                </a:ext>
              </a:extLst>
            </p:cNvPr>
            <p:cNvSpPr txBox="1"/>
            <p:nvPr/>
          </p:nvSpPr>
          <p:spPr>
            <a:xfrm rot="19516038">
              <a:off x="3204058" y="1405465"/>
              <a:ext cx="1070744" cy="313162"/>
            </a:xfrm>
            <a:prstGeom prst="rect">
              <a:avLst/>
            </a:prstGeom>
            <a:noFill/>
          </p:spPr>
          <p:txBody>
            <a:bodyPr wrap="square" rtlCol="0">
              <a:spAutoFit/>
            </a:bodyPr>
            <a:lstStyle/>
            <a:p>
              <a:pPr algn="ctr" defTabSz="914212">
                <a:defRPr/>
              </a:pPr>
              <a:r>
                <a:rPr lang="zh-CN" altLang="en-US" sz="1400" dirty="0">
                  <a:solidFill>
                    <a:prstClr val="black"/>
                  </a:solidFill>
                  <a:cs typeface="+mn-ea"/>
                  <a:sym typeface="+mn-lt"/>
                </a:rPr>
                <a:t>日报周报</a:t>
              </a:r>
            </a:p>
          </p:txBody>
        </p:sp>
      </p:grpSp>
      <p:grpSp>
        <p:nvGrpSpPr>
          <p:cNvPr id="23" name="组合 22">
            <a:extLst>
              <a:ext uri="{FF2B5EF4-FFF2-40B4-BE49-F238E27FC236}">
                <a16:creationId xmlns:a16="http://schemas.microsoft.com/office/drawing/2014/main" id="{D17BD5C5-6354-449B-B355-ACDAE746F453}"/>
              </a:ext>
            </a:extLst>
          </p:cNvPr>
          <p:cNvGrpSpPr/>
          <p:nvPr/>
        </p:nvGrpSpPr>
        <p:grpSpPr>
          <a:xfrm>
            <a:off x="3664156" y="1211740"/>
            <a:ext cx="1139643" cy="669643"/>
            <a:chOff x="3204058" y="1291441"/>
            <a:chExt cx="1159729" cy="681358"/>
          </a:xfrm>
        </p:grpSpPr>
        <p:sp>
          <p:nvSpPr>
            <p:cNvPr id="24" name="斜纹 23">
              <a:extLst>
                <a:ext uri="{FF2B5EF4-FFF2-40B4-BE49-F238E27FC236}">
                  <a16:creationId xmlns:a16="http://schemas.microsoft.com/office/drawing/2014/main" id="{CA95CAE6-3578-4D83-8C23-62DB64009C50}"/>
                </a:ext>
              </a:extLst>
            </p:cNvPr>
            <p:cNvSpPr/>
            <p:nvPr/>
          </p:nvSpPr>
          <p:spPr>
            <a:xfrm>
              <a:off x="3385887" y="1291441"/>
              <a:ext cx="977900" cy="681358"/>
            </a:xfrm>
            <a:prstGeom prst="diagStripe">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defTabSz="914212">
                <a:defRPr/>
              </a:pPr>
              <a:endParaRPr lang="zh-CN" altLang="en-US" sz="990">
                <a:solidFill>
                  <a:prstClr val="black"/>
                </a:solidFill>
                <a:cs typeface="+mn-ea"/>
                <a:sym typeface="+mn-lt"/>
              </a:endParaRPr>
            </a:p>
          </p:txBody>
        </p:sp>
        <p:sp>
          <p:nvSpPr>
            <p:cNvPr id="25" name="文本框 24">
              <a:extLst>
                <a:ext uri="{FF2B5EF4-FFF2-40B4-BE49-F238E27FC236}">
                  <a16:creationId xmlns:a16="http://schemas.microsoft.com/office/drawing/2014/main" id="{CCE90A1F-551A-4654-BA92-60D3940C3263}"/>
                </a:ext>
              </a:extLst>
            </p:cNvPr>
            <p:cNvSpPr txBox="1"/>
            <p:nvPr/>
          </p:nvSpPr>
          <p:spPr>
            <a:xfrm rot="19516038">
              <a:off x="3204058" y="1405465"/>
              <a:ext cx="1070744" cy="313162"/>
            </a:xfrm>
            <a:prstGeom prst="rect">
              <a:avLst/>
            </a:prstGeom>
            <a:noFill/>
          </p:spPr>
          <p:txBody>
            <a:bodyPr wrap="square" rtlCol="0">
              <a:spAutoFit/>
            </a:bodyPr>
            <a:lstStyle/>
            <a:p>
              <a:pPr algn="ctr" defTabSz="914212">
                <a:defRPr/>
              </a:pPr>
              <a:r>
                <a:rPr lang="zh-CN" altLang="en-US" sz="1400" dirty="0">
                  <a:solidFill>
                    <a:prstClr val="black"/>
                  </a:solidFill>
                  <a:cs typeface="+mn-ea"/>
                  <a:sym typeface="+mn-lt"/>
                </a:rPr>
                <a:t>日常审批</a:t>
              </a:r>
            </a:p>
          </p:txBody>
        </p:sp>
      </p:grpSp>
      <p:grpSp>
        <p:nvGrpSpPr>
          <p:cNvPr id="26" name="组合 25">
            <a:extLst>
              <a:ext uri="{FF2B5EF4-FFF2-40B4-BE49-F238E27FC236}">
                <a16:creationId xmlns:a16="http://schemas.microsoft.com/office/drawing/2014/main" id="{6A5EA174-CDE1-441C-BB09-CBC994DD08ED}"/>
              </a:ext>
            </a:extLst>
          </p:cNvPr>
          <p:cNvGrpSpPr/>
          <p:nvPr/>
        </p:nvGrpSpPr>
        <p:grpSpPr>
          <a:xfrm>
            <a:off x="7796436" y="1211739"/>
            <a:ext cx="1139643" cy="669642"/>
            <a:chOff x="3204058" y="1291441"/>
            <a:chExt cx="1159729" cy="681358"/>
          </a:xfrm>
        </p:grpSpPr>
        <p:sp>
          <p:nvSpPr>
            <p:cNvPr id="27" name="斜纹 26">
              <a:extLst>
                <a:ext uri="{FF2B5EF4-FFF2-40B4-BE49-F238E27FC236}">
                  <a16:creationId xmlns:a16="http://schemas.microsoft.com/office/drawing/2014/main" id="{6975C8BB-DE5C-49FB-B8B1-119FC059A538}"/>
                </a:ext>
              </a:extLst>
            </p:cNvPr>
            <p:cNvSpPr/>
            <p:nvPr/>
          </p:nvSpPr>
          <p:spPr>
            <a:xfrm>
              <a:off x="3385887" y="1291441"/>
              <a:ext cx="977900" cy="681358"/>
            </a:xfrm>
            <a:prstGeom prst="diagStripe">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defTabSz="914212">
                <a:defRPr/>
              </a:pPr>
              <a:endParaRPr lang="zh-CN" altLang="en-US" sz="990">
                <a:solidFill>
                  <a:prstClr val="black"/>
                </a:solidFill>
                <a:cs typeface="+mn-ea"/>
                <a:sym typeface="+mn-lt"/>
              </a:endParaRPr>
            </a:p>
          </p:txBody>
        </p:sp>
        <p:sp>
          <p:nvSpPr>
            <p:cNvPr id="28" name="文本框 27">
              <a:extLst>
                <a:ext uri="{FF2B5EF4-FFF2-40B4-BE49-F238E27FC236}">
                  <a16:creationId xmlns:a16="http://schemas.microsoft.com/office/drawing/2014/main" id="{203CC1D5-B84A-4970-9DDC-967F91675A83}"/>
                </a:ext>
              </a:extLst>
            </p:cNvPr>
            <p:cNvSpPr txBox="1"/>
            <p:nvPr/>
          </p:nvSpPr>
          <p:spPr>
            <a:xfrm rot="19516038">
              <a:off x="3204058" y="1405466"/>
              <a:ext cx="1070744" cy="313162"/>
            </a:xfrm>
            <a:prstGeom prst="rect">
              <a:avLst/>
            </a:prstGeom>
            <a:noFill/>
          </p:spPr>
          <p:txBody>
            <a:bodyPr wrap="square" rtlCol="0">
              <a:spAutoFit/>
            </a:bodyPr>
            <a:lstStyle/>
            <a:p>
              <a:pPr algn="ctr" defTabSz="914212">
                <a:defRPr/>
              </a:pPr>
              <a:r>
                <a:rPr lang="zh-CN" altLang="en-US" sz="1400" dirty="0">
                  <a:solidFill>
                    <a:prstClr val="black"/>
                  </a:solidFill>
                  <a:cs typeface="+mn-ea"/>
                  <a:sym typeface="+mn-lt"/>
                </a:rPr>
                <a:t>知识库</a:t>
              </a:r>
            </a:p>
          </p:txBody>
        </p:sp>
      </p:grpSp>
    </p:spTree>
    <p:extLst>
      <p:ext uri="{BB962C8B-B14F-4D97-AF65-F5344CB8AC3E}">
        <p14:creationId xmlns:p14="http://schemas.microsoft.com/office/powerpoint/2010/main" val="1370827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A0251CB-77E5-4695-8597-653F5E522B6D}"/>
              </a:ext>
            </a:extLst>
          </p:cNvPr>
          <p:cNvGrpSpPr/>
          <p:nvPr/>
        </p:nvGrpSpPr>
        <p:grpSpPr>
          <a:xfrm>
            <a:off x="544229" y="1439056"/>
            <a:ext cx="10923243" cy="5053819"/>
            <a:chOff x="199459" y="1017296"/>
            <a:chExt cx="9745782" cy="4310523"/>
          </a:xfrm>
        </p:grpSpPr>
        <p:sp>
          <p:nvSpPr>
            <p:cNvPr id="4" name="文本框 3">
              <a:extLst>
                <a:ext uri="{FF2B5EF4-FFF2-40B4-BE49-F238E27FC236}">
                  <a16:creationId xmlns:a16="http://schemas.microsoft.com/office/drawing/2014/main" id="{3784E56B-C956-4727-8E11-E9F1255ACB4A}"/>
                </a:ext>
              </a:extLst>
            </p:cNvPr>
            <p:cNvSpPr txBox="1"/>
            <p:nvPr/>
          </p:nvSpPr>
          <p:spPr>
            <a:xfrm>
              <a:off x="293157" y="1017296"/>
              <a:ext cx="1680187" cy="253706"/>
            </a:xfrm>
            <a:prstGeom prst="rect">
              <a:avLst/>
            </a:prstGeom>
            <a:noFill/>
          </p:spPr>
          <p:txBody>
            <a:bodyPr wrap="square" rtlCol="0">
              <a:spAutoFit/>
            </a:bodyPr>
            <a:lstStyle/>
            <a:p>
              <a:pPr algn="ctr"/>
              <a:r>
                <a:rPr lang="zh-CN" altLang="en-US" sz="1333" b="1" dirty="0">
                  <a:solidFill>
                    <a:srgbClr val="FAB400"/>
                  </a:solidFill>
                  <a:cs typeface="+mn-ea"/>
                  <a:sym typeface="+mn-lt"/>
                </a:rPr>
                <a:t>企业内部通讯</a:t>
              </a:r>
            </a:p>
          </p:txBody>
        </p:sp>
        <p:sp>
          <p:nvSpPr>
            <p:cNvPr id="5" name="文本框 4">
              <a:extLst>
                <a:ext uri="{FF2B5EF4-FFF2-40B4-BE49-F238E27FC236}">
                  <a16:creationId xmlns:a16="http://schemas.microsoft.com/office/drawing/2014/main" id="{F255898A-4AC9-46F7-9D83-A5EE1FDBA1A0}"/>
                </a:ext>
              </a:extLst>
            </p:cNvPr>
            <p:cNvSpPr txBox="1"/>
            <p:nvPr/>
          </p:nvSpPr>
          <p:spPr>
            <a:xfrm>
              <a:off x="6220840" y="1017296"/>
              <a:ext cx="1680187" cy="253706"/>
            </a:xfrm>
            <a:prstGeom prst="rect">
              <a:avLst/>
            </a:prstGeom>
            <a:noFill/>
          </p:spPr>
          <p:txBody>
            <a:bodyPr wrap="square" rtlCol="0">
              <a:spAutoFit/>
            </a:bodyPr>
            <a:lstStyle/>
            <a:p>
              <a:pPr algn="ctr"/>
              <a:r>
                <a:rPr lang="zh-CN" altLang="en-US" sz="1333" b="1" dirty="0">
                  <a:solidFill>
                    <a:srgbClr val="FAB400"/>
                  </a:solidFill>
                  <a:cs typeface="+mn-ea"/>
                  <a:sym typeface="+mn-lt"/>
                </a:rPr>
                <a:t>销售行为积分</a:t>
              </a:r>
            </a:p>
          </p:txBody>
        </p:sp>
        <p:sp>
          <p:nvSpPr>
            <p:cNvPr id="6" name="文本框 5">
              <a:extLst>
                <a:ext uri="{FF2B5EF4-FFF2-40B4-BE49-F238E27FC236}">
                  <a16:creationId xmlns:a16="http://schemas.microsoft.com/office/drawing/2014/main" id="{9DC40149-C905-485B-90CB-5A03EBC88550}"/>
                </a:ext>
              </a:extLst>
            </p:cNvPr>
            <p:cNvSpPr txBox="1"/>
            <p:nvPr/>
          </p:nvSpPr>
          <p:spPr>
            <a:xfrm>
              <a:off x="4270327" y="1017296"/>
              <a:ext cx="1680187" cy="253706"/>
            </a:xfrm>
            <a:prstGeom prst="rect">
              <a:avLst/>
            </a:prstGeom>
            <a:noFill/>
          </p:spPr>
          <p:txBody>
            <a:bodyPr wrap="square" rtlCol="0">
              <a:spAutoFit/>
            </a:bodyPr>
            <a:lstStyle/>
            <a:p>
              <a:pPr algn="ctr"/>
              <a:r>
                <a:rPr lang="zh-CN" altLang="en-US" sz="1333" b="1" dirty="0">
                  <a:solidFill>
                    <a:srgbClr val="FAB400"/>
                  </a:solidFill>
                  <a:cs typeface="+mn-ea"/>
                  <a:sym typeface="+mn-lt"/>
                </a:rPr>
                <a:t>日常办公</a:t>
              </a:r>
            </a:p>
          </p:txBody>
        </p:sp>
        <p:sp>
          <p:nvSpPr>
            <p:cNvPr id="7" name="文本框 6">
              <a:extLst>
                <a:ext uri="{FF2B5EF4-FFF2-40B4-BE49-F238E27FC236}">
                  <a16:creationId xmlns:a16="http://schemas.microsoft.com/office/drawing/2014/main" id="{6908A2DD-1236-4FE3-9FF3-E4991F7810AC}"/>
                </a:ext>
              </a:extLst>
            </p:cNvPr>
            <p:cNvSpPr txBox="1"/>
            <p:nvPr/>
          </p:nvSpPr>
          <p:spPr>
            <a:xfrm>
              <a:off x="2313151" y="1017296"/>
              <a:ext cx="1680187" cy="253706"/>
            </a:xfrm>
            <a:prstGeom prst="rect">
              <a:avLst/>
            </a:prstGeom>
            <a:noFill/>
          </p:spPr>
          <p:txBody>
            <a:bodyPr wrap="square" rtlCol="0">
              <a:spAutoFit/>
            </a:bodyPr>
            <a:lstStyle/>
            <a:p>
              <a:pPr algn="ctr"/>
              <a:r>
                <a:rPr lang="zh-CN" altLang="en-US" sz="1333" b="1" dirty="0">
                  <a:solidFill>
                    <a:srgbClr val="FAB400"/>
                  </a:solidFill>
                  <a:cs typeface="+mn-ea"/>
                  <a:sym typeface="+mn-lt"/>
                </a:rPr>
                <a:t>在线会议集成</a:t>
              </a:r>
            </a:p>
          </p:txBody>
        </p:sp>
        <p:sp>
          <p:nvSpPr>
            <p:cNvPr id="8" name="文本框 7">
              <a:extLst>
                <a:ext uri="{FF2B5EF4-FFF2-40B4-BE49-F238E27FC236}">
                  <a16:creationId xmlns:a16="http://schemas.microsoft.com/office/drawing/2014/main" id="{F1FFAF82-A0DD-455B-8637-95AD8ACEE0E7}"/>
                </a:ext>
              </a:extLst>
            </p:cNvPr>
            <p:cNvSpPr txBox="1"/>
            <p:nvPr/>
          </p:nvSpPr>
          <p:spPr>
            <a:xfrm>
              <a:off x="8171353" y="1017296"/>
              <a:ext cx="1680187" cy="253706"/>
            </a:xfrm>
            <a:prstGeom prst="rect">
              <a:avLst/>
            </a:prstGeom>
            <a:noFill/>
          </p:spPr>
          <p:txBody>
            <a:bodyPr wrap="square" rtlCol="0">
              <a:spAutoFit/>
            </a:bodyPr>
            <a:lstStyle/>
            <a:p>
              <a:pPr algn="ctr"/>
              <a:r>
                <a:rPr lang="zh-CN" altLang="en-US" sz="1333" b="1" dirty="0">
                  <a:solidFill>
                    <a:srgbClr val="FAB400"/>
                  </a:solidFill>
                  <a:cs typeface="+mn-ea"/>
                  <a:sym typeface="+mn-lt"/>
                </a:rPr>
                <a:t>在线培训</a:t>
              </a:r>
            </a:p>
          </p:txBody>
        </p:sp>
        <p:pic>
          <p:nvPicPr>
            <p:cNvPr id="9" name="图片 8">
              <a:extLst>
                <a:ext uri="{FF2B5EF4-FFF2-40B4-BE49-F238E27FC236}">
                  <a16:creationId xmlns:a16="http://schemas.microsoft.com/office/drawing/2014/main" id="{3F559496-A1B9-4122-B38C-3A35AB20192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9459" y="1423006"/>
              <a:ext cx="1867586" cy="3904813"/>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76B4A2ED-FCF8-47A6-B667-5BEF2ED873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19453" y="1423006"/>
              <a:ext cx="1867586" cy="3904813"/>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5E9A97F6-2CFE-4704-906C-E02B7041F30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76630" y="1423006"/>
              <a:ext cx="1867586" cy="3904813"/>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9B20D4E2-9556-40EA-A8D2-A4A08E4D601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27142" y="1423006"/>
              <a:ext cx="1867586" cy="3904813"/>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8ED8DB41-8919-44F4-A2CE-46BA80C581D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77655" y="1423006"/>
              <a:ext cx="1867586" cy="3904813"/>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46508760-42F0-4A75-8796-D591C72DD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250" y="1710286"/>
              <a:ext cx="1600000" cy="3324444"/>
            </a:xfrm>
            <a:prstGeom prst="rect">
              <a:avLst/>
            </a:prstGeom>
            <a:ln w="6350">
              <a:solidFill>
                <a:schemeClr val="bg1">
                  <a:lumMod val="75000"/>
                </a:schemeClr>
              </a:solidFill>
            </a:ln>
          </p:spPr>
        </p:pic>
        <p:pic>
          <p:nvPicPr>
            <p:cNvPr id="15" name="图片 14">
              <a:extLst>
                <a:ext uri="{FF2B5EF4-FFF2-40B4-BE49-F238E27FC236}">
                  <a16:creationId xmlns:a16="http://schemas.microsoft.com/office/drawing/2014/main" id="{0DD2EFE6-0C5C-442E-AA2E-BFD7279E6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1447" y="1710286"/>
              <a:ext cx="1600000" cy="3324444"/>
            </a:xfrm>
            <a:prstGeom prst="rect">
              <a:avLst/>
            </a:prstGeom>
            <a:ln w="6350">
              <a:solidFill>
                <a:schemeClr val="bg1">
                  <a:lumMod val="75000"/>
                </a:schemeClr>
              </a:solidFill>
            </a:ln>
          </p:spPr>
        </p:pic>
        <p:pic>
          <p:nvPicPr>
            <p:cNvPr id="17" name="图片 16">
              <a:extLst>
                <a:ext uri="{FF2B5EF4-FFF2-40B4-BE49-F238E27FC236}">
                  <a16:creationId xmlns:a16="http://schemas.microsoft.com/office/drawing/2014/main" id="{5F3F1D80-868A-46A3-94D1-297D73B3CF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0933" y="1710286"/>
              <a:ext cx="1600000" cy="3324444"/>
            </a:xfrm>
            <a:prstGeom prst="rect">
              <a:avLst/>
            </a:prstGeom>
            <a:ln w="6350">
              <a:solidFill>
                <a:schemeClr val="bg1">
                  <a:lumMod val="75000"/>
                </a:schemeClr>
              </a:solidFill>
            </a:ln>
          </p:spPr>
        </p:pic>
      </p:grpSp>
      <p:pic>
        <p:nvPicPr>
          <p:cNvPr id="18" name="图片 17">
            <a:extLst>
              <a:ext uri="{FF2B5EF4-FFF2-40B4-BE49-F238E27FC236}">
                <a16:creationId xmlns:a16="http://schemas.microsoft.com/office/drawing/2014/main" id="{E2337B0B-C488-45C7-B10B-D35CBBC26E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0698" y="2251542"/>
            <a:ext cx="1885777" cy="3897703"/>
          </a:xfrm>
          <a:prstGeom prst="rect">
            <a:avLst/>
          </a:prstGeom>
        </p:spPr>
      </p:pic>
      <p:sp>
        <p:nvSpPr>
          <p:cNvPr id="19" name="标题 1">
            <a:extLst>
              <a:ext uri="{FF2B5EF4-FFF2-40B4-BE49-F238E27FC236}">
                <a16:creationId xmlns:a16="http://schemas.microsoft.com/office/drawing/2014/main" id="{222D94E0-CC93-4FE6-8F49-65AD67CC7F7B}"/>
              </a:ext>
            </a:extLst>
          </p:cNvPr>
          <p:cNvSpPr>
            <a:spLocks noGrp="1"/>
          </p:cNvSpPr>
          <p:nvPr>
            <p:ph type="title" idx="4294967295"/>
          </p:nvPr>
        </p:nvSpPr>
        <p:spPr>
          <a:xfrm>
            <a:off x="0" y="21123"/>
            <a:ext cx="10971372" cy="1143265"/>
          </a:xfrm>
          <a:prstGeom prst="rect">
            <a:avLst/>
          </a:prstGeom>
        </p:spPr>
        <p:txBody>
          <a:bodyPr vert="horz" lIns="91440" tIns="45720" rIns="91440" bIns="45720" rtlCol="0" anchor="ctr">
            <a:normAutofit/>
          </a:bodyPr>
          <a:lstStyle/>
          <a:p>
            <a:pPr algn="l">
              <a:lnSpc>
                <a:spcPct val="90000"/>
              </a:lnSpc>
            </a:pPr>
            <a:r>
              <a:rPr lang="zh-CN" altLang="en-US" sz="3200" dirty="0">
                <a:solidFill>
                  <a:srgbClr val="FFB200"/>
                </a:solidFill>
                <a:latin typeface="+mn-lt"/>
                <a:ea typeface="+mn-ea"/>
                <a:cs typeface="+mn-ea"/>
              </a:rPr>
              <a:t>人员在线、协作在线</a:t>
            </a:r>
          </a:p>
        </p:txBody>
      </p:sp>
      <p:pic>
        <p:nvPicPr>
          <p:cNvPr id="20" name="图片 19">
            <a:extLst>
              <a:ext uri="{FF2B5EF4-FFF2-40B4-BE49-F238E27FC236}">
                <a16:creationId xmlns:a16="http://schemas.microsoft.com/office/drawing/2014/main" id="{1F113311-0068-4677-A5D0-4B307DC0E3D0}"/>
              </a:ext>
            </a:extLst>
          </p:cNvPr>
          <p:cNvPicPr>
            <a:picLocks noChangeAspect="1"/>
          </p:cNvPicPr>
          <p:nvPr/>
        </p:nvPicPr>
        <p:blipFill>
          <a:blip r:embed="rId7"/>
          <a:stretch>
            <a:fillRect/>
          </a:stretch>
        </p:blipFill>
        <p:spPr>
          <a:xfrm>
            <a:off x="5111255" y="2259794"/>
            <a:ext cx="1784278" cy="3889451"/>
          </a:xfrm>
          <a:prstGeom prst="rect">
            <a:avLst/>
          </a:prstGeom>
        </p:spPr>
      </p:pic>
    </p:spTree>
    <p:extLst>
      <p:ext uri="{BB962C8B-B14F-4D97-AF65-F5344CB8AC3E}">
        <p14:creationId xmlns:p14="http://schemas.microsoft.com/office/powerpoint/2010/main" val="29835092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CD571A0-DE10-42B2-917F-C2A4E4B3B2AB}"/>
              </a:ext>
            </a:extLst>
          </p:cNvPr>
          <p:cNvSpPr>
            <a:spLocks noGrp="1"/>
          </p:cNvSpPr>
          <p:nvPr>
            <p:ph type="title" idx="4294967295"/>
          </p:nvPr>
        </p:nvSpPr>
        <p:spPr>
          <a:xfrm>
            <a:off x="96256" y="145281"/>
            <a:ext cx="7301960" cy="646248"/>
          </a:xfrm>
          <a:prstGeom prst="rect">
            <a:avLst/>
          </a:prstGeom>
        </p:spPr>
        <p:txBody>
          <a:bodyPr vert="horz" lIns="121917" tIns="60958" rIns="121917" bIns="60958" rtlCol="0" anchor="ctr">
            <a:normAutofit fontScale="90000"/>
          </a:bodyPr>
          <a:lstStyle/>
          <a:p>
            <a:pPr algn="l"/>
            <a:r>
              <a:rPr lang="zh-CN" altLang="en-US" sz="3600" dirty="0">
                <a:solidFill>
                  <a:srgbClr val="FFB200"/>
                </a:solidFill>
                <a:latin typeface="+mn-lt"/>
                <a:ea typeface="+mn-ea"/>
                <a:cs typeface="+mn-ea"/>
              </a:rPr>
              <a:t>数据的整合分析</a:t>
            </a:r>
          </a:p>
        </p:txBody>
      </p:sp>
      <p:sp>
        <p:nvSpPr>
          <p:cNvPr id="24" name="îŝlïḑê">
            <a:extLst>
              <a:ext uri="{FF2B5EF4-FFF2-40B4-BE49-F238E27FC236}">
                <a16:creationId xmlns:a16="http://schemas.microsoft.com/office/drawing/2014/main" id="{35F2EE40-5D85-4D79-870B-341C480E79A2}"/>
              </a:ext>
            </a:extLst>
          </p:cNvPr>
          <p:cNvSpPr/>
          <p:nvPr/>
        </p:nvSpPr>
        <p:spPr>
          <a:xfrm>
            <a:off x="-1" y="1517354"/>
            <a:ext cx="12190413" cy="1661152"/>
          </a:xfrm>
          <a:prstGeom prst="rect">
            <a:avLst/>
          </a:prstGeom>
          <a:blipFill>
            <a:blip r:embed="rId2"/>
            <a:stretch>
              <a:fillRect t="-167412" b="-164873"/>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dirty="0">
              <a:cs typeface="+mn-ea"/>
              <a:sym typeface="+mn-lt"/>
            </a:endParaRPr>
          </a:p>
        </p:txBody>
      </p:sp>
      <p:grpSp>
        <p:nvGrpSpPr>
          <p:cNvPr id="8" name="组合 7">
            <a:extLst>
              <a:ext uri="{FF2B5EF4-FFF2-40B4-BE49-F238E27FC236}">
                <a16:creationId xmlns:a16="http://schemas.microsoft.com/office/drawing/2014/main" id="{10E10AA7-B207-4CF3-8A31-60D24E547BAD}"/>
              </a:ext>
            </a:extLst>
          </p:cNvPr>
          <p:cNvGrpSpPr/>
          <p:nvPr/>
        </p:nvGrpSpPr>
        <p:grpSpPr>
          <a:xfrm>
            <a:off x="277695" y="2969000"/>
            <a:ext cx="1890519" cy="2998452"/>
            <a:chOff x="277731" y="2968146"/>
            <a:chExt cx="1890765" cy="2998842"/>
          </a:xfrm>
        </p:grpSpPr>
        <p:sp>
          <p:nvSpPr>
            <p:cNvPr id="25" name="ïṥ1íḋè">
              <a:extLst>
                <a:ext uri="{FF2B5EF4-FFF2-40B4-BE49-F238E27FC236}">
                  <a16:creationId xmlns:a16="http://schemas.microsoft.com/office/drawing/2014/main" id="{E5FC3DF5-9027-44FF-8AE5-3214E5C77F0D}"/>
                </a:ext>
              </a:extLst>
            </p:cNvPr>
            <p:cNvSpPr/>
            <p:nvPr/>
          </p:nvSpPr>
          <p:spPr bwMode="auto">
            <a:xfrm rot="5400000">
              <a:off x="177993" y="3662782"/>
              <a:ext cx="2090241" cy="1890765"/>
            </a:xfrm>
            <a:prstGeom prst="rect">
              <a:avLst/>
            </a:prstGeom>
            <a:solidFill>
              <a:schemeClr val="bg1">
                <a:lumMod val="95000"/>
              </a:schemeClr>
            </a:solidFill>
            <a:ln w="19050">
              <a:noFill/>
              <a:round/>
              <a:headEnd/>
              <a:tailEnd/>
            </a:ln>
          </p:spPr>
          <p:txBody>
            <a:bodyPr vert="horz" wrap="none" lIns="91428" tIns="45714" rIns="91428" bIns="45714" numCol="1" rtlCol="0" anchor="ctr" anchorCtr="1" compatLnSpc="1">
              <a:prstTxWarp prst="textNoShape">
                <a:avLst/>
              </a:prstTxWarp>
            </a:bodyPr>
            <a:lstStyle/>
            <a:p>
              <a:pPr algn="ct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6" name="išľïḍè">
              <a:extLst>
                <a:ext uri="{FF2B5EF4-FFF2-40B4-BE49-F238E27FC236}">
                  <a16:creationId xmlns:a16="http://schemas.microsoft.com/office/drawing/2014/main" id="{FE999A42-D6F7-48F6-A032-B4F48A1A4D2B}"/>
                </a:ext>
              </a:extLst>
            </p:cNvPr>
            <p:cNvSpPr/>
            <p:nvPr/>
          </p:nvSpPr>
          <p:spPr bwMode="auto">
            <a:xfrm>
              <a:off x="279373" y="2968146"/>
              <a:ext cx="1887483" cy="546905"/>
            </a:xfrm>
            <a:prstGeom prst="rect">
              <a:avLst/>
            </a:prstGeom>
            <a:solidFill>
              <a:schemeClr val="accent1"/>
            </a:solidFill>
            <a:ln w="19050">
              <a:noFill/>
              <a:round/>
              <a:headEnd/>
              <a:tailEnd/>
            </a:ln>
            <a:effectLst/>
          </p:spPr>
          <p:txBody>
            <a:bodyPr vert="horz" wrap="none" lIns="91428" tIns="45714" rIns="91428" bIns="45714" numCol="1" rtlCol="0" anchor="ctr" anchorCtr="1" compatLnSpc="1">
              <a:prstTxWarp prst="textNoShape">
                <a:avLst/>
              </a:prstTxWarp>
            </a:bodyPr>
            <a:lstStyle/>
            <a:p>
              <a:pPr algn="ct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客户维度分析</a:t>
              </a:r>
            </a:p>
          </p:txBody>
        </p:sp>
        <p:sp>
          <p:nvSpPr>
            <p:cNvPr id="27" name="iṩḻïďe">
              <a:extLst>
                <a:ext uri="{FF2B5EF4-FFF2-40B4-BE49-F238E27FC236}">
                  <a16:creationId xmlns:a16="http://schemas.microsoft.com/office/drawing/2014/main" id="{1B26F422-0B74-4A1A-8327-2A3DBE573854}"/>
                </a:ext>
              </a:extLst>
            </p:cNvPr>
            <p:cNvSpPr txBox="1"/>
            <p:nvPr/>
          </p:nvSpPr>
          <p:spPr>
            <a:xfrm>
              <a:off x="414011" y="3725432"/>
              <a:ext cx="1618205" cy="1259832"/>
            </a:xfrm>
            <a:prstGeom prst="rect">
              <a:avLst/>
            </a:prstGeom>
            <a:noFill/>
          </p:spPr>
          <p:txBody>
            <a:bodyPr wrap="square" lIns="0" tIns="0" rIns="0" bIns="0" rtlCol="0" anchor="t">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客户</a:t>
              </a:r>
              <a:r>
                <a:rPr lang="en-US" altLang="zh-CN" sz="1400" dirty="0">
                  <a:latin typeface="微软雅黑" panose="020B0503020204020204" pitchFamily="34" charset="-122"/>
                  <a:ea typeface="微软雅黑" panose="020B0503020204020204" pitchFamily="34" charset="-122"/>
                  <a:cs typeface="+mn-ea"/>
                  <a:sym typeface="+mn-lt"/>
                </a:rPr>
                <a:t>360</a:t>
              </a:r>
              <a:r>
                <a:rPr lang="zh-CN" altLang="en-US" sz="1400" dirty="0">
                  <a:latin typeface="微软雅黑" panose="020B0503020204020204" pitchFamily="34" charset="-122"/>
                  <a:ea typeface="微软雅黑" panose="020B0503020204020204" pitchFamily="34" charset="-122"/>
                  <a:cs typeface="+mn-ea"/>
                  <a:sym typeface="+mn-lt"/>
                </a:rPr>
                <a:t>度视图</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客户分类分析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客户属性分析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客户级别分析</a:t>
              </a:r>
              <a:endParaRPr lang="en-US" altLang="zh-CN" sz="1400" dirty="0">
                <a:latin typeface="微软雅黑" panose="020B0503020204020204" pitchFamily="34" charset="-122"/>
                <a:ea typeface="微软雅黑" panose="020B0503020204020204" pitchFamily="34" charset="-122"/>
                <a:cs typeface="+mn-ea"/>
                <a:sym typeface="+mn-lt"/>
              </a:endParaRPr>
            </a:p>
          </p:txBody>
        </p:sp>
        <p:sp>
          <p:nvSpPr>
            <p:cNvPr id="46" name="îṡľîḍe">
              <a:extLst>
                <a:ext uri="{FF2B5EF4-FFF2-40B4-BE49-F238E27FC236}">
                  <a16:creationId xmlns:a16="http://schemas.microsoft.com/office/drawing/2014/main" id="{A25DDCC4-0DDC-4F56-81A1-0C2A4E008F1A}"/>
                </a:ext>
              </a:extLst>
            </p:cNvPr>
            <p:cNvSpPr/>
            <p:nvPr/>
          </p:nvSpPr>
          <p:spPr bwMode="auto">
            <a:xfrm>
              <a:off x="881762" y="5284285"/>
              <a:ext cx="682703" cy="682703"/>
            </a:xfrm>
            <a:prstGeom prst="ellipse">
              <a:avLst/>
            </a:prstGeom>
            <a:solidFill>
              <a:schemeClr val="accent1"/>
            </a:solidFill>
            <a:ln w="19050">
              <a:solidFill>
                <a:schemeClr val="bg1"/>
              </a:solidFill>
              <a:round/>
              <a:headEnd/>
              <a:tailEnd/>
            </a:ln>
            <a:effectLst/>
          </p:spPr>
          <p:txBody>
            <a:bodyPr vert="horz" wrap="none" lIns="91428" tIns="45714" rIns="91428" bIns="45714" numCol="1" rtlCol="0" anchor="ctr" anchorCtr="1" compatLnSpc="1">
              <a:prstTxWarp prst="textNoShape">
                <a:avLst/>
              </a:prstTxWarp>
            </a:bodyPr>
            <a:lstStyle/>
            <a:p>
              <a:pPr algn="ctr"/>
              <a:endParaRPr lang="en-US" sz="1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1" name="ïṡḷiďé">
              <a:extLst>
                <a:ext uri="{FF2B5EF4-FFF2-40B4-BE49-F238E27FC236}">
                  <a16:creationId xmlns:a16="http://schemas.microsoft.com/office/drawing/2014/main" id="{4AB4B1BB-A678-42DF-BE28-A4C122135E3E}"/>
                </a:ext>
              </a:extLst>
            </p:cNvPr>
            <p:cNvSpPr/>
            <p:nvPr/>
          </p:nvSpPr>
          <p:spPr bwMode="auto">
            <a:xfrm>
              <a:off x="1050222" y="5444473"/>
              <a:ext cx="345783" cy="362323"/>
            </a:xfrm>
            <a:custGeom>
              <a:avLst/>
              <a:gdLst>
                <a:gd name="connsiteX0" fmla="*/ 75115 w 321487"/>
                <a:gd name="connsiteY0" fmla="*/ 204009 h 336863"/>
                <a:gd name="connsiteX1" fmla="*/ 94628 w 321487"/>
                <a:gd name="connsiteY1" fmla="*/ 207993 h 336863"/>
                <a:gd name="connsiteX2" fmla="*/ 114472 w 321487"/>
                <a:gd name="connsiteY2" fmla="*/ 225257 h 336863"/>
                <a:gd name="connsiteX3" fmla="*/ 156805 w 321487"/>
                <a:gd name="connsiteY3" fmla="*/ 239866 h 336863"/>
                <a:gd name="connsiteX4" fmla="*/ 170035 w 321487"/>
                <a:gd name="connsiteY4" fmla="*/ 239866 h 336863"/>
                <a:gd name="connsiteX5" fmla="*/ 212368 w 321487"/>
                <a:gd name="connsiteY5" fmla="*/ 225257 h 336863"/>
                <a:gd name="connsiteX6" fmla="*/ 230889 w 321487"/>
                <a:gd name="connsiteY6" fmla="*/ 207993 h 336863"/>
                <a:gd name="connsiteX7" fmla="*/ 269254 w 321487"/>
                <a:gd name="connsiteY7" fmla="*/ 215961 h 336863"/>
                <a:gd name="connsiteX8" fmla="*/ 310264 w 321487"/>
                <a:gd name="connsiteY8" fmla="*/ 286346 h 336863"/>
                <a:gd name="connsiteX9" fmla="*/ 316879 w 321487"/>
                <a:gd name="connsiteY9" fmla="*/ 302282 h 336863"/>
                <a:gd name="connsiteX10" fmla="*/ 319524 w 321487"/>
                <a:gd name="connsiteY10" fmla="*/ 327514 h 336863"/>
                <a:gd name="connsiteX11" fmla="*/ 295712 w 321487"/>
                <a:gd name="connsiteY11" fmla="*/ 336810 h 336863"/>
                <a:gd name="connsiteX12" fmla="*/ 28482 w 321487"/>
                <a:gd name="connsiteY12" fmla="*/ 336810 h 336863"/>
                <a:gd name="connsiteX13" fmla="*/ 2024 w 321487"/>
                <a:gd name="connsiteY13" fmla="*/ 327514 h 336863"/>
                <a:gd name="connsiteX14" fmla="*/ 3347 w 321487"/>
                <a:gd name="connsiteY14" fmla="*/ 302282 h 336863"/>
                <a:gd name="connsiteX15" fmla="*/ 11284 w 321487"/>
                <a:gd name="connsiteY15" fmla="*/ 286346 h 336863"/>
                <a:gd name="connsiteX16" fmla="*/ 53618 w 321487"/>
                <a:gd name="connsiteY16" fmla="*/ 215961 h 336863"/>
                <a:gd name="connsiteX17" fmla="*/ 75115 w 321487"/>
                <a:gd name="connsiteY17" fmla="*/ 204009 h 336863"/>
                <a:gd name="connsiteX18" fmla="*/ 160774 w 321487"/>
                <a:gd name="connsiteY18" fmla="*/ 0 h 336863"/>
                <a:gd name="connsiteX19" fmla="*/ 245706 w 321487"/>
                <a:gd name="connsiteY19" fmla="*/ 100013 h 336863"/>
                <a:gd name="connsiteX20" fmla="*/ 160774 w 321487"/>
                <a:gd name="connsiteY20" fmla="*/ 200026 h 336863"/>
                <a:gd name="connsiteX21" fmla="*/ 75842 w 321487"/>
                <a:gd name="connsiteY21" fmla="*/ 100013 h 336863"/>
                <a:gd name="connsiteX22" fmla="*/ 160774 w 321487"/>
                <a:gd name="connsiteY22" fmla="*/ 0 h 33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487" h="336863">
                  <a:moveTo>
                    <a:pt x="75115" y="204009"/>
                  </a:moveTo>
                  <a:cubicBezTo>
                    <a:pt x="82391" y="203345"/>
                    <a:pt x="89337" y="205337"/>
                    <a:pt x="94628" y="207993"/>
                  </a:cubicBezTo>
                  <a:cubicBezTo>
                    <a:pt x="101243" y="211977"/>
                    <a:pt x="109180" y="221273"/>
                    <a:pt x="114472" y="225257"/>
                  </a:cubicBezTo>
                  <a:cubicBezTo>
                    <a:pt x="121087" y="231897"/>
                    <a:pt x="134316" y="239866"/>
                    <a:pt x="156805" y="239866"/>
                  </a:cubicBezTo>
                  <a:cubicBezTo>
                    <a:pt x="170035" y="239866"/>
                    <a:pt x="170035" y="239866"/>
                    <a:pt x="170035" y="239866"/>
                  </a:cubicBezTo>
                  <a:cubicBezTo>
                    <a:pt x="191201" y="239866"/>
                    <a:pt x="204431" y="231897"/>
                    <a:pt x="212368" y="225257"/>
                  </a:cubicBezTo>
                  <a:cubicBezTo>
                    <a:pt x="217660" y="221273"/>
                    <a:pt x="224274" y="210649"/>
                    <a:pt x="230889" y="207993"/>
                  </a:cubicBezTo>
                  <a:cubicBezTo>
                    <a:pt x="241472" y="202681"/>
                    <a:pt x="256024" y="200025"/>
                    <a:pt x="269254" y="215961"/>
                  </a:cubicBezTo>
                  <a:cubicBezTo>
                    <a:pt x="291743" y="241194"/>
                    <a:pt x="310264" y="286346"/>
                    <a:pt x="310264" y="286346"/>
                  </a:cubicBezTo>
                  <a:cubicBezTo>
                    <a:pt x="316879" y="302282"/>
                    <a:pt x="316879" y="302282"/>
                    <a:pt x="316879" y="302282"/>
                  </a:cubicBezTo>
                  <a:cubicBezTo>
                    <a:pt x="320847" y="308922"/>
                    <a:pt x="323493" y="320874"/>
                    <a:pt x="319524" y="327514"/>
                  </a:cubicBezTo>
                  <a:cubicBezTo>
                    <a:pt x="311587" y="338138"/>
                    <a:pt x="295712" y="336810"/>
                    <a:pt x="295712" y="336810"/>
                  </a:cubicBezTo>
                  <a:lnTo>
                    <a:pt x="28482" y="336810"/>
                  </a:lnTo>
                  <a:cubicBezTo>
                    <a:pt x="28482" y="336810"/>
                    <a:pt x="9962" y="338138"/>
                    <a:pt x="2024" y="327514"/>
                  </a:cubicBezTo>
                  <a:cubicBezTo>
                    <a:pt x="-1945" y="320874"/>
                    <a:pt x="701" y="308922"/>
                    <a:pt x="3347" y="302282"/>
                  </a:cubicBezTo>
                  <a:cubicBezTo>
                    <a:pt x="11284" y="286346"/>
                    <a:pt x="11284" y="286346"/>
                    <a:pt x="11284" y="286346"/>
                  </a:cubicBezTo>
                  <a:cubicBezTo>
                    <a:pt x="11284" y="286346"/>
                    <a:pt x="31128" y="241194"/>
                    <a:pt x="53618" y="215961"/>
                  </a:cubicBezTo>
                  <a:cubicBezTo>
                    <a:pt x="60233" y="207993"/>
                    <a:pt x="67839" y="204673"/>
                    <a:pt x="75115" y="204009"/>
                  </a:cubicBezTo>
                  <a:close/>
                  <a:moveTo>
                    <a:pt x="160774" y="0"/>
                  </a:moveTo>
                  <a:cubicBezTo>
                    <a:pt x="207681" y="0"/>
                    <a:pt x="245706" y="44777"/>
                    <a:pt x="245706" y="100013"/>
                  </a:cubicBezTo>
                  <a:cubicBezTo>
                    <a:pt x="245706" y="155249"/>
                    <a:pt x="207681" y="200026"/>
                    <a:pt x="160774" y="200026"/>
                  </a:cubicBezTo>
                  <a:cubicBezTo>
                    <a:pt x="113867" y="200026"/>
                    <a:pt x="75842" y="155249"/>
                    <a:pt x="75842" y="100013"/>
                  </a:cubicBezTo>
                  <a:cubicBezTo>
                    <a:pt x="75842" y="44777"/>
                    <a:pt x="113867" y="0"/>
                    <a:pt x="160774" y="0"/>
                  </a:cubicBezTo>
                  <a:close/>
                </a:path>
              </a:pathLst>
            </a:custGeom>
            <a:solidFill>
              <a:schemeClr val="bg1"/>
            </a:solidFill>
            <a:ln w="19050">
              <a:noFill/>
              <a:round/>
              <a:headEnd/>
              <a:tailEnd/>
            </a:ln>
            <a:effectLst/>
          </p:spPr>
          <p:txBody>
            <a:bodyPr vert="horz" wrap="none" lIns="91428" tIns="45714" rIns="91428" bIns="45714" numCol="1" rtlCol="0" anchor="ctr" anchorCtr="1"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lang="en-US" sz="12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a:extLst>
              <a:ext uri="{FF2B5EF4-FFF2-40B4-BE49-F238E27FC236}">
                <a16:creationId xmlns:a16="http://schemas.microsoft.com/office/drawing/2014/main" id="{778DF370-277D-41B4-B970-948ADA799C50}"/>
              </a:ext>
            </a:extLst>
          </p:cNvPr>
          <p:cNvGrpSpPr/>
          <p:nvPr/>
        </p:nvGrpSpPr>
        <p:grpSpPr>
          <a:xfrm>
            <a:off x="2244600" y="2969002"/>
            <a:ext cx="1890519" cy="2998450"/>
            <a:chOff x="2244892" y="2968148"/>
            <a:chExt cx="1890765" cy="2998840"/>
          </a:xfrm>
        </p:grpSpPr>
        <p:sp>
          <p:nvSpPr>
            <p:cNvPr id="28" name="iṥḻiḓè">
              <a:extLst>
                <a:ext uri="{FF2B5EF4-FFF2-40B4-BE49-F238E27FC236}">
                  <a16:creationId xmlns:a16="http://schemas.microsoft.com/office/drawing/2014/main" id="{A1034929-FAC1-4E47-934C-05D72F5679C5}"/>
                </a:ext>
              </a:extLst>
            </p:cNvPr>
            <p:cNvSpPr/>
            <p:nvPr/>
          </p:nvSpPr>
          <p:spPr bwMode="auto">
            <a:xfrm rot="5400000">
              <a:off x="2145154" y="3662784"/>
              <a:ext cx="2090241" cy="1890765"/>
            </a:xfrm>
            <a:prstGeom prst="rect">
              <a:avLst/>
            </a:prstGeom>
            <a:solidFill>
              <a:schemeClr val="bg1">
                <a:lumMod val="95000"/>
              </a:schemeClr>
            </a:solidFill>
            <a:ln w="19050">
              <a:noFill/>
              <a:round/>
              <a:headEnd/>
              <a:tailEnd/>
            </a:ln>
          </p:spPr>
          <p:txBody>
            <a:bodyPr vert="horz" wrap="none" lIns="91428" tIns="45714" rIns="91428" bIns="45714" numCol="1" rtlCol="0" anchor="ctr" anchorCtr="1" compatLnSpc="1">
              <a:prstTxWarp prst="textNoShape">
                <a:avLst/>
              </a:prstTxWarp>
            </a:bodyPr>
            <a:lstStyle/>
            <a:p>
              <a:pPr algn="ct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9" name="îş1íḓe">
              <a:extLst>
                <a:ext uri="{FF2B5EF4-FFF2-40B4-BE49-F238E27FC236}">
                  <a16:creationId xmlns:a16="http://schemas.microsoft.com/office/drawing/2014/main" id="{73419EE3-E591-4E56-B3D8-0E8F2D22AA79}"/>
                </a:ext>
              </a:extLst>
            </p:cNvPr>
            <p:cNvSpPr/>
            <p:nvPr/>
          </p:nvSpPr>
          <p:spPr bwMode="auto">
            <a:xfrm>
              <a:off x="2246534" y="2968148"/>
              <a:ext cx="1887483" cy="546905"/>
            </a:xfrm>
            <a:prstGeom prst="rect">
              <a:avLst/>
            </a:prstGeom>
            <a:solidFill>
              <a:schemeClr val="accent2"/>
            </a:solidFill>
            <a:ln w="19050">
              <a:noFill/>
              <a:round/>
              <a:headEnd/>
              <a:tailEnd/>
            </a:ln>
            <a:effectLst/>
          </p:spPr>
          <p:txBody>
            <a:bodyPr vert="horz" wrap="none" lIns="91428" tIns="45714" rIns="91428" bIns="45714" numCol="1" rtlCol="0" anchor="ctr" anchorCtr="1" compatLnSpc="1">
              <a:prstTxWarp prst="textNoShape">
                <a:avLst/>
              </a:prstTxWarp>
            </a:bodyPr>
            <a:lstStyle/>
            <a:p>
              <a:pPr lvl="0" algn="ctr"/>
              <a:r>
                <a:rPr lang="zh-CN" altLang="en-US" sz="1600" b="1" dirty="0">
                  <a:solidFill>
                    <a:prstClr val="white"/>
                  </a:solidFill>
                  <a:latin typeface="微软雅黑" panose="020B0503020204020204" pitchFamily="34" charset="-122"/>
                  <a:ea typeface="微软雅黑" panose="020B0503020204020204" pitchFamily="34" charset="-122"/>
                  <a:cs typeface="+mn-ea"/>
                  <a:sym typeface="+mn-lt"/>
                </a:rPr>
                <a:t>计划总结分析</a:t>
              </a:r>
            </a:p>
          </p:txBody>
        </p:sp>
        <p:sp>
          <p:nvSpPr>
            <p:cNvPr id="30" name="ï$ļîdè">
              <a:extLst>
                <a:ext uri="{FF2B5EF4-FFF2-40B4-BE49-F238E27FC236}">
                  <a16:creationId xmlns:a16="http://schemas.microsoft.com/office/drawing/2014/main" id="{D9F1039A-E388-4E5E-88D0-034ABD414ABB}"/>
                </a:ext>
              </a:extLst>
            </p:cNvPr>
            <p:cNvSpPr txBox="1"/>
            <p:nvPr/>
          </p:nvSpPr>
          <p:spPr>
            <a:xfrm>
              <a:off x="2381171" y="3725434"/>
              <a:ext cx="1618205" cy="1259832"/>
            </a:xfrm>
            <a:prstGeom prst="rect">
              <a:avLst/>
            </a:prstGeom>
            <a:noFill/>
          </p:spPr>
          <p:txBody>
            <a:bodyPr wrap="square" lIns="0" tIns="0" rIns="0" bIns="0" rtlCol="0" anchor="t">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早计划分析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晚总结分析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日报、周报分析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月报汇总</a:t>
              </a:r>
              <a:endParaRPr lang="en-US" altLang="zh-CN" sz="1400" dirty="0">
                <a:latin typeface="微软雅黑" panose="020B0503020204020204" pitchFamily="34" charset="-122"/>
                <a:ea typeface="微软雅黑" panose="020B0503020204020204" pitchFamily="34" charset="-122"/>
                <a:cs typeface="+mn-ea"/>
                <a:sym typeface="+mn-lt"/>
              </a:endParaRPr>
            </a:p>
          </p:txBody>
        </p:sp>
        <p:sp>
          <p:nvSpPr>
            <p:cNvPr id="47" name="îś1iḋé">
              <a:extLst>
                <a:ext uri="{FF2B5EF4-FFF2-40B4-BE49-F238E27FC236}">
                  <a16:creationId xmlns:a16="http://schemas.microsoft.com/office/drawing/2014/main" id="{86CEE4CF-BDD6-43D0-8EAF-1B0FF43416B2}"/>
                </a:ext>
              </a:extLst>
            </p:cNvPr>
            <p:cNvSpPr/>
            <p:nvPr/>
          </p:nvSpPr>
          <p:spPr bwMode="auto">
            <a:xfrm>
              <a:off x="2848923" y="5284285"/>
              <a:ext cx="682703" cy="682703"/>
            </a:xfrm>
            <a:prstGeom prst="ellipse">
              <a:avLst/>
            </a:prstGeom>
            <a:solidFill>
              <a:schemeClr val="accent2"/>
            </a:solidFill>
            <a:ln w="19050">
              <a:solidFill>
                <a:schemeClr val="bg1"/>
              </a:solidFill>
              <a:round/>
              <a:headEnd/>
              <a:tailEnd/>
            </a:ln>
            <a:effectLst/>
          </p:spPr>
          <p:txBody>
            <a:bodyPr vert="horz" wrap="none" lIns="91428" tIns="45714" rIns="91428" bIns="45714" numCol="1" rtlCol="0" anchor="ctr" anchorCtr="1" compatLnSpc="1">
              <a:prstTxWarp prst="textNoShape">
                <a:avLst/>
              </a:prstTxWarp>
            </a:bodyPr>
            <a:lstStyle/>
            <a:p>
              <a:pPr algn="ct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55" name="组合 54">
              <a:extLst>
                <a:ext uri="{FF2B5EF4-FFF2-40B4-BE49-F238E27FC236}">
                  <a16:creationId xmlns:a16="http://schemas.microsoft.com/office/drawing/2014/main" id="{6A2DC625-6A69-423C-A3EB-3C9EED79E7A9}"/>
                </a:ext>
              </a:extLst>
            </p:cNvPr>
            <p:cNvGrpSpPr/>
            <p:nvPr/>
          </p:nvGrpSpPr>
          <p:grpSpPr>
            <a:xfrm>
              <a:off x="3028486" y="5422299"/>
              <a:ext cx="338139" cy="446088"/>
              <a:chOff x="1978026" y="4498976"/>
              <a:chExt cx="338138" cy="446088"/>
            </a:xfrm>
            <a:solidFill>
              <a:schemeClr val="bg1"/>
            </a:solidFill>
          </p:grpSpPr>
          <p:sp>
            <p:nvSpPr>
              <p:cNvPr id="64" name="Freeform 65">
                <a:extLst>
                  <a:ext uri="{FF2B5EF4-FFF2-40B4-BE49-F238E27FC236}">
                    <a16:creationId xmlns:a16="http://schemas.microsoft.com/office/drawing/2014/main" id="{8471FCF3-B832-40DC-8AEA-BFC588C35097}"/>
                  </a:ext>
                </a:extLst>
              </p:cNvPr>
              <p:cNvSpPr>
                <a:spLocks noEditPoints="1"/>
              </p:cNvSpPr>
              <p:nvPr/>
            </p:nvSpPr>
            <p:spPr bwMode="auto">
              <a:xfrm>
                <a:off x="1978026" y="4498976"/>
                <a:ext cx="338138" cy="446088"/>
              </a:xfrm>
              <a:custGeom>
                <a:avLst/>
                <a:gdLst>
                  <a:gd name="T0" fmla="*/ 108 w 112"/>
                  <a:gd name="T1" fmla="*/ 0 h 148"/>
                  <a:gd name="T2" fmla="*/ 4 w 112"/>
                  <a:gd name="T3" fmla="*/ 0 h 148"/>
                  <a:gd name="T4" fmla="*/ 0 w 112"/>
                  <a:gd name="T5" fmla="*/ 4 h 148"/>
                  <a:gd name="T6" fmla="*/ 0 w 112"/>
                  <a:gd name="T7" fmla="*/ 144 h 148"/>
                  <a:gd name="T8" fmla="*/ 4 w 112"/>
                  <a:gd name="T9" fmla="*/ 148 h 148"/>
                  <a:gd name="T10" fmla="*/ 108 w 112"/>
                  <a:gd name="T11" fmla="*/ 148 h 148"/>
                  <a:gd name="T12" fmla="*/ 112 w 112"/>
                  <a:gd name="T13" fmla="*/ 144 h 148"/>
                  <a:gd name="T14" fmla="*/ 112 w 112"/>
                  <a:gd name="T15" fmla="*/ 4 h 148"/>
                  <a:gd name="T16" fmla="*/ 108 w 112"/>
                  <a:gd name="T17" fmla="*/ 0 h 148"/>
                  <a:gd name="T18" fmla="*/ 104 w 112"/>
                  <a:gd name="T19" fmla="*/ 140 h 148"/>
                  <a:gd name="T20" fmla="*/ 8 w 112"/>
                  <a:gd name="T21" fmla="*/ 140 h 148"/>
                  <a:gd name="T22" fmla="*/ 8 w 112"/>
                  <a:gd name="T23" fmla="*/ 8 h 148"/>
                  <a:gd name="T24" fmla="*/ 104 w 112"/>
                  <a:gd name="T25" fmla="*/ 8 h 148"/>
                  <a:gd name="T26" fmla="*/ 104 w 112"/>
                  <a:gd name="T2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48">
                    <a:moveTo>
                      <a:pt x="108" y="0"/>
                    </a:moveTo>
                    <a:cubicBezTo>
                      <a:pt x="4" y="0"/>
                      <a:pt x="4" y="0"/>
                      <a:pt x="4" y="0"/>
                    </a:cubicBezTo>
                    <a:cubicBezTo>
                      <a:pt x="2" y="0"/>
                      <a:pt x="0" y="2"/>
                      <a:pt x="0" y="4"/>
                    </a:cubicBezTo>
                    <a:cubicBezTo>
                      <a:pt x="0" y="144"/>
                      <a:pt x="0" y="144"/>
                      <a:pt x="0" y="144"/>
                    </a:cubicBezTo>
                    <a:cubicBezTo>
                      <a:pt x="0" y="146"/>
                      <a:pt x="2" y="148"/>
                      <a:pt x="4" y="148"/>
                    </a:cubicBezTo>
                    <a:cubicBezTo>
                      <a:pt x="108" y="148"/>
                      <a:pt x="108" y="148"/>
                      <a:pt x="108" y="148"/>
                    </a:cubicBezTo>
                    <a:cubicBezTo>
                      <a:pt x="110" y="148"/>
                      <a:pt x="112" y="146"/>
                      <a:pt x="112" y="144"/>
                    </a:cubicBezTo>
                    <a:cubicBezTo>
                      <a:pt x="112" y="4"/>
                      <a:pt x="112" y="4"/>
                      <a:pt x="112" y="4"/>
                    </a:cubicBezTo>
                    <a:cubicBezTo>
                      <a:pt x="112" y="2"/>
                      <a:pt x="110" y="0"/>
                      <a:pt x="108" y="0"/>
                    </a:cubicBezTo>
                    <a:close/>
                    <a:moveTo>
                      <a:pt x="104" y="140"/>
                    </a:moveTo>
                    <a:cubicBezTo>
                      <a:pt x="8" y="140"/>
                      <a:pt x="8" y="140"/>
                      <a:pt x="8" y="140"/>
                    </a:cubicBezTo>
                    <a:cubicBezTo>
                      <a:pt x="8" y="8"/>
                      <a:pt x="8" y="8"/>
                      <a:pt x="8" y="8"/>
                    </a:cubicBezTo>
                    <a:cubicBezTo>
                      <a:pt x="104" y="8"/>
                      <a:pt x="104" y="8"/>
                      <a:pt x="104" y="8"/>
                    </a:cubicBezTo>
                    <a:lnTo>
                      <a:pt x="104" y="140"/>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65" name="Freeform 66">
                <a:extLst>
                  <a:ext uri="{FF2B5EF4-FFF2-40B4-BE49-F238E27FC236}">
                    <a16:creationId xmlns:a16="http://schemas.microsoft.com/office/drawing/2014/main" id="{A9139261-59DF-4CAC-B474-3503307E8897}"/>
                  </a:ext>
                </a:extLst>
              </p:cNvPr>
              <p:cNvSpPr>
                <a:spLocks noEditPoints="1"/>
              </p:cNvSpPr>
              <p:nvPr/>
            </p:nvSpPr>
            <p:spPr bwMode="auto">
              <a:xfrm>
                <a:off x="2027238" y="4546601"/>
                <a:ext cx="241300" cy="73025"/>
              </a:xfrm>
              <a:custGeom>
                <a:avLst/>
                <a:gdLst>
                  <a:gd name="T0" fmla="*/ 2 w 80"/>
                  <a:gd name="T1" fmla="*/ 24 h 24"/>
                  <a:gd name="T2" fmla="*/ 78 w 80"/>
                  <a:gd name="T3" fmla="*/ 24 h 24"/>
                  <a:gd name="T4" fmla="*/ 80 w 80"/>
                  <a:gd name="T5" fmla="*/ 22 h 24"/>
                  <a:gd name="T6" fmla="*/ 80 w 80"/>
                  <a:gd name="T7" fmla="*/ 2 h 24"/>
                  <a:gd name="T8" fmla="*/ 78 w 80"/>
                  <a:gd name="T9" fmla="*/ 0 h 24"/>
                  <a:gd name="T10" fmla="*/ 2 w 80"/>
                  <a:gd name="T11" fmla="*/ 0 h 24"/>
                  <a:gd name="T12" fmla="*/ 0 w 80"/>
                  <a:gd name="T13" fmla="*/ 2 h 24"/>
                  <a:gd name="T14" fmla="*/ 0 w 80"/>
                  <a:gd name="T15" fmla="*/ 22 h 24"/>
                  <a:gd name="T16" fmla="*/ 2 w 80"/>
                  <a:gd name="T17" fmla="*/ 24 h 24"/>
                  <a:gd name="T18" fmla="*/ 4 w 80"/>
                  <a:gd name="T19" fmla="*/ 4 h 24"/>
                  <a:gd name="T20" fmla="*/ 76 w 80"/>
                  <a:gd name="T21" fmla="*/ 4 h 24"/>
                  <a:gd name="T22" fmla="*/ 76 w 80"/>
                  <a:gd name="T23" fmla="*/ 20 h 24"/>
                  <a:gd name="T24" fmla="*/ 4 w 80"/>
                  <a:gd name="T25" fmla="*/ 20 h 24"/>
                  <a:gd name="T26" fmla="*/ 4 w 80"/>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24">
                    <a:moveTo>
                      <a:pt x="2" y="24"/>
                    </a:moveTo>
                    <a:cubicBezTo>
                      <a:pt x="78" y="24"/>
                      <a:pt x="78" y="24"/>
                      <a:pt x="78" y="24"/>
                    </a:cubicBezTo>
                    <a:cubicBezTo>
                      <a:pt x="79" y="24"/>
                      <a:pt x="80" y="23"/>
                      <a:pt x="80" y="22"/>
                    </a:cubicBezTo>
                    <a:cubicBezTo>
                      <a:pt x="80" y="2"/>
                      <a:pt x="80" y="2"/>
                      <a:pt x="80" y="2"/>
                    </a:cubicBezTo>
                    <a:cubicBezTo>
                      <a:pt x="80" y="1"/>
                      <a:pt x="79" y="0"/>
                      <a:pt x="78" y="0"/>
                    </a:cubicBezTo>
                    <a:cubicBezTo>
                      <a:pt x="2" y="0"/>
                      <a:pt x="2" y="0"/>
                      <a:pt x="2" y="0"/>
                    </a:cubicBezTo>
                    <a:cubicBezTo>
                      <a:pt x="1" y="0"/>
                      <a:pt x="0" y="1"/>
                      <a:pt x="0" y="2"/>
                    </a:cubicBezTo>
                    <a:cubicBezTo>
                      <a:pt x="0" y="22"/>
                      <a:pt x="0" y="22"/>
                      <a:pt x="0" y="22"/>
                    </a:cubicBezTo>
                    <a:cubicBezTo>
                      <a:pt x="0" y="23"/>
                      <a:pt x="1" y="24"/>
                      <a:pt x="2" y="24"/>
                    </a:cubicBezTo>
                    <a:close/>
                    <a:moveTo>
                      <a:pt x="4" y="4"/>
                    </a:moveTo>
                    <a:cubicBezTo>
                      <a:pt x="76" y="4"/>
                      <a:pt x="76" y="4"/>
                      <a:pt x="76" y="4"/>
                    </a:cubicBezTo>
                    <a:cubicBezTo>
                      <a:pt x="76" y="20"/>
                      <a:pt x="76" y="20"/>
                      <a:pt x="76" y="20"/>
                    </a:cubicBezTo>
                    <a:cubicBezTo>
                      <a:pt x="4" y="20"/>
                      <a:pt x="4" y="20"/>
                      <a:pt x="4" y="20"/>
                    </a:cubicBezTo>
                    <a:lnTo>
                      <a:pt x="4" y="4"/>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66" name="Freeform 67">
                <a:extLst>
                  <a:ext uri="{FF2B5EF4-FFF2-40B4-BE49-F238E27FC236}">
                    <a16:creationId xmlns:a16="http://schemas.microsoft.com/office/drawing/2014/main" id="{64012E98-A8F6-4645-AD75-0A90CDBB40C4}"/>
                  </a:ext>
                </a:extLst>
              </p:cNvPr>
              <p:cNvSpPr>
                <a:spLocks noEditPoints="1"/>
              </p:cNvSpPr>
              <p:nvPr/>
            </p:nvSpPr>
            <p:spPr bwMode="auto">
              <a:xfrm>
                <a:off x="2027238" y="4656138"/>
                <a:ext cx="47625" cy="47625"/>
              </a:xfrm>
              <a:custGeom>
                <a:avLst/>
                <a:gdLst>
                  <a:gd name="T0" fmla="*/ 2 w 16"/>
                  <a:gd name="T1" fmla="*/ 16 h 16"/>
                  <a:gd name="T2" fmla="*/ 14 w 16"/>
                  <a:gd name="T3" fmla="*/ 16 h 16"/>
                  <a:gd name="T4" fmla="*/ 16 w 16"/>
                  <a:gd name="T5" fmla="*/ 14 h 16"/>
                  <a:gd name="T6" fmla="*/ 16 w 16"/>
                  <a:gd name="T7" fmla="*/ 2 h 16"/>
                  <a:gd name="T8" fmla="*/ 14 w 16"/>
                  <a:gd name="T9" fmla="*/ 0 h 16"/>
                  <a:gd name="T10" fmla="*/ 2 w 16"/>
                  <a:gd name="T11" fmla="*/ 0 h 16"/>
                  <a:gd name="T12" fmla="*/ 0 w 16"/>
                  <a:gd name="T13" fmla="*/ 2 h 16"/>
                  <a:gd name="T14" fmla="*/ 0 w 16"/>
                  <a:gd name="T15" fmla="*/ 14 h 16"/>
                  <a:gd name="T16" fmla="*/ 2 w 16"/>
                  <a:gd name="T17" fmla="*/ 16 h 16"/>
                  <a:gd name="T18" fmla="*/ 4 w 16"/>
                  <a:gd name="T19" fmla="*/ 4 h 16"/>
                  <a:gd name="T20" fmla="*/ 12 w 16"/>
                  <a:gd name="T21" fmla="*/ 4 h 16"/>
                  <a:gd name="T22" fmla="*/ 12 w 16"/>
                  <a:gd name="T23" fmla="*/ 12 h 16"/>
                  <a:gd name="T24" fmla="*/ 4 w 16"/>
                  <a:gd name="T25" fmla="*/ 12 h 16"/>
                  <a:gd name="T26" fmla="*/ 4 w 16"/>
                  <a:gd name="T2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2" y="16"/>
                    </a:moveTo>
                    <a:cubicBezTo>
                      <a:pt x="14" y="16"/>
                      <a:pt x="14" y="16"/>
                      <a:pt x="14" y="16"/>
                    </a:cubicBezTo>
                    <a:cubicBezTo>
                      <a:pt x="15" y="16"/>
                      <a:pt x="16" y="15"/>
                      <a:pt x="16" y="14"/>
                    </a:cubicBezTo>
                    <a:cubicBezTo>
                      <a:pt x="16" y="2"/>
                      <a:pt x="16" y="2"/>
                      <a:pt x="16" y="2"/>
                    </a:cubicBezTo>
                    <a:cubicBezTo>
                      <a:pt x="16" y="1"/>
                      <a:pt x="15" y="0"/>
                      <a:pt x="14" y="0"/>
                    </a:cubicBezTo>
                    <a:cubicBezTo>
                      <a:pt x="2" y="0"/>
                      <a:pt x="2" y="0"/>
                      <a:pt x="2" y="0"/>
                    </a:cubicBezTo>
                    <a:cubicBezTo>
                      <a:pt x="1" y="0"/>
                      <a:pt x="0" y="1"/>
                      <a:pt x="0" y="2"/>
                    </a:cubicBezTo>
                    <a:cubicBezTo>
                      <a:pt x="0" y="14"/>
                      <a:pt x="0" y="14"/>
                      <a:pt x="0" y="14"/>
                    </a:cubicBezTo>
                    <a:cubicBezTo>
                      <a:pt x="0" y="15"/>
                      <a:pt x="1" y="16"/>
                      <a:pt x="2" y="16"/>
                    </a:cubicBezTo>
                    <a:close/>
                    <a:moveTo>
                      <a:pt x="4" y="4"/>
                    </a:moveTo>
                    <a:cubicBezTo>
                      <a:pt x="12" y="4"/>
                      <a:pt x="12" y="4"/>
                      <a:pt x="12" y="4"/>
                    </a:cubicBezTo>
                    <a:cubicBezTo>
                      <a:pt x="12" y="12"/>
                      <a:pt x="12" y="12"/>
                      <a:pt x="12" y="12"/>
                    </a:cubicBezTo>
                    <a:cubicBezTo>
                      <a:pt x="4" y="12"/>
                      <a:pt x="4" y="12"/>
                      <a:pt x="4" y="12"/>
                    </a:cubicBezTo>
                    <a:lnTo>
                      <a:pt x="4" y="4"/>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67" name="Freeform 68">
                <a:extLst>
                  <a:ext uri="{FF2B5EF4-FFF2-40B4-BE49-F238E27FC236}">
                    <a16:creationId xmlns:a16="http://schemas.microsoft.com/office/drawing/2014/main" id="{CAB77722-E722-4BA2-95C4-7EE4E4BB8F28}"/>
                  </a:ext>
                </a:extLst>
              </p:cNvPr>
              <p:cNvSpPr>
                <a:spLocks noEditPoints="1"/>
              </p:cNvSpPr>
              <p:nvPr/>
            </p:nvSpPr>
            <p:spPr bwMode="auto">
              <a:xfrm>
                <a:off x="2087563" y="4656138"/>
                <a:ext cx="47625" cy="47625"/>
              </a:xfrm>
              <a:custGeom>
                <a:avLst/>
                <a:gdLst>
                  <a:gd name="T0" fmla="*/ 14 w 16"/>
                  <a:gd name="T1" fmla="*/ 0 h 16"/>
                  <a:gd name="T2" fmla="*/ 2 w 16"/>
                  <a:gd name="T3" fmla="*/ 0 h 16"/>
                  <a:gd name="T4" fmla="*/ 0 w 16"/>
                  <a:gd name="T5" fmla="*/ 2 h 16"/>
                  <a:gd name="T6" fmla="*/ 0 w 16"/>
                  <a:gd name="T7" fmla="*/ 14 h 16"/>
                  <a:gd name="T8" fmla="*/ 2 w 16"/>
                  <a:gd name="T9" fmla="*/ 16 h 16"/>
                  <a:gd name="T10" fmla="*/ 14 w 16"/>
                  <a:gd name="T11" fmla="*/ 16 h 16"/>
                  <a:gd name="T12" fmla="*/ 16 w 16"/>
                  <a:gd name="T13" fmla="*/ 14 h 16"/>
                  <a:gd name="T14" fmla="*/ 16 w 16"/>
                  <a:gd name="T15" fmla="*/ 2 h 16"/>
                  <a:gd name="T16" fmla="*/ 14 w 16"/>
                  <a:gd name="T17" fmla="*/ 0 h 16"/>
                  <a:gd name="T18" fmla="*/ 12 w 16"/>
                  <a:gd name="T19" fmla="*/ 12 h 16"/>
                  <a:gd name="T20" fmla="*/ 4 w 16"/>
                  <a:gd name="T21" fmla="*/ 12 h 16"/>
                  <a:gd name="T22" fmla="*/ 4 w 16"/>
                  <a:gd name="T23" fmla="*/ 4 h 16"/>
                  <a:gd name="T24" fmla="*/ 12 w 16"/>
                  <a:gd name="T25" fmla="*/ 4 h 16"/>
                  <a:gd name="T26" fmla="*/ 12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0"/>
                    </a:moveTo>
                    <a:cubicBezTo>
                      <a:pt x="2" y="0"/>
                      <a:pt x="2" y="0"/>
                      <a:pt x="2" y="0"/>
                    </a:cubicBezTo>
                    <a:cubicBezTo>
                      <a:pt x="1" y="0"/>
                      <a:pt x="0" y="1"/>
                      <a:pt x="0" y="2"/>
                    </a:cubicBezTo>
                    <a:cubicBezTo>
                      <a:pt x="0" y="14"/>
                      <a:pt x="0" y="14"/>
                      <a:pt x="0" y="14"/>
                    </a:cubicBezTo>
                    <a:cubicBezTo>
                      <a:pt x="0" y="15"/>
                      <a:pt x="1" y="16"/>
                      <a:pt x="2" y="16"/>
                    </a:cubicBezTo>
                    <a:cubicBezTo>
                      <a:pt x="14" y="16"/>
                      <a:pt x="14" y="16"/>
                      <a:pt x="14" y="16"/>
                    </a:cubicBezTo>
                    <a:cubicBezTo>
                      <a:pt x="15" y="16"/>
                      <a:pt x="16" y="15"/>
                      <a:pt x="16" y="14"/>
                    </a:cubicBezTo>
                    <a:cubicBezTo>
                      <a:pt x="16" y="2"/>
                      <a:pt x="16" y="2"/>
                      <a:pt x="16" y="2"/>
                    </a:cubicBezTo>
                    <a:cubicBezTo>
                      <a:pt x="16" y="1"/>
                      <a:pt x="15" y="0"/>
                      <a:pt x="14" y="0"/>
                    </a:cubicBezTo>
                    <a:close/>
                    <a:moveTo>
                      <a:pt x="12" y="12"/>
                    </a:moveTo>
                    <a:cubicBezTo>
                      <a:pt x="4" y="12"/>
                      <a:pt x="4" y="12"/>
                      <a:pt x="4" y="12"/>
                    </a:cubicBezTo>
                    <a:cubicBezTo>
                      <a:pt x="4" y="4"/>
                      <a:pt x="4" y="4"/>
                      <a:pt x="4" y="4"/>
                    </a:cubicBezTo>
                    <a:cubicBezTo>
                      <a:pt x="12" y="4"/>
                      <a:pt x="12" y="4"/>
                      <a:pt x="12" y="4"/>
                    </a:cubicBezTo>
                    <a:lnTo>
                      <a:pt x="12" y="1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68" name="Freeform 69">
                <a:extLst>
                  <a:ext uri="{FF2B5EF4-FFF2-40B4-BE49-F238E27FC236}">
                    <a16:creationId xmlns:a16="http://schemas.microsoft.com/office/drawing/2014/main" id="{D5C7AA15-0066-41F1-B06D-1EB5BC32F284}"/>
                  </a:ext>
                </a:extLst>
              </p:cNvPr>
              <p:cNvSpPr>
                <a:spLocks noEditPoints="1"/>
              </p:cNvSpPr>
              <p:nvPr/>
            </p:nvSpPr>
            <p:spPr bwMode="auto">
              <a:xfrm>
                <a:off x="2159001" y="4656138"/>
                <a:ext cx="49213" cy="47625"/>
              </a:xfrm>
              <a:custGeom>
                <a:avLst/>
                <a:gdLst>
                  <a:gd name="T0" fmla="*/ 14 w 16"/>
                  <a:gd name="T1" fmla="*/ 0 h 16"/>
                  <a:gd name="T2" fmla="*/ 2 w 16"/>
                  <a:gd name="T3" fmla="*/ 0 h 16"/>
                  <a:gd name="T4" fmla="*/ 0 w 16"/>
                  <a:gd name="T5" fmla="*/ 2 h 16"/>
                  <a:gd name="T6" fmla="*/ 0 w 16"/>
                  <a:gd name="T7" fmla="*/ 14 h 16"/>
                  <a:gd name="T8" fmla="*/ 2 w 16"/>
                  <a:gd name="T9" fmla="*/ 16 h 16"/>
                  <a:gd name="T10" fmla="*/ 14 w 16"/>
                  <a:gd name="T11" fmla="*/ 16 h 16"/>
                  <a:gd name="T12" fmla="*/ 16 w 16"/>
                  <a:gd name="T13" fmla="*/ 14 h 16"/>
                  <a:gd name="T14" fmla="*/ 16 w 16"/>
                  <a:gd name="T15" fmla="*/ 2 h 16"/>
                  <a:gd name="T16" fmla="*/ 14 w 16"/>
                  <a:gd name="T17" fmla="*/ 0 h 16"/>
                  <a:gd name="T18" fmla="*/ 12 w 16"/>
                  <a:gd name="T19" fmla="*/ 12 h 16"/>
                  <a:gd name="T20" fmla="*/ 4 w 16"/>
                  <a:gd name="T21" fmla="*/ 12 h 16"/>
                  <a:gd name="T22" fmla="*/ 4 w 16"/>
                  <a:gd name="T23" fmla="*/ 4 h 16"/>
                  <a:gd name="T24" fmla="*/ 12 w 16"/>
                  <a:gd name="T25" fmla="*/ 4 h 16"/>
                  <a:gd name="T26" fmla="*/ 12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0"/>
                    </a:moveTo>
                    <a:cubicBezTo>
                      <a:pt x="2" y="0"/>
                      <a:pt x="2" y="0"/>
                      <a:pt x="2" y="0"/>
                    </a:cubicBezTo>
                    <a:cubicBezTo>
                      <a:pt x="1" y="0"/>
                      <a:pt x="0" y="1"/>
                      <a:pt x="0" y="2"/>
                    </a:cubicBezTo>
                    <a:cubicBezTo>
                      <a:pt x="0" y="14"/>
                      <a:pt x="0" y="14"/>
                      <a:pt x="0" y="14"/>
                    </a:cubicBezTo>
                    <a:cubicBezTo>
                      <a:pt x="0" y="15"/>
                      <a:pt x="1" y="16"/>
                      <a:pt x="2" y="16"/>
                    </a:cubicBezTo>
                    <a:cubicBezTo>
                      <a:pt x="14" y="16"/>
                      <a:pt x="14" y="16"/>
                      <a:pt x="14" y="16"/>
                    </a:cubicBezTo>
                    <a:cubicBezTo>
                      <a:pt x="15" y="16"/>
                      <a:pt x="16" y="15"/>
                      <a:pt x="16" y="14"/>
                    </a:cubicBezTo>
                    <a:cubicBezTo>
                      <a:pt x="16" y="2"/>
                      <a:pt x="16" y="2"/>
                      <a:pt x="16" y="2"/>
                    </a:cubicBezTo>
                    <a:cubicBezTo>
                      <a:pt x="16" y="1"/>
                      <a:pt x="15" y="0"/>
                      <a:pt x="14" y="0"/>
                    </a:cubicBezTo>
                    <a:close/>
                    <a:moveTo>
                      <a:pt x="12" y="12"/>
                    </a:moveTo>
                    <a:cubicBezTo>
                      <a:pt x="4" y="12"/>
                      <a:pt x="4" y="12"/>
                      <a:pt x="4" y="12"/>
                    </a:cubicBezTo>
                    <a:cubicBezTo>
                      <a:pt x="4" y="4"/>
                      <a:pt x="4" y="4"/>
                      <a:pt x="4" y="4"/>
                    </a:cubicBezTo>
                    <a:cubicBezTo>
                      <a:pt x="12" y="4"/>
                      <a:pt x="12" y="4"/>
                      <a:pt x="12" y="4"/>
                    </a:cubicBezTo>
                    <a:lnTo>
                      <a:pt x="12" y="1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69" name="Freeform 70">
                <a:extLst>
                  <a:ext uri="{FF2B5EF4-FFF2-40B4-BE49-F238E27FC236}">
                    <a16:creationId xmlns:a16="http://schemas.microsoft.com/office/drawing/2014/main" id="{8A1C3639-FBD2-4673-9DBD-13BBCA381CFF}"/>
                  </a:ext>
                </a:extLst>
              </p:cNvPr>
              <p:cNvSpPr>
                <a:spLocks noEditPoints="1"/>
              </p:cNvSpPr>
              <p:nvPr/>
            </p:nvSpPr>
            <p:spPr bwMode="auto">
              <a:xfrm>
                <a:off x="2220913" y="4656138"/>
                <a:ext cx="47625" cy="47625"/>
              </a:xfrm>
              <a:custGeom>
                <a:avLst/>
                <a:gdLst>
                  <a:gd name="T0" fmla="*/ 14 w 16"/>
                  <a:gd name="T1" fmla="*/ 0 h 16"/>
                  <a:gd name="T2" fmla="*/ 2 w 16"/>
                  <a:gd name="T3" fmla="*/ 0 h 16"/>
                  <a:gd name="T4" fmla="*/ 0 w 16"/>
                  <a:gd name="T5" fmla="*/ 2 h 16"/>
                  <a:gd name="T6" fmla="*/ 0 w 16"/>
                  <a:gd name="T7" fmla="*/ 14 h 16"/>
                  <a:gd name="T8" fmla="*/ 2 w 16"/>
                  <a:gd name="T9" fmla="*/ 16 h 16"/>
                  <a:gd name="T10" fmla="*/ 14 w 16"/>
                  <a:gd name="T11" fmla="*/ 16 h 16"/>
                  <a:gd name="T12" fmla="*/ 16 w 16"/>
                  <a:gd name="T13" fmla="*/ 14 h 16"/>
                  <a:gd name="T14" fmla="*/ 16 w 16"/>
                  <a:gd name="T15" fmla="*/ 2 h 16"/>
                  <a:gd name="T16" fmla="*/ 14 w 16"/>
                  <a:gd name="T17" fmla="*/ 0 h 16"/>
                  <a:gd name="T18" fmla="*/ 12 w 16"/>
                  <a:gd name="T19" fmla="*/ 12 h 16"/>
                  <a:gd name="T20" fmla="*/ 4 w 16"/>
                  <a:gd name="T21" fmla="*/ 12 h 16"/>
                  <a:gd name="T22" fmla="*/ 4 w 16"/>
                  <a:gd name="T23" fmla="*/ 4 h 16"/>
                  <a:gd name="T24" fmla="*/ 12 w 16"/>
                  <a:gd name="T25" fmla="*/ 4 h 16"/>
                  <a:gd name="T26" fmla="*/ 12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0"/>
                    </a:moveTo>
                    <a:cubicBezTo>
                      <a:pt x="2" y="0"/>
                      <a:pt x="2" y="0"/>
                      <a:pt x="2" y="0"/>
                    </a:cubicBezTo>
                    <a:cubicBezTo>
                      <a:pt x="1" y="0"/>
                      <a:pt x="0" y="1"/>
                      <a:pt x="0" y="2"/>
                    </a:cubicBezTo>
                    <a:cubicBezTo>
                      <a:pt x="0" y="14"/>
                      <a:pt x="0" y="14"/>
                      <a:pt x="0" y="14"/>
                    </a:cubicBezTo>
                    <a:cubicBezTo>
                      <a:pt x="0" y="15"/>
                      <a:pt x="1" y="16"/>
                      <a:pt x="2" y="16"/>
                    </a:cubicBezTo>
                    <a:cubicBezTo>
                      <a:pt x="14" y="16"/>
                      <a:pt x="14" y="16"/>
                      <a:pt x="14" y="16"/>
                    </a:cubicBezTo>
                    <a:cubicBezTo>
                      <a:pt x="15" y="16"/>
                      <a:pt x="16" y="15"/>
                      <a:pt x="16" y="14"/>
                    </a:cubicBezTo>
                    <a:cubicBezTo>
                      <a:pt x="16" y="2"/>
                      <a:pt x="16" y="2"/>
                      <a:pt x="16" y="2"/>
                    </a:cubicBezTo>
                    <a:cubicBezTo>
                      <a:pt x="16" y="1"/>
                      <a:pt x="15" y="0"/>
                      <a:pt x="14" y="0"/>
                    </a:cubicBezTo>
                    <a:close/>
                    <a:moveTo>
                      <a:pt x="12" y="12"/>
                    </a:moveTo>
                    <a:cubicBezTo>
                      <a:pt x="4" y="12"/>
                      <a:pt x="4" y="12"/>
                      <a:pt x="4" y="12"/>
                    </a:cubicBezTo>
                    <a:cubicBezTo>
                      <a:pt x="4" y="4"/>
                      <a:pt x="4" y="4"/>
                      <a:pt x="4" y="4"/>
                    </a:cubicBezTo>
                    <a:cubicBezTo>
                      <a:pt x="12" y="4"/>
                      <a:pt x="12" y="4"/>
                      <a:pt x="12" y="4"/>
                    </a:cubicBezTo>
                    <a:lnTo>
                      <a:pt x="12" y="1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70" name="Freeform 71">
                <a:extLst>
                  <a:ext uri="{FF2B5EF4-FFF2-40B4-BE49-F238E27FC236}">
                    <a16:creationId xmlns:a16="http://schemas.microsoft.com/office/drawing/2014/main" id="{96529E59-36F0-4B5B-A386-A2628F945AD3}"/>
                  </a:ext>
                </a:extLst>
              </p:cNvPr>
              <p:cNvSpPr>
                <a:spLocks noEditPoints="1"/>
              </p:cNvSpPr>
              <p:nvPr/>
            </p:nvSpPr>
            <p:spPr bwMode="auto">
              <a:xfrm>
                <a:off x="2027238" y="4716463"/>
                <a:ext cx="47625" cy="47625"/>
              </a:xfrm>
              <a:custGeom>
                <a:avLst/>
                <a:gdLst>
                  <a:gd name="T0" fmla="*/ 2 w 16"/>
                  <a:gd name="T1" fmla="*/ 16 h 16"/>
                  <a:gd name="T2" fmla="*/ 14 w 16"/>
                  <a:gd name="T3" fmla="*/ 16 h 16"/>
                  <a:gd name="T4" fmla="*/ 16 w 16"/>
                  <a:gd name="T5" fmla="*/ 14 h 16"/>
                  <a:gd name="T6" fmla="*/ 16 w 16"/>
                  <a:gd name="T7" fmla="*/ 2 h 16"/>
                  <a:gd name="T8" fmla="*/ 14 w 16"/>
                  <a:gd name="T9" fmla="*/ 0 h 16"/>
                  <a:gd name="T10" fmla="*/ 2 w 16"/>
                  <a:gd name="T11" fmla="*/ 0 h 16"/>
                  <a:gd name="T12" fmla="*/ 0 w 16"/>
                  <a:gd name="T13" fmla="*/ 2 h 16"/>
                  <a:gd name="T14" fmla="*/ 0 w 16"/>
                  <a:gd name="T15" fmla="*/ 14 h 16"/>
                  <a:gd name="T16" fmla="*/ 2 w 16"/>
                  <a:gd name="T17" fmla="*/ 16 h 16"/>
                  <a:gd name="T18" fmla="*/ 4 w 16"/>
                  <a:gd name="T19" fmla="*/ 4 h 16"/>
                  <a:gd name="T20" fmla="*/ 12 w 16"/>
                  <a:gd name="T21" fmla="*/ 4 h 16"/>
                  <a:gd name="T22" fmla="*/ 12 w 16"/>
                  <a:gd name="T23" fmla="*/ 12 h 16"/>
                  <a:gd name="T24" fmla="*/ 4 w 16"/>
                  <a:gd name="T25" fmla="*/ 12 h 16"/>
                  <a:gd name="T26" fmla="*/ 4 w 16"/>
                  <a:gd name="T2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2" y="16"/>
                    </a:moveTo>
                    <a:cubicBezTo>
                      <a:pt x="14" y="16"/>
                      <a:pt x="14" y="16"/>
                      <a:pt x="14" y="16"/>
                    </a:cubicBezTo>
                    <a:cubicBezTo>
                      <a:pt x="15" y="16"/>
                      <a:pt x="16" y="15"/>
                      <a:pt x="16" y="14"/>
                    </a:cubicBezTo>
                    <a:cubicBezTo>
                      <a:pt x="16" y="2"/>
                      <a:pt x="16" y="2"/>
                      <a:pt x="16" y="2"/>
                    </a:cubicBezTo>
                    <a:cubicBezTo>
                      <a:pt x="16" y="1"/>
                      <a:pt x="15" y="0"/>
                      <a:pt x="14" y="0"/>
                    </a:cubicBezTo>
                    <a:cubicBezTo>
                      <a:pt x="2" y="0"/>
                      <a:pt x="2" y="0"/>
                      <a:pt x="2" y="0"/>
                    </a:cubicBezTo>
                    <a:cubicBezTo>
                      <a:pt x="1" y="0"/>
                      <a:pt x="0" y="1"/>
                      <a:pt x="0" y="2"/>
                    </a:cubicBezTo>
                    <a:cubicBezTo>
                      <a:pt x="0" y="14"/>
                      <a:pt x="0" y="14"/>
                      <a:pt x="0" y="14"/>
                    </a:cubicBezTo>
                    <a:cubicBezTo>
                      <a:pt x="0" y="15"/>
                      <a:pt x="1" y="16"/>
                      <a:pt x="2" y="16"/>
                    </a:cubicBezTo>
                    <a:close/>
                    <a:moveTo>
                      <a:pt x="4" y="4"/>
                    </a:moveTo>
                    <a:cubicBezTo>
                      <a:pt x="12" y="4"/>
                      <a:pt x="12" y="4"/>
                      <a:pt x="12" y="4"/>
                    </a:cubicBezTo>
                    <a:cubicBezTo>
                      <a:pt x="12" y="12"/>
                      <a:pt x="12" y="12"/>
                      <a:pt x="12" y="12"/>
                    </a:cubicBezTo>
                    <a:cubicBezTo>
                      <a:pt x="4" y="12"/>
                      <a:pt x="4" y="12"/>
                      <a:pt x="4" y="12"/>
                    </a:cubicBezTo>
                    <a:lnTo>
                      <a:pt x="4" y="4"/>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71" name="Freeform 72">
                <a:extLst>
                  <a:ext uri="{FF2B5EF4-FFF2-40B4-BE49-F238E27FC236}">
                    <a16:creationId xmlns:a16="http://schemas.microsoft.com/office/drawing/2014/main" id="{4940A9FE-E037-474D-84B9-387347181581}"/>
                  </a:ext>
                </a:extLst>
              </p:cNvPr>
              <p:cNvSpPr>
                <a:spLocks noEditPoints="1"/>
              </p:cNvSpPr>
              <p:nvPr/>
            </p:nvSpPr>
            <p:spPr bwMode="auto">
              <a:xfrm>
                <a:off x="2087563" y="4716463"/>
                <a:ext cx="47625" cy="47625"/>
              </a:xfrm>
              <a:custGeom>
                <a:avLst/>
                <a:gdLst>
                  <a:gd name="T0" fmla="*/ 14 w 16"/>
                  <a:gd name="T1" fmla="*/ 0 h 16"/>
                  <a:gd name="T2" fmla="*/ 2 w 16"/>
                  <a:gd name="T3" fmla="*/ 0 h 16"/>
                  <a:gd name="T4" fmla="*/ 0 w 16"/>
                  <a:gd name="T5" fmla="*/ 2 h 16"/>
                  <a:gd name="T6" fmla="*/ 0 w 16"/>
                  <a:gd name="T7" fmla="*/ 14 h 16"/>
                  <a:gd name="T8" fmla="*/ 2 w 16"/>
                  <a:gd name="T9" fmla="*/ 16 h 16"/>
                  <a:gd name="T10" fmla="*/ 14 w 16"/>
                  <a:gd name="T11" fmla="*/ 16 h 16"/>
                  <a:gd name="T12" fmla="*/ 16 w 16"/>
                  <a:gd name="T13" fmla="*/ 14 h 16"/>
                  <a:gd name="T14" fmla="*/ 16 w 16"/>
                  <a:gd name="T15" fmla="*/ 2 h 16"/>
                  <a:gd name="T16" fmla="*/ 14 w 16"/>
                  <a:gd name="T17" fmla="*/ 0 h 16"/>
                  <a:gd name="T18" fmla="*/ 12 w 16"/>
                  <a:gd name="T19" fmla="*/ 12 h 16"/>
                  <a:gd name="T20" fmla="*/ 4 w 16"/>
                  <a:gd name="T21" fmla="*/ 12 h 16"/>
                  <a:gd name="T22" fmla="*/ 4 w 16"/>
                  <a:gd name="T23" fmla="*/ 4 h 16"/>
                  <a:gd name="T24" fmla="*/ 12 w 16"/>
                  <a:gd name="T25" fmla="*/ 4 h 16"/>
                  <a:gd name="T26" fmla="*/ 12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0"/>
                    </a:moveTo>
                    <a:cubicBezTo>
                      <a:pt x="2" y="0"/>
                      <a:pt x="2" y="0"/>
                      <a:pt x="2" y="0"/>
                    </a:cubicBezTo>
                    <a:cubicBezTo>
                      <a:pt x="1" y="0"/>
                      <a:pt x="0" y="1"/>
                      <a:pt x="0" y="2"/>
                    </a:cubicBezTo>
                    <a:cubicBezTo>
                      <a:pt x="0" y="14"/>
                      <a:pt x="0" y="14"/>
                      <a:pt x="0" y="14"/>
                    </a:cubicBezTo>
                    <a:cubicBezTo>
                      <a:pt x="0" y="15"/>
                      <a:pt x="1" y="16"/>
                      <a:pt x="2" y="16"/>
                    </a:cubicBezTo>
                    <a:cubicBezTo>
                      <a:pt x="14" y="16"/>
                      <a:pt x="14" y="16"/>
                      <a:pt x="14" y="16"/>
                    </a:cubicBezTo>
                    <a:cubicBezTo>
                      <a:pt x="15" y="16"/>
                      <a:pt x="16" y="15"/>
                      <a:pt x="16" y="14"/>
                    </a:cubicBezTo>
                    <a:cubicBezTo>
                      <a:pt x="16" y="2"/>
                      <a:pt x="16" y="2"/>
                      <a:pt x="16" y="2"/>
                    </a:cubicBezTo>
                    <a:cubicBezTo>
                      <a:pt x="16" y="1"/>
                      <a:pt x="15" y="0"/>
                      <a:pt x="14" y="0"/>
                    </a:cubicBezTo>
                    <a:close/>
                    <a:moveTo>
                      <a:pt x="12" y="12"/>
                    </a:moveTo>
                    <a:cubicBezTo>
                      <a:pt x="4" y="12"/>
                      <a:pt x="4" y="12"/>
                      <a:pt x="4" y="12"/>
                    </a:cubicBezTo>
                    <a:cubicBezTo>
                      <a:pt x="4" y="4"/>
                      <a:pt x="4" y="4"/>
                      <a:pt x="4" y="4"/>
                    </a:cubicBezTo>
                    <a:cubicBezTo>
                      <a:pt x="12" y="4"/>
                      <a:pt x="12" y="4"/>
                      <a:pt x="12" y="4"/>
                    </a:cubicBezTo>
                    <a:lnTo>
                      <a:pt x="12" y="1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72" name="Freeform 73">
                <a:extLst>
                  <a:ext uri="{FF2B5EF4-FFF2-40B4-BE49-F238E27FC236}">
                    <a16:creationId xmlns:a16="http://schemas.microsoft.com/office/drawing/2014/main" id="{842C27E4-7BF2-4406-A20D-02E056ACDEEC}"/>
                  </a:ext>
                </a:extLst>
              </p:cNvPr>
              <p:cNvSpPr>
                <a:spLocks noEditPoints="1"/>
              </p:cNvSpPr>
              <p:nvPr/>
            </p:nvSpPr>
            <p:spPr bwMode="auto">
              <a:xfrm>
                <a:off x="2159001" y="4716463"/>
                <a:ext cx="49213" cy="47625"/>
              </a:xfrm>
              <a:custGeom>
                <a:avLst/>
                <a:gdLst>
                  <a:gd name="T0" fmla="*/ 14 w 16"/>
                  <a:gd name="T1" fmla="*/ 0 h 16"/>
                  <a:gd name="T2" fmla="*/ 2 w 16"/>
                  <a:gd name="T3" fmla="*/ 0 h 16"/>
                  <a:gd name="T4" fmla="*/ 0 w 16"/>
                  <a:gd name="T5" fmla="*/ 2 h 16"/>
                  <a:gd name="T6" fmla="*/ 0 w 16"/>
                  <a:gd name="T7" fmla="*/ 14 h 16"/>
                  <a:gd name="T8" fmla="*/ 2 w 16"/>
                  <a:gd name="T9" fmla="*/ 16 h 16"/>
                  <a:gd name="T10" fmla="*/ 14 w 16"/>
                  <a:gd name="T11" fmla="*/ 16 h 16"/>
                  <a:gd name="T12" fmla="*/ 16 w 16"/>
                  <a:gd name="T13" fmla="*/ 14 h 16"/>
                  <a:gd name="T14" fmla="*/ 16 w 16"/>
                  <a:gd name="T15" fmla="*/ 2 h 16"/>
                  <a:gd name="T16" fmla="*/ 14 w 16"/>
                  <a:gd name="T17" fmla="*/ 0 h 16"/>
                  <a:gd name="T18" fmla="*/ 12 w 16"/>
                  <a:gd name="T19" fmla="*/ 12 h 16"/>
                  <a:gd name="T20" fmla="*/ 4 w 16"/>
                  <a:gd name="T21" fmla="*/ 12 h 16"/>
                  <a:gd name="T22" fmla="*/ 4 w 16"/>
                  <a:gd name="T23" fmla="*/ 4 h 16"/>
                  <a:gd name="T24" fmla="*/ 12 w 16"/>
                  <a:gd name="T25" fmla="*/ 4 h 16"/>
                  <a:gd name="T26" fmla="*/ 12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0"/>
                    </a:moveTo>
                    <a:cubicBezTo>
                      <a:pt x="2" y="0"/>
                      <a:pt x="2" y="0"/>
                      <a:pt x="2" y="0"/>
                    </a:cubicBezTo>
                    <a:cubicBezTo>
                      <a:pt x="1" y="0"/>
                      <a:pt x="0" y="1"/>
                      <a:pt x="0" y="2"/>
                    </a:cubicBezTo>
                    <a:cubicBezTo>
                      <a:pt x="0" y="14"/>
                      <a:pt x="0" y="14"/>
                      <a:pt x="0" y="14"/>
                    </a:cubicBezTo>
                    <a:cubicBezTo>
                      <a:pt x="0" y="15"/>
                      <a:pt x="1" y="16"/>
                      <a:pt x="2" y="16"/>
                    </a:cubicBezTo>
                    <a:cubicBezTo>
                      <a:pt x="14" y="16"/>
                      <a:pt x="14" y="16"/>
                      <a:pt x="14" y="16"/>
                    </a:cubicBezTo>
                    <a:cubicBezTo>
                      <a:pt x="15" y="16"/>
                      <a:pt x="16" y="15"/>
                      <a:pt x="16" y="14"/>
                    </a:cubicBezTo>
                    <a:cubicBezTo>
                      <a:pt x="16" y="2"/>
                      <a:pt x="16" y="2"/>
                      <a:pt x="16" y="2"/>
                    </a:cubicBezTo>
                    <a:cubicBezTo>
                      <a:pt x="16" y="1"/>
                      <a:pt x="15" y="0"/>
                      <a:pt x="14" y="0"/>
                    </a:cubicBezTo>
                    <a:close/>
                    <a:moveTo>
                      <a:pt x="12" y="12"/>
                    </a:moveTo>
                    <a:cubicBezTo>
                      <a:pt x="4" y="12"/>
                      <a:pt x="4" y="12"/>
                      <a:pt x="4" y="12"/>
                    </a:cubicBezTo>
                    <a:cubicBezTo>
                      <a:pt x="4" y="4"/>
                      <a:pt x="4" y="4"/>
                      <a:pt x="4" y="4"/>
                    </a:cubicBezTo>
                    <a:cubicBezTo>
                      <a:pt x="12" y="4"/>
                      <a:pt x="12" y="4"/>
                      <a:pt x="12" y="4"/>
                    </a:cubicBezTo>
                    <a:lnTo>
                      <a:pt x="12" y="1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73" name="Freeform 74">
                <a:extLst>
                  <a:ext uri="{FF2B5EF4-FFF2-40B4-BE49-F238E27FC236}">
                    <a16:creationId xmlns:a16="http://schemas.microsoft.com/office/drawing/2014/main" id="{71BAD54F-B3E1-4A1D-B3AD-A67DE0523BB6}"/>
                  </a:ext>
                </a:extLst>
              </p:cNvPr>
              <p:cNvSpPr>
                <a:spLocks noEditPoints="1"/>
              </p:cNvSpPr>
              <p:nvPr/>
            </p:nvSpPr>
            <p:spPr bwMode="auto">
              <a:xfrm>
                <a:off x="2220913" y="4716463"/>
                <a:ext cx="47625" cy="47625"/>
              </a:xfrm>
              <a:custGeom>
                <a:avLst/>
                <a:gdLst>
                  <a:gd name="T0" fmla="*/ 14 w 16"/>
                  <a:gd name="T1" fmla="*/ 0 h 16"/>
                  <a:gd name="T2" fmla="*/ 2 w 16"/>
                  <a:gd name="T3" fmla="*/ 0 h 16"/>
                  <a:gd name="T4" fmla="*/ 0 w 16"/>
                  <a:gd name="T5" fmla="*/ 2 h 16"/>
                  <a:gd name="T6" fmla="*/ 0 w 16"/>
                  <a:gd name="T7" fmla="*/ 14 h 16"/>
                  <a:gd name="T8" fmla="*/ 2 w 16"/>
                  <a:gd name="T9" fmla="*/ 16 h 16"/>
                  <a:gd name="T10" fmla="*/ 14 w 16"/>
                  <a:gd name="T11" fmla="*/ 16 h 16"/>
                  <a:gd name="T12" fmla="*/ 16 w 16"/>
                  <a:gd name="T13" fmla="*/ 14 h 16"/>
                  <a:gd name="T14" fmla="*/ 16 w 16"/>
                  <a:gd name="T15" fmla="*/ 2 h 16"/>
                  <a:gd name="T16" fmla="*/ 14 w 16"/>
                  <a:gd name="T17" fmla="*/ 0 h 16"/>
                  <a:gd name="T18" fmla="*/ 12 w 16"/>
                  <a:gd name="T19" fmla="*/ 12 h 16"/>
                  <a:gd name="T20" fmla="*/ 4 w 16"/>
                  <a:gd name="T21" fmla="*/ 12 h 16"/>
                  <a:gd name="T22" fmla="*/ 4 w 16"/>
                  <a:gd name="T23" fmla="*/ 4 h 16"/>
                  <a:gd name="T24" fmla="*/ 12 w 16"/>
                  <a:gd name="T25" fmla="*/ 4 h 16"/>
                  <a:gd name="T26" fmla="*/ 12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0"/>
                    </a:moveTo>
                    <a:cubicBezTo>
                      <a:pt x="2" y="0"/>
                      <a:pt x="2" y="0"/>
                      <a:pt x="2" y="0"/>
                    </a:cubicBezTo>
                    <a:cubicBezTo>
                      <a:pt x="1" y="0"/>
                      <a:pt x="0" y="1"/>
                      <a:pt x="0" y="2"/>
                    </a:cubicBezTo>
                    <a:cubicBezTo>
                      <a:pt x="0" y="14"/>
                      <a:pt x="0" y="14"/>
                      <a:pt x="0" y="14"/>
                    </a:cubicBezTo>
                    <a:cubicBezTo>
                      <a:pt x="0" y="15"/>
                      <a:pt x="1" y="16"/>
                      <a:pt x="2" y="16"/>
                    </a:cubicBezTo>
                    <a:cubicBezTo>
                      <a:pt x="14" y="16"/>
                      <a:pt x="14" y="16"/>
                      <a:pt x="14" y="16"/>
                    </a:cubicBezTo>
                    <a:cubicBezTo>
                      <a:pt x="15" y="16"/>
                      <a:pt x="16" y="15"/>
                      <a:pt x="16" y="14"/>
                    </a:cubicBezTo>
                    <a:cubicBezTo>
                      <a:pt x="16" y="2"/>
                      <a:pt x="16" y="2"/>
                      <a:pt x="16" y="2"/>
                    </a:cubicBezTo>
                    <a:cubicBezTo>
                      <a:pt x="16" y="1"/>
                      <a:pt x="15" y="0"/>
                      <a:pt x="14" y="0"/>
                    </a:cubicBezTo>
                    <a:close/>
                    <a:moveTo>
                      <a:pt x="12" y="12"/>
                    </a:moveTo>
                    <a:cubicBezTo>
                      <a:pt x="4" y="12"/>
                      <a:pt x="4" y="12"/>
                      <a:pt x="4" y="12"/>
                    </a:cubicBezTo>
                    <a:cubicBezTo>
                      <a:pt x="4" y="4"/>
                      <a:pt x="4" y="4"/>
                      <a:pt x="4" y="4"/>
                    </a:cubicBezTo>
                    <a:cubicBezTo>
                      <a:pt x="12" y="4"/>
                      <a:pt x="12" y="4"/>
                      <a:pt x="12" y="4"/>
                    </a:cubicBezTo>
                    <a:lnTo>
                      <a:pt x="12" y="1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74" name="Freeform 75">
                <a:extLst>
                  <a:ext uri="{FF2B5EF4-FFF2-40B4-BE49-F238E27FC236}">
                    <a16:creationId xmlns:a16="http://schemas.microsoft.com/office/drawing/2014/main" id="{0E3FB9EE-9CB8-486C-B492-64AFDB6D54B4}"/>
                  </a:ext>
                </a:extLst>
              </p:cNvPr>
              <p:cNvSpPr>
                <a:spLocks noEditPoints="1"/>
              </p:cNvSpPr>
              <p:nvPr/>
            </p:nvSpPr>
            <p:spPr bwMode="auto">
              <a:xfrm>
                <a:off x="2027238" y="4776788"/>
                <a:ext cx="47625" cy="47625"/>
              </a:xfrm>
              <a:custGeom>
                <a:avLst/>
                <a:gdLst>
                  <a:gd name="T0" fmla="*/ 2 w 16"/>
                  <a:gd name="T1" fmla="*/ 16 h 16"/>
                  <a:gd name="T2" fmla="*/ 14 w 16"/>
                  <a:gd name="T3" fmla="*/ 16 h 16"/>
                  <a:gd name="T4" fmla="*/ 16 w 16"/>
                  <a:gd name="T5" fmla="*/ 14 h 16"/>
                  <a:gd name="T6" fmla="*/ 16 w 16"/>
                  <a:gd name="T7" fmla="*/ 2 h 16"/>
                  <a:gd name="T8" fmla="*/ 14 w 16"/>
                  <a:gd name="T9" fmla="*/ 0 h 16"/>
                  <a:gd name="T10" fmla="*/ 2 w 16"/>
                  <a:gd name="T11" fmla="*/ 0 h 16"/>
                  <a:gd name="T12" fmla="*/ 0 w 16"/>
                  <a:gd name="T13" fmla="*/ 2 h 16"/>
                  <a:gd name="T14" fmla="*/ 0 w 16"/>
                  <a:gd name="T15" fmla="*/ 14 h 16"/>
                  <a:gd name="T16" fmla="*/ 2 w 16"/>
                  <a:gd name="T17" fmla="*/ 16 h 16"/>
                  <a:gd name="T18" fmla="*/ 4 w 16"/>
                  <a:gd name="T19" fmla="*/ 4 h 16"/>
                  <a:gd name="T20" fmla="*/ 12 w 16"/>
                  <a:gd name="T21" fmla="*/ 4 h 16"/>
                  <a:gd name="T22" fmla="*/ 12 w 16"/>
                  <a:gd name="T23" fmla="*/ 12 h 16"/>
                  <a:gd name="T24" fmla="*/ 4 w 16"/>
                  <a:gd name="T25" fmla="*/ 12 h 16"/>
                  <a:gd name="T26" fmla="*/ 4 w 16"/>
                  <a:gd name="T2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2" y="16"/>
                    </a:moveTo>
                    <a:cubicBezTo>
                      <a:pt x="14" y="16"/>
                      <a:pt x="14" y="16"/>
                      <a:pt x="14" y="16"/>
                    </a:cubicBezTo>
                    <a:cubicBezTo>
                      <a:pt x="15" y="16"/>
                      <a:pt x="16" y="15"/>
                      <a:pt x="16" y="14"/>
                    </a:cubicBezTo>
                    <a:cubicBezTo>
                      <a:pt x="16" y="2"/>
                      <a:pt x="16" y="2"/>
                      <a:pt x="16" y="2"/>
                    </a:cubicBezTo>
                    <a:cubicBezTo>
                      <a:pt x="16" y="1"/>
                      <a:pt x="15" y="0"/>
                      <a:pt x="14" y="0"/>
                    </a:cubicBezTo>
                    <a:cubicBezTo>
                      <a:pt x="2" y="0"/>
                      <a:pt x="2" y="0"/>
                      <a:pt x="2" y="0"/>
                    </a:cubicBezTo>
                    <a:cubicBezTo>
                      <a:pt x="1" y="0"/>
                      <a:pt x="0" y="1"/>
                      <a:pt x="0" y="2"/>
                    </a:cubicBezTo>
                    <a:cubicBezTo>
                      <a:pt x="0" y="14"/>
                      <a:pt x="0" y="14"/>
                      <a:pt x="0" y="14"/>
                    </a:cubicBezTo>
                    <a:cubicBezTo>
                      <a:pt x="0" y="15"/>
                      <a:pt x="1" y="16"/>
                      <a:pt x="2" y="16"/>
                    </a:cubicBezTo>
                    <a:close/>
                    <a:moveTo>
                      <a:pt x="4" y="4"/>
                    </a:moveTo>
                    <a:cubicBezTo>
                      <a:pt x="12" y="4"/>
                      <a:pt x="12" y="4"/>
                      <a:pt x="12" y="4"/>
                    </a:cubicBezTo>
                    <a:cubicBezTo>
                      <a:pt x="12" y="12"/>
                      <a:pt x="12" y="12"/>
                      <a:pt x="12" y="12"/>
                    </a:cubicBezTo>
                    <a:cubicBezTo>
                      <a:pt x="4" y="12"/>
                      <a:pt x="4" y="12"/>
                      <a:pt x="4" y="12"/>
                    </a:cubicBezTo>
                    <a:lnTo>
                      <a:pt x="4" y="4"/>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75" name="Freeform 76">
                <a:extLst>
                  <a:ext uri="{FF2B5EF4-FFF2-40B4-BE49-F238E27FC236}">
                    <a16:creationId xmlns:a16="http://schemas.microsoft.com/office/drawing/2014/main" id="{8C2C6E61-4683-438B-BD11-4B5D5FAC3659}"/>
                  </a:ext>
                </a:extLst>
              </p:cNvPr>
              <p:cNvSpPr>
                <a:spLocks noEditPoints="1"/>
              </p:cNvSpPr>
              <p:nvPr/>
            </p:nvSpPr>
            <p:spPr bwMode="auto">
              <a:xfrm>
                <a:off x="2087563" y="4776788"/>
                <a:ext cx="47625" cy="47625"/>
              </a:xfrm>
              <a:custGeom>
                <a:avLst/>
                <a:gdLst>
                  <a:gd name="T0" fmla="*/ 14 w 16"/>
                  <a:gd name="T1" fmla="*/ 0 h 16"/>
                  <a:gd name="T2" fmla="*/ 2 w 16"/>
                  <a:gd name="T3" fmla="*/ 0 h 16"/>
                  <a:gd name="T4" fmla="*/ 0 w 16"/>
                  <a:gd name="T5" fmla="*/ 2 h 16"/>
                  <a:gd name="T6" fmla="*/ 0 w 16"/>
                  <a:gd name="T7" fmla="*/ 14 h 16"/>
                  <a:gd name="T8" fmla="*/ 2 w 16"/>
                  <a:gd name="T9" fmla="*/ 16 h 16"/>
                  <a:gd name="T10" fmla="*/ 14 w 16"/>
                  <a:gd name="T11" fmla="*/ 16 h 16"/>
                  <a:gd name="T12" fmla="*/ 16 w 16"/>
                  <a:gd name="T13" fmla="*/ 14 h 16"/>
                  <a:gd name="T14" fmla="*/ 16 w 16"/>
                  <a:gd name="T15" fmla="*/ 2 h 16"/>
                  <a:gd name="T16" fmla="*/ 14 w 16"/>
                  <a:gd name="T17" fmla="*/ 0 h 16"/>
                  <a:gd name="T18" fmla="*/ 12 w 16"/>
                  <a:gd name="T19" fmla="*/ 12 h 16"/>
                  <a:gd name="T20" fmla="*/ 4 w 16"/>
                  <a:gd name="T21" fmla="*/ 12 h 16"/>
                  <a:gd name="T22" fmla="*/ 4 w 16"/>
                  <a:gd name="T23" fmla="*/ 4 h 16"/>
                  <a:gd name="T24" fmla="*/ 12 w 16"/>
                  <a:gd name="T25" fmla="*/ 4 h 16"/>
                  <a:gd name="T26" fmla="*/ 12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0"/>
                    </a:moveTo>
                    <a:cubicBezTo>
                      <a:pt x="2" y="0"/>
                      <a:pt x="2" y="0"/>
                      <a:pt x="2" y="0"/>
                    </a:cubicBezTo>
                    <a:cubicBezTo>
                      <a:pt x="1" y="0"/>
                      <a:pt x="0" y="1"/>
                      <a:pt x="0" y="2"/>
                    </a:cubicBezTo>
                    <a:cubicBezTo>
                      <a:pt x="0" y="14"/>
                      <a:pt x="0" y="14"/>
                      <a:pt x="0" y="14"/>
                    </a:cubicBezTo>
                    <a:cubicBezTo>
                      <a:pt x="0" y="15"/>
                      <a:pt x="1" y="16"/>
                      <a:pt x="2" y="16"/>
                    </a:cubicBezTo>
                    <a:cubicBezTo>
                      <a:pt x="14" y="16"/>
                      <a:pt x="14" y="16"/>
                      <a:pt x="14" y="16"/>
                    </a:cubicBezTo>
                    <a:cubicBezTo>
                      <a:pt x="15" y="16"/>
                      <a:pt x="16" y="15"/>
                      <a:pt x="16" y="14"/>
                    </a:cubicBezTo>
                    <a:cubicBezTo>
                      <a:pt x="16" y="2"/>
                      <a:pt x="16" y="2"/>
                      <a:pt x="16" y="2"/>
                    </a:cubicBezTo>
                    <a:cubicBezTo>
                      <a:pt x="16" y="1"/>
                      <a:pt x="15" y="0"/>
                      <a:pt x="14" y="0"/>
                    </a:cubicBezTo>
                    <a:close/>
                    <a:moveTo>
                      <a:pt x="12" y="12"/>
                    </a:moveTo>
                    <a:cubicBezTo>
                      <a:pt x="4" y="12"/>
                      <a:pt x="4" y="12"/>
                      <a:pt x="4" y="12"/>
                    </a:cubicBezTo>
                    <a:cubicBezTo>
                      <a:pt x="4" y="4"/>
                      <a:pt x="4" y="4"/>
                      <a:pt x="4" y="4"/>
                    </a:cubicBezTo>
                    <a:cubicBezTo>
                      <a:pt x="12" y="4"/>
                      <a:pt x="12" y="4"/>
                      <a:pt x="12" y="4"/>
                    </a:cubicBezTo>
                    <a:lnTo>
                      <a:pt x="12" y="1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76" name="Freeform 77">
                <a:extLst>
                  <a:ext uri="{FF2B5EF4-FFF2-40B4-BE49-F238E27FC236}">
                    <a16:creationId xmlns:a16="http://schemas.microsoft.com/office/drawing/2014/main" id="{137933D6-D07C-4B87-BDC9-4E2675950144}"/>
                  </a:ext>
                </a:extLst>
              </p:cNvPr>
              <p:cNvSpPr>
                <a:spLocks noEditPoints="1"/>
              </p:cNvSpPr>
              <p:nvPr/>
            </p:nvSpPr>
            <p:spPr bwMode="auto">
              <a:xfrm>
                <a:off x="2159001" y="4776788"/>
                <a:ext cx="49213" cy="47625"/>
              </a:xfrm>
              <a:custGeom>
                <a:avLst/>
                <a:gdLst>
                  <a:gd name="T0" fmla="*/ 14 w 16"/>
                  <a:gd name="T1" fmla="*/ 0 h 16"/>
                  <a:gd name="T2" fmla="*/ 2 w 16"/>
                  <a:gd name="T3" fmla="*/ 0 h 16"/>
                  <a:gd name="T4" fmla="*/ 0 w 16"/>
                  <a:gd name="T5" fmla="*/ 2 h 16"/>
                  <a:gd name="T6" fmla="*/ 0 w 16"/>
                  <a:gd name="T7" fmla="*/ 14 h 16"/>
                  <a:gd name="T8" fmla="*/ 2 w 16"/>
                  <a:gd name="T9" fmla="*/ 16 h 16"/>
                  <a:gd name="T10" fmla="*/ 14 w 16"/>
                  <a:gd name="T11" fmla="*/ 16 h 16"/>
                  <a:gd name="T12" fmla="*/ 16 w 16"/>
                  <a:gd name="T13" fmla="*/ 14 h 16"/>
                  <a:gd name="T14" fmla="*/ 16 w 16"/>
                  <a:gd name="T15" fmla="*/ 2 h 16"/>
                  <a:gd name="T16" fmla="*/ 14 w 16"/>
                  <a:gd name="T17" fmla="*/ 0 h 16"/>
                  <a:gd name="T18" fmla="*/ 12 w 16"/>
                  <a:gd name="T19" fmla="*/ 12 h 16"/>
                  <a:gd name="T20" fmla="*/ 4 w 16"/>
                  <a:gd name="T21" fmla="*/ 12 h 16"/>
                  <a:gd name="T22" fmla="*/ 4 w 16"/>
                  <a:gd name="T23" fmla="*/ 4 h 16"/>
                  <a:gd name="T24" fmla="*/ 12 w 16"/>
                  <a:gd name="T25" fmla="*/ 4 h 16"/>
                  <a:gd name="T26" fmla="*/ 12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0"/>
                    </a:moveTo>
                    <a:cubicBezTo>
                      <a:pt x="2" y="0"/>
                      <a:pt x="2" y="0"/>
                      <a:pt x="2" y="0"/>
                    </a:cubicBezTo>
                    <a:cubicBezTo>
                      <a:pt x="1" y="0"/>
                      <a:pt x="0" y="1"/>
                      <a:pt x="0" y="2"/>
                    </a:cubicBezTo>
                    <a:cubicBezTo>
                      <a:pt x="0" y="14"/>
                      <a:pt x="0" y="14"/>
                      <a:pt x="0" y="14"/>
                    </a:cubicBezTo>
                    <a:cubicBezTo>
                      <a:pt x="0" y="15"/>
                      <a:pt x="1" y="16"/>
                      <a:pt x="2" y="16"/>
                    </a:cubicBezTo>
                    <a:cubicBezTo>
                      <a:pt x="14" y="16"/>
                      <a:pt x="14" y="16"/>
                      <a:pt x="14" y="16"/>
                    </a:cubicBezTo>
                    <a:cubicBezTo>
                      <a:pt x="15" y="16"/>
                      <a:pt x="16" y="15"/>
                      <a:pt x="16" y="14"/>
                    </a:cubicBezTo>
                    <a:cubicBezTo>
                      <a:pt x="16" y="2"/>
                      <a:pt x="16" y="2"/>
                      <a:pt x="16" y="2"/>
                    </a:cubicBezTo>
                    <a:cubicBezTo>
                      <a:pt x="16" y="1"/>
                      <a:pt x="15" y="0"/>
                      <a:pt x="14" y="0"/>
                    </a:cubicBezTo>
                    <a:close/>
                    <a:moveTo>
                      <a:pt x="12" y="12"/>
                    </a:moveTo>
                    <a:cubicBezTo>
                      <a:pt x="4" y="12"/>
                      <a:pt x="4" y="12"/>
                      <a:pt x="4" y="12"/>
                    </a:cubicBezTo>
                    <a:cubicBezTo>
                      <a:pt x="4" y="4"/>
                      <a:pt x="4" y="4"/>
                      <a:pt x="4" y="4"/>
                    </a:cubicBezTo>
                    <a:cubicBezTo>
                      <a:pt x="12" y="4"/>
                      <a:pt x="12" y="4"/>
                      <a:pt x="12" y="4"/>
                    </a:cubicBezTo>
                    <a:lnTo>
                      <a:pt x="12" y="1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77" name="Freeform 78">
                <a:extLst>
                  <a:ext uri="{FF2B5EF4-FFF2-40B4-BE49-F238E27FC236}">
                    <a16:creationId xmlns:a16="http://schemas.microsoft.com/office/drawing/2014/main" id="{D2B5B744-7168-4B24-A277-D0C14AC95F8B}"/>
                  </a:ext>
                </a:extLst>
              </p:cNvPr>
              <p:cNvSpPr>
                <a:spLocks noEditPoints="1"/>
              </p:cNvSpPr>
              <p:nvPr/>
            </p:nvSpPr>
            <p:spPr bwMode="auto">
              <a:xfrm>
                <a:off x="2027238" y="4837113"/>
                <a:ext cx="47625" cy="47625"/>
              </a:xfrm>
              <a:custGeom>
                <a:avLst/>
                <a:gdLst>
                  <a:gd name="T0" fmla="*/ 2 w 16"/>
                  <a:gd name="T1" fmla="*/ 16 h 16"/>
                  <a:gd name="T2" fmla="*/ 14 w 16"/>
                  <a:gd name="T3" fmla="*/ 16 h 16"/>
                  <a:gd name="T4" fmla="*/ 16 w 16"/>
                  <a:gd name="T5" fmla="*/ 14 h 16"/>
                  <a:gd name="T6" fmla="*/ 16 w 16"/>
                  <a:gd name="T7" fmla="*/ 2 h 16"/>
                  <a:gd name="T8" fmla="*/ 14 w 16"/>
                  <a:gd name="T9" fmla="*/ 0 h 16"/>
                  <a:gd name="T10" fmla="*/ 2 w 16"/>
                  <a:gd name="T11" fmla="*/ 0 h 16"/>
                  <a:gd name="T12" fmla="*/ 0 w 16"/>
                  <a:gd name="T13" fmla="*/ 2 h 16"/>
                  <a:gd name="T14" fmla="*/ 0 w 16"/>
                  <a:gd name="T15" fmla="*/ 14 h 16"/>
                  <a:gd name="T16" fmla="*/ 2 w 16"/>
                  <a:gd name="T17" fmla="*/ 16 h 16"/>
                  <a:gd name="T18" fmla="*/ 4 w 16"/>
                  <a:gd name="T19" fmla="*/ 4 h 16"/>
                  <a:gd name="T20" fmla="*/ 12 w 16"/>
                  <a:gd name="T21" fmla="*/ 4 h 16"/>
                  <a:gd name="T22" fmla="*/ 12 w 16"/>
                  <a:gd name="T23" fmla="*/ 12 h 16"/>
                  <a:gd name="T24" fmla="*/ 4 w 16"/>
                  <a:gd name="T25" fmla="*/ 12 h 16"/>
                  <a:gd name="T26" fmla="*/ 4 w 16"/>
                  <a:gd name="T2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2" y="16"/>
                    </a:moveTo>
                    <a:cubicBezTo>
                      <a:pt x="14" y="16"/>
                      <a:pt x="14" y="16"/>
                      <a:pt x="14" y="16"/>
                    </a:cubicBezTo>
                    <a:cubicBezTo>
                      <a:pt x="15" y="16"/>
                      <a:pt x="16" y="15"/>
                      <a:pt x="16" y="14"/>
                    </a:cubicBezTo>
                    <a:cubicBezTo>
                      <a:pt x="16" y="2"/>
                      <a:pt x="16" y="2"/>
                      <a:pt x="16" y="2"/>
                    </a:cubicBezTo>
                    <a:cubicBezTo>
                      <a:pt x="16" y="1"/>
                      <a:pt x="15" y="0"/>
                      <a:pt x="14" y="0"/>
                    </a:cubicBezTo>
                    <a:cubicBezTo>
                      <a:pt x="2" y="0"/>
                      <a:pt x="2" y="0"/>
                      <a:pt x="2" y="0"/>
                    </a:cubicBezTo>
                    <a:cubicBezTo>
                      <a:pt x="1" y="0"/>
                      <a:pt x="0" y="1"/>
                      <a:pt x="0" y="2"/>
                    </a:cubicBezTo>
                    <a:cubicBezTo>
                      <a:pt x="0" y="14"/>
                      <a:pt x="0" y="14"/>
                      <a:pt x="0" y="14"/>
                    </a:cubicBezTo>
                    <a:cubicBezTo>
                      <a:pt x="0" y="15"/>
                      <a:pt x="1" y="16"/>
                      <a:pt x="2" y="16"/>
                    </a:cubicBezTo>
                    <a:close/>
                    <a:moveTo>
                      <a:pt x="4" y="4"/>
                    </a:moveTo>
                    <a:cubicBezTo>
                      <a:pt x="12" y="4"/>
                      <a:pt x="12" y="4"/>
                      <a:pt x="12" y="4"/>
                    </a:cubicBezTo>
                    <a:cubicBezTo>
                      <a:pt x="12" y="12"/>
                      <a:pt x="12" y="12"/>
                      <a:pt x="12" y="12"/>
                    </a:cubicBezTo>
                    <a:cubicBezTo>
                      <a:pt x="4" y="12"/>
                      <a:pt x="4" y="12"/>
                      <a:pt x="4" y="12"/>
                    </a:cubicBezTo>
                    <a:lnTo>
                      <a:pt x="4" y="4"/>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78" name="Freeform 79">
                <a:extLst>
                  <a:ext uri="{FF2B5EF4-FFF2-40B4-BE49-F238E27FC236}">
                    <a16:creationId xmlns:a16="http://schemas.microsoft.com/office/drawing/2014/main" id="{E900EF15-E5F4-464B-A33B-C17972099404}"/>
                  </a:ext>
                </a:extLst>
              </p:cNvPr>
              <p:cNvSpPr>
                <a:spLocks noEditPoints="1"/>
              </p:cNvSpPr>
              <p:nvPr/>
            </p:nvSpPr>
            <p:spPr bwMode="auto">
              <a:xfrm>
                <a:off x="2087563" y="4837113"/>
                <a:ext cx="47625" cy="47625"/>
              </a:xfrm>
              <a:custGeom>
                <a:avLst/>
                <a:gdLst>
                  <a:gd name="T0" fmla="*/ 14 w 16"/>
                  <a:gd name="T1" fmla="*/ 0 h 16"/>
                  <a:gd name="T2" fmla="*/ 2 w 16"/>
                  <a:gd name="T3" fmla="*/ 0 h 16"/>
                  <a:gd name="T4" fmla="*/ 0 w 16"/>
                  <a:gd name="T5" fmla="*/ 2 h 16"/>
                  <a:gd name="T6" fmla="*/ 0 w 16"/>
                  <a:gd name="T7" fmla="*/ 14 h 16"/>
                  <a:gd name="T8" fmla="*/ 2 w 16"/>
                  <a:gd name="T9" fmla="*/ 16 h 16"/>
                  <a:gd name="T10" fmla="*/ 14 w 16"/>
                  <a:gd name="T11" fmla="*/ 16 h 16"/>
                  <a:gd name="T12" fmla="*/ 16 w 16"/>
                  <a:gd name="T13" fmla="*/ 14 h 16"/>
                  <a:gd name="T14" fmla="*/ 16 w 16"/>
                  <a:gd name="T15" fmla="*/ 2 h 16"/>
                  <a:gd name="T16" fmla="*/ 14 w 16"/>
                  <a:gd name="T17" fmla="*/ 0 h 16"/>
                  <a:gd name="T18" fmla="*/ 12 w 16"/>
                  <a:gd name="T19" fmla="*/ 12 h 16"/>
                  <a:gd name="T20" fmla="*/ 4 w 16"/>
                  <a:gd name="T21" fmla="*/ 12 h 16"/>
                  <a:gd name="T22" fmla="*/ 4 w 16"/>
                  <a:gd name="T23" fmla="*/ 4 h 16"/>
                  <a:gd name="T24" fmla="*/ 12 w 16"/>
                  <a:gd name="T25" fmla="*/ 4 h 16"/>
                  <a:gd name="T26" fmla="*/ 12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0"/>
                    </a:moveTo>
                    <a:cubicBezTo>
                      <a:pt x="2" y="0"/>
                      <a:pt x="2" y="0"/>
                      <a:pt x="2" y="0"/>
                    </a:cubicBezTo>
                    <a:cubicBezTo>
                      <a:pt x="1" y="0"/>
                      <a:pt x="0" y="1"/>
                      <a:pt x="0" y="2"/>
                    </a:cubicBezTo>
                    <a:cubicBezTo>
                      <a:pt x="0" y="14"/>
                      <a:pt x="0" y="14"/>
                      <a:pt x="0" y="14"/>
                    </a:cubicBezTo>
                    <a:cubicBezTo>
                      <a:pt x="0" y="15"/>
                      <a:pt x="1" y="16"/>
                      <a:pt x="2" y="16"/>
                    </a:cubicBezTo>
                    <a:cubicBezTo>
                      <a:pt x="14" y="16"/>
                      <a:pt x="14" y="16"/>
                      <a:pt x="14" y="16"/>
                    </a:cubicBezTo>
                    <a:cubicBezTo>
                      <a:pt x="15" y="16"/>
                      <a:pt x="16" y="15"/>
                      <a:pt x="16" y="14"/>
                    </a:cubicBezTo>
                    <a:cubicBezTo>
                      <a:pt x="16" y="2"/>
                      <a:pt x="16" y="2"/>
                      <a:pt x="16" y="2"/>
                    </a:cubicBezTo>
                    <a:cubicBezTo>
                      <a:pt x="16" y="1"/>
                      <a:pt x="15" y="0"/>
                      <a:pt x="14" y="0"/>
                    </a:cubicBezTo>
                    <a:close/>
                    <a:moveTo>
                      <a:pt x="12" y="12"/>
                    </a:moveTo>
                    <a:cubicBezTo>
                      <a:pt x="4" y="12"/>
                      <a:pt x="4" y="12"/>
                      <a:pt x="4" y="12"/>
                    </a:cubicBezTo>
                    <a:cubicBezTo>
                      <a:pt x="4" y="4"/>
                      <a:pt x="4" y="4"/>
                      <a:pt x="4" y="4"/>
                    </a:cubicBezTo>
                    <a:cubicBezTo>
                      <a:pt x="12" y="4"/>
                      <a:pt x="12" y="4"/>
                      <a:pt x="12" y="4"/>
                    </a:cubicBezTo>
                    <a:lnTo>
                      <a:pt x="12" y="1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79" name="Freeform 80">
                <a:extLst>
                  <a:ext uri="{FF2B5EF4-FFF2-40B4-BE49-F238E27FC236}">
                    <a16:creationId xmlns:a16="http://schemas.microsoft.com/office/drawing/2014/main" id="{371CFB96-7ACA-4E8B-998C-F3CF0A7B3EE2}"/>
                  </a:ext>
                </a:extLst>
              </p:cNvPr>
              <p:cNvSpPr>
                <a:spLocks noEditPoints="1"/>
              </p:cNvSpPr>
              <p:nvPr/>
            </p:nvSpPr>
            <p:spPr bwMode="auto">
              <a:xfrm>
                <a:off x="2159001" y="4837113"/>
                <a:ext cx="49213" cy="47625"/>
              </a:xfrm>
              <a:custGeom>
                <a:avLst/>
                <a:gdLst>
                  <a:gd name="T0" fmla="*/ 14 w 16"/>
                  <a:gd name="T1" fmla="*/ 0 h 16"/>
                  <a:gd name="T2" fmla="*/ 2 w 16"/>
                  <a:gd name="T3" fmla="*/ 0 h 16"/>
                  <a:gd name="T4" fmla="*/ 0 w 16"/>
                  <a:gd name="T5" fmla="*/ 2 h 16"/>
                  <a:gd name="T6" fmla="*/ 0 w 16"/>
                  <a:gd name="T7" fmla="*/ 14 h 16"/>
                  <a:gd name="T8" fmla="*/ 2 w 16"/>
                  <a:gd name="T9" fmla="*/ 16 h 16"/>
                  <a:gd name="T10" fmla="*/ 14 w 16"/>
                  <a:gd name="T11" fmla="*/ 16 h 16"/>
                  <a:gd name="T12" fmla="*/ 16 w 16"/>
                  <a:gd name="T13" fmla="*/ 14 h 16"/>
                  <a:gd name="T14" fmla="*/ 16 w 16"/>
                  <a:gd name="T15" fmla="*/ 2 h 16"/>
                  <a:gd name="T16" fmla="*/ 14 w 16"/>
                  <a:gd name="T17" fmla="*/ 0 h 16"/>
                  <a:gd name="T18" fmla="*/ 12 w 16"/>
                  <a:gd name="T19" fmla="*/ 12 h 16"/>
                  <a:gd name="T20" fmla="*/ 4 w 16"/>
                  <a:gd name="T21" fmla="*/ 12 h 16"/>
                  <a:gd name="T22" fmla="*/ 4 w 16"/>
                  <a:gd name="T23" fmla="*/ 4 h 16"/>
                  <a:gd name="T24" fmla="*/ 12 w 16"/>
                  <a:gd name="T25" fmla="*/ 4 h 16"/>
                  <a:gd name="T26" fmla="*/ 12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0"/>
                    </a:moveTo>
                    <a:cubicBezTo>
                      <a:pt x="2" y="0"/>
                      <a:pt x="2" y="0"/>
                      <a:pt x="2" y="0"/>
                    </a:cubicBezTo>
                    <a:cubicBezTo>
                      <a:pt x="1" y="0"/>
                      <a:pt x="0" y="1"/>
                      <a:pt x="0" y="2"/>
                    </a:cubicBezTo>
                    <a:cubicBezTo>
                      <a:pt x="0" y="14"/>
                      <a:pt x="0" y="14"/>
                      <a:pt x="0" y="14"/>
                    </a:cubicBezTo>
                    <a:cubicBezTo>
                      <a:pt x="0" y="15"/>
                      <a:pt x="1" y="16"/>
                      <a:pt x="2" y="16"/>
                    </a:cubicBezTo>
                    <a:cubicBezTo>
                      <a:pt x="14" y="16"/>
                      <a:pt x="14" y="16"/>
                      <a:pt x="14" y="16"/>
                    </a:cubicBezTo>
                    <a:cubicBezTo>
                      <a:pt x="15" y="16"/>
                      <a:pt x="16" y="15"/>
                      <a:pt x="16" y="14"/>
                    </a:cubicBezTo>
                    <a:cubicBezTo>
                      <a:pt x="16" y="2"/>
                      <a:pt x="16" y="2"/>
                      <a:pt x="16" y="2"/>
                    </a:cubicBezTo>
                    <a:cubicBezTo>
                      <a:pt x="16" y="1"/>
                      <a:pt x="15" y="0"/>
                      <a:pt x="14" y="0"/>
                    </a:cubicBezTo>
                    <a:close/>
                    <a:moveTo>
                      <a:pt x="12" y="12"/>
                    </a:moveTo>
                    <a:cubicBezTo>
                      <a:pt x="4" y="12"/>
                      <a:pt x="4" y="12"/>
                      <a:pt x="4" y="12"/>
                    </a:cubicBezTo>
                    <a:cubicBezTo>
                      <a:pt x="4" y="4"/>
                      <a:pt x="4" y="4"/>
                      <a:pt x="4" y="4"/>
                    </a:cubicBezTo>
                    <a:cubicBezTo>
                      <a:pt x="12" y="4"/>
                      <a:pt x="12" y="4"/>
                      <a:pt x="12" y="4"/>
                    </a:cubicBezTo>
                    <a:lnTo>
                      <a:pt x="12" y="1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80" name="Freeform 81">
                <a:extLst>
                  <a:ext uri="{FF2B5EF4-FFF2-40B4-BE49-F238E27FC236}">
                    <a16:creationId xmlns:a16="http://schemas.microsoft.com/office/drawing/2014/main" id="{D06FCDBE-7340-4CFF-BCF8-CC9E1165098A}"/>
                  </a:ext>
                </a:extLst>
              </p:cNvPr>
              <p:cNvSpPr>
                <a:spLocks noEditPoints="1"/>
              </p:cNvSpPr>
              <p:nvPr/>
            </p:nvSpPr>
            <p:spPr bwMode="auto">
              <a:xfrm>
                <a:off x="2220913" y="4776788"/>
                <a:ext cx="47625" cy="107950"/>
              </a:xfrm>
              <a:custGeom>
                <a:avLst/>
                <a:gdLst>
                  <a:gd name="T0" fmla="*/ 14 w 16"/>
                  <a:gd name="T1" fmla="*/ 0 h 36"/>
                  <a:gd name="T2" fmla="*/ 2 w 16"/>
                  <a:gd name="T3" fmla="*/ 0 h 36"/>
                  <a:gd name="T4" fmla="*/ 0 w 16"/>
                  <a:gd name="T5" fmla="*/ 2 h 36"/>
                  <a:gd name="T6" fmla="*/ 0 w 16"/>
                  <a:gd name="T7" fmla="*/ 34 h 36"/>
                  <a:gd name="T8" fmla="*/ 2 w 16"/>
                  <a:gd name="T9" fmla="*/ 36 h 36"/>
                  <a:gd name="T10" fmla="*/ 14 w 16"/>
                  <a:gd name="T11" fmla="*/ 36 h 36"/>
                  <a:gd name="T12" fmla="*/ 16 w 16"/>
                  <a:gd name="T13" fmla="*/ 34 h 36"/>
                  <a:gd name="T14" fmla="*/ 16 w 16"/>
                  <a:gd name="T15" fmla="*/ 2 h 36"/>
                  <a:gd name="T16" fmla="*/ 14 w 16"/>
                  <a:gd name="T17" fmla="*/ 0 h 36"/>
                  <a:gd name="T18" fmla="*/ 12 w 16"/>
                  <a:gd name="T19" fmla="*/ 32 h 36"/>
                  <a:gd name="T20" fmla="*/ 4 w 16"/>
                  <a:gd name="T21" fmla="*/ 32 h 36"/>
                  <a:gd name="T22" fmla="*/ 4 w 16"/>
                  <a:gd name="T23" fmla="*/ 4 h 36"/>
                  <a:gd name="T24" fmla="*/ 12 w 16"/>
                  <a:gd name="T25" fmla="*/ 4 h 36"/>
                  <a:gd name="T26" fmla="*/ 12 w 1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14" y="0"/>
                    </a:moveTo>
                    <a:cubicBezTo>
                      <a:pt x="2" y="0"/>
                      <a:pt x="2" y="0"/>
                      <a:pt x="2" y="0"/>
                    </a:cubicBezTo>
                    <a:cubicBezTo>
                      <a:pt x="1" y="0"/>
                      <a:pt x="0" y="1"/>
                      <a:pt x="0" y="2"/>
                    </a:cubicBezTo>
                    <a:cubicBezTo>
                      <a:pt x="0" y="34"/>
                      <a:pt x="0" y="34"/>
                      <a:pt x="0" y="34"/>
                    </a:cubicBezTo>
                    <a:cubicBezTo>
                      <a:pt x="0" y="35"/>
                      <a:pt x="1" y="36"/>
                      <a:pt x="2" y="36"/>
                    </a:cubicBezTo>
                    <a:cubicBezTo>
                      <a:pt x="14" y="36"/>
                      <a:pt x="14" y="36"/>
                      <a:pt x="14" y="36"/>
                    </a:cubicBezTo>
                    <a:cubicBezTo>
                      <a:pt x="15" y="36"/>
                      <a:pt x="16" y="35"/>
                      <a:pt x="16" y="34"/>
                    </a:cubicBezTo>
                    <a:cubicBezTo>
                      <a:pt x="16" y="2"/>
                      <a:pt x="16" y="2"/>
                      <a:pt x="16" y="2"/>
                    </a:cubicBezTo>
                    <a:cubicBezTo>
                      <a:pt x="16" y="1"/>
                      <a:pt x="15" y="0"/>
                      <a:pt x="14" y="0"/>
                    </a:cubicBezTo>
                    <a:close/>
                    <a:moveTo>
                      <a:pt x="12" y="32"/>
                    </a:moveTo>
                    <a:cubicBezTo>
                      <a:pt x="4" y="32"/>
                      <a:pt x="4" y="32"/>
                      <a:pt x="4" y="32"/>
                    </a:cubicBezTo>
                    <a:cubicBezTo>
                      <a:pt x="4" y="4"/>
                      <a:pt x="4" y="4"/>
                      <a:pt x="4" y="4"/>
                    </a:cubicBezTo>
                    <a:cubicBezTo>
                      <a:pt x="12" y="4"/>
                      <a:pt x="12" y="4"/>
                      <a:pt x="12" y="4"/>
                    </a:cubicBezTo>
                    <a:lnTo>
                      <a:pt x="12" y="3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grpSp>
      </p:grpSp>
      <p:grpSp>
        <p:nvGrpSpPr>
          <p:cNvPr id="6" name="组合 5">
            <a:extLst>
              <a:ext uri="{FF2B5EF4-FFF2-40B4-BE49-F238E27FC236}">
                <a16:creationId xmlns:a16="http://schemas.microsoft.com/office/drawing/2014/main" id="{8C60CF6F-8EC0-4CDF-A5A8-C80889B530B2}"/>
              </a:ext>
            </a:extLst>
          </p:cNvPr>
          <p:cNvGrpSpPr/>
          <p:nvPr/>
        </p:nvGrpSpPr>
        <p:grpSpPr>
          <a:xfrm>
            <a:off x="4220383" y="2969003"/>
            <a:ext cx="1890519" cy="2998449"/>
            <a:chOff x="4593800" y="2968149"/>
            <a:chExt cx="1890765" cy="2998839"/>
          </a:xfrm>
        </p:grpSpPr>
        <p:sp>
          <p:nvSpPr>
            <p:cNvPr id="31" name="iś1ïdé">
              <a:extLst>
                <a:ext uri="{FF2B5EF4-FFF2-40B4-BE49-F238E27FC236}">
                  <a16:creationId xmlns:a16="http://schemas.microsoft.com/office/drawing/2014/main" id="{D8D1AF4B-E69E-45F2-9B7E-E1A9DE1A0FCD}"/>
                </a:ext>
              </a:extLst>
            </p:cNvPr>
            <p:cNvSpPr/>
            <p:nvPr/>
          </p:nvSpPr>
          <p:spPr bwMode="auto">
            <a:xfrm rot="5400000">
              <a:off x="4494062" y="3662784"/>
              <a:ext cx="2090241" cy="1890765"/>
            </a:xfrm>
            <a:prstGeom prst="rect">
              <a:avLst/>
            </a:prstGeom>
            <a:solidFill>
              <a:schemeClr val="bg1">
                <a:lumMod val="95000"/>
              </a:schemeClr>
            </a:solidFill>
            <a:ln w="19050">
              <a:noFill/>
              <a:round/>
              <a:headEnd/>
              <a:tailEnd/>
            </a:ln>
          </p:spPr>
          <p:txBody>
            <a:bodyPr vert="horz" wrap="none" lIns="91428" tIns="45714" rIns="91428" bIns="45714" numCol="1" rtlCol="0" anchor="ctr" anchorCtr="1" compatLnSpc="1">
              <a:prstTxWarp prst="textNoShape">
                <a:avLst/>
              </a:prstTxWarp>
            </a:bodyPr>
            <a:lstStyle/>
            <a:p>
              <a:pPr algn="ct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2" name="îšliḋê">
              <a:extLst>
                <a:ext uri="{FF2B5EF4-FFF2-40B4-BE49-F238E27FC236}">
                  <a16:creationId xmlns:a16="http://schemas.microsoft.com/office/drawing/2014/main" id="{194536B9-F594-4219-9E00-34EF63FACFB5}"/>
                </a:ext>
              </a:extLst>
            </p:cNvPr>
            <p:cNvSpPr/>
            <p:nvPr/>
          </p:nvSpPr>
          <p:spPr bwMode="auto">
            <a:xfrm>
              <a:off x="4595442" y="2968149"/>
              <a:ext cx="1887483" cy="546905"/>
            </a:xfrm>
            <a:prstGeom prst="rect">
              <a:avLst/>
            </a:prstGeom>
            <a:solidFill>
              <a:schemeClr val="accent3"/>
            </a:solidFill>
            <a:ln w="19050">
              <a:noFill/>
              <a:round/>
              <a:headEnd/>
              <a:tailEnd/>
            </a:ln>
            <a:effectLst/>
          </p:spPr>
          <p:txBody>
            <a:bodyPr vert="horz" wrap="none" lIns="91428" tIns="45714" rIns="91428" bIns="45714" numCol="1" rtlCol="0" anchor="ctr" anchorCtr="1" compatLnSpc="1">
              <a:prstTxWarp prst="textNoShape">
                <a:avLst/>
              </a:prstTxWarp>
            </a:bodyPr>
            <a:lstStyle/>
            <a:p>
              <a:pPr lvl="0" algn="ctr"/>
              <a:r>
                <a:rPr lang="zh-CN" altLang="en-US" sz="1600" b="1" dirty="0">
                  <a:solidFill>
                    <a:prstClr val="white"/>
                  </a:solidFill>
                  <a:latin typeface="微软雅黑" panose="020B0503020204020204" pitchFamily="34" charset="-122"/>
                  <a:ea typeface="微软雅黑" panose="020B0503020204020204" pitchFamily="34" charset="-122"/>
                  <a:cs typeface="+mn-ea"/>
                  <a:sym typeface="+mn-lt"/>
                </a:rPr>
                <a:t>拜访行为分析</a:t>
              </a:r>
            </a:p>
          </p:txBody>
        </p:sp>
        <p:sp>
          <p:nvSpPr>
            <p:cNvPr id="33" name="íŝḷiḓe">
              <a:extLst>
                <a:ext uri="{FF2B5EF4-FFF2-40B4-BE49-F238E27FC236}">
                  <a16:creationId xmlns:a16="http://schemas.microsoft.com/office/drawing/2014/main" id="{303A9663-DD80-43E6-8F04-5DCCDEDBE867}"/>
                </a:ext>
              </a:extLst>
            </p:cNvPr>
            <p:cNvSpPr txBox="1"/>
            <p:nvPr/>
          </p:nvSpPr>
          <p:spPr>
            <a:xfrm>
              <a:off x="4730079" y="3725435"/>
              <a:ext cx="1618205" cy="1259832"/>
            </a:xfrm>
            <a:prstGeom prst="rect">
              <a:avLst/>
            </a:prstGeom>
            <a:noFill/>
          </p:spPr>
          <p:txBody>
            <a:bodyPr wrap="square" lIns="0" tIns="0" rIns="0" bIns="0" rtlCol="0" anchor="t">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拜访计划完成分析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面拜分析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电拜分析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签到</a:t>
              </a:r>
              <a:r>
                <a:rPr lang="en-US" altLang="zh-CN" sz="1400" dirty="0">
                  <a:latin typeface="微软雅黑" panose="020B0503020204020204" pitchFamily="34" charset="-122"/>
                  <a:ea typeface="微软雅黑" panose="020B0503020204020204" pitchFamily="34" charset="-122"/>
                  <a:cs typeface="+mn-ea"/>
                  <a:sym typeface="+mn-lt"/>
                </a:rPr>
                <a:t>/</a:t>
              </a:r>
              <a:r>
                <a:rPr lang="zh-CN" altLang="en-US" sz="1400" dirty="0">
                  <a:latin typeface="微软雅黑" panose="020B0503020204020204" pitchFamily="34" charset="-122"/>
                  <a:ea typeface="微软雅黑" panose="020B0503020204020204" pitchFamily="34" charset="-122"/>
                  <a:cs typeface="+mn-ea"/>
                  <a:sym typeface="+mn-lt"/>
                </a:rPr>
                <a:t>签退分析</a:t>
              </a:r>
              <a:endParaRPr lang="en-US" altLang="zh-CN" sz="1400" dirty="0">
                <a:latin typeface="微软雅黑" panose="020B0503020204020204" pitchFamily="34" charset="-122"/>
                <a:ea typeface="微软雅黑" panose="020B0503020204020204" pitchFamily="34" charset="-122"/>
                <a:cs typeface="+mn-ea"/>
                <a:sym typeface="+mn-lt"/>
              </a:endParaRPr>
            </a:p>
          </p:txBody>
        </p:sp>
        <p:sp>
          <p:nvSpPr>
            <p:cNvPr id="50" name="îś1iďê">
              <a:extLst>
                <a:ext uri="{FF2B5EF4-FFF2-40B4-BE49-F238E27FC236}">
                  <a16:creationId xmlns:a16="http://schemas.microsoft.com/office/drawing/2014/main" id="{D2D9DB64-18BA-4F36-959D-59DDB3D491FA}"/>
                </a:ext>
              </a:extLst>
            </p:cNvPr>
            <p:cNvSpPr/>
            <p:nvPr/>
          </p:nvSpPr>
          <p:spPr bwMode="auto">
            <a:xfrm>
              <a:off x="5197831" y="5284285"/>
              <a:ext cx="682703" cy="682703"/>
            </a:xfrm>
            <a:prstGeom prst="ellipse">
              <a:avLst/>
            </a:prstGeom>
            <a:solidFill>
              <a:schemeClr val="accent3"/>
            </a:solidFill>
            <a:ln w="19050">
              <a:solidFill>
                <a:schemeClr val="bg1"/>
              </a:solidFill>
              <a:round/>
              <a:headEnd/>
              <a:tailEnd/>
            </a:ln>
            <a:effectLst/>
          </p:spPr>
          <p:txBody>
            <a:bodyPr vert="horz" wrap="none" lIns="91428" tIns="45714" rIns="91428" bIns="45714" numCol="1" rtlCol="0" anchor="ctr" anchorCtr="1" compatLnSpc="1">
              <a:prstTxWarp prst="textNoShape">
                <a:avLst/>
              </a:prstTxWarp>
            </a:bodyPr>
            <a:lstStyle/>
            <a:p>
              <a:pPr algn="ct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81" name="组合 80">
              <a:extLst>
                <a:ext uri="{FF2B5EF4-FFF2-40B4-BE49-F238E27FC236}">
                  <a16:creationId xmlns:a16="http://schemas.microsoft.com/office/drawing/2014/main" id="{D7AA2B99-1628-4D5A-BC71-B71D9E21210D}"/>
                </a:ext>
              </a:extLst>
            </p:cNvPr>
            <p:cNvGrpSpPr>
              <a:grpSpLocks noChangeAspect="1"/>
            </p:cNvGrpSpPr>
            <p:nvPr/>
          </p:nvGrpSpPr>
          <p:grpSpPr>
            <a:xfrm>
              <a:off x="5349097" y="5350617"/>
              <a:ext cx="376635" cy="490063"/>
              <a:chOff x="5413376" y="5316538"/>
              <a:chExt cx="411163" cy="534988"/>
            </a:xfrm>
            <a:solidFill>
              <a:schemeClr val="bg1"/>
            </a:solidFill>
          </p:grpSpPr>
          <p:sp>
            <p:nvSpPr>
              <p:cNvPr id="82" name="Freeform 119">
                <a:extLst>
                  <a:ext uri="{FF2B5EF4-FFF2-40B4-BE49-F238E27FC236}">
                    <a16:creationId xmlns:a16="http://schemas.microsoft.com/office/drawing/2014/main" id="{A8067011-4CC9-4AA6-85E9-6BDAF1944AB1}"/>
                  </a:ext>
                </a:extLst>
              </p:cNvPr>
              <p:cNvSpPr>
                <a:spLocks noEditPoints="1"/>
              </p:cNvSpPr>
              <p:nvPr/>
            </p:nvSpPr>
            <p:spPr bwMode="auto">
              <a:xfrm>
                <a:off x="5456238" y="5316538"/>
                <a:ext cx="317500" cy="498475"/>
              </a:xfrm>
              <a:custGeom>
                <a:avLst/>
                <a:gdLst>
                  <a:gd name="T0" fmla="*/ 4 w 105"/>
                  <a:gd name="T1" fmla="*/ 69 h 165"/>
                  <a:gd name="T2" fmla="*/ 50 w 105"/>
                  <a:gd name="T3" fmla="*/ 163 h 165"/>
                  <a:gd name="T4" fmla="*/ 53 w 105"/>
                  <a:gd name="T5" fmla="*/ 165 h 165"/>
                  <a:gd name="T6" fmla="*/ 53 w 105"/>
                  <a:gd name="T7" fmla="*/ 165 h 165"/>
                  <a:gd name="T8" fmla="*/ 57 w 105"/>
                  <a:gd name="T9" fmla="*/ 163 h 165"/>
                  <a:gd name="T10" fmla="*/ 99 w 105"/>
                  <a:gd name="T11" fmla="*/ 75 h 165"/>
                  <a:gd name="T12" fmla="*/ 99 w 105"/>
                  <a:gd name="T13" fmla="*/ 75 h 165"/>
                  <a:gd name="T14" fmla="*/ 102 w 105"/>
                  <a:gd name="T15" fmla="*/ 68 h 165"/>
                  <a:gd name="T16" fmla="*/ 102 w 105"/>
                  <a:gd name="T17" fmla="*/ 68 h 165"/>
                  <a:gd name="T18" fmla="*/ 102 w 105"/>
                  <a:gd name="T19" fmla="*/ 68 h 165"/>
                  <a:gd name="T20" fmla="*/ 105 w 105"/>
                  <a:gd name="T21" fmla="*/ 51 h 165"/>
                  <a:gd name="T22" fmla="*/ 53 w 105"/>
                  <a:gd name="T23" fmla="*/ 0 h 165"/>
                  <a:gd name="T24" fmla="*/ 0 w 105"/>
                  <a:gd name="T25" fmla="*/ 51 h 165"/>
                  <a:gd name="T26" fmla="*/ 4 w 105"/>
                  <a:gd name="T27" fmla="*/ 68 h 165"/>
                  <a:gd name="T28" fmla="*/ 4 w 105"/>
                  <a:gd name="T29" fmla="*/ 69 h 165"/>
                  <a:gd name="T30" fmla="*/ 53 w 105"/>
                  <a:gd name="T31" fmla="*/ 8 h 165"/>
                  <a:gd name="T32" fmla="*/ 97 w 105"/>
                  <a:gd name="T33" fmla="*/ 51 h 165"/>
                  <a:gd name="T34" fmla="*/ 95 w 105"/>
                  <a:gd name="T35" fmla="*/ 65 h 165"/>
                  <a:gd name="T36" fmla="*/ 92 w 105"/>
                  <a:gd name="T37" fmla="*/ 71 h 165"/>
                  <a:gd name="T38" fmla="*/ 91 w 105"/>
                  <a:gd name="T39" fmla="*/ 72 h 165"/>
                  <a:gd name="T40" fmla="*/ 53 w 105"/>
                  <a:gd name="T41" fmla="*/ 152 h 165"/>
                  <a:gd name="T42" fmla="*/ 11 w 105"/>
                  <a:gd name="T43" fmla="*/ 65 h 165"/>
                  <a:gd name="T44" fmla="*/ 8 w 105"/>
                  <a:gd name="T45" fmla="*/ 51 h 165"/>
                  <a:gd name="T46" fmla="*/ 53 w 105"/>
                  <a:gd name="T47" fmla="*/ 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 h="165">
                    <a:moveTo>
                      <a:pt x="4" y="69"/>
                    </a:moveTo>
                    <a:cubicBezTo>
                      <a:pt x="50" y="163"/>
                      <a:pt x="50" y="163"/>
                      <a:pt x="50" y="163"/>
                    </a:cubicBezTo>
                    <a:cubicBezTo>
                      <a:pt x="50" y="164"/>
                      <a:pt x="52" y="165"/>
                      <a:pt x="53" y="165"/>
                    </a:cubicBezTo>
                    <a:cubicBezTo>
                      <a:pt x="53" y="165"/>
                      <a:pt x="53" y="165"/>
                      <a:pt x="53" y="165"/>
                    </a:cubicBezTo>
                    <a:cubicBezTo>
                      <a:pt x="55" y="165"/>
                      <a:pt x="56" y="164"/>
                      <a:pt x="57" y="163"/>
                    </a:cubicBezTo>
                    <a:cubicBezTo>
                      <a:pt x="99" y="75"/>
                      <a:pt x="99" y="75"/>
                      <a:pt x="99" y="75"/>
                    </a:cubicBezTo>
                    <a:cubicBezTo>
                      <a:pt x="99" y="75"/>
                      <a:pt x="99" y="75"/>
                      <a:pt x="99" y="75"/>
                    </a:cubicBezTo>
                    <a:cubicBezTo>
                      <a:pt x="102" y="68"/>
                      <a:pt x="102" y="68"/>
                      <a:pt x="102" y="68"/>
                    </a:cubicBezTo>
                    <a:cubicBezTo>
                      <a:pt x="102" y="68"/>
                      <a:pt x="102" y="68"/>
                      <a:pt x="102" y="68"/>
                    </a:cubicBezTo>
                    <a:cubicBezTo>
                      <a:pt x="102" y="68"/>
                      <a:pt x="102" y="68"/>
                      <a:pt x="102" y="68"/>
                    </a:cubicBezTo>
                    <a:cubicBezTo>
                      <a:pt x="104" y="62"/>
                      <a:pt x="105" y="57"/>
                      <a:pt x="105" y="51"/>
                    </a:cubicBezTo>
                    <a:cubicBezTo>
                      <a:pt x="105" y="23"/>
                      <a:pt x="82" y="0"/>
                      <a:pt x="53" y="0"/>
                    </a:cubicBezTo>
                    <a:cubicBezTo>
                      <a:pt x="24" y="0"/>
                      <a:pt x="0" y="23"/>
                      <a:pt x="0" y="51"/>
                    </a:cubicBezTo>
                    <a:cubicBezTo>
                      <a:pt x="0" y="57"/>
                      <a:pt x="1" y="62"/>
                      <a:pt x="4" y="68"/>
                    </a:cubicBezTo>
                    <a:cubicBezTo>
                      <a:pt x="4" y="68"/>
                      <a:pt x="4" y="68"/>
                      <a:pt x="4" y="69"/>
                    </a:cubicBezTo>
                    <a:close/>
                    <a:moveTo>
                      <a:pt x="53" y="8"/>
                    </a:moveTo>
                    <a:cubicBezTo>
                      <a:pt x="77" y="8"/>
                      <a:pt x="97" y="27"/>
                      <a:pt x="97" y="51"/>
                    </a:cubicBezTo>
                    <a:cubicBezTo>
                      <a:pt x="97" y="56"/>
                      <a:pt x="96" y="60"/>
                      <a:pt x="95" y="65"/>
                    </a:cubicBezTo>
                    <a:cubicBezTo>
                      <a:pt x="92" y="71"/>
                      <a:pt x="92" y="71"/>
                      <a:pt x="92" y="71"/>
                    </a:cubicBezTo>
                    <a:cubicBezTo>
                      <a:pt x="92" y="71"/>
                      <a:pt x="92" y="72"/>
                      <a:pt x="91" y="72"/>
                    </a:cubicBezTo>
                    <a:cubicBezTo>
                      <a:pt x="53" y="152"/>
                      <a:pt x="53" y="152"/>
                      <a:pt x="53" y="152"/>
                    </a:cubicBezTo>
                    <a:cubicBezTo>
                      <a:pt x="11" y="65"/>
                      <a:pt x="11" y="65"/>
                      <a:pt x="11" y="65"/>
                    </a:cubicBezTo>
                    <a:cubicBezTo>
                      <a:pt x="9" y="60"/>
                      <a:pt x="8" y="56"/>
                      <a:pt x="8" y="51"/>
                    </a:cubicBezTo>
                    <a:cubicBezTo>
                      <a:pt x="8" y="27"/>
                      <a:pt x="28" y="8"/>
                      <a:pt x="53" y="8"/>
                    </a:cubicBez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83" name="Freeform 120">
                <a:extLst>
                  <a:ext uri="{FF2B5EF4-FFF2-40B4-BE49-F238E27FC236}">
                    <a16:creationId xmlns:a16="http://schemas.microsoft.com/office/drawing/2014/main" id="{C7258A3D-6FD1-4E76-8A9D-3DF7746CD645}"/>
                  </a:ext>
                </a:extLst>
              </p:cNvPr>
              <p:cNvSpPr>
                <a:spLocks noEditPoints="1"/>
              </p:cNvSpPr>
              <p:nvPr/>
            </p:nvSpPr>
            <p:spPr bwMode="auto">
              <a:xfrm>
                <a:off x="5532438" y="5386388"/>
                <a:ext cx="171450" cy="174625"/>
              </a:xfrm>
              <a:custGeom>
                <a:avLst/>
                <a:gdLst>
                  <a:gd name="T0" fmla="*/ 28 w 57"/>
                  <a:gd name="T1" fmla="*/ 58 h 58"/>
                  <a:gd name="T2" fmla="*/ 57 w 57"/>
                  <a:gd name="T3" fmla="*/ 29 h 58"/>
                  <a:gd name="T4" fmla="*/ 28 w 57"/>
                  <a:gd name="T5" fmla="*/ 0 h 58"/>
                  <a:gd name="T6" fmla="*/ 0 w 57"/>
                  <a:gd name="T7" fmla="*/ 29 h 58"/>
                  <a:gd name="T8" fmla="*/ 28 w 57"/>
                  <a:gd name="T9" fmla="*/ 58 h 58"/>
                  <a:gd name="T10" fmla="*/ 28 w 57"/>
                  <a:gd name="T11" fmla="*/ 8 h 58"/>
                  <a:gd name="T12" fmla="*/ 49 w 57"/>
                  <a:gd name="T13" fmla="*/ 29 h 58"/>
                  <a:gd name="T14" fmla="*/ 28 w 57"/>
                  <a:gd name="T15" fmla="*/ 50 h 58"/>
                  <a:gd name="T16" fmla="*/ 8 w 57"/>
                  <a:gd name="T17" fmla="*/ 29 h 58"/>
                  <a:gd name="T18" fmla="*/ 28 w 57"/>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44" y="58"/>
                      <a:pt x="57" y="45"/>
                      <a:pt x="57" y="29"/>
                    </a:cubicBezTo>
                    <a:cubicBezTo>
                      <a:pt x="57" y="13"/>
                      <a:pt x="44" y="0"/>
                      <a:pt x="28" y="0"/>
                    </a:cubicBezTo>
                    <a:cubicBezTo>
                      <a:pt x="13" y="0"/>
                      <a:pt x="0" y="13"/>
                      <a:pt x="0" y="29"/>
                    </a:cubicBezTo>
                    <a:cubicBezTo>
                      <a:pt x="0" y="45"/>
                      <a:pt x="13" y="58"/>
                      <a:pt x="28" y="58"/>
                    </a:cubicBezTo>
                    <a:close/>
                    <a:moveTo>
                      <a:pt x="28" y="8"/>
                    </a:moveTo>
                    <a:cubicBezTo>
                      <a:pt x="40" y="8"/>
                      <a:pt x="49" y="18"/>
                      <a:pt x="49" y="29"/>
                    </a:cubicBezTo>
                    <a:cubicBezTo>
                      <a:pt x="49" y="40"/>
                      <a:pt x="40" y="50"/>
                      <a:pt x="28" y="50"/>
                    </a:cubicBezTo>
                    <a:cubicBezTo>
                      <a:pt x="17" y="50"/>
                      <a:pt x="8" y="40"/>
                      <a:pt x="8" y="29"/>
                    </a:cubicBezTo>
                    <a:cubicBezTo>
                      <a:pt x="8" y="18"/>
                      <a:pt x="17" y="8"/>
                      <a:pt x="28" y="8"/>
                    </a:cubicBez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84" name="Freeform 121">
                <a:extLst>
                  <a:ext uri="{FF2B5EF4-FFF2-40B4-BE49-F238E27FC236}">
                    <a16:creationId xmlns:a16="http://schemas.microsoft.com/office/drawing/2014/main" id="{3B54FA49-C99C-4071-9D28-73C5A3FD1571}"/>
                  </a:ext>
                </a:extLst>
              </p:cNvPr>
              <p:cNvSpPr>
                <a:spLocks noEditPoints="1"/>
              </p:cNvSpPr>
              <p:nvPr/>
            </p:nvSpPr>
            <p:spPr bwMode="auto">
              <a:xfrm>
                <a:off x="5565776" y="5419726"/>
                <a:ext cx="104775" cy="106363"/>
              </a:xfrm>
              <a:custGeom>
                <a:avLst/>
                <a:gdLst>
                  <a:gd name="T0" fmla="*/ 17 w 35"/>
                  <a:gd name="T1" fmla="*/ 35 h 35"/>
                  <a:gd name="T2" fmla="*/ 35 w 35"/>
                  <a:gd name="T3" fmla="*/ 18 h 35"/>
                  <a:gd name="T4" fmla="*/ 17 w 35"/>
                  <a:gd name="T5" fmla="*/ 0 h 35"/>
                  <a:gd name="T6" fmla="*/ 0 w 35"/>
                  <a:gd name="T7" fmla="*/ 18 h 35"/>
                  <a:gd name="T8" fmla="*/ 17 w 35"/>
                  <a:gd name="T9" fmla="*/ 35 h 35"/>
                  <a:gd name="T10" fmla="*/ 17 w 35"/>
                  <a:gd name="T11" fmla="*/ 4 h 35"/>
                  <a:gd name="T12" fmla="*/ 31 w 35"/>
                  <a:gd name="T13" fmla="*/ 18 h 35"/>
                  <a:gd name="T14" fmla="*/ 17 w 35"/>
                  <a:gd name="T15" fmla="*/ 31 h 35"/>
                  <a:gd name="T16" fmla="*/ 4 w 35"/>
                  <a:gd name="T17" fmla="*/ 18 h 35"/>
                  <a:gd name="T18" fmla="*/ 17 w 35"/>
                  <a:gd name="T19"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27" y="35"/>
                      <a:pt x="35" y="28"/>
                      <a:pt x="35" y="18"/>
                    </a:cubicBezTo>
                    <a:cubicBezTo>
                      <a:pt x="35" y="8"/>
                      <a:pt x="27" y="0"/>
                      <a:pt x="17" y="0"/>
                    </a:cubicBezTo>
                    <a:cubicBezTo>
                      <a:pt x="8" y="0"/>
                      <a:pt x="0" y="8"/>
                      <a:pt x="0" y="18"/>
                    </a:cubicBezTo>
                    <a:cubicBezTo>
                      <a:pt x="0" y="28"/>
                      <a:pt x="8" y="35"/>
                      <a:pt x="17" y="35"/>
                    </a:cubicBezTo>
                    <a:close/>
                    <a:moveTo>
                      <a:pt x="17" y="4"/>
                    </a:moveTo>
                    <a:cubicBezTo>
                      <a:pt x="25" y="4"/>
                      <a:pt x="31" y="10"/>
                      <a:pt x="31" y="18"/>
                    </a:cubicBezTo>
                    <a:cubicBezTo>
                      <a:pt x="31" y="25"/>
                      <a:pt x="25" y="31"/>
                      <a:pt x="17" y="31"/>
                    </a:cubicBezTo>
                    <a:cubicBezTo>
                      <a:pt x="10" y="31"/>
                      <a:pt x="4" y="25"/>
                      <a:pt x="4" y="18"/>
                    </a:cubicBezTo>
                    <a:cubicBezTo>
                      <a:pt x="4" y="10"/>
                      <a:pt x="10" y="4"/>
                      <a:pt x="17" y="4"/>
                    </a:cubicBez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85" name="Freeform 122">
                <a:extLst>
                  <a:ext uri="{FF2B5EF4-FFF2-40B4-BE49-F238E27FC236}">
                    <a16:creationId xmlns:a16="http://schemas.microsoft.com/office/drawing/2014/main" id="{52F0365C-A4CC-4C59-AF5E-C3E691062295}"/>
                  </a:ext>
                </a:extLst>
              </p:cNvPr>
              <p:cNvSpPr>
                <a:spLocks/>
              </p:cNvSpPr>
              <p:nvPr/>
            </p:nvSpPr>
            <p:spPr bwMode="auto">
              <a:xfrm>
                <a:off x="5413376" y="5730876"/>
                <a:ext cx="411163" cy="120650"/>
              </a:xfrm>
              <a:custGeom>
                <a:avLst/>
                <a:gdLst>
                  <a:gd name="T0" fmla="*/ 134 w 136"/>
                  <a:gd name="T1" fmla="*/ 0 h 40"/>
                  <a:gd name="T2" fmla="*/ 88 w 136"/>
                  <a:gd name="T3" fmla="*/ 0 h 40"/>
                  <a:gd name="T4" fmla="*/ 86 w 136"/>
                  <a:gd name="T5" fmla="*/ 2 h 40"/>
                  <a:gd name="T6" fmla="*/ 88 w 136"/>
                  <a:gd name="T7" fmla="*/ 4 h 40"/>
                  <a:gd name="T8" fmla="*/ 132 w 136"/>
                  <a:gd name="T9" fmla="*/ 4 h 40"/>
                  <a:gd name="T10" fmla="*/ 132 w 136"/>
                  <a:gd name="T11" fmla="*/ 36 h 40"/>
                  <a:gd name="T12" fmla="*/ 4 w 136"/>
                  <a:gd name="T13" fmla="*/ 36 h 40"/>
                  <a:gd name="T14" fmla="*/ 4 w 136"/>
                  <a:gd name="T15" fmla="*/ 4 h 40"/>
                  <a:gd name="T16" fmla="*/ 44 w 136"/>
                  <a:gd name="T17" fmla="*/ 4 h 40"/>
                  <a:gd name="T18" fmla="*/ 46 w 136"/>
                  <a:gd name="T19" fmla="*/ 2 h 40"/>
                  <a:gd name="T20" fmla="*/ 44 w 136"/>
                  <a:gd name="T21" fmla="*/ 0 h 40"/>
                  <a:gd name="T22" fmla="*/ 2 w 136"/>
                  <a:gd name="T23" fmla="*/ 0 h 40"/>
                  <a:gd name="T24" fmla="*/ 0 w 136"/>
                  <a:gd name="T25" fmla="*/ 2 h 40"/>
                  <a:gd name="T26" fmla="*/ 0 w 136"/>
                  <a:gd name="T27" fmla="*/ 38 h 40"/>
                  <a:gd name="T28" fmla="*/ 2 w 136"/>
                  <a:gd name="T29" fmla="*/ 40 h 40"/>
                  <a:gd name="T30" fmla="*/ 134 w 136"/>
                  <a:gd name="T31" fmla="*/ 40 h 40"/>
                  <a:gd name="T32" fmla="*/ 136 w 136"/>
                  <a:gd name="T33" fmla="*/ 38 h 40"/>
                  <a:gd name="T34" fmla="*/ 136 w 136"/>
                  <a:gd name="T35" fmla="*/ 2 h 40"/>
                  <a:gd name="T36" fmla="*/ 134 w 136"/>
                  <a:gd name="T3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40">
                    <a:moveTo>
                      <a:pt x="134" y="0"/>
                    </a:moveTo>
                    <a:cubicBezTo>
                      <a:pt x="88" y="0"/>
                      <a:pt x="88" y="0"/>
                      <a:pt x="88" y="0"/>
                    </a:cubicBezTo>
                    <a:cubicBezTo>
                      <a:pt x="87" y="0"/>
                      <a:pt x="86" y="1"/>
                      <a:pt x="86" y="2"/>
                    </a:cubicBezTo>
                    <a:cubicBezTo>
                      <a:pt x="86" y="3"/>
                      <a:pt x="87" y="4"/>
                      <a:pt x="88" y="4"/>
                    </a:cubicBezTo>
                    <a:cubicBezTo>
                      <a:pt x="132" y="4"/>
                      <a:pt x="132" y="4"/>
                      <a:pt x="132" y="4"/>
                    </a:cubicBezTo>
                    <a:cubicBezTo>
                      <a:pt x="132" y="36"/>
                      <a:pt x="132" y="36"/>
                      <a:pt x="132" y="36"/>
                    </a:cubicBezTo>
                    <a:cubicBezTo>
                      <a:pt x="4" y="36"/>
                      <a:pt x="4" y="36"/>
                      <a:pt x="4" y="36"/>
                    </a:cubicBezTo>
                    <a:cubicBezTo>
                      <a:pt x="4" y="4"/>
                      <a:pt x="4" y="4"/>
                      <a:pt x="4" y="4"/>
                    </a:cubicBezTo>
                    <a:cubicBezTo>
                      <a:pt x="44" y="4"/>
                      <a:pt x="44" y="4"/>
                      <a:pt x="44" y="4"/>
                    </a:cubicBezTo>
                    <a:cubicBezTo>
                      <a:pt x="45" y="4"/>
                      <a:pt x="46" y="3"/>
                      <a:pt x="46" y="2"/>
                    </a:cubicBezTo>
                    <a:cubicBezTo>
                      <a:pt x="46" y="1"/>
                      <a:pt x="45" y="0"/>
                      <a:pt x="44" y="0"/>
                    </a:cubicBezTo>
                    <a:cubicBezTo>
                      <a:pt x="2" y="0"/>
                      <a:pt x="2" y="0"/>
                      <a:pt x="2" y="0"/>
                    </a:cubicBezTo>
                    <a:cubicBezTo>
                      <a:pt x="1" y="0"/>
                      <a:pt x="0" y="1"/>
                      <a:pt x="0" y="2"/>
                    </a:cubicBezTo>
                    <a:cubicBezTo>
                      <a:pt x="0" y="38"/>
                      <a:pt x="0" y="38"/>
                      <a:pt x="0" y="38"/>
                    </a:cubicBezTo>
                    <a:cubicBezTo>
                      <a:pt x="0" y="39"/>
                      <a:pt x="1" y="40"/>
                      <a:pt x="2" y="40"/>
                    </a:cubicBezTo>
                    <a:cubicBezTo>
                      <a:pt x="134" y="40"/>
                      <a:pt x="134" y="40"/>
                      <a:pt x="134" y="40"/>
                    </a:cubicBezTo>
                    <a:cubicBezTo>
                      <a:pt x="135" y="40"/>
                      <a:pt x="136" y="39"/>
                      <a:pt x="136" y="38"/>
                    </a:cubicBezTo>
                    <a:cubicBezTo>
                      <a:pt x="136" y="2"/>
                      <a:pt x="136" y="2"/>
                      <a:pt x="136" y="2"/>
                    </a:cubicBezTo>
                    <a:cubicBezTo>
                      <a:pt x="136" y="1"/>
                      <a:pt x="135" y="0"/>
                      <a:pt x="134" y="0"/>
                    </a:cubicBez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grpSp>
      </p:grpSp>
      <p:grpSp>
        <p:nvGrpSpPr>
          <p:cNvPr id="4" name="组合 3">
            <a:extLst>
              <a:ext uri="{FF2B5EF4-FFF2-40B4-BE49-F238E27FC236}">
                <a16:creationId xmlns:a16="http://schemas.microsoft.com/office/drawing/2014/main" id="{C3E0A8B5-E4CF-4732-B1F2-7B3940C374B9}"/>
              </a:ext>
            </a:extLst>
          </p:cNvPr>
          <p:cNvGrpSpPr/>
          <p:nvPr/>
        </p:nvGrpSpPr>
        <p:grpSpPr>
          <a:xfrm>
            <a:off x="8189703" y="2969007"/>
            <a:ext cx="1890519" cy="2998445"/>
            <a:chOff x="9025279" y="2968153"/>
            <a:chExt cx="1890765" cy="2998835"/>
          </a:xfrm>
        </p:grpSpPr>
        <p:sp>
          <p:nvSpPr>
            <p:cNvPr id="40" name="iṡļíḍê">
              <a:extLst>
                <a:ext uri="{FF2B5EF4-FFF2-40B4-BE49-F238E27FC236}">
                  <a16:creationId xmlns:a16="http://schemas.microsoft.com/office/drawing/2014/main" id="{6B97CA87-2FF9-4785-B994-31A912FD5EE8}"/>
                </a:ext>
              </a:extLst>
            </p:cNvPr>
            <p:cNvSpPr/>
            <p:nvPr/>
          </p:nvSpPr>
          <p:spPr bwMode="auto">
            <a:xfrm rot="5400000">
              <a:off x="8925541" y="3662788"/>
              <a:ext cx="2090241" cy="1890765"/>
            </a:xfrm>
            <a:prstGeom prst="rect">
              <a:avLst/>
            </a:prstGeom>
            <a:solidFill>
              <a:schemeClr val="bg1">
                <a:lumMod val="95000"/>
              </a:schemeClr>
            </a:solidFill>
            <a:ln w="19050">
              <a:noFill/>
              <a:round/>
              <a:headEnd/>
              <a:tailEnd/>
            </a:ln>
          </p:spPr>
          <p:txBody>
            <a:bodyPr vert="horz" wrap="none" lIns="91428" tIns="45714" rIns="91428" bIns="45714" numCol="1" rtlCol="0" anchor="ctr" anchorCtr="1" compatLnSpc="1">
              <a:prstTxWarp prst="textNoShape">
                <a:avLst/>
              </a:prstTxWarp>
            </a:bodyPr>
            <a:lstStyle/>
            <a:p>
              <a:pPr algn="ct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4" name="iṥḷiďe">
              <a:extLst>
                <a:ext uri="{FF2B5EF4-FFF2-40B4-BE49-F238E27FC236}">
                  <a16:creationId xmlns:a16="http://schemas.microsoft.com/office/drawing/2014/main" id="{83FC66F7-68E2-465B-B8A1-657832FDA140}"/>
                </a:ext>
              </a:extLst>
            </p:cNvPr>
            <p:cNvSpPr/>
            <p:nvPr/>
          </p:nvSpPr>
          <p:spPr bwMode="auto">
            <a:xfrm>
              <a:off x="9026921" y="2968153"/>
              <a:ext cx="1887483" cy="546905"/>
            </a:xfrm>
            <a:prstGeom prst="rect">
              <a:avLst/>
            </a:prstGeom>
            <a:solidFill>
              <a:schemeClr val="accent5"/>
            </a:solidFill>
            <a:ln w="19050">
              <a:noFill/>
              <a:round/>
              <a:headEnd/>
              <a:tailEnd/>
            </a:ln>
            <a:effectLst/>
          </p:spPr>
          <p:txBody>
            <a:bodyPr vert="horz" wrap="none" lIns="91428" tIns="45714" rIns="91428" bIns="45714" numCol="1" rtlCol="0" anchor="ctr" anchorCtr="1" compatLnSpc="1">
              <a:prstTxWarp prst="textNoShape">
                <a:avLst/>
              </a:prstTxWarp>
            </a:bodyPr>
            <a:lstStyle/>
            <a:p>
              <a:pPr lvl="0" algn="ctr"/>
              <a:r>
                <a:rPr lang="zh-CN" altLang="en-US" sz="1600" b="1" dirty="0">
                  <a:solidFill>
                    <a:prstClr val="white"/>
                  </a:solidFill>
                  <a:latin typeface="微软雅黑" panose="020B0503020204020204" pitchFamily="34" charset="-122"/>
                  <a:ea typeface="微软雅黑" panose="020B0503020204020204" pitchFamily="34" charset="-122"/>
                  <a:cs typeface="+mn-ea"/>
                  <a:sym typeface="+mn-lt"/>
                </a:rPr>
                <a:t>商机订单分析</a:t>
              </a:r>
            </a:p>
          </p:txBody>
        </p:sp>
        <p:sp>
          <p:nvSpPr>
            <p:cNvPr id="45" name="íšľíḓè">
              <a:extLst>
                <a:ext uri="{FF2B5EF4-FFF2-40B4-BE49-F238E27FC236}">
                  <a16:creationId xmlns:a16="http://schemas.microsoft.com/office/drawing/2014/main" id="{2ED18A63-9489-4CFB-B6A1-B823C03D4F52}"/>
                </a:ext>
              </a:extLst>
            </p:cNvPr>
            <p:cNvSpPr txBox="1"/>
            <p:nvPr/>
          </p:nvSpPr>
          <p:spPr>
            <a:xfrm>
              <a:off x="9164808" y="3626397"/>
              <a:ext cx="1618205" cy="1577740"/>
            </a:xfrm>
            <a:prstGeom prst="rect">
              <a:avLst/>
            </a:prstGeom>
            <a:noFill/>
          </p:spPr>
          <p:txBody>
            <a:bodyPr wrap="square" lIns="0" tIns="0" rIns="0" bIns="0" rtlCol="0" anchor="t">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商机阶段分析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销售漏斗分析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销售预测分析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订单分析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回款分析</a:t>
              </a:r>
              <a:endParaRPr lang="en-US" altLang="zh-CN" sz="1400" dirty="0">
                <a:latin typeface="微软雅黑" panose="020B0503020204020204" pitchFamily="34" charset="-122"/>
                <a:ea typeface="微软雅黑" panose="020B0503020204020204" pitchFamily="34" charset="-122"/>
                <a:cs typeface="+mn-ea"/>
                <a:sym typeface="+mn-lt"/>
              </a:endParaRPr>
            </a:p>
          </p:txBody>
        </p:sp>
        <p:sp>
          <p:nvSpPr>
            <p:cNvPr id="49" name="îṥlïḑè">
              <a:extLst>
                <a:ext uri="{FF2B5EF4-FFF2-40B4-BE49-F238E27FC236}">
                  <a16:creationId xmlns:a16="http://schemas.microsoft.com/office/drawing/2014/main" id="{FB0CEA4A-EAFA-4271-A05B-F98737B2C136}"/>
                </a:ext>
              </a:extLst>
            </p:cNvPr>
            <p:cNvSpPr/>
            <p:nvPr/>
          </p:nvSpPr>
          <p:spPr bwMode="auto">
            <a:xfrm>
              <a:off x="9629310" y="5284285"/>
              <a:ext cx="682703" cy="682703"/>
            </a:xfrm>
            <a:prstGeom prst="ellipse">
              <a:avLst/>
            </a:prstGeom>
            <a:solidFill>
              <a:schemeClr val="accent5"/>
            </a:solidFill>
            <a:ln w="19050">
              <a:solidFill>
                <a:schemeClr val="bg1"/>
              </a:solidFill>
              <a:round/>
              <a:headEnd/>
              <a:tailEnd/>
            </a:ln>
            <a:effectLst/>
          </p:spPr>
          <p:txBody>
            <a:bodyPr vert="horz" wrap="none" lIns="91428" tIns="45714" rIns="91428" bIns="45714" numCol="1" rtlCol="0" anchor="ctr" anchorCtr="1" compatLnSpc="1">
              <a:prstTxWarp prst="textNoShape">
                <a:avLst/>
              </a:prstTxWarp>
            </a:bodyPr>
            <a:lstStyle/>
            <a:p>
              <a:pPr algn="ct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86" name="组合 85">
              <a:extLst>
                <a:ext uri="{FF2B5EF4-FFF2-40B4-BE49-F238E27FC236}">
                  <a16:creationId xmlns:a16="http://schemas.microsoft.com/office/drawing/2014/main" id="{D1D47970-1BDC-4B03-A8B1-70EE6100674B}"/>
                </a:ext>
              </a:extLst>
            </p:cNvPr>
            <p:cNvGrpSpPr/>
            <p:nvPr/>
          </p:nvGrpSpPr>
          <p:grpSpPr>
            <a:xfrm>
              <a:off x="9836516" y="5381948"/>
              <a:ext cx="268288" cy="506413"/>
              <a:chOff x="10855326" y="1882776"/>
              <a:chExt cx="268288" cy="506413"/>
            </a:xfrm>
            <a:solidFill>
              <a:schemeClr val="bg1"/>
            </a:solidFill>
          </p:grpSpPr>
          <p:sp>
            <p:nvSpPr>
              <p:cNvPr id="87" name="Freeform 254">
                <a:extLst>
                  <a:ext uri="{FF2B5EF4-FFF2-40B4-BE49-F238E27FC236}">
                    <a16:creationId xmlns:a16="http://schemas.microsoft.com/office/drawing/2014/main" id="{9E03584B-2619-4229-8918-468AA57C7047}"/>
                  </a:ext>
                </a:extLst>
              </p:cNvPr>
              <p:cNvSpPr>
                <a:spLocks noEditPoints="1"/>
              </p:cNvSpPr>
              <p:nvPr/>
            </p:nvSpPr>
            <p:spPr bwMode="auto">
              <a:xfrm>
                <a:off x="10855326" y="1882776"/>
                <a:ext cx="268288" cy="344488"/>
              </a:xfrm>
              <a:custGeom>
                <a:avLst/>
                <a:gdLst>
                  <a:gd name="T0" fmla="*/ 46 w 89"/>
                  <a:gd name="T1" fmla="*/ 0 h 114"/>
                  <a:gd name="T2" fmla="*/ 45 w 89"/>
                  <a:gd name="T3" fmla="*/ 0 h 114"/>
                  <a:gd name="T4" fmla="*/ 0 w 89"/>
                  <a:gd name="T5" fmla="*/ 45 h 114"/>
                  <a:gd name="T6" fmla="*/ 4 w 89"/>
                  <a:gd name="T7" fmla="*/ 63 h 114"/>
                  <a:gd name="T8" fmla="*/ 23 w 89"/>
                  <a:gd name="T9" fmla="*/ 111 h 114"/>
                  <a:gd name="T10" fmla="*/ 26 w 89"/>
                  <a:gd name="T11" fmla="*/ 114 h 114"/>
                  <a:gd name="T12" fmla="*/ 63 w 89"/>
                  <a:gd name="T13" fmla="*/ 114 h 114"/>
                  <a:gd name="T14" fmla="*/ 67 w 89"/>
                  <a:gd name="T15" fmla="*/ 111 h 114"/>
                  <a:gd name="T16" fmla="*/ 85 w 89"/>
                  <a:gd name="T17" fmla="*/ 63 h 114"/>
                  <a:gd name="T18" fmla="*/ 89 w 89"/>
                  <a:gd name="T19" fmla="*/ 45 h 114"/>
                  <a:gd name="T20" fmla="*/ 46 w 89"/>
                  <a:gd name="T21" fmla="*/ 0 h 114"/>
                  <a:gd name="T22" fmla="*/ 77 w 89"/>
                  <a:gd name="T23" fmla="*/ 60 h 114"/>
                  <a:gd name="T24" fmla="*/ 60 w 89"/>
                  <a:gd name="T25" fmla="*/ 106 h 114"/>
                  <a:gd name="T26" fmla="*/ 29 w 89"/>
                  <a:gd name="T27" fmla="*/ 106 h 114"/>
                  <a:gd name="T28" fmla="*/ 12 w 89"/>
                  <a:gd name="T29" fmla="*/ 60 h 114"/>
                  <a:gd name="T30" fmla="*/ 8 w 89"/>
                  <a:gd name="T31" fmla="*/ 45 h 114"/>
                  <a:gd name="T32" fmla="*/ 44 w 89"/>
                  <a:gd name="T33" fmla="*/ 8 h 114"/>
                  <a:gd name="T34" fmla="*/ 44 w 89"/>
                  <a:gd name="T35" fmla="*/ 8 h 114"/>
                  <a:gd name="T36" fmla="*/ 81 w 89"/>
                  <a:gd name="T37" fmla="*/ 45 h 114"/>
                  <a:gd name="T38" fmla="*/ 77 w 89"/>
                  <a:gd name="T39"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14">
                    <a:moveTo>
                      <a:pt x="46" y="0"/>
                    </a:moveTo>
                    <a:cubicBezTo>
                      <a:pt x="46" y="0"/>
                      <a:pt x="45" y="0"/>
                      <a:pt x="45" y="0"/>
                    </a:cubicBezTo>
                    <a:cubicBezTo>
                      <a:pt x="20" y="0"/>
                      <a:pt x="0" y="20"/>
                      <a:pt x="0" y="45"/>
                    </a:cubicBezTo>
                    <a:cubicBezTo>
                      <a:pt x="0" y="51"/>
                      <a:pt x="2" y="57"/>
                      <a:pt x="4" y="63"/>
                    </a:cubicBezTo>
                    <a:cubicBezTo>
                      <a:pt x="23" y="111"/>
                      <a:pt x="23" y="111"/>
                      <a:pt x="23" y="111"/>
                    </a:cubicBezTo>
                    <a:cubicBezTo>
                      <a:pt x="23" y="113"/>
                      <a:pt x="25" y="114"/>
                      <a:pt x="26" y="114"/>
                    </a:cubicBezTo>
                    <a:cubicBezTo>
                      <a:pt x="63" y="114"/>
                      <a:pt x="63" y="114"/>
                      <a:pt x="63" y="114"/>
                    </a:cubicBezTo>
                    <a:cubicBezTo>
                      <a:pt x="65" y="114"/>
                      <a:pt x="66" y="113"/>
                      <a:pt x="67" y="111"/>
                    </a:cubicBezTo>
                    <a:cubicBezTo>
                      <a:pt x="85" y="63"/>
                      <a:pt x="85" y="63"/>
                      <a:pt x="85" y="63"/>
                    </a:cubicBezTo>
                    <a:cubicBezTo>
                      <a:pt x="88" y="57"/>
                      <a:pt x="89" y="51"/>
                      <a:pt x="89" y="45"/>
                    </a:cubicBezTo>
                    <a:cubicBezTo>
                      <a:pt x="89" y="21"/>
                      <a:pt x="70" y="1"/>
                      <a:pt x="46" y="0"/>
                    </a:cubicBezTo>
                    <a:close/>
                    <a:moveTo>
                      <a:pt x="77" y="60"/>
                    </a:moveTo>
                    <a:cubicBezTo>
                      <a:pt x="60" y="106"/>
                      <a:pt x="60" y="106"/>
                      <a:pt x="60" y="106"/>
                    </a:cubicBezTo>
                    <a:cubicBezTo>
                      <a:pt x="29" y="106"/>
                      <a:pt x="29" y="106"/>
                      <a:pt x="29" y="106"/>
                    </a:cubicBezTo>
                    <a:cubicBezTo>
                      <a:pt x="12" y="60"/>
                      <a:pt x="12" y="60"/>
                      <a:pt x="12" y="60"/>
                    </a:cubicBezTo>
                    <a:cubicBezTo>
                      <a:pt x="9" y="55"/>
                      <a:pt x="8" y="50"/>
                      <a:pt x="8" y="45"/>
                    </a:cubicBezTo>
                    <a:cubicBezTo>
                      <a:pt x="8" y="25"/>
                      <a:pt x="24" y="9"/>
                      <a:pt x="44" y="8"/>
                    </a:cubicBezTo>
                    <a:cubicBezTo>
                      <a:pt x="44" y="8"/>
                      <a:pt x="44" y="8"/>
                      <a:pt x="44" y="8"/>
                    </a:cubicBezTo>
                    <a:cubicBezTo>
                      <a:pt x="65" y="8"/>
                      <a:pt x="81" y="25"/>
                      <a:pt x="81" y="45"/>
                    </a:cubicBezTo>
                    <a:cubicBezTo>
                      <a:pt x="81" y="50"/>
                      <a:pt x="80" y="55"/>
                      <a:pt x="77" y="60"/>
                    </a:cubicBez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88" name="Freeform 255">
                <a:extLst>
                  <a:ext uri="{FF2B5EF4-FFF2-40B4-BE49-F238E27FC236}">
                    <a16:creationId xmlns:a16="http://schemas.microsoft.com/office/drawing/2014/main" id="{0BF0AFE1-5C24-47A7-BDB1-F0CCF71776B0}"/>
                  </a:ext>
                </a:extLst>
              </p:cNvPr>
              <p:cNvSpPr>
                <a:spLocks noEditPoints="1"/>
              </p:cNvSpPr>
              <p:nvPr/>
            </p:nvSpPr>
            <p:spPr bwMode="auto">
              <a:xfrm>
                <a:off x="10929938" y="2251076"/>
                <a:ext cx="122238" cy="138113"/>
              </a:xfrm>
              <a:custGeom>
                <a:avLst/>
                <a:gdLst>
                  <a:gd name="T0" fmla="*/ 36 w 40"/>
                  <a:gd name="T1" fmla="*/ 0 h 46"/>
                  <a:gd name="T2" fmla="*/ 4 w 40"/>
                  <a:gd name="T3" fmla="*/ 0 h 46"/>
                  <a:gd name="T4" fmla="*/ 0 w 40"/>
                  <a:gd name="T5" fmla="*/ 4 h 46"/>
                  <a:gd name="T6" fmla="*/ 0 w 40"/>
                  <a:gd name="T7" fmla="*/ 12 h 46"/>
                  <a:gd name="T8" fmla="*/ 0 w 40"/>
                  <a:gd name="T9" fmla="*/ 22 h 46"/>
                  <a:gd name="T10" fmla="*/ 0 w 40"/>
                  <a:gd name="T11" fmla="*/ 24 h 46"/>
                  <a:gd name="T12" fmla="*/ 0 w 40"/>
                  <a:gd name="T13" fmla="*/ 25 h 46"/>
                  <a:gd name="T14" fmla="*/ 6 w 40"/>
                  <a:gd name="T15" fmla="*/ 39 h 46"/>
                  <a:gd name="T16" fmla="*/ 20 w 40"/>
                  <a:gd name="T17" fmla="*/ 46 h 46"/>
                  <a:gd name="T18" fmla="*/ 40 w 40"/>
                  <a:gd name="T19" fmla="*/ 24 h 46"/>
                  <a:gd name="T20" fmla="*/ 40 w 40"/>
                  <a:gd name="T21" fmla="*/ 24 h 46"/>
                  <a:gd name="T22" fmla="*/ 40 w 40"/>
                  <a:gd name="T23" fmla="*/ 22 h 46"/>
                  <a:gd name="T24" fmla="*/ 40 w 40"/>
                  <a:gd name="T25" fmla="*/ 12 h 46"/>
                  <a:gd name="T26" fmla="*/ 40 w 40"/>
                  <a:gd name="T27" fmla="*/ 4 h 46"/>
                  <a:gd name="T28" fmla="*/ 36 w 40"/>
                  <a:gd name="T29" fmla="*/ 0 h 46"/>
                  <a:gd name="T30" fmla="*/ 8 w 40"/>
                  <a:gd name="T31" fmla="*/ 8 h 46"/>
                  <a:gd name="T32" fmla="*/ 32 w 40"/>
                  <a:gd name="T33" fmla="*/ 8 h 46"/>
                  <a:gd name="T34" fmla="*/ 32 w 40"/>
                  <a:gd name="T35" fmla="*/ 12 h 46"/>
                  <a:gd name="T36" fmla="*/ 8 w 40"/>
                  <a:gd name="T37" fmla="*/ 12 h 46"/>
                  <a:gd name="T38" fmla="*/ 8 w 40"/>
                  <a:gd name="T39" fmla="*/ 8 h 46"/>
                  <a:gd name="T40" fmla="*/ 8 w 40"/>
                  <a:gd name="T41" fmla="*/ 16 h 46"/>
                  <a:gd name="T42" fmla="*/ 32 w 40"/>
                  <a:gd name="T43" fmla="*/ 16 h 46"/>
                  <a:gd name="T44" fmla="*/ 32 w 40"/>
                  <a:gd name="T45" fmla="*/ 20 h 46"/>
                  <a:gd name="T46" fmla="*/ 8 w 40"/>
                  <a:gd name="T47" fmla="*/ 20 h 46"/>
                  <a:gd name="T48" fmla="*/ 8 w 40"/>
                  <a:gd name="T49" fmla="*/ 16 h 46"/>
                  <a:gd name="T50" fmla="*/ 20 w 40"/>
                  <a:gd name="T51" fmla="*/ 38 h 46"/>
                  <a:gd name="T52" fmla="*/ 12 w 40"/>
                  <a:gd name="T53" fmla="*/ 33 h 46"/>
                  <a:gd name="T54" fmla="*/ 8 w 40"/>
                  <a:gd name="T55" fmla="*/ 24 h 46"/>
                  <a:gd name="T56" fmla="*/ 32 w 40"/>
                  <a:gd name="T57" fmla="*/ 24 h 46"/>
                  <a:gd name="T58" fmla="*/ 20 w 40"/>
                  <a:gd name="T59"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46">
                    <a:moveTo>
                      <a:pt x="36" y="0"/>
                    </a:moveTo>
                    <a:cubicBezTo>
                      <a:pt x="4" y="0"/>
                      <a:pt x="4" y="0"/>
                      <a:pt x="4" y="0"/>
                    </a:cubicBezTo>
                    <a:cubicBezTo>
                      <a:pt x="2" y="0"/>
                      <a:pt x="0" y="2"/>
                      <a:pt x="0" y="4"/>
                    </a:cubicBezTo>
                    <a:cubicBezTo>
                      <a:pt x="0" y="12"/>
                      <a:pt x="0" y="12"/>
                      <a:pt x="0" y="12"/>
                    </a:cubicBezTo>
                    <a:cubicBezTo>
                      <a:pt x="0" y="22"/>
                      <a:pt x="0" y="22"/>
                      <a:pt x="0" y="22"/>
                    </a:cubicBezTo>
                    <a:cubicBezTo>
                      <a:pt x="0" y="24"/>
                      <a:pt x="0" y="24"/>
                      <a:pt x="0" y="24"/>
                    </a:cubicBezTo>
                    <a:cubicBezTo>
                      <a:pt x="0" y="24"/>
                      <a:pt x="0" y="25"/>
                      <a:pt x="0" y="25"/>
                    </a:cubicBezTo>
                    <a:cubicBezTo>
                      <a:pt x="1" y="30"/>
                      <a:pt x="2" y="35"/>
                      <a:pt x="6" y="39"/>
                    </a:cubicBezTo>
                    <a:cubicBezTo>
                      <a:pt x="10" y="43"/>
                      <a:pt x="15" y="46"/>
                      <a:pt x="20" y="46"/>
                    </a:cubicBezTo>
                    <a:cubicBezTo>
                      <a:pt x="31" y="46"/>
                      <a:pt x="39" y="36"/>
                      <a:pt x="40" y="24"/>
                    </a:cubicBezTo>
                    <a:cubicBezTo>
                      <a:pt x="40" y="24"/>
                      <a:pt x="40" y="24"/>
                      <a:pt x="40" y="24"/>
                    </a:cubicBezTo>
                    <a:cubicBezTo>
                      <a:pt x="40" y="22"/>
                      <a:pt x="40" y="22"/>
                      <a:pt x="40" y="22"/>
                    </a:cubicBezTo>
                    <a:cubicBezTo>
                      <a:pt x="40" y="12"/>
                      <a:pt x="40" y="12"/>
                      <a:pt x="40" y="12"/>
                    </a:cubicBezTo>
                    <a:cubicBezTo>
                      <a:pt x="40" y="4"/>
                      <a:pt x="40" y="4"/>
                      <a:pt x="40" y="4"/>
                    </a:cubicBezTo>
                    <a:cubicBezTo>
                      <a:pt x="40" y="2"/>
                      <a:pt x="38" y="0"/>
                      <a:pt x="36" y="0"/>
                    </a:cubicBezTo>
                    <a:close/>
                    <a:moveTo>
                      <a:pt x="8" y="8"/>
                    </a:moveTo>
                    <a:cubicBezTo>
                      <a:pt x="32" y="8"/>
                      <a:pt x="32" y="8"/>
                      <a:pt x="32" y="8"/>
                    </a:cubicBezTo>
                    <a:cubicBezTo>
                      <a:pt x="32" y="12"/>
                      <a:pt x="32" y="12"/>
                      <a:pt x="32" y="12"/>
                    </a:cubicBezTo>
                    <a:cubicBezTo>
                      <a:pt x="8" y="12"/>
                      <a:pt x="8" y="12"/>
                      <a:pt x="8" y="12"/>
                    </a:cubicBezTo>
                    <a:lnTo>
                      <a:pt x="8" y="8"/>
                    </a:lnTo>
                    <a:close/>
                    <a:moveTo>
                      <a:pt x="8" y="16"/>
                    </a:moveTo>
                    <a:cubicBezTo>
                      <a:pt x="32" y="16"/>
                      <a:pt x="32" y="16"/>
                      <a:pt x="32" y="16"/>
                    </a:cubicBezTo>
                    <a:cubicBezTo>
                      <a:pt x="32" y="20"/>
                      <a:pt x="32" y="20"/>
                      <a:pt x="32" y="20"/>
                    </a:cubicBezTo>
                    <a:cubicBezTo>
                      <a:pt x="8" y="20"/>
                      <a:pt x="8" y="20"/>
                      <a:pt x="8" y="20"/>
                    </a:cubicBezTo>
                    <a:lnTo>
                      <a:pt x="8" y="16"/>
                    </a:lnTo>
                    <a:close/>
                    <a:moveTo>
                      <a:pt x="20" y="38"/>
                    </a:moveTo>
                    <a:cubicBezTo>
                      <a:pt x="17" y="38"/>
                      <a:pt x="14" y="36"/>
                      <a:pt x="12" y="33"/>
                    </a:cubicBezTo>
                    <a:cubicBezTo>
                      <a:pt x="10" y="31"/>
                      <a:pt x="8" y="28"/>
                      <a:pt x="8" y="24"/>
                    </a:cubicBezTo>
                    <a:cubicBezTo>
                      <a:pt x="32" y="24"/>
                      <a:pt x="32" y="24"/>
                      <a:pt x="32" y="24"/>
                    </a:cubicBezTo>
                    <a:cubicBezTo>
                      <a:pt x="31" y="32"/>
                      <a:pt x="26" y="38"/>
                      <a:pt x="20" y="38"/>
                    </a:cubicBez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grpSp>
      </p:grpSp>
      <p:grpSp>
        <p:nvGrpSpPr>
          <p:cNvPr id="5" name="组合 4">
            <a:extLst>
              <a:ext uri="{FF2B5EF4-FFF2-40B4-BE49-F238E27FC236}">
                <a16:creationId xmlns:a16="http://schemas.microsoft.com/office/drawing/2014/main" id="{EC852CEB-996C-4F47-95E4-CA34384CF936}"/>
              </a:ext>
            </a:extLst>
          </p:cNvPr>
          <p:cNvGrpSpPr/>
          <p:nvPr/>
        </p:nvGrpSpPr>
        <p:grpSpPr>
          <a:xfrm>
            <a:off x="6196166" y="2969004"/>
            <a:ext cx="1890519" cy="2998448"/>
            <a:chOff x="6809540" y="2968150"/>
            <a:chExt cx="1890765" cy="2998838"/>
          </a:xfrm>
        </p:grpSpPr>
        <p:sp>
          <p:nvSpPr>
            <p:cNvPr id="34" name="ïṧḷîďè">
              <a:extLst>
                <a:ext uri="{FF2B5EF4-FFF2-40B4-BE49-F238E27FC236}">
                  <a16:creationId xmlns:a16="http://schemas.microsoft.com/office/drawing/2014/main" id="{7E0C794D-EFF0-445B-B8F4-8AFC3B3BF393}"/>
                </a:ext>
              </a:extLst>
            </p:cNvPr>
            <p:cNvSpPr/>
            <p:nvPr/>
          </p:nvSpPr>
          <p:spPr bwMode="auto">
            <a:xfrm rot="5400000">
              <a:off x="6709802" y="3662786"/>
              <a:ext cx="2090241" cy="1890765"/>
            </a:xfrm>
            <a:prstGeom prst="rect">
              <a:avLst/>
            </a:prstGeom>
            <a:solidFill>
              <a:schemeClr val="bg1">
                <a:lumMod val="95000"/>
              </a:schemeClr>
            </a:solidFill>
            <a:ln w="19050">
              <a:noFill/>
              <a:round/>
              <a:headEnd/>
              <a:tailEnd/>
            </a:ln>
          </p:spPr>
          <p:txBody>
            <a:bodyPr vert="horz" wrap="none" lIns="91428" tIns="45714" rIns="91428" bIns="45714" numCol="1" rtlCol="0" anchor="ctr" anchorCtr="1" compatLnSpc="1">
              <a:prstTxWarp prst="textNoShape">
                <a:avLst/>
              </a:prstTxWarp>
            </a:bodyPr>
            <a:lstStyle/>
            <a:p>
              <a:pPr algn="ct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5" name="íš1iḓè">
              <a:extLst>
                <a:ext uri="{FF2B5EF4-FFF2-40B4-BE49-F238E27FC236}">
                  <a16:creationId xmlns:a16="http://schemas.microsoft.com/office/drawing/2014/main" id="{EFFE735C-19A5-40EC-896F-B96C31697893}"/>
                </a:ext>
              </a:extLst>
            </p:cNvPr>
            <p:cNvSpPr/>
            <p:nvPr/>
          </p:nvSpPr>
          <p:spPr bwMode="auto">
            <a:xfrm>
              <a:off x="6811182" y="2968150"/>
              <a:ext cx="1887483" cy="546905"/>
            </a:xfrm>
            <a:prstGeom prst="rect">
              <a:avLst/>
            </a:prstGeom>
            <a:solidFill>
              <a:schemeClr val="accent4"/>
            </a:solidFill>
            <a:ln w="19050">
              <a:noFill/>
              <a:round/>
              <a:headEnd/>
              <a:tailEnd/>
            </a:ln>
            <a:effectLst/>
          </p:spPr>
          <p:txBody>
            <a:bodyPr vert="horz" wrap="none" lIns="91428" tIns="45714" rIns="91428" bIns="45714" numCol="1" rtlCol="0" anchor="ctr" anchorCtr="1" compatLnSpc="1">
              <a:prstTxWarp prst="textNoShape">
                <a:avLst/>
              </a:prstTxWarp>
            </a:bodyPr>
            <a:lstStyle/>
            <a:p>
              <a:pPr lvl="0" algn="ctr"/>
              <a:r>
                <a:rPr lang="zh-CN" altLang="en-US" sz="1600" b="1" dirty="0">
                  <a:solidFill>
                    <a:prstClr val="white"/>
                  </a:solidFill>
                  <a:latin typeface="微软雅黑" panose="020B0503020204020204" pitchFamily="34" charset="-122"/>
                  <a:ea typeface="微软雅黑" panose="020B0503020204020204" pitchFamily="34" charset="-122"/>
                  <a:cs typeface="+mn-ea"/>
                  <a:sym typeface="+mn-lt"/>
                </a:rPr>
                <a:t>产品分析</a:t>
              </a:r>
            </a:p>
          </p:txBody>
        </p:sp>
        <p:sp>
          <p:nvSpPr>
            <p:cNvPr id="36" name="ïṩľîďé">
              <a:extLst>
                <a:ext uri="{FF2B5EF4-FFF2-40B4-BE49-F238E27FC236}">
                  <a16:creationId xmlns:a16="http://schemas.microsoft.com/office/drawing/2014/main" id="{2FE0D3B7-22E0-4B99-8565-F39819D0BABE}"/>
                </a:ext>
              </a:extLst>
            </p:cNvPr>
            <p:cNvSpPr txBox="1"/>
            <p:nvPr/>
          </p:nvSpPr>
          <p:spPr>
            <a:xfrm>
              <a:off x="6942571" y="3900423"/>
              <a:ext cx="1618205" cy="613501"/>
            </a:xfrm>
            <a:prstGeom prst="rect">
              <a:avLst/>
            </a:prstGeom>
            <a:noFill/>
          </p:spPr>
          <p:txBody>
            <a:bodyPr wrap="square" lIns="0" tIns="0" rIns="0" bIns="0" rtlCol="0" anchor="t">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产品销售情况分析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产品售后情况分析</a:t>
              </a:r>
              <a:endParaRPr lang="en-US" altLang="zh-CN" sz="1400" dirty="0">
                <a:latin typeface="微软雅黑" panose="020B0503020204020204" pitchFamily="34" charset="-122"/>
                <a:ea typeface="微软雅黑" panose="020B0503020204020204" pitchFamily="34" charset="-122"/>
                <a:cs typeface="+mn-ea"/>
                <a:sym typeface="+mn-lt"/>
              </a:endParaRPr>
            </a:p>
          </p:txBody>
        </p:sp>
        <p:sp>
          <p:nvSpPr>
            <p:cNvPr id="48" name="îšḷidè">
              <a:extLst>
                <a:ext uri="{FF2B5EF4-FFF2-40B4-BE49-F238E27FC236}">
                  <a16:creationId xmlns:a16="http://schemas.microsoft.com/office/drawing/2014/main" id="{7C91EC6F-089C-44AA-834A-2BAD113B25D6}"/>
                </a:ext>
              </a:extLst>
            </p:cNvPr>
            <p:cNvSpPr/>
            <p:nvPr/>
          </p:nvSpPr>
          <p:spPr bwMode="auto">
            <a:xfrm>
              <a:off x="7413571" y="5284285"/>
              <a:ext cx="682703" cy="682703"/>
            </a:xfrm>
            <a:prstGeom prst="ellipse">
              <a:avLst/>
            </a:prstGeom>
            <a:solidFill>
              <a:schemeClr val="accent4"/>
            </a:solidFill>
            <a:ln w="19050">
              <a:solidFill>
                <a:schemeClr val="bg1"/>
              </a:solidFill>
              <a:round/>
              <a:headEnd/>
              <a:tailEnd/>
            </a:ln>
            <a:effectLst/>
          </p:spPr>
          <p:txBody>
            <a:bodyPr vert="horz" wrap="none" lIns="91428" tIns="45714" rIns="91428" bIns="45714" numCol="1" rtlCol="0" anchor="ctr" anchorCtr="1" compatLnSpc="1">
              <a:prstTxWarp prst="textNoShape">
                <a:avLst/>
              </a:prstTxWarp>
            </a:bodyPr>
            <a:lstStyle/>
            <a:p>
              <a:pPr algn="ct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89" name="组合 88">
              <a:extLst>
                <a:ext uri="{FF2B5EF4-FFF2-40B4-BE49-F238E27FC236}">
                  <a16:creationId xmlns:a16="http://schemas.microsoft.com/office/drawing/2014/main" id="{D251E784-34B2-4801-AD54-360625D02E37}"/>
                </a:ext>
              </a:extLst>
            </p:cNvPr>
            <p:cNvGrpSpPr>
              <a:grpSpLocks noChangeAspect="1"/>
            </p:cNvGrpSpPr>
            <p:nvPr/>
          </p:nvGrpSpPr>
          <p:grpSpPr>
            <a:xfrm>
              <a:off x="7517715" y="5382048"/>
              <a:ext cx="494031" cy="435611"/>
              <a:chOff x="925513" y="2697163"/>
              <a:chExt cx="617538" cy="544513"/>
            </a:xfrm>
            <a:solidFill>
              <a:schemeClr val="bg1"/>
            </a:solidFill>
          </p:grpSpPr>
          <p:sp>
            <p:nvSpPr>
              <p:cNvPr id="90" name="Freeform 14">
                <a:extLst>
                  <a:ext uri="{FF2B5EF4-FFF2-40B4-BE49-F238E27FC236}">
                    <a16:creationId xmlns:a16="http://schemas.microsoft.com/office/drawing/2014/main" id="{76EA5A12-7D2A-4DAB-BAC4-CBD03CE9983C}"/>
                  </a:ext>
                </a:extLst>
              </p:cNvPr>
              <p:cNvSpPr>
                <a:spLocks noEditPoints="1"/>
              </p:cNvSpPr>
              <p:nvPr/>
            </p:nvSpPr>
            <p:spPr bwMode="auto">
              <a:xfrm>
                <a:off x="925513" y="2697163"/>
                <a:ext cx="617538" cy="544513"/>
              </a:xfrm>
              <a:custGeom>
                <a:avLst/>
                <a:gdLst>
                  <a:gd name="T0" fmla="*/ 204 w 204"/>
                  <a:gd name="T1" fmla="*/ 104 h 180"/>
                  <a:gd name="T2" fmla="*/ 204 w 204"/>
                  <a:gd name="T3" fmla="*/ 102 h 180"/>
                  <a:gd name="T4" fmla="*/ 168 w 204"/>
                  <a:gd name="T5" fmla="*/ 3 h 180"/>
                  <a:gd name="T6" fmla="*/ 164 w 204"/>
                  <a:gd name="T7" fmla="*/ 0 h 180"/>
                  <a:gd name="T8" fmla="*/ 40 w 204"/>
                  <a:gd name="T9" fmla="*/ 0 h 180"/>
                  <a:gd name="T10" fmla="*/ 36 w 204"/>
                  <a:gd name="T11" fmla="*/ 3 h 180"/>
                  <a:gd name="T12" fmla="*/ 0 w 204"/>
                  <a:gd name="T13" fmla="*/ 103 h 180"/>
                  <a:gd name="T14" fmla="*/ 0 w 204"/>
                  <a:gd name="T15" fmla="*/ 104 h 180"/>
                  <a:gd name="T16" fmla="*/ 0 w 204"/>
                  <a:gd name="T17" fmla="*/ 104 h 180"/>
                  <a:gd name="T18" fmla="*/ 0 w 204"/>
                  <a:gd name="T19" fmla="*/ 176 h 180"/>
                  <a:gd name="T20" fmla="*/ 4 w 204"/>
                  <a:gd name="T21" fmla="*/ 180 h 180"/>
                  <a:gd name="T22" fmla="*/ 200 w 204"/>
                  <a:gd name="T23" fmla="*/ 180 h 180"/>
                  <a:gd name="T24" fmla="*/ 204 w 204"/>
                  <a:gd name="T25" fmla="*/ 176 h 180"/>
                  <a:gd name="T26" fmla="*/ 204 w 204"/>
                  <a:gd name="T27" fmla="*/ 104 h 180"/>
                  <a:gd name="T28" fmla="*/ 204 w 204"/>
                  <a:gd name="T29" fmla="*/ 104 h 180"/>
                  <a:gd name="T30" fmla="*/ 43 w 204"/>
                  <a:gd name="T31" fmla="*/ 8 h 180"/>
                  <a:gd name="T32" fmla="*/ 161 w 204"/>
                  <a:gd name="T33" fmla="*/ 8 h 180"/>
                  <a:gd name="T34" fmla="*/ 194 w 204"/>
                  <a:gd name="T35" fmla="*/ 100 h 180"/>
                  <a:gd name="T36" fmla="*/ 142 w 204"/>
                  <a:gd name="T37" fmla="*/ 100 h 180"/>
                  <a:gd name="T38" fmla="*/ 66 w 204"/>
                  <a:gd name="T39" fmla="*/ 100 h 180"/>
                  <a:gd name="T40" fmla="*/ 10 w 204"/>
                  <a:gd name="T41" fmla="*/ 100 h 180"/>
                  <a:gd name="T42" fmla="*/ 43 w 204"/>
                  <a:gd name="T43" fmla="*/ 8 h 180"/>
                  <a:gd name="T44" fmla="*/ 137 w 204"/>
                  <a:gd name="T45" fmla="*/ 108 h 180"/>
                  <a:gd name="T46" fmla="*/ 104 w 204"/>
                  <a:gd name="T47" fmla="*/ 135 h 180"/>
                  <a:gd name="T48" fmla="*/ 70 w 204"/>
                  <a:gd name="T49" fmla="*/ 108 h 180"/>
                  <a:gd name="T50" fmla="*/ 137 w 204"/>
                  <a:gd name="T51" fmla="*/ 108 h 180"/>
                  <a:gd name="T52" fmla="*/ 196 w 204"/>
                  <a:gd name="T53" fmla="*/ 172 h 180"/>
                  <a:gd name="T54" fmla="*/ 8 w 204"/>
                  <a:gd name="T55" fmla="*/ 172 h 180"/>
                  <a:gd name="T56" fmla="*/ 8 w 204"/>
                  <a:gd name="T57" fmla="*/ 108 h 180"/>
                  <a:gd name="T58" fmla="*/ 62 w 204"/>
                  <a:gd name="T59" fmla="*/ 108 h 180"/>
                  <a:gd name="T60" fmla="*/ 104 w 204"/>
                  <a:gd name="T61" fmla="*/ 143 h 180"/>
                  <a:gd name="T62" fmla="*/ 145 w 204"/>
                  <a:gd name="T63" fmla="*/ 108 h 180"/>
                  <a:gd name="T64" fmla="*/ 196 w 204"/>
                  <a:gd name="T65" fmla="*/ 108 h 180"/>
                  <a:gd name="T66" fmla="*/ 196 w 204"/>
                  <a:gd name="T67" fmla="*/ 1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 h="180">
                    <a:moveTo>
                      <a:pt x="204" y="104"/>
                    </a:moveTo>
                    <a:cubicBezTo>
                      <a:pt x="204" y="103"/>
                      <a:pt x="204" y="103"/>
                      <a:pt x="204" y="102"/>
                    </a:cubicBezTo>
                    <a:cubicBezTo>
                      <a:pt x="168" y="3"/>
                      <a:pt x="168" y="3"/>
                      <a:pt x="168" y="3"/>
                    </a:cubicBezTo>
                    <a:cubicBezTo>
                      <a:pt x="167" y="1"/>
                      <a:pt x="166" y="0"/>
                      <a:pt x="164" y="0"/>
                    </a:cubicBezTo>
                    <a:cubicBezTo>
                      <a:pt x="40" y="0"/>
                      <a:pt x="40" y="0"/>
                      <a:pt x="40" y="0"/>
                    </a:cubicBezTo>
                    <a:cubicBezTo>
                      <a:pt x="38" y="0"/>
                      <a:pt x="37" y="1"/>
                      <a:pt x="36" y="3"/>
                    </a:cubicBezTo>
                    <a:cubicBezTo>
                      <a:pt x="0" y="103"/>
                      <a:pt x="0" y="103"/>
                      <a:pt x="0" y="103"/>
                    </a:cubicBezTo>
                    <a:cubicBezTo>
                      <a:pt x="0" y="103"/>
                      <a:pt x="0" y="103"/>
                      <a:pt x="0" y="104"/>
                    </a:cubicBezTo>
                    <a:cubicBezTo>
                      <a:pt x="0" y="104"/>
                      <a:pt x="0" y="104"/>
                      <a:pt x="0" y="104"/>
                    </a:cubicBezTo>
                    <a:cubicBezTo>
                      <a:pt x="0" y="176"/>
                      <a:pt x="0" y="176"/>
                      <a:pt x="0" y="176"/>
                    </a:cubicBezTo>
                    <a:cubicBezTo>
                      <a:pt x="0" y="178"/>
                      <a:pt x="2" y="180"/>
                      <a:pt x="4" y="180"/>
                    </a:cubicBezTo>
                    <a:cubicBezTo>
                      <a:pt x="200" y="180"/>
                      <a:pt x="200" y="180"/>
                      <a:pt x="200" y="180"/>
                    </a:cubicBezTo>
                    <a:cubicBezTo>
                      <a:pt x="202" y="180"/>
                      <a:pt x="204" y="178"/>
                      <a:pt x="204" y="176"/>
                    </a:cubicBezTo>
                    <a:cubicBezTo>
                      <a:pt x="204" y="104"/>
                      <a:pt x="204" y="104"/>
                      <a:pt x="204" y="104"/>
                    </a:cubicBezTo>
                    <a:cubicBezTo>
                      <a:pt x="204" y="104"/>
                      <a:pt x="204" y="104"/>
                      <a:pt x="204" y="104"/>
                    </a:cubicBezTo>
                    <a:close/>
                    <a:moveTo>
                      <a:pt x="43" y="8"/>
                    </a:moveTo>
                    <a:cubicBezTo>
                      <a:pt x="161" y="8"/>
                      <a:pt x="161" y="8"/>
                      <a:pt x="161" y="8"/>
                    </a:cubicBezTo>
                    <a:cubicBezTo>
                      <a:pt x="194" y="100"/>
                      <a:pt x="194" y="100"/>
                      <a:pt x="194" y="100"/>
                    </a:cubicBezTo>
                    <a:cubicBezTo>
                      <a:pt x="142" y="100"/>
                      <a:pt x="142" y="100"/>
                      <a:pt x="142" y="100"/>
                    </a:cubicBezTo>
                    <a:cubicBezTo>
                      <a:pt x="66" y="100"/>
                      <a:pt x="66" y="100"/>
                      <a:pt x="66" y="100"/>
                    </a:cubicBezTo>
                    <a:cubicBezTo>
                      <a:pt x="10" y="100"/>
                      <a:pt x="10" y="100"/>
                      <a:pt x="10" y="100"/>
                    </a:cubicBezTo>
                    <a:lnTo>
                      <a:pt x="43" y="8"/>
                    </a:lnTo>
                    <a:close/>
                    <a:moveTo>
                      <a:pt x="137" y="108"/>
                    </a:moveTo>
                    <a:cubicBezTo>
                      <a:pt x="133" y="124"/>
                      <a:pt x="120" y="135"/>
                      <a:pt x="104" y="135"/>
                    </a:cubicBezTo>
                    <a:cubicBezTo>
                      <a:pt x="88" y="135"/>
                      <a:pt x="74" y="124"/>
                      <a:pt x="70" y="108"/>
                    </a:cubicBezTo>
                    <a:lnTo>
                      <a:pt x="137" y="108"/>
                    </a:lnTo>
                    <a:close/>
                    <a:moveTo>
                      <a:pt x="196" y="172"/>
                    </a:moveTo>
                    <a:cubicBezTo>
                      <a:pt x="8" y="172"/>
                      <a:pt x="8" y="172"/>
                      <a:pt x="8" y="172"/>
                    </a:cubicBezTo>
                    <a:cubicBezTo>
                      <a:pt x="8" y="108"/>
                      <a:pt x="8" y="108"/>
                      <a:pt x="8" y="108"/>
                    </a:cubicBezTo>
                    <a:cubicBezTo>
                      <a:pt x="62" y="108"/>
                      <a:pt x="62" y="108"/>
                      <a:pt x="62" y="108"/>
                    </a:cubicBezTo>
                    <a:cubicBezTo>
                      <a:pt x="66" y="128"/>
                      <a:pt x="83" y="143"/>
                      <a:pt x="104" y="143"/>
                    </a:cubicBezTo>
                    <a:cubicBezTo>
                      <a:pt x="124" y="143"/>
                      <a:pt x="141" y="128"/>
                      <a:pt x="145" y="108"/>
                    </a:cubicBezTo>
                    <a:cubicBezTo>
                      <a:pt x="196" y="108"/>
                      <a:pt x="196" y="108"/>
                      <a:pt x="196" y="108"/>
                    </a:cubicBezTo>
                    <a:lnTo>
                      <a:pt x="196" y="172"/>
                    </a:ln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91" name="Freeform 15">
                <a:extLst>
                  <a:ext uri="{FF2B5EF4-FFF2-40B4-BE49-F238E27FC236}">
                    <a16:creationId xmlns:a16="http://schemas.microsoft.com/office/drawing/2014/main" id="{0FC05ECD-8C36-48A6-A8AA-EE26CAD141B3}"/>
                  </a:ext>
                </a:extLst>
              </p:cNvPr>
              <p:cNvSpPr>
                <a:spLocks/>
              </p:cNvSpPr>
              <p:nvPr/>
            </p:nvSpPr>
            <p:spPr bwMode="auto">
              <a:xfrm>
                <a:off x="992188" y="2951163"/>
                <a:ext cx="471488" cy="12700"/>
              </a:xfrm>
              <a:custGeom>
                <a:avLst/>
                <a:gdLst>
                  <a:gd name="T0" fmla="*/ 156 w 156"/>
                  <a:gd name="T1" fmla="*/ 2 h 4"/>
                  <a:gd name="T2" fmla="*/ 154 w 156"/>
                  <a:gd name="T3" fmla="*/ 0 h 4"/>
                  <a:gd name="T4" fmla="*/ 2 w 156"/>
                  <a:gd name="T5" fmla="*/ 0 h 4"/>
                  <a:gd name="T6" fmla="*/ 0 w 156"/>
                  <a:gd name="T7" fmla="*/ 2 h 4"/>
                  <a:gd name="T8" fmla="*/ 2 w 156"/>
                  <a:gd name="T9" fmla="*/ 4 h 4"/>
                  <a:gd name="T10" fmla="*/ 154 w 156"/>
                  <a:gd name="T11" fmla="*/ 4 h 4"/>
                  <a:gd name="T12" fmla="*/ 156 w 15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56" h="4">
                    <a:moveTo>
                      <a:pt x="156" y="2"/>
                    </a:moveTo>
                    <a:cubicBezTo>
                      <a:pt x="156" y="1"/>
                      <a:pt x="155" y="0"/>
                      <a:pt x="154" y="0"/>
                    </a:cubicBezTo>
                    <a:cubicBezTo>
                      <a:pt x="2" y="0"/>
                      <a:pt x="2" y="0"/>
                      <a:pt x="2" y="0"/>
                    </a:cubicBezTo>
                    <a:cubicBezTo>
                      <a:pt x="1" y="0"/>
                      <a:pt x="0" y="1"/>
                      <a:pt x="0" y="2"/>
                    </a:cubicBezTo>
                    <a:cubicBezTo>
                      <a:pt x="0" y="3"/>
                      <a:pt x="1" y="4"/>
                      <a:pt x="2" y="4"/>
                    </a:cubicBezTo>
                    <a:cubicBezTo>
                      <a:pt x="154" y="4"/>
                      <a:pt x="154" y="4"/>
                      <a:pt x="154" y="4"/>
                    </a:cubicBezTo>
                    <a:cubicBezTo>
                      <a:pt x="155" y="4"/>
                      <a:pt x="156" y="3"/>
                      <a:pt x="156" y="2"/>
                    </a:cubicBez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92" name="Freeform 16">
                <a:extLst>
                  <a:ext uri="{FF2B5EF4-FFF2-40B4-BE49-F238E27FC236}">
                    <a16:creationId xmlns:a16="http://schemas.microsoft.com/office/drawing/2014/main" id="{EAE949F4-D1ED-4134-9B70-8202CF4E39A4}"/>
                  </a:ext>
                </a:extLst>
              </p:cNvPr>
              <p:cNvSpPr>
                <a:spLocks/>
              </p:cNvSpPr>
              <p:nvPr/>
            </p:nvSpPr>
            <p:spPr bwMode="auto">
              <a:xfrm>
                <a:off x="1004888" y="2916238"/>
                <a:ext cx="447675" cy="11113"/>
              </a:xfrm>
              <a:custGeom>
                <a:avLst/>
                <a:gdLst>
                  <a:gd name="T0" fmla="*/ 2 w 148"/>
                  <a:gd name="T1" fmla="*/ 4 h 4"/>
                  <a:gd name="T2" fmla="*/ 142 w 148"/>
                  <a:gd name="T3" fmla="*/ 4 h 4"/>
                  <a:gd name="T4" fmla="*/ 146 w 148"/>
                  <a:gd name="T5" fmla="*/ 4 h 4"/>
                  <a:gd name="T6" fmla="*/ 148 w 148"/>
                  <a:gd name="T7" fmla="*/ 2 h 4"/>
                  <a:gd name="T8" fmla="*/ 146 w 148"/>
                  <a:gd name="T9" fmla="*/ 0 h 4"/>
                  <a:gd name="T10" fmla="*/ 142 w 148"/>
                  <a:gd name="T11" fmla="*/ 0 h 4"/>
                  <a:gd name="T12" fmla="*/ 2 w 148"/>
                  <a:gd name="T13" fmla="*/ 0 h 4"/>
                  <a:gd name="T14" fmla="*/ 0 w 148"/>
                  <a:gd name="T15" fmla="*/ 2 h 4"/>
                  <a:gd name="T16" fmla="*/ 2 w 14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
                    <a:moveTo>
                      <a:pt x="2" y="4"/>
                    </a:moveTo>
                    <a:cubicBezTo>
                      <a:pt x="142" y="4"/>
                      <a:pt x="142" y="4"/>
                      <a:pt x="142" y="4"/>
                    </a:cubicBezTo>
                    <a:cubicBezTo>
                      <a:pt x="146" y="4"/>
                      <a:pt x="146" y="4"/>
                      <a:pt x="146" y="4"/>
                    </a:cubicBezTo>
                    <a:cubicBezTo>
                      <a:pt x="147" y="4"/>
                      <a:pt x="148" y="3"/>
                      <a:pt x="148" y="2"/>
                    </a:cubicBezTo>
                    <a:cubicBezTo>
                      <a:pt x="148" y="1"/>
                      <a:pt x="147" y="0"/>
                      <a:pt x="146" y="0"/>
                    </a:cubicBezTo>
                    <a:cubicBezTo>
                      <a:pt x="142" y="0"/>
                      <a:pt x="142" y="0"/>
                      <a:pt x="142" y="0"/>
                    </a:cubicBezTo>
                    <a:cubicBezTo>
                      <a:pt x="2" y="0"/>
                      <a:pt x="2" y="0"/>
                      <a:pt x="2" y="0"/>
                    </a:cubicBezTo>
                    <a:cubicBezTo>
                      <a:pt x="1" y="0"/>
                      <a:pt x="0" y="1"/>
                      <a:pt x="0" y="2"/>
                    </a:cubicBezTo>
                    <a:cubicBezTo>
                      <a:pt x="0" y="3"/>
                      <a:pt x="1" y="4"/>
                      <a:pt x="2" y="4"/>
                    </a:cubicBez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93" name="Freeform 17">
                <a:extLst>
                  <a:ext uri="{FF2B5EF4-FFF2-40B4-BE49-F238E27FC236}">
                    <a16:creationId xmlns:a16="http://schemas.microsoft.com/office/drawing/2014/main" id="{10ED4759-977A-4774-8F02-440A96C500B0}"/>
                  </a:ext>
                </a:extLst>
              </p:cNvPr>
              <p:cNvSpPr>
                <a:spLocks/>
              </p:cNvSpPr>
              <p:nvPr/>
            </p:nvSpPr>
            <p:spPr bwMode="auto">
              <a:xfrm>
                <a:off x="1016001" y="2879726"/>
                <a:ext cx="423863" cy="11113"/>
              </a:xfrm>
              <a:custGeom>
                <a:avLst/>
                <a:gdLst>
                  <a:gd name="T0" fmla="*/ 2 w 140"/>
                  <a:gd name="T1" fmla="*/ 4 h 4"/>
                  <a:gd name="T2" fmla="*/ 138 w 140"/>
                  <a:gd name="T3" fmla="*/ 4 h 4"/>
                  <a:gd name="T4" fmla="*/ 140 w 140"/>
                  <a:gd name="T5" fmla="*/ 2 h 4"/>
                  <a:gd name="T6" fmla="*/ 138 w 140"/>
                  <a:gd name="T7" fmla="*/ 0 h 4"/>
                  <a:gd name="T8" fmla="*/ 2 w 140"/>
                  <a:gd name="T9" fmla="*/ 0 h 4"/>
                  <a:gd name="T10" fmla="*/ 0 w 140"/>
                  <a:gd name="T11" fmla="*/ 2 h 4"/>
                  <a:gd name="T12" fmla="*/ 2 w 1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0" h="4">
                    <a:moveTo>
                      <a:pt x="2" y="4"/>
                    </a:moveTo>
                    <a:cubicBezTo>
                      <a:pt x="138" y="4"/>
                      <a:pt x="138" y="4"/>
                      <a:pt x="138" y="4"/>
                    </a:cubicBezTo>
                    <a:cubicBezTo>
                      <a:pt x="139" y="4"/>
                      <a:pt x="140" y="3"/>
                      <a:pt x="140" y="2"/>
                    </a:cubicBezTo>
                    <a:cubicBezTo>
                      <a:pt x="140" y="1"/>
                      <a:pt x="139" y="0"/>
                      <a:pt x="138" y="0"/>
                    </a:cubicBezTo>
                    <a:cubicBezTo>
                      <a:pt x="2" y="0"/>
                      <a:pt x="2" y="0"/>
                      <a:pt x="2" y="0"/>
                    </a:cubicBezTo>
                    <a:cubicBezTo>
                      <a:pt x="1" y="0"/>
                      <a:pt x="0" y="1"/>
                      <a:pt x="0" y="2"/>
                    </a:cubicBezTo>
                    <a:cubicBezTo>
                      <a:pt x="0" y="3"/>
                      <a:pt x="1" y="4"/>
                      <a:pt x="2" y="4"/>
                    </a:cubicBez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sp>
            <p:nvSpPr>
              <p:cNvPr id="94" name="Freeform 18">
                <a:extLst>
                  <a:ext uri="{FF2B5EF4-FFF2-40B4-BE49-F238E27FC236}">
                    <a16:creationId xmlns:a16="http://schemas.microsoft.com/office/drawing/2014/main" id="{C243C61D-83BF-4763-BE20-3C3AFE2464D0}"/>
                  </a:ext>
                </a:extLst>
              </p:cNvPr>
              <p:cNvSpPr>
                <a:spLocks/>
              </p:cNvSpPr>
              <p:nvPr/>
            </p:nvSpPr>
            <p:spPr bwMode="auto">
              <a:xfrm>
                <a:off x="1028701" y="2843213"/>
                <a:ext cx="398463" cy="11113"/>
              </a:xfrm>
              <a:custGeom>
                <a:avLst/>
                <a:gdLst>
                  <a:gd name="T0" fmla="*/ 2 w 132"/>
                  <a:gd name="T1" fmla="*/ 4 h 4"/>
                  <a:gd name="T2" fmla="*/ 130 w 132"/>
                  <a:gd name="T3" fmla="*/ 4 h 4"/>
                  <a:gd name="T4" fmla="*/ 132 w 132"/>
                  <a:gd name="T5" fmla="*/ 2 h 4"/>
                  <a:gd name="T6" fmla="*/ 130 w 132"/>
                  <a:gd name="T7" fmla="*/ 0 h 4"/>
                  <a:gd name="T8" fmla="*/ 2 w 132"/>
                  <a:gd name="T9" fmla="*/ 0 h 4"/>
                  <a:gd name="T10" fmla="*/ 0 w 132"/>
                  <a:gd name="T11" fmla="*/ 2 h 4"/>
                  <a:gd name="T12" fmla="*/ 2 w 13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2" h="4">
                    <a:moveTo>
                      <a:pt x="2" y="4"/>
                    </a:moveTo>
                    <a:cubicBezTo>
                      <a:pt x="130" y="4"/>
                      <a:pt x="130" y="4"/>
                      <a:pt x="130" y="4"/>
                    </a:cubicBezTo>
                    <a:cubicBezTo>
                      <a:pt x="131" y="4"/>
                      <a:pt x="132" y="3"/>
                      <a:pt x="132" y="2"/>
                    </a:cubicBezTo>
                    <a:cubicBezTo>
                      <a:pt x="132" y="1"/>
                      <a:pt x="131" y="0"/>
                      <a:pt x="130" y="0"/>
                    </a:cubicBezTo>
                    <a:cubicBezTo>
                      <a:pt x="2" y="0"/>
                      <a:pt x="2" y="0"/>
                      <a:pt x="2" y="0"/>
                    </a:cubicBezTo>
                    <a:cubicBezTo>
                      <a:pt x="1" y="0"/>
                      <a:pt x="0" y="1"/>
                      <a:pt x="0" y="2"/>
                    </a:cubicBezTo>
                    <a:cubicBezTo>
                      <a:pt x="0" y="3"/>
                      <a:pt x="1" y="4"/>
                      <a:pt x="2" y="4"/>
                    </a:cubicBezTo>
                    <a:close/>
                  </a:path>
                </a:pathLst>
              </a:custGeom>
              <a:grpFill/>
              <a:ln>
                <a:noFill/>
              </a:ln>
            </p:spPr>
            <p:txBody>
              <a:bodyPr vert="horz" wrap="square" lIns="91428" tIns="45714" rIns="91428" bIns="45714" numCol="1" anchor="t" anchorCtr="0" compatLnSpc="1">
                <a:prstTxWarp prst="textNoShape">
                  <a:avLst/>
                </a:prstTxWarp>
              </a:bodyPr>
              <a:lstStyle/>
              <a:p>
                <a:endParaRPr lang="zh-CN" altLang="en-US" sz="1800">
                  <a:latin typeface="微软雅黑" panose="020B0503020204020204" pitchFamily="34" charset="-122"/>
                  <a:ea typeface="微软雅黑" panose="020B0503020204020204" pitchFamily="34" charset="-122"/>
                  <a:cs typeface="+mn-ea"/>
                  <a:sym typeface="+mn-lt"/>
                </a:endParaRPr>
              </a:p>
            </p:txBody>
          </p:sp>
        </p:grpSp>
      </p:grpSp>
      <p:grpSp>
        <p:nvGrpSpPr>
          <p:cNvPr id="95" name="组合 94">
            <a:extLst>
              <a:ext uri="{FF2B5EF4-FFF2-40B4-BE49-F238E27FC236}">
                <a16:creationId xmlns:a16="http://schemas.microsoft.com/office/drawing/2014/main" id="{AA587D12-D94C-4C6C-A4D1-7EBC5376A938}"/>
              </a:ext>
            </a:extLst>
          </p:cNvPr>
          <p:cNvGrpSpPr/>
          <p:nvPr/>
        </p:nvGrpSpPr>
        <p:grpSpPr>
          <a:xfrm>
            <a:off x="10183239" y="2969007"/>
            <a:ext cx="1890519" cy="2998445"/>
            <a:chOff x="9025279" y="2968153"/>
            <a:chExt cx="1890765" cy="2998835"/>
          </a:xfrm>
        </p:grpSpPr>
        <p:sp>
          <p:nvSpPr>
            <p:cNvPr id="96" name="iṡļíḍê">
              <a:extLst>
                <a:ext uri="{FF2B5EF4-FFF2-40B4-BE49-F238E27FC236}">
                  <a16:creationId xmlns:a16="http://schemas.microsoft.com/office/drawing/2014/main" id="{355ED4F5-5F00-47AB-AEF2-D1D816EA68CF}"/>
                </a:ext>
              </a:extLst>
            </p:cNvPr>
            <p:cNvSpPr/>
            <p:nvPr/>
          </p:nvSpPr>
          <p:spPr bwMode="auto">
            <a:xfrm rot="5400000">
              <a:off x="8925541" y="3662788"/>
              <a:ext cx="2090241" cy="1890765"/>
            </a:xfrm>
            <a:prstGeom prst="rect">
              <a:avLst/>
            </a:prstGeom>
            <a:solidFill>
              <a:schemeClr val="bg1">
                <a:lumMod val="95000"/>
              </a:schemeClr>
            </a:solidFill>
            <a:ln w="19050">
              <a:noFill/>
              <a:round/>
              <a:headEnd/>
              <a:tailEnd/>
            </a:ln>
          </p:spPr>
          <p:txBody>
            <a:bodyPr vert="horz" wrap="none" lIns="91428" tIns="45714" rIns="91428" bIns="45714" numCol="1" rtlCol="0" anchor="ctr" anchorCtr="1" compatLnSpc="1">
              <a:prstTxWarp prst="textNoShape">
                <a:avLst/>
              </a:prstTxWarp>
            </a:bodyPr>
            <a:lstStyle/>
            <a:p>
              <a:pPr algn="ct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97" name="iṥḷiďe">
              <a:extLst>
                <a:ext uri="{FF2B5EF4-FFF2-40B4-BE49-F238E27FC236}">
                  <a16:creationId xmlns:a16="http://schemas.microsoft.com/office/drawing/2014/main" id="{E7F577B4-7F2A-4192-8F69-8644674BAEC3}"/>
                </a:ext>
              </a:extLst>
            </p:cNvPr>
            <p:cNvSpPr/>
            <p:nvPr/>
          </p:nvSpPr>
          <p:spPr bwMode="auto">
            <a:xfrm>
              <a:off x="9026921" y="2968153"/>
              <a:ext cx="1887483" cy="546905"/>
            </a:xfrm>
            <a:prstGeom prst="rect">
              <a:avLst/>
            </a:prstGeom>
            <a:solidFill>
              <a:schemeClr val="tx2"/>
            </a:solidFill>
            <a:ln w="19050">
              <a:noFill/>
              <a:round/>
              <a:headEnd/>
              <a:tailEnd/>
            </a:ln>
            <a:effectLst/>
          </p:spPr>
          <p:txBody>
            <a:bodyPr vert="horz" wrap="none" lIns="91428" tIns="45714" rIns="91428" bIns="45714" numCol="1" rtlCol="0" anchor="ctr" anchorCtr="1" compatLnSpc="1">
              <a:prstTxWarp prst="textNoShape">
                <a:avLst/>
              </a:prstTxWarp>
            </a:bodyPr>
            <a:lstStyle/>
            <a:p>
              <a:pPr lvl="0" algn="ctr"/>
              <a:r>
                <a:rPr lang="zh-CN" altLang="en-US" sz="1600" b="1" dirty="0">
                  <a:solidFill>
                    <a:prstClr val="white"/>
                  </a:solidFill>
                  <a:latin typeface="微软雅黑" panose="020B0503020204020204" pitchFamily="34" charset="-122"/>
                  <a:ea typeface="微软雅黑" panose="020B0503020204020204" pitchFamily="34" charset="-122"/>
                  <a:cs typeface="+mn-ea"/>
                  <a:sym typeface="+mn-lt"/>
                </a:rPr>
                <a:t>服务分析</a:t>
              </a:r>
            </a:p>
          </p:txBody>
        </p:sp>
        <p:sp>
          <p:nvSpPr>
            <p:cNvPr id="98" name="íšľíḓè">
              <a:extLst>
                <a:ext uri="{FF2B5EF4-FFF2-40B4-BE49-F238E27FC236}">
                  <a16:creationId xmlns:a16="http://schemas.microsoft.com/office/drawing/2014/main" id="{28BDC499-3184-400D-9C61-E225D4195410}"/>
                </a:ext>
              </a:extLst>
            </p:cNvPr>
            <p:cNvSpPr txBox="1"/>
            <p:nvPr/>
          </p:nvSpPr>
          <p:spPr>
            <a:xfrm>
              <a:off x="9164808" y="3626397"/>
              <a:ext cx="1618205" cy="1254574"/>
            </a:xfrm>
            <a:prstGeom prst="rect">
              <a:avLst/>
            </a:prstGeom>
            <a:noFill/>
          </p:spPr>
          <p:txBody>
            <a:bodyPr wrap="square" lIns="0" tIns="0" rIns="0" bIns="0" rtlCol="0" anchor="t">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服务完成情况分析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售后服务反馈分析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投诉分析</a:t>
              </a:r>
              <a:endParaRPr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退费分析</a:t>
              </a:r>
              <a:endParaRPr lang="en-US" altLang="zh-CN" sz="1400" dirty="0">
                <a:latin typeface="微软雅黑" panose="020B0503020204020204" pitchFamily="34" charset="-122"/>
                <a:ea typeface="微软雅黑" panose="020B0503020204020204" pitchFamily="34" charset="-122"/>
                <a:cs typeface="+mn-ea"/>
                <a:sym typeface="+mn-lt"/>
              </a:endParaRPr>
            </a:p>
          </p:txBody>
        </p:sp>
        <p:sp>
          <p:nvSpPr>
            <p:cNvPr id="99" name="îṥlïḑè">
              <a:extLst>
                <a:ext uri="{FF2B5EF4-FFF2-40B4-BE49-F238E27FC236}">
                  <a16:creationId xmlns:a16="http://schemas.microsoft.com/office/drawing/2014/main" id="{FCCF2E11-1D79-490F-A268-F2E55A0B569F}"/>
                </a:ext>
              </a:extLst>
            </p:cNvPr>
            <p:cNvSpPr/>
            <p:nvPr/>
          </p:nvSpPr>
          <p:spPr bwMode="auto">
            <a:xfrm>
              <a:off x="9629310" y="5284285"/>
              <a:ext cx="682703" cy="682703"/>
            </a:xfrm>
            <a:prstGeom prst="ellipse">
              <a:avLst/>
            </a:prstGeom>
            <a:solidFill>
              <a:schemeClr val="tx2"/>
            </a:solidFill>
            <a:ln w="19050">
              <a:solidFill>
                <a:schemeClr val="bg1"/>
              </a:solidFill>
              <a:round/>
              <a:headEnd/>
              <a:tailEnd/>
            </a:ln>
            <a:effectLst/>
          </p:spPr>
          <p:txBody>
            <a:bodyPr vert="horz" wrap="none" lIns="91428" tIns="45714" rIns="91428" bIns="45714" numCol="1" rtlCol="0" anchor="ctr" anchorCtr="1" compatLnSpc="1">
              <a:prstTxWarp prst="textNoShape">
                <a:avLst/>
              </a:prstTxWarp>
            </a:bodyPr>
            <a:lstStyle/>
            <a:p>
              <a:pPr algn="ct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103" name="foursquare-hand-drawn-logo-outline_35839">
            <a:extLst>
              <a:ext uri="{FF2B5EF4-FFF2-40B4-BE49-F238E27FC236}">
                <a16:creationId xmlns:a16="http://schemas.microsoft.com/office/drawing/2014/main" id="{8135DDF4-F414-4C05-B5E7-98B93ADE1332}"/>
              </a:ext>
            </a:extLst>
          </p:cNvPr>
          <p:cNvSpPr>
            <a:spLocks noChangeAspect="1"/>
          </p:cNvSpPr>
          <p:nvPr/>
        </p:nvSpPr>
        <p:spPr bwMode="auto">
          <a:xfrm>
            <a:off x="10844560" y="5411882"/>
            <a:ext cx="554187" cy="483825"/>
          </a:xfrm>
          <a:custGeom>
            <a:avLst/>
            <a:gdLst>
              <a:gd name="T0" fmla="*/ 5959 w 6579"/>
              <a:gd name="T1" fmla="*/ 77 h 5753"/>
              <a:gd name="T2" fmla="*/ 5633 w 6579"/>
              <a:gd name="T3" fmla="*/ 113 h 5753"/>
              <a:gd name="T4" fmla="*/ 4253 w 6579"/>
              <a:gd name="T5" fmla="*/ 1493 h 5753"/>
              <a:gd name="T6" fmla="*/ 3143 w 6579"/>
              <a:gd name="T7" fmla="*/ 302 h 5753"/>
              <a:gd name="T8" fmla="*/ 2111 w 6579"/>
              <a:gd name="T9" fmla="*/ 880 h 5753"/>
              <a:gd name="T10" fmla="*/ 694 w 6579"/>
              <a:gd name="T11" fmla="*/ 1496 h 5753"/>
              <a:gd name="T12" fmla="*/ 128 w 6579"/>
              <a:gd name="T13" fmla="*/ 2466 h 5753"/>
              <a:gd name="T14" fmla="*/ 67 w 6579"/>
              <a:gd name="T15" fmla="*/ 2798 h 5753"/>
              <a:gd name="T16" fmla="*/ 3069 w 6579"/>
              <a:gd name="T17" fmla="*/ 5753 h 5753"/>
              <a:gd name="T18" fmla="*/ 3260 w 6579"/>
              <a:gd name="T19" fmla="*/ 5674 h 5753"/>
              <a:gd name="T20" fmla="*/ 5569 w 6579"/>
              <a:gd name="T21" fmla="*/ 2683 h 5753"/>
              <a:gd name="T22" fmla="*/ 5208 w 6579"/>
              <a:gd name="T23" fmla="*/ 2312 h 5753"/>
              <a:gd name="T24" fmla="*/ 6479 w 6579"/>
              <a:gd name="T25" fmla="*/ 1044 h 5753"/>
              <a:gd name="T26" fmla="*/ 6526 w 6579"/>
              <a:gd name="T27" fmla="*/ 704 h 5753"/>
              <a:gd name="T28" fmla="*/ 3958 w 6579"/>
              <a:gd name="T29" fmla="*/ 1787 h 5753"/>
              <a:gd name="T30" fmla="*/ 2714 w 6579"/>
              <a:gd name="T31" fmla="*/ 2110 h 5753"/>
              <a:gd name="T32" fmla="*/ 2607 w 6579"/>
              <a:gd name="T33" fmla="*/ 1710 h 5753"/>
              <a:gd name="T34" fmla="*/ 2938 w 6579"/>
              <a:gd name="T35" fmla="*/ 746 h 5753"/>
              <a:gd name="T36" fmla="*/ 1615 w 6579"/>
              <a:gd name="T37" fmla="*/ 1103 h 5753"/>
              <a:gd name="T38" fmla="*/ 1878 w 6579"/>
              <a:gd name="T39" fmla="*/ 1152 h 5753"/>
              <a:gd name="T40" fmla="*/ 2066 w 6579"/>
              <a:gd name="T41" fmla="*/ 1265 h 5753"/>
              <a:gd name="T42" fmla="*/ 2159 w 6579"/>
              <a:gd name="T43" fmla="*/ 1368 h 5753"/>
              <a:gd name="T44" fmla="*/ 1665 w 6579"/>
              <a:gd name="T45" fmla="*/ 2302 h 5753"/>
              <a:gd name="T46" fmla="*/ 1142 w 6579"/>
              <a:gd name="T47" fmla="*/ 2077 h 5753"/>
              <a:gd name="T48" fmla="*/ 1101 w 6579"/>
              <a:gd name="T49" fmla="*/ 2022 h 5753"/>
              <a:gd name="T50" fmla="*/ 1026 w 6579"/>
              <a:gd name="T51" fmla="*/ 1820 h 5753"/>
              <a:gd name="T52" fmla="*/ 1034 w 6579"/>
              <a:gd name="T53" fmla="*/ 1564 h 5753"/>
              <a:gd name="T54" fmla="*/ 3073 w 6579"/>
              <a:gd name="T55" fmla="*/ 5259 h 5753"/>
              <a:gd name="T56" fmla="*/ 920 w 6579"/>
              <a:gd name="T57" fmla="*/ 2346 h 5753"/>
              <a:gd name="T58" fmla="*/ 2167 w 6579"/>
              <a:gd name="T59" fmla="*/ 2519 h 5753"/>
              <a:gd name="T60" fmla="*/ 2003 w 6579"/>
              <a:gd name="T61" fmla="*/ 2806 h 5753"/>
              <a:gd name="T62" fmla="*/ 2024 w 6579"/>
              <a:gd name="T63" fmla="*/ 3148 h 5753"/>
              <a:gd name="T64" fmla="*/ 3162 w 6579"/>
              <a:gd name="T65" fmla="*/ 3700 h 5753"/>
              <a:gd name="T66" fmla="*/ 3442 w 6579"/>
              <a:gd name="T67" fmla="*/ 3637 h 5753"/>
              <a:gd name="T68" fmla="*/ 4763 w 6579"/>
              <a:gd name="T69" fmla="*/ 2482 h 5753"/>
              <a:gd name="T70" fmla="*/ 5094 w 6579"/>
              <a:gd name="T71" fmla="*/ 2758 h 5753"/>
              <a:gd name="T72" fmla="*/ 3238 w 6579"/>
              <a:gd name="T73" fmla="*/ 3268 h 5753"/>
              <a:gd name="T74" fmla="*/ 2646 w 6579"/>
              <a:gd name="T75" fmla="*/ 2559 h 5753"/>
              <a:gd name="T76" fmla="*/ 3145 w 6579"/>
              <a:gd name="T77" fmla="*/ 2902 h 5753"/>
              <a:gd name="T78" fmla="*/ 5046 w 6579"/>
              <a:gd name="T79" fmla="*/ 1288 h 5753"/>
              <a:gd name="T80" fmla="*/ 6088 w 6579"/>
              <a:gd name="T81" fmla="*/ 817 h 5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79" h="5753">
                <a:moveTo>
                  <a:pt x="6526" y="704"/>
                </a:moveTo>
                <a:cubicBezTo>
                  <a:pt x="6351" y="473"/>
                  <a:pt x="6160" y="262"/>
                  <a:pt x="5959" y="77"/>
                </a:cubicBezTo>
                <a:cubicBezTo>
                  <a:pt x="5875" y="0"/>
                  <a:pt x="5747" y="7"/>
                  <a:pt x="5667" y="86"/>
                </a:cubicBezTo>
                <a:cubicBezTo>
                  <a:pt x="5654" y="94"/>
                  <a:pt x="5643" y="103"/>
                  <a:pt x="5633" y="113"/>
                </a:cubicBezTo>
                <a:cubicBezTo>
                  <a:pt x="5335" y="405"/>
                  <a:pt x="5037" y="706"/>
                  <a:pt x="4748" y="996"/>
                </a:cubicBezTo>
                <a:cubicBezTo>
                  <a:pt x="4583" y="1162"/>
                  <a:pt x="4419" y="1328"/>
                  <a:pt x="4253" y="1493"/>
                </a:cubicBezTo>
                <a:cubicBezTo>
                  <a:pt x="3973" y="1253"/>
                  <a:pt x="3472" y="726"/>
                  <a:pt x="3201" y="417"/>
                </a:cubicBezTo>
                <a:cubicBezTo>
                  <a:pt x="3195" y="375"/>
                  <a:pt x="3175" y="336"/>
                  <a:pt x="3143" y="302"/>
                </a:cubicBezTo>
                <a:cubicBezTo>
                  <a:pt x="3064" y="221"/>
                  <a:pt x="2933" y="210"/>
                  <a:pt x="2846" y="283"/>
                </a:cubicBezTo>
                <a:cubicBezTo>
                  <a:pt x="2597" y="492"/>
                  <a:pt x="2352" y="689"/>
                  <a:pt x="2111" y="880"/>
                </a:cubicBezTo>
                <a:cubicBezTo>
                  <a:pt x="1958" y="799"/>
                  <a:pt x="1784" y="757"/>
                  <a:pt x="1615" y="757"/>
                </a:cubicBezTo>
                <a:cubicBezTo>
                  <a:pt x="1144" y="757"/>
                  <a:pt x="783" y="1047"/>
                  <a:pt x="694" y="1496"/>
                </a:cubicBezTo>
                <a:cubicBezTo>
                  <a:pt x="655" y="1691"/>
                  <a:pt x="669" y="1854"/>
                  <a:pt x="708" y="1986"/>
                </a:cubicBezTo>
                <a:cubicBezTo>
                  <a:pt x="517" y="2141"/>
                  <a:pt x="324" y="2300"/>
                  <a:pt x="128" y="2466"/>
                </a:cubicBezTo>
                <a:cubicBezTo>
                  <a:pt x="69" y="2498"/>
                  <a:pt x="25" y="2556"/>
                  <a:pt x="13" y="2621"/>
                </a:cubicBezTo>
                <a:cubicBezTo>
                  <a:pt x="0" y="2685"/>
                  <a:pt x="20" y="2748"/>
                  <a:pt x="67" y="2798"/>
                </a:cubicBezTo>
                <a:cubicBezTo>
                  <a:pt x="931" y="3710"/>
                  <a:pt x="1910" y="4743"/>
                  <a:pt x="2930" y="5696"/>
                </a:cubicBezTo>
                <a:cubicBezTo>
                  <a:pt x="2970" y="5733"/>
                  <a:pt x="3018" y="5753"/>
                  <a:pt x="3069" y="5753"/>
                </a:cubicBezTo>
                <a:cubicBezTo>
                  <a:pt x="3094" y="5753"/>
                  <a:pt x="3119" y="5748"/>
                  <a:pt x="3143" y="5739"/>
                </a:cubicBezTo>
                <a:cubicBezTo>
                  <a:pt x="3187" y="5733"/>
                  <a:pt x="3227" y="5711"/>
                  <a:pt x="3260" y="5674"/>
                </a:cubicBezTo>
                <a:cubicBezTo>
                  <a:pt x="4092" y="4749"/>
                  <a:pt x="4859" y="3798"/>
                  <a:pt x="5539" y="2850"/>
                </a:cubicBezTo>
                <a:cubicBezTo>
                  <a:pt x="5577" y="2798"/>
                  <a:pt x="5587" y="2739"/>
                  <a:pt x="5569" y="2683"/>
                </a:cubicBezTo>
                <a:cubicBezTo>
                  <a:pt x="5562" y="2643"/>
                  <a:pt x="5541" y="2605"/>
                  <a:pt x="5510" y="2575"/>
                </a:cubicBezTo>
                <a:cubicBezTo>
                  <a:pt x="5414" y="2480"/>
                  <a:pt x="5309" y="2395"/>
                  <a:pt x="5208" y="2312"/>
                </a:cubicBezTo>
                <a:cubicBezTo>
                  <a:pt x="5163" y="2275"/>
                  <a:pt x="5118" y="2239"/>
                  <a:pt x="5074" y="2201"/>
                </a:cubicBezTo>
                <a:cubicBezTo>
                  <a:pt x="5510" y="1810"/>
                  <a:pt x="5980" y="1402"/>
                  <a:pt x="6479" y="1044"/>
                </a:cubicBezTo>
                <a:cubicBezTo>
                  <a:pt x="6547" y="995"/>
                  <a:pt x="6579" y="919"/>
                  <a:pt x="6566" y="837"/>
                </a:cubicBezTo>
                <a:cubicBezTo>
                  <a:pt x="6570" y="802"/>
                  <a:pt x="6565" y="754"/>
                  <a:pt x="6526" y="704"/>
                </a:cubicBezTo>
                <a:close/>
                <a:moveTo>
                  <a:pt x="2938" y="746"/>
                </a:moveTo>
                <a:cubicBezTo>
                  <a:pt x="3218" y="1062"/>
                  <a:pt x="3682" y="1548"/>
                  <a:pt x="3958" y="1787"/>
                </a:cubicBezTo>
                <a:cubicBezTo>
                  <a:pt x="3691" y="2050"/>
                  <a:pt x="3464" y="2269"/>
                  <a:pt x="3252" y="2468"/>
                </a:cubicBezTo>
                <a:cubicBezTo>
                  <a:pt x="3083" y="2347"/>
                  <a:pt x="2903" y="2227"/>
                  <a:pt x="2714" y="2110"/>
                </a:cubicBezTo>
                <a:cubicBezTo>
                  <a:pt x="2658" y="2075"/>
                  <a:pt x="2593" y="2071"/>
                  <a:pt x="2538" y="2093"/>
                </a:cubicBezTo>
                <a:cubicBezTo>
                  <a:pt x="2581" y="1983"/>
                  <a:pt x="2607" y="1856"/>
                  <a:pt x="2607" y="1710"/>
                </a:cubicBezTo>
                <a:cubicBezTo>
                  <a:pt x="2607" y="1486"/>
                  <a:pt x="2540" y="1300"/>
                  <a:pt x="2432" y="1153"/>
                </a:cubicBezTo>
                <a:cubicBezTo>
                  <a:pt x="2599" y="1021"/>
                  <a:pt x="2767" y="886"/>
                  <a:pt x="2938" y="746"/>
                </a:cubicBezTo>
                <a:close/>
                <a:moveTo>
                  <a:pt x="1034" y="1564"/>
                </a:moveTo>
                <a:cubicBezTo>
                  <a:pt x="1101" y="1224"/>
                  <a:pt x="1378" y="1103"/>
                  <a:pt x="1615" y="1103"/>
                </a:cubicBezTo>
                <a:cubicBezTo>
                  <a:pt x="1677" y="1103"/>
                  <a:pt x="1739" y="1111"/>
                  <a:pt x="1798" y="1126"/>
                </a:cubicBezTo>
                <a:cubicBezTo>
                  <a:pt x="1825" y="1133"/>
                  <a:pt x="1852" y="1142"/>
                  <a:pt x="1878" y="1152"/>
                </a:cubicBezTo>
                <a:cubicBezTo>
                  <a:pt x="1902" y="1162"/>
                  <a:pt x="1926" y="1172"/>
                  <a:pt x="1949" y="1185"/>
                </a:cubicBezTo>
                <a:cubicBezTo>
                  <a:pt x="1991" y="1207"/>
                  <a:pt x="2030" y="1233"/>
                  <a:pt x="2066" y="1265"/>
                </a:cubicBezTo>
                <a:cubicBezTo>
                  <a:pt x="2084" y="1280"/>
                  <a:pt x="2100" y="1296"/>
                  <a:pt x="2116" y="1314"/>
                </a:cubicBezTo>
                <a:cubicBezTo>
                  <a:pt x="2131" y="1331"/>
                  <a:pt x="2145" y="1349"/>
                  <a:pt x="2159" y="1368"/>
                </a:cubicBezTo>
                <a:cubicBezTo>
                  <a:pt x="2222" y="1459"/>
                  <a:pt x="2261" y="1573"/>
                  <a:pt x="2261" y="1710"/>
                </a:cubicBezTo>
                <a:cubicBezTo>
                  <a:pt x="2261" y="2147"/>
                  <a:pt x="1940" y="2302"/>
                  <a:pt x="1665" y="2302"/>
                </a:cubicBezTo>
                <a:cubicBezTo>
                  <a:pt x="1482" y="2302"/>
                  <a:pt x="1310" y="2237"/>
                  <a:pt x="1190" y="2127"/>
                </a:cubicBezTo>
                <a:cubicBezTo>
                  <a:pt x="1173" y="2112"/>
                  <a:pt x="1157" y="2095"/>
                  <a:pt x="1142" y="2077"/>
                </a:cubicBezTo>
                <a:cubicBezTo>
                  <a:pt x="1141" y="2075"/>
                  <a:pt x="1139" y="2074"/>
                  <a:pt x="1138" y="2072"/>
                </a:cubicBezTo>
                <a:cubicBezTo>
                  <a:pt x="1124" y="2056"/>
                  <a:pt x="1112" y="2039"/>
                  <a:pt x="1101" y="2022"/>
                </a:cubicBezTo>
                <a:cubicBezTo>
                  <a:pt x="1076" y="1982"/>
                  <a:pt x="1057" y="1940"/>
                  <a:pt x="1043" y="1896"/>
                </a:cubicBezTo>
                <a:cubicBezTo>
                  <a:pt x="1036" y="1871"/>
                  <a:pt x="1030" y="1846"/>
                  <a:pt x="1026" y="1820"/>
                </a:cubicBezTo>
                <a:cubicBezTo>
                  <a:pt x="1022" y="1794"/>
                  <a:pt x="1019" y="1766"/>
                  <a:pt x="1019" y="1738"/>
                </a:cubicBezTo>
                <a:cubicBezTo>
                  <a:pt x="1017" y="1683"/>
                  <a:pt x="1022" y="1625"/>
                  <a:pt x="1034" y="1564"/>
                </a:cubicBezTo>
                <a:close/>
                <a:moveTo>
                  <a:pt x="5094" y="2758"/>
                </a:moveTo>
                <a:cubicBezTo>
                  <a:pt x="4488" y="3591"/>
                  <a:pt x="3809" y="4432"/>
                  <a:pt x="3073" y="5259"/>
                </a:cubicBezTo>
                <a:cubicBezTo>
                  <a:pt x="2203" y="4437"/>
                  <a:pt x="1369" y="3568"/>
                  <a:pt x="523" y="2675"/>
                </a:cubicBezTo>
                <a:cubicBezTo>
                  <a:pt x="656" y="2562"/>
                  <a:pt x="789" y="2453"/>
                  <a:pt x="920" y="2346"/>
                </a:cubicBezTo>
                <a:cubicBezTo>
                  <a:pt x="1104" y="2536"/>
                  <a:pt x="1377" y="2648"/>
                  <a:pt x="1665" y="2648"/>
                </a:cubicBezTo>
                <a:cubicBezTo>
                  <a:pt x="1837" y="2648"/>
                  <a:pt x="2013" y="2606"/>
                  <a:pt x="2167" y="2519"/>
                </a:cubicBezTo>
                <a:cubicBezTo>
                  <a:pt x="2118" y="2594"/>
                  <a:pt x="2072" y="2668"/>
                  <a:pt x="2030" y="2738"/>
                </a:cubicBezTo>
                <a:cubicBezTo>
                  <a:pt x="2017" y="2759"/>
                  <a:pt x="2008" y="2782"/>
                  <a:pt x="2003" y="2806"/>
                </a:cubicBezTo>
                <a:cubicBezTo>
                  <a:pt x="1946" y="2848"/>
                  <a:pt x="1910" y="2916"/>
                  <a:pt x="1911" y="2984"/>
                </a:cubicBezTo>
                <a:cubicBezTo>
                  <a:pt x="1912" y="3056"/>
                  <a:pt x="1953" y="3116"/>
                  <a:pt x="2024" y="3148"/>
                </a:cubicBezTo>
                <a:lnTo>
                  <a:pt x="2123" y="3193"/>
                </a:lnTo>
                <a:cubicBezTo>
                  <a:pt x="2469" y="3349"/>
                  <a:pt x="2826" y="3511"/>
                  <a:pt x="3162" y="3700"/>
                </a:cubicBezTo>
                <a:cubicBezTo>
                  <a:pt x="3250" y="3749"/>
                  <a:pt x="3355" y="3729"/>
                  <a:pt x="3419" y="3653"/>
                </a:cubicBezTo>
                <a:cubicBezTo>
                  <a:pt x="3427" y="3649"/>
                  <a:pt x="3435" y="3643"/>
                  <a:pt x="3442" y="3637"/>
                </a:cubicBezTo>
                <a:cubicBezTo>
                  <a:pt x="3875" y="3287"/>
                  <a:pt x="4294" y="2908"/>
                  <a:pt x="4698" y="2541"/>
                </a:cubicBezTo>
                <a:lnTo>
                  <a:pt x="4763" y="2482"/>
                </a:lnTo>
                <a:cubicBezTo>
                  <a:pt x="4816" y="2527"/>
                  <a:pt x="4869" y="2571"/>
                  <a:pt x="4923" y="2615"/>
                </a:cubicBezTo>
                <a:cubicBezTo>
                  <a:pt x="4979" y="2661"/>
                  <a:pt x="5037" y="2709"/>
                  <a:pt x="5094" y="2758"/>
                </a:cubicBezTo>
                <a:close/>
                <a:moveTo>
                  <a:pt x="4428" y="2227"/>
                </a:moveTo>
                <a:cubicBezTo>
                  <a:pt x="4043" y="2575"/>
                  <a:pt x="3646" y="2935"/>
                  <a:pt x="3238" y="3268"/>
                </a:cubicBezTo>
                <a:cubicBezTo>
                  <a:pt x="2971" y="3126"/>
                  <a:pt x="2695" y="2997"/>
                  <a:pt x="2431" y="2877"/>
                </a:cubicBezTo>
                <a:cubicBezTo>
                  <a:pt x="2499" y="2766"/>
                  <a:pt x="2568" y="2658"/>
                  <a:pt x="2646" y="2559"/>
                </a:cubicBezTo>
                <a:cubicBezTo>
                  <a:pt x="2826" y="2674"/>
                  <a:pt x="2987" y="2785"/>
                  <a:pt x="3138" y="2898"/>
                </a:cubicBezTo>
                <a:cubicBezTo>
                  <a:pt x="3142" y="2901"/>
                  <a:pt x="3146" y="2903"/>
                  <a:pt x="3145" y="2902"/>
                </a:cubicBezTo>
                <a:cubicBezTo>
                  <a:pt x="3227" y="2962"/>
                  <a:pt x="3337" y="2957"/>
                  <a:pt x="3411" y="2888"/>
                </a:cubicBezTo>
                <a:cubicBezTo>
                  <a:pt x="3972" y="2370"/>
                  <a:pt x="4518" y="1820"/>
                  <a:pt x="5046" y="1288"/>
                </a:cubicBezTo>
                <a:cubicBezTo>
                  <a:pt x="5298" y="1035"/>
                  <a:pt x="5557" y="773"/>
                  <a:pt x="5816" y="517"/>
                </a:cubicBezTo>
                <a:cubicBezTo>
                  <a:pt x="5913" y="615"/>
                  <a:pt x="6005" y="716"/>
                  <a:pt x="6088" y="817"/>
                </a:cubicBezTo>
                <a:cubicBezTo>
                  <a:pt x="5505" y="1254"/>
                  <a:pt x="4958" y="1749"/>
                  <a:pt x="4428" y="2227"/>
                </a:cubicBezTo>
                <a:close/>
              </a:path>
            </a:pathLst>
          </a:custGeom>
          <a:solidFill>
            <a:schemeClr val="bg1"/>
          </a:solidFill>
          <a:ln>
            <a:noFill/>
          </a:ln>
        </p:spPr>
      </p:sp>
    </p:spTree>
    <p:extLst>
      <p:ext uri="{BB962C8B-B14F-4D97-AF65-F5344CB8AC3E}">
        <p14:creationId xmlns:p14="http://schemas.microsoft.com/office/powerpoint/2010/main" val="24285231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96FDC89-476A-461E-AF36-03F6FC073B98}"/>
              </a:ext>
            </a:extLst>
          </p:cNvPr>
          <p:cNvSpPr/>
          <p:nvPr/>
        </p:nvSpPr>
        <p:spPr>
          <a:xfrm>
            <a:off x="120547" y="1523096"/>
            <a:ext cx="2885697" cy="4654095"/>
          </a:xfrm>
          <a:prstGeom prst="rect">
            <a:avLst/>
          </a:prstGeom>
        </p:spPr>
        <p:txBody>
          <a:bodyPr wrap="square">
            <a:spAutoFit/>
          </a:bodyPr>
          <a:lstStyle/>
          <a:p>
            <a:pPr marL="342853" indent="-342853">
              <a:lnSpc>
                <a:spcPct val="150000"/>
              </a:lnSpc>
              <a:buFont typeface="+mj-lt"/>
              <a:buAutoNum type="arabicPeriod"/>
            </a:pPr>
            <a:r>
              <a:rPr lang="zh-CN" altLang="en-US" sz="2000" dirty="0">
                <a:cs typeface="+mn-ea"/>
                <a:sym typeface="+mn-lt"/>
              </a:rPr>
              <a:t>用户可以根据自身需求自定义报表；</a:t>
            </a:r>
            <a:endParaRPr lang="en-US" altLang="zh-CN" sz="2000" dirty="0">
              <a:cs typeface="+mn-ea"/>
              <a:sym typeface="+mn-lt"/>
            </a:endParaRPr>
          </a:p>
          <a:p>
            <a:pPr marL="342853" indent="-342853">
              <a:lnSpc>
                <a:spcPct val="150000"/>
              </a:lnSpc>
              <a:buFont typeface="+mj-lt"/>
              <a:buAutoNum type="arabicPeriod"/>
            </a:pPr>
            <a:r>
              <a:rPr lang="zh-CN" altLang="en-US" sz="2000" dirty="0">
                <a:cs typeface="+mn-ea"/>
                <a:sym typeface="+mn-lt"/>
              </a:rPr>
              <a:t>可以查看公司内部累积的数据；</a:t>
            </a:r>
            <a:endParaRPr lang="en-US" altLang="zh-CN" sz="2000" dirty="0">
              <a:cs typeface="+mn-ea"/>
              <a:sym typeface="+mn-lt"/>
            </a:endParaRPr>
          </a:p>
          <a:p>
            <a:pPr marL="342853" indent="-342853">
              <a:lnSpc>
                <a:spcPct val="150000"/>
              </a:lnSpc>
              <a:buFont typeface="+mj-lt"/>
              <a:buAutoNum type="arabicPeriod"/>
            </a:pPr>
            <a:r>
              <a:rPr lang="zh-CN" altLang="en-US" sz="2000" dirty="0">
                <a:cs typeface="+mn-ea"/>
                <a:sym typeface="+mn-lt"/>
              </a:rPr>
              <a:t>可以按不同的关注点组合这些数据，查看详细的统计结果和数据明细；</a:t>
            </a:r>
            <a:endParaRPr lang="en-US" altLang="zh-CN" sz="2000" dirty="0">
              <a:cs typeface="+mn-ea"/>
              <a:sym typeface="+mn-lt"/>
            </a:endParaRPr>
          </a:p>
          <a:p>
            <a:pPr marL="342853" indent="-342853">
              <a:lnSpc>
                <a:spcPct val="150000"/>
              </a:lnSpc>
              <a:buFont typeface="+mj-lt"/>
              <a:buAutoNum type="arabicPeriod"/>
            </a:pPr>
            <a:r>
              <a:rPr lang="zh-CN" altLang="en-US" sz="2000" dirty="0">
                <a:cs typeface="+mn-ea"/>
                <a:sym typeface="+mn-lt"/>
              </a:rPr>
              <a:t>通过数据辅助决策，从而做出明智的决定。</a:t>
            </a:r>
          </a:p>
        </p:txBody>
      </p:sp>
      <p:pic>
        <p:nvPicPr>
          <p:cNvPr id="4" name="图片 3">
            <a:extLst>
              <a:ext uri="{FF2B5EF4-FFF2-40B4-BE49-F238E27FC236}">
                <a16:creationId xmlns:a16="http://schemas.microsoft.com/office/drawing/2014/main" id="{47856B5C-DB52-45CE-8183-3F43CEB329B7}"/>
              </a:ext>
            </a:extLst>
          </p:cNvPr>
          <p:cNvPicPr>
            <a:picLocks noChangeAspect="1"/>
          </p:cNvPicPr>
          <p:nvPr/>
        </p:nvPicPr>
        <p:blipFill rotWithShape="1">
          <a:blip r:embed="rId3"/>
          <a:srcRect l="14844" t="17763" b="6090"/>
          <a:stretch/>
        </p:blipFill>
        <p:spPr>
          <a:xfrm>
            <a:off x="3019031" y="1523099"/>
            <a:ext cx="9038050" cy="4543899"/>
          </a:xfrm>
          <a:prstGeom prst="rect">
            <a:avLst/>
          </a:prstGeom>
        </p:spPr>
      </p:pic>
      <p:pic>
        <p:nvPicPr>
          <p:cNvPr id="5" name="图片 4">
            <a:extLst>
              <a:ext uri="{FF2B5EF4-FFF2-40B4-BE49-F238E27FC236}">
                <a16:creationId xmlns:a16="http://schemas.microsoft.com/office/drawing/2014/main" id="{CC0B6AD7-738A-4C5C-9CEB-99ED0A11657C}"/>
              </a:ext>
            </a:extLst>
          </p:cNvPr>
          <p:cNvPicPr>
            <a:picLocks noChangeAspect="1"/>
          </p:cNvPicPr>
          <p:nvPr/>
        </p:nvPicPr>
        <p:blipFill rotWithShape="1">
          <a:blip r:embed="rId4"/>
          <a:srcRect l="15469" t="9095" r="14843" b="14368"/>
          <a:stretch/>
        </p:blipFill>
        <p:spPr>
          <a:xfrm>
            <a:off x="4226626" y="1523096"/>
            <a:ext cx="7316171" cy="4543900"/>
          </a:xfrm>
          <a:prstGeom prst="rect">
            <a:avLst/>
          </a:prstGeom>
        </p:spPr>
      </p:pic>
      <p:pic>
        <p:nvPicPr>
          <p:cNvPr id="6" name="图片 5">
            <a:extLst>
              <a:ext uri="{FF2B5EF4-FFF2-40B4-BE49-F238E27FC236}">
                <a16:creationId xmlns:a16="http://schemas.microsoft.com/office/drawing/2014/main" id="{13C3C363-9C8E-4248-B285-6AF847C4AB9F}"/>
              </a:ext>
            </a:extLst>
          </p:cNvPr>
          <p:cNvPicPr>
            <a:picLocks noChangeAspect="1"/>
          </p:cNvPicPr>
          <p:nvPr/>
        </p:nvPicPr>
        <p:blipFill rotWithShape="1">
          <a:blip r:embed="rId5"/>
          <a:srcRect t="8869" b="6090"/>
          <a:stretch/>
        </p:blipFill>
        <p:spPr>
          <a:xfrm>
            <a:off x="3019030" y="2458372"/>
            <a:ext cx="9202566" cy="4399976"/>
          </a:xfrm>
          <a:prstGeom prst="rect">
            <a:avLst/>
          </a:prstGeom>
        </p:spPr>
      </p:pic>
      <p:sp>
        <p:nvSpPr>
          <p:cNvPr id="9" name="标题 6">
            <a:extLst>
              <a:ext uri="{FF2B5EF4-FFF2-40B4-BE49-F238E27FC236}">
                <a16:creationId xmlns:a16="http://schemas.microsoft.com/office/drawing/2014/main" id="{9E54A5FF-5D9B-4D31-AFFA-835BFBD87DAA}"/>
              </a:ext>
            </a:extLst>
          </p:cNvPr>
          <p:cNvSpPr>
            <a:spLocks noGrp="1"/>
          </p:cNvSpPr>
          <p:nvPr>
            <p:ph type="title" idx="4294967295"/>
          </p:nvPr>
        </p:nvSpPr>
        <p:spPr>
          <a:xfrm>
            <a:off x="0" y="216502"/>
            <a:ext cx="10514231" cy="531364"/>
          </a:xfrm>
          <a:prstGeom prst="rect">
            <a:avLst/>
          </a:prstGeom>
        </p:spPr>
        <p:txBody>
          <a:bodyPr vert="horz" lIns="91440" tIns="45720" rIns="91440" bIns="45720" rtlCol="0" anchor="ctr">
            <a:normAutofit/>
          </a:bodyPr>
          <a:lstStyle/>
          <a:p>
            <a:pPr algn="l">
              <a:lnSpc>
                <a:spcPct val="90000"/>
              </a:lnSpc>
            </a:pPr>
            <a:r>
              <a:rPr lang="zh-CN" altLang="en-US" sz="3200" dirty="0">
                <a:solidFill>
                  <a:srgbClr val="FFB200"/>
                </a:solidFill>
                <a:latin typeface="+mn-lt"/>
                <a:ea typeface="+mn-ea"/>
                <a:cs typeface="+mn-ea"/>
                <a:sym typeface="+mn-lt"/>
              </a:rPr>
              <a:t>决策分析</a:t>
            </a:r>
            <a:r>
              <a:rPr lang="en-US" altLang="zh-CN" sz="3200" dirty="0">
                <a:solidFill>
                  <a:srgbClr val="FFB200"/>
                </a:solidFill>
                <a:latin typeface="+mn-lt"/>
                <a:ea typeface="+mn-ea"/>
                <a:cs typeface="+mn-ea"/>
                <a:sym typeface="+mn-lt"/>
              </a:rPr>
              <a:t>—</a:t>
            </a:r>
            <a:r>
              <a:rPr lang="zh-CN" altLang="en-US" sz="3200" dirty="0">
                <a:solidFill>
                  <a:srgbClr val="FFB200"/>
                </a:solidFill>
                <a:latin typeface="+mn-lt"/>
                <a:ea typeface="+mn-ea"/>
                <a:cs typeface="+mn-ea"/>
                <a:sym typeface="+mn-lt"/>
              </a:rPr>
              <a:t>建立以数据分析为支撑的业务管理体系</a:t>
            </a:r>
          </a:p>
        </p:txBody>
      </p:sp>
    </p:spTree>
    <p:extLst>
      <p:ext uri="{BB962C8B-B14F-4D97-AF65-F5344CB8AC3E}">
        <p14:creationId xmlns:p14="http://schemas.microsoft.com/office/powerpoint/2010/main" val="11270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849DF1-0BAE-47C4-9CEC-0240A0572B85}"/>
              </a:ext>
            </a:extLst>
          </p:cNvPr>
          <p:cNvSpPr txBox="1"/>
          <p:nvPr/>
        </p:nvSpPr>
        <p:spPr>
          <a:xfrm>
            <a:off x="410822" y="1046557"/>
            <a:ext cx="11370356" cy="461665"/>
          </a:xfrm>
          <a:prstGeom prst="rect">
            <a:avLst/>
          </a:prstGeom>
          <a:noFill/>
        </p:spPr>
        <p:txBody>
          <a:bodyPr wrap="square" rtlCol="0">
            <a:spAutoFit/>
          </a:bodyPr>
          <a:lstStyle/>
          <a:p>
            <a:r>
              <a:rPr lang="zh-CN" altLang="en-US" dirty="0">
                <a:solidFill>
                  <a:schemeClr val="tx1">
                    <a:lumMod val="65000"/>
                    <a:lumOff val="35000"/>
                  </a:schemeClr>
                </a:solidFill>
                <a:cs typeface="+mn-ea"/>
                <a:sym typeface="+mn-lt"/>
              </a:rPr>
              <a:t>纷享可以基于业务要求自定义，实现图形化数据分析报表与统计报表。</a:t>
            </a:r>
          </a:p>
        </p:txBody>
      </p:sp>
      <p:pic>
        <p:nvPicPr>
          <p:cNvPr id="3" name="图片 2" descr="屏幕快照 2017-12-05 下午2.43.35.png">
            <a:extLst>
              <a:ext uri="{FF2B5EF4-FFF2-40B4-BE49-F238E27FC236}">
                <a16:creationId xmlns:a16="http://schemas.microsoft.com/office/drawing/2014/main" id="{A97B7F42-6DBB-47AA-8F2D-F6A4B6C297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42" y="1621553"/>
            <a:ext cx="5950944" cy="3658721"/>
          </a:xfrm>
          <a:prstGeom prst="rect">
            <a:avLst/>
          </a:prstGeom>
          <a:ln>
            <a:solidFill>
              <a:schemeClr val="bg2">
                <a:lumMod val="75000"/>
              </a:schemeClr>
            </a:solidFill>
          </a:ln>
        </p:spPr>
      </p:pic>
      <p:pic>
        <p:nvPicPr>
          <p:cNvPr id="4" name="图片 3" descr="屏幕快照 2017-12-05 下午2.38.59.png">
            <a:extLst>
              <a:ext uri="{FF2B5EF4-FFF2-40B4-BE49-F238E27FC236}">
                <a16:creationId xmlns:a16="http://schemas.microsoft.com/office/drawing/2014/main" id="{0ECF9368-A210-43AA-9381-483E340CF0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3399" y="2417407"/>
            <a:ext cx="6135169" cy="3249403"/>
          </a:xfrm>
          <a:prstGeom prst="rect">
            <a:avLst/>
          </a:prstGeom>
          <a:ln>
            <a:solidFill>
              <a:schemeClr val="bg2">
                <a:lumMod val="75000"/>
              </a:schemeClr>
            </a:solidFill>
          </a:ln>
        </p:spPr>
      </p:pic>
      <p:pic>
        <p:nvPicPr>
          <p:cNvPr id="5" name="图片 4" descr="屏幕快照 2017-09-28 下午11.42.53.png">
            <a:extLst>
              <a:ext uri="{FF2B5EF4-FFF2-40B4-BE49-F238E27FC236}">
                <a16:creationId xmlns:a16="http://schemas.microsoft.com/office/drawing/2014/main" id="{F99668DA-6897-4B9D-9719-DF75AA1361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3435" y="3601062"/>
            <a:ext cx="5067287" cy="2640744"/>
          </a:xfrm>
          <a:prstGeom prst="rect">
            <a:avLst/>
          </a:prstGeom>
          <a:ln>
            <a:solidFill>
              <a:schemeClr val="bg2"/>
            </a:solidFill>
          </a:ln>
        </p:spPr>
      </p:pic>
      <p:pic>
        <p:nvPicPr>
          <p:cNvPr id="6" name="图片 5">
            <a:extLst>
              <a:ext uri="{FF2B5EF4-FFF2-40B4-BE49-F238E27FC236}">
                <a16:creationId xmlns:a16="http://schemas.microsoft.com/office/drawing/2014/main" id="{94813935-E2A1-4C1C-B3BC-C5040B2E1D72}"/>
              </a:ext>
            </a:extLst>
          </p:cNvPr>
          <p:cNvPicPr>
            <a:picLocks noChangeAspect="1"/>
          </p:cNvPicPr>
          <p:nvPr/>
        </p:nvPicPr>
        <p:blipFill rotWithShape="1">
          <a:blip r:embed="rId6"/>
          <a:srcRect l="15575"/>
          <a:stretch/>
        </p:blipFill>
        <p:spPr>
          <a:xfrm>
            <a:off x="6753106" y="4162644"/>
            <a:ext cx="4711342" cy="2477520"/>
          </a:xfrm>
          <a:prstGeom prst="rect">
            <a:avLst/>
          </a:prstGeom>
          <a:ln>
            <a:solidFill>
              <a:schemeClr val="bg2">
                <a:lumMod val="75000"/>
              </a:schemeClr>
            </a:solidFill>
          </a:ln>
        </p:spPr>
      </p:pic>
      <p:sp>
        <p:nvSpPr>
          <p:cNvPr id="7" name="标题 6">
            <a:extLst>
              <a:ext uri="{FF2B5EF4-FFF2-40B4-BE49-F238E27FC236}">
                <a16:creationId xmlns:a16="http://schemas.microsoft.com/office/drawing/2014/main" id="{31E39EE5-2700-4907-BCBD-FC1B6F022B90}"/>
              </a:ext>
            </a:extLst>
          </p:cNvPr>
          <p:cNvSpPr>
            <a:spLocks noGrp="1"/>
          </p:cNvSpPr>
          <p:nvPr>
            <p:ph type="title" idx="4294967295"/>
          </p:nvPr>
        </p:nvSpPr>
        <p:spPr>
          <a:xfrm>
            <a:off x="0" y="216502"/>
            <a:ext cx="10514231" cy="531364"/>
          </a:xfrm>
          <a:prstGeom prst="rect">
            <a:avLst/>
          </a:prstGeom>
        </p:spPr>
        <p:txBody>
          <a:bodyPr vert="horz" lIns="91440" tIns="45720" rIns="91440" bIns="45720" rtlCol="0" anchor="ctr">
            <a:normAutofit/>
          </a:bodyPr>
          <a:lstStyle/>
          <a:p>
            <a:pPr algn="l">
              <a:lnSpc>
                <a:spcPct val="90000"/>
              </a:lnSpc>
            </a:pPr>
            <a:r>
              <a:rPr lang="zh-CN" altLang="en-US" sz="3200" dirty="0">
                <a:solidFill>
                  <a:srgbClr val="FFB200"/>
                </a:solidFill>
                <a:latin typeface="+mn-lt"/>
                <a:ea typeface="+mn-ea"/>
                <a:cs typeface="+mn-ea"/>
                <a:sym typeface="+mn-lt"/>
              </a:rPr>
              <a:t>决策分析</a:t>
            </a:r>
            <a:r>
              <a:rPr lang="en-US" altLang="zh-CN" sz="3200" dirty="0">
                <a:solidFill>
                  <a:srgbClr val="FFB200"/>
                </a:solidFill>
                <a:latin typeface="+mn-lt"/>
                <a:ea typeface="+mn-ea"/>
                <a:cs typeface="+mn-ea"/>
                <a:sym typeface="+mn-lt"/>
              </a:rPr>
              <a:t>—</a:t>
            </a:r>
            <a:r>
              <a:rPr lang="zh-CN" altLang="en-US" sz="3200" dirty="0">
                <a:solidFill>
                  <a:srgbClr val="FFB200"/>
                </a:solidFill>
                <a:latin typeface="+mn-lt"/>
                <a:ea typeface="+mn-ea"/>
                <a:cs typeface="+mn-ea"/>
                <a:sym typeface="+mn-lt"/>
              </a:rPr>
              <a:t>建立以数据分析为支撑的业务管理体系</a:t>
            </a:r>
          </a:p>
        </p:txBody>
      </p:sp>
    </p:spTree>
    <p:extLst>
      <p:ext uri="{BB962C8B-B14F-4D97-AF65-F5344CB8AC3E}">
        <p14:creationId xmlns:p14="http://schemas.microsoft.com/office/powerpoint/2010/main" val="688622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DE86565-35F9-4DE3-B72F-DF83E0674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8136"/>
            <a:ext cx="12192618" cy="8120886"/>
          </a:xfrm>
          <a:prstGeom prst="rect">
            <a:avLst/>
          </a:prstGeom>
        </p:spPr>
      </p:pic>
      <p:sp>
        <p:nvSpPr>
          <p:cNvPr id="4" name="文本框 33">
            <a:extLst>
              <a:ext uri="{FF2B5EF4-FFF2-40B4-BE49-F238E27FC236}">
                <a16:creationId xmlns:a16="http://schemas.microsoft.com/office/drawing/2014/main" id="{861BA7E0-5571-4855-8761-7FADBD7C7975}"/>
              </a:ext>
            </a:extLst>
          </p:cNvPr>
          <p:cNvSpPr txBox="1"/>
          <p:nvPr/>
        </p:nvSpPr>
        <p:spPr>
          <a:xfrm>
            <a:off x="380912" y="191695"/>
            <a:ext cx="8761920" cy="607259"/>
          </a:xfrm>
          <a:prstGeom prst="rect">
            <a:avLst/>
          </a:prstGeom>
        </p:spPr>
        <p:txBody>
          <a:bodyPr vert="horz" lIns="91440" tIns="45720" rIns="91440" bIns="45720" rtlCol="0" anchor="ctr">
            <a:normAutofit/>
          </a:bodyPr>
          <a:lstStyle>
            <a:defPPr>
              <a:defRPr lang="zh-CN"/>
            </a:defPPr>
            <a:lvl1pPr marR="0" lvl="0" indent="0" fontAlgn="auto">
              <a:lnSpc>
                <a:spcPct val="90000"/>
              </a:lnSpc>
              <a:spcBef>
                <a:spcPct val="0"/>
              </a:spcBef>
              <a:spcAft>
                <a:spcPts val="0"/>
              </a:spcAft>
              <a:buClrTx/>
              <a:buSzTx/>
              <a:tabLst/>
              <a:defRPr sz="3200">
                <a:solidFill>
                  <a:srgbClr val="FFB200"/>
                </a:solidFill>
                <a:cs typeface="+mn-ea"/>
              </a:defRPr>
            </a:lvl1pPr>
          </a:lstStyle>
          <a:p>
            <a:r>
              <a:rPr lang="zh-CN" altLang="en-US" dirty="0">
                <a:sym typeface="+mn-lt"/>
              </a:rPr>
              <a:t>决策分析</a:t>
            </a:r>
            <a:r>
              <a:rPr lang="en-US" altLang="zh-CN" dirty="0">
                <a:sym typeface="+mn-lt"/>
              </a:rPr>
              <a:t>—</a:t>
            </a:r>
            <a:r>
              <a:rPr lang="zh-CN" altLang="en-US" dirty="0">
                <a:sym typeface="+mn-lt"/>
              </a:rPr>
              <a:t>数据智能</a:t>
            </a:r>
            <a:r>
              <a:rPr lang="en-US" altLang="zh-CN" dirty="0">
                <a:sym typeface="+mn-lt"/>
              </a:rPr>
              <a:t>-</a:t>
            </a:r>
            <a:r>
              <a:rPr lang="zh-CN" altLang="en-US" dirty="0">
                <a:sym typeface="+mn-lt"/>
              </a:rPr>
              <a:t>数据大屏</a:t>
            </a:r>
          </a:p>
        </p:txBody>
      </p:sp>
      <p:sp>
        <p:nvSpPr>
          <p:cNvPr id="10" name="矩形 1">
            <a:extLst>
              <a:ext uri="{FF2B5EF4-FFF2-40B4-BE49-F238E27FC236}">
                <a16:creationId xmlns:a16="http://schemas.microsoft.com/office/drawing/2014/main" id="{48F96498-CF20-41FA-9140-C2DB39BFA344}"/>
              </a:ext>
            </a:extLst>
          </p:cNvPr>
          <p:cNvSpPr/>
          <p:nvPr/>
        </p:nvSpPr>
        <p:spPr>
          <a:xfrm>
            <a:off x="-14985" y="837648"/>
            <a:ext cx="3972529" cy="5026486"/>
          </a:xfrm>
          <a:custGeom>
            <a:avLst/>
            <a:gdLst/>
            <a:ahLst/>
            <a:cxnLst/>
            <a:rect l="l" t="t" r="r" b="b"/>
            <a:pathLst>
              <a:path w="1877542" h="1790761">
                <a:moveTo>
                  <a:pt x="0" y="0"/>
                </a:moveTo>
                <a:cubicBezTo>
                  <a:pt x="570568" y="146264"/>
                  <a:pt x="1203685" y="250085"/>
                  <a:pt x="1877542" y="300265"/>
                </a:cubicBezTo>
                <a:lnTo>
                  <a:pt x="1877542" y="1523367"/>
                </a:lnTo>
                <a:cubicBezTo>
                  <a:pt x="1207220" y="1562691"/>
                  <a:pt x="574445" y="1655618"/>
                  <a:pt x="0" y="1790761"/>
                </a:cubicBezTo>
                <a:close/>
              </a:path>
            </a:pathLst>
          </a:custGeom>
          <a:blipFill dpi="0" rotWithShape="1">
            <a:blip r:embed="rId3"/>
            <a:srcRect/>
            <a:tile tx="0" ty="0" sx="90000" sy="9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42">
              <a:cs typeface="+mn-ea"/>
              <a:sym typeface="+mn-lt"/>
            </a:endParaRPr>
          </a:p>
        </p:txBody>
      </p:sp>
      <p:sp>
        <p:nvSpPr>
          <p:cNvPr id="11" name="矩形 4">
            <a:extLst>
              <a:ext uri="{FF2B5EF4-FFF2-40B4-BE49-F238E27FC236}">
                <a16:creationId xmlns:a16="http://schemas.microsoft.com/office/drawing/2014/main" id="{A6203932-794A-44FE-B26C-C78280C53A07}"/>
              </a:ext>
            </a:extLst>
          </p:cNvPr>
          <p:cNvSpPr/>
          <p:nvPr/>
        </p:nvSpPr>
        <p:spPr>
          <a:xfrm>
            <a:off x="3953034" y="1677475"/>
            <a:ext cx="4279838" cy="3504059"/>
          </a:xfrm>
          <a:custGeom>
            <a:avLst/>
            <a:gdLst/>
            <a:ahLst/>
            <a:cxnLst/>
            <a:rect l="l" t="t" r="r" b="b"/>
            <a:pathLst>
              <a:path w="1877542" h="1238020">
                <a:moveTo>
                  <a:pt x="1877542" y="0"/>
                </a:moveTo>
                <a:lnTo>
                  <a:pt x="1877542" y="1238020"/>
                </a:lnTo>
                <a:cubicBezTo>
                  <a:pt x="1512129" y="1205555"/>
                  <a:pt x="1134200" y="1188873"/>
                  <a:pt x="747365" y="1188873"/>
                </a:cubicBezTo>
                <a:cubicBezTo>
                  <a:pt x="494044" y="1188873"/>
                  <a:pt x="244541" y="1196027"/>
                  <a:pt x="0" y="1212460"/>
                </a:cubicBezTo>
                <a:lnTo>
                  <a:pt x="0" y="754"/>
                </a:lnTo>
                <a:cubicBezTo>
                  <a:pt x="303571" y="25487"/>
                  <a:pt x="615342" y="36744"/>
                  <a:pt x="933122" y="36744"/>
                </a:cubicBezTo>
                <a:cubicBezTo>
                  <a:pt x="1254843" y="36744"/>
                  <a:pt x="1570404" y="25206"/>
                  <a:pt x="1877542" y="0"/>
                </a:cubicBezTo>
                <a:close/>
              </a:path>
            </a:pathLst>
          </a:custGeom>
          <a:blipFill dpi="0" rotWithShape="1">
            <a:blip r:embed="rId4"/>
            <a:srcRect/>
            <a:tile tx="279400" ty="0" sx="95000" sy="95000" flip="none" algn="r"/>
          </a:blip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42">
              <a:cs typeface="+mn-ea"/>
              <a:sym typeface="+mn-lt"/>
            </a:endParaRPr>
          </a:p>
        </p:txBody>
      </p:sp>
      <p:sp>
        <p:nvSpPr>
          <p:cNvPr id="12" name="矩形 5">
            <a:extLst>
              <a:ext uri="{FF2B5EF4-FFF2-40B4-BE49-F238E27FC236}">
                <a16:creationId xmlns:a16="http://schemas.microsoft.com/office/drawing/2014/main" id="{BF312911-B2CB-4258-83DD-D2FAD6BAE814}"/>
              </a:ext>
            </a:extLst>
          </p:cNvPr>
          <p:cNvSpPr/>
          <p:nvPr/>
        </p:nvSpPr>
        <p:spPr>
          <a:xfrm>
            <a:off x="8222867" y="827036"/>
            <a:ext cx="3991389" cy="5299136"/>
          </a:xfrm>
          <a:custGeom>
            <a:avLst/>
            <a:gdLst/>
            <a:ahLst/>
            <a:cxnLst/>
            <a:rect l="l" t="t" r="r" b="b"/>
            <a:pathLst>
              <a:path w="1877542" h="1891514">
                <a:moveTo>
                  <a:pt x="1877542" y="0"/>
                </a:moveTo>
                <a:lnTo>
                  <a:pt x="1877542" y="1891514"/>
                </a:lnTo>
                <a:cubicBezTo>
                  <a:pt x="1311529" y="1732732"/>
                  <a:pt x="677962" y="1616847"/>
                  <a:pt x="0" y="1554265"/>
                </a:cubicBezTo>
                <a:lnTo>
                  <a:pt x="0" y="302354"/>
                </a:lnTo>
                <a:cubicBezTo>
                  <a:pt x="674075" y="251415"/>
                  <a:pt x="1307213" y="146919"/>
                  <a:pt x="1877542" y="0"/>
                </a:cubicBezTo>
                <a:close/>
              </a:path>
            </a:pathLst>
          </a:custGeom>
          <a:blipFill dpi="0" rotWithShape="1">
            <a:blip r:embed="rId5"/>
            <a:srcRect/>
            <a:tile tx="0" ty="0" sx="90000" sy="9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42">
              <a:cs typeface="+mn-ea"/>
              <a:sym typeface="+mn-lt"/>
            </a:endParaRPr>
          </a:p>
        </p:txBody>
      </p:sp>
      <p:sp>
        <p:nvSpPr>
          <p:cNvPr id="14" name="椭圆 22">
            <a:extLst>
              <a:ext uri="{FF2B5EF4-FFF2-40B4-BE49-F238E27FC236}">
                <a16:creationId xmlns:a16="http://schemas.microsoft.com/office/drawing/2014/main" id="{41B2F42E-D42D-4BEA-99F1-0A3C05B7BA2B}"/>
              </a:ext>
            </a:extLst>
          </p:cNvPr>
          <p:cNvSpPr/>
          <p:nvPr/>
        </p:nvSpPr>
        <p:spPr>
          <a:xfrm rot="60000" flipV="1">
            <a:off x="-5650" y="4922013"/>
            <a:ext cx="12228767" cy="1176803"/>
          </a:xfrm>
          <a:custGeom>
            <a:avLst/>
            <a:gdLst/>
            <a:ahLst/>
            <a:cxnLst/>
            <a:rect l="l" t="t" r="r" b="b"/>
            <a:pathLst>
              <a:path w="9144001" h="1215037">
                <a:moveTo>
                  <a:pt x="0" y="0"/>
                </a:moveTo>
                <a:cubicBezTo>
                  <a:pt x="1044041" y="640192"/>
                  <a:pt x="2755465" y="1057166"/>
                  <a:pt x="4689494" y="1057166"/>
                </a:cubicBezTo>
                <a:cubicBezTo>
                  <a:pt x="6484806" y="1057166"/>
                  <a:pt x="8088300" y="697861"/>
                  <a:pt x="9144001" y="133798"/>
                </a:cubicBezTo>
                <a:lnTo>
                  <a:pt x="9144001" y="292702"/>
                </a:lnTo>
                <a:cubicBezTo>
                  <a:pt x="8087610" y="855887"/>
                  <a:pt x="6484419" y="1215037"/>
                  <a:pt x="4689494" y="1215037"/>
                </a:cubicBezTo>
                <a:cubicBezTo>
                  <a:pt x="2755571" y="1215037"/>
                  <a:pt x="1044228" y="798109"/>
                  <a:pt x="0" y="157591"/>
                </a:cubicBezTo>
                <a:close/>
              </a:path>
            </a:pathLst>
          </a:custGeom>
          <a:solidFill>
            <a:srgbClr val="1F232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42">
              <a:cs typeface="+mn-ea"/>
              <a:sym typeface="+mn-lt"/>
            </a:endParaRPr>
          </a:p>
        </p:txBody>
      </p:sp>
      <p:sp>
        <p:nvSpPr>
          <p:cNvPr id="13" name="椭圆 22">
            <a:extLst>
              <a:ext uri="{FF2B5EF4-FFF2-40B4-BE49-F238E27FC236}">
                <a16:creationId xmlns:a16="http://schemas.microsoft.com/office/drawing/2014/main" id="{BEBD60D4-9CF7-484F-AC1A-605BE064A4A2}"/>
              </a:ext>
            </a:extLst>
          </p:cNvPr>
          <p:cNvSpPr/>
          <p:nvPr/>
        </p:nvSpPr>
        <p:spPr>
          <a:xfrm rot="-60000">
            <a:off x="1" y="668812"/>
            <a:ext cx="12228767" cy="1176803"/>
          </a:xfrm>
          <a:custGeom>
            <a:avLst/>
            <a:gdLst/>
            <a:ahLst/>
            <a:cxnLst/>
            <a:rect l="l" t="t" r="r" b="b"/>
            <a:pathLst>
              <a:path w="9144001" h="1215037">
                <a:moveTo>
                  <a:pt x="0" y="0"/>
                </a:moveTo>
                <a:cubicBezTo>
                  <a:pt x="1044041" y="640192"/>
                  <a:pt x="2755465" y="1057166"/>
                  <a:pt x="4689494" y="1057166"/>
                </a:cubicBezTo>
                <a:cubicBezTo>
                  <a:pt x="6484806" y="1057166"/>
                  <a:pt x="8088300" y="697861"/>
                  <a:pt x="9144001" y="133798"/>
                </a:cubicBezTo>
                <a:lnTo>
                  <a:pt x="9144001" y="292702"/>
                </a:lnTo>
                <a:cubicBezTo>
                  <a:pt x="8087610" y="855887"/>
                  <a:pt x="6484419" y="1215037"/>
                  <a:pt x="4689494" y="1215037"/>
                </a:cubicBezTo>
                <a:cubicBezTo>
                  <a:pt x="2755571" y="1215037"/>
                  <a:pt x="1044228" y="798109"/>
                  <a:pt x="0" y="157591"/>
                </a:cubicBezTo>
                <a:close/>
              </a:path>
            </a:pathLst>
          </a:custGeom>
          <a:solidFill>
            <a:srgbClr val="1F232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42">
              <a:cs typeface="+mn-ea"/>
              <a:sym typeface="+mn-lt"/>
            </a:endParaRPr>
          </a:p>
        </p:txBody>
      </p:sp>
    </p:spTree>
    <p:extLst>
      <p:ext uri="{BB962C8B-B14F-4D97-AF65-F5344CB8AC3E}">
        <p14:creationId xmlns:p14="http://schemas.microsoft.com/office/powerpoint/2010/main" val="28561780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6">
            <a:extLst>
              <a:ext uri="{FF2B5EF4-FFF2-40B4-BE49-F238E27FC236}">
                <a16:creationId xmlns:a16="http://schemas.microsoft.com/office/drawing/2014/main" id="{7DEA6D21-C9A8-46FE-8664-3DF75A43D365}"/>
              </a:ext>
            </a:extLst>
          </p:cNvPr>
          <p:cNvSpPr>
            <a:spLocks noChangeArrowheads="1"/>
          </p:cNvSpPr>
          <p:nvPr/>
        </p:nvSpPr>
        <p:spPr bwMode="auto">
          <a:xfrm>
            <a:off x="-1" y="4902802"/>
            <a:ext cx="12190413" cy="195554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kumimoji="0" lang="zh-CN" altLang="en-US" sz="1800" dirty="0">
              <a:solidFill>
                <a:srgbClr val="FFFFFF"/>
              </a:solidFill>
              <a:latin typeface="+mn-lt"/>
              <a:ea typeface="+mn-ea"/>
              <a:cs typeface="+mn-ea"/>
              <a:sym typeface="+mn-lt"/>
            </a:endParaRPr>
          </a:p>
        </p:txBody>
      </p:sp>
      <p:pic>
        <p:nvPicPr>
          <p:cNvPr id="18434" name="图片 2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1732" y="504776"/>
            <a:ext cx="7480914" cy="374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文本框 8"/>
          <p:cNvSpPr txBox="1">
            <a:spLocks noChangeArrowheads="1"/>
          </p:cNvSpPr>
          <p:nvPr/>
        </p:nvSpPr>
        <p:spPr bwMode="auto">
          <a:xfrm>
            <a:off x="-74751" y="1389964"/>
            <a:ext cx="1807702" cy="53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397" b="1" dirty="0">
                <a:solidFill>
                  <a:srgbClr val="4572C4"/>
                </a:solidFill>
                <a:latin typeface="+mn-lt"/>
                <a:ea typeface="+mn-ea"/>
                <a:cs typeface="+mn-ea"/>
                <a:sym typeface="+mn-lt"/>
              </a:rPr>
              <a:t>4</a:t>
            </a:r>
            <a:endParaRPr lang="zh-CN" altLang="en-US" sz="34397" b="1" dirty="0">
              <a:solidFill>
                <a:srgbClr val="4572C4"/>
              </a:solidFill>
              <a:latin typeface="+mn-lt"/>
              <a:ea typeface="+mn-ea"/>
              <a:cs typeface="+mn-ea"/>
              <a:sym typeface="+mn-lt"/>
            </a:endParaRPr>
          </a:p>
        </p:txBody>
      </p:sp>
      <p:grpSp>
        <p:nvGrpSpPr>
          <p:cNvPr id="18438" name="组合 13"/>
          <p:cNvGrpSpPr>
            <a:grpSpLocks noChangeAspect="1"/>
          </p:cNvGrpSpPr>
          <p:nvPr/>
        </p:nvGrpSpPr>
        <p:grpSpPr bwMode="auto">
          <a:xfrm>
            <a:off x="6803139" y="3179002"/>
            <a:ext cx="5577748" cy="3480935"/>
            <a:chOff x="0" y="0"/>
            <a:chExt cx="5324473" cy="3322983"/>
          </a:xfrm>
        </p:grpSpPr>
        <p:pic>
          <p:nvPicPr>
            <p:cNvPr id="18441" name="图片 1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图片 1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文本框 12">
            <a:extLst>
              <a:ext uri="{FF2B5EF4-FFF2-40B4-BE49-F238E27FC236}">
                <a16:creationId xmlns:a16="http://schemas.microsoft.com/office/drawing/2014/main" id="{D753977E-F881-44F1-80AC-1008F71F85B7}"/>
              </a:ext>
            </a:extLst>
          </p:cNvPr>
          <p:cNvSpPr txBox="1">
            <a:spLocks noChangeArrowheads="1"/>
          </p:cNvSpPr>
          <p:nvPr/>
        </p:nvSpPr>
        <p:spPr bwMode="auto">
          <a:xfrm>
            <a:off x="147617" y="2051203"/>
            <a:ext cx="11131564" cy="185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7199" b="1" dirty="0">
                <a:solidFill>
                  <a:srgbClr val="5079BB"/>
                </a:solidFill>
                <a:latin typeface="+mn-lt"/>
                <a:ea typeface="+mn-ea"/>
                <a:cs typeface="+mn-ea"/>
                <a:sym typeface="+mn-lt"/>
              </a:rPr>
              <a:t>实施服务</a:t>
            </a:r>
            <a:endParaRPr lang="en-US" altLang="zh-CN" sz="7199" b="1" dirty="0">
              <a:solidFill>
                <a:srgbClr val="5079BB"/>
              </a:solidFill>
              <a:latin typeface="+mn-lt"/>
              <a:ea typeface="+mn-ea"/>
              <a:cs typeface="+mn-ea"/>
              <a:sym typeface="+mn-lt"/>
            </a:endParaRPr>
          </a:p>
          <a:p>
            <a:pPr algn="ctr" eaLnBrk="1" hangingPunct="1"/>
            <a:r>
              <a:rPr lang="zh-CN" altLang="en-US" sz="4266" b="1" dirty="0">
                <a:solidFill>
                  <a:srgbClr val="5079BB"/>
                </a:solidFill>
                <a:latin typeface="+mn-lt"/>
                <a:ea typeface="+mn-ea"/>
                <a:cs typeface="+mn-ea"/>
                <a:sym typeface="+mn-lt"/>
              </a:rPr>
              <a:t>     </a:t>
            </a:r>
          </a:p>
        </p:txBody>
      </p:sp>
    </p:spTree>
    <p:extLst>
      <p:ext uri="{BB962C8B-B14F-4D97-AF65-F5344CB8AC3E}">
        <p14:creationId xmlns:p14="http://schemas.microsoft.com/office/powerpoint/2010/main" val="2131025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 name="THINKCELLSHAPEDONOTDELETE" val="p1MizWdua6kGKH_fmeIvq5Q"/>
</p:tagLst>
</file>

<file path=ppt/tags/tag10.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Lst>
</file>

<file path=ppt/tags/tag11.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Lst>
</file>

<file path=ppt/tags/tag12.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Lst>
</file>

<file path=ppt/tags/tag13.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Lst>
</file>

<file path=ppt/tags/tag2.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 name="THINKCELLSHAPEDONOTDELETE" val="pdkBqmUCSxU6FRa8cN8Fqgw"/>
</p:tagLst>
</file>

<file path=ppt/tags/tag3.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 name="THINKCELLSHAPEDONOTDELETE" val="piHfin1koLEuC.zihTmCzn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36q4iGiPZkOnZ1PjXnp2M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mUqEHbKWEUCzZeJC0ChM.w"/>
</p:tagLst>
</file>

<file path=ppt/tags/tag6.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 name="THINKCELLSHAPEDONOTDELETE" val="pzfRnVthP6UGJNmqV88oHvg"/>
</p:tagLst>
</file>

<file path=ppt/tags/tag7.xml><?xml version="1.0" encoding="utf-8"?>
<p:tagLst xmlns:a="http://schemas.openxmlformats.org/drawingml/2006/main" xmlns:r="http://schemas.openxmlformats.org/officeDocument/2006/relationships" xmlns:p="http://schemas.openxmlformats.org/presentationml/2006/main">
  <p:tag name="FILLTRANSPARENCY" val="0"/>
  <p:tag name="LINETRANSPARENCY" val="0"/>
  <p:tag name="FONTCOLOR" val="0"/>
  <p:tag name="HIDDEN" val="False"/>
  <p:tag name="THINKCELLSHAPEDONOTDELETE" val="pFcMwcAhRO0OnQAGDi.Pvq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LI6xiuVm06p5tc46JMmF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g1MX6bgt0SVC50c8zXdU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0ccym3r">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tx2"/>
        </a:solidFill>
        <a:ln w="12700" algn="ctr">
          <a:noFill/>
          <a:prstDash val="dash"/>
          <a:miter lim="800000"/>
        </a:ln>
        <a:effectLst>
          <a:outerShdw dist="56796" dir="3806097" algn="ctr" rotWithShape="0">
            <a:srgbClr val="808080">
              <a:alpha val="50000"/>
            </a:srgbClr>
          </a:outerShdw>
        </a:effectLst>
      </a:spPr>
      <a:bodyPr wrap="none" anchor="ctr"/>
      <a:lstStyle>
        <a:defPPr algn="ctr" defTabSz="685800" fontAlgn="base">
          <a:spcBef>
            <a:spcPct val="0"/>
          </a:spcBef>
          <a:spcAft>
            <a:spcPct val="0"/>
          </a:spcAft>
          <a:defRPr sz="1350" dirty="0">
            <a:latin typeface="微软雅黑" panose="020B0503020204020204" charset="-122"/>
            <a:ea typeface="微软雅黑" panose="020B0503020204020204" charset="-122"/>
          </a:defRPr>
        </a:defPPr>
      </a:lstStyle>
    </a:spDef>
  </a:objectDefaults>
  <a:extraClrScheme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rqk4le">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1xsdze5">
      <a:majorFont>
        <a:latin typeface="微软雅黑 Light"/>
        <a:ea typeface="微软雅黑"/>
        <a:cs typeface=""/>
      </a:majorFont>
      <a:minorFont>
        <a:latin typeface="微软雅黑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tx2"/>
        </a:solidFill>
        <a:ln w="12700" algn="ctr">
          <a:noFill/>
          <a:prstDash val="dash"/>
          <a:miter lim="800000"/>
        </a:ln>
        <a:effectLst>
          <a:outerShdw dist="56796" dir="3806097" algn="ctr" rotWithShape="0">
            <a:srgbClr val="808080">
              <a:alpha val="50000"/>
            </a:srgbClr>
          </a:outerShdw>
        </a:effectLst>
      </a:spPr>
      <a:bodyPr wrap="none" anchor="ctr"/>
      <a:lstStyle>
        <a:defPPr algn="ctr" defTabSz="685800" fontAlgn="base">
          <a:spcBef>
            <a:spcPct val="0"/>
          </a:spcBef>
          <a:spcAft>
            <a:spcPct val="0"/>
          </a:spcAft>
          <a:defRPr sz="1350" dirty="0">
            <a:latin typeface="微软雅黑" panose="020B0503020204020204" charset="-122"/>
            <a:ea typeface="微软雅黑" panose="020B0503020204020204" charset="-122"/>
          </a:defRPr>
        </a:defPPr>
      </a:lstStyle>
    </a:spDef>
  </a:objectDefaults>
  <a:extraClrSchemeLst/>
</a:theme>
</file>

<file path=ppt/theme/theme4.xml><?xml version="1.0" encoding="utf-8"?>
<a:theme xmlns:a="http://schemas.openxmlformats.org/drawingml/2006/main" name="2_Office 主题">
  <a:themeElements>
    <a:clrScheme name="橙色">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q1xsdze5">
      <a:majorFont>
        <a:latin typeface="微软雅黑 Light"/>
        <a:ea typeface="微软雅黑"/>
        <a:cs typeface=""/>
      </a:majorFont>
      <a:minorFont>
        <a:latin typeface="微软雅黑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16169</TotalTime>
  <Words>10991</Words>
  <Application>Microsoft Office PowerPoint</Application>
  <PresentationFormat>自定义</PresentationFormat>
  <Paragraphs>2062</Paragraphs>
  <Slides>103</Slides>
  <Notes>72</Notes>
  <HiddenSlides>9</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103</vt:i4>
      </vt:variant>
    </vt:vector>
  </HeadingPairs>
  <TitlesOfParts>
    <vt:vector size="126" baseType="lpstr">
      <vt:lpstr>Arial Unicode MS</vt:lpstr>
      <vt:lpstr>Helvetica Light</vt:lpstr>
      <vt:lpstr>Helvetica Neue Medium</vt:lpstr>
      <vt:lpstr>Microsoft YaHei Light</vt:lpstr>
      <vt:lpstr>等线</vt:lpstr>
      <vt:lpstr>等线</vt:lpstr>
      <vt:lpstr>等线 Light</vt:lpstr>
      <vt:lpstr>楷体</vt:lpstr>
      <vt:lpstr>Microsoft YaHei</vt:lpstr>
      <vt:lpstr>Microsoft YaHei</vt:lpstr>
      <vt:lpstr>微软雅黑 Light</vt:lpstr>
      <vt:lpstr>幼圆</vt:lpstr>
      <vt:lpstr>Arial</vt:lpstr>
      <vt:lpstr>Arial Black</vt:lpstr>
      <vt:lpstr>Calibri</vt:lpstr>
      <vt:lpstr>Century Gothic</vt:lpstr>
      <vt:lpstr>Wingdings</vt:lpstr>
      <vt:lpstr>Office 主题</vt:lpstr>
      <vt:lpstr>Office 主题​​</vt:lpstr>
      <vt:lpstr>1_Office 主题</vt:lpstr>
      <vt:lpstr>2_Office 主题</vt:lpstr>
      <vt:lpstr>1_Office 主题​​</vt:lpstr>
      <vt:lpstr>2_Office 主题​​</vt:lpstr>
      <vt:lpstr>PowerPoint 演示文稿</vt:lpstr>
      <vt:lpstr>PowerPoint 演示文稿</vt:lpstr>
      <vt:lpstr>PowerPoint 演示文稿</vt:lpstr>
      <vt:lpstr>纷享销客简介</vt:lpstr>
      <vt:lpstr>公司的竞争态势-第三方机构数据</vt:lpstr>
      <vt:lpstr>PowerPoint 演示文稿</vt:lpstr>
      <vt:lpstr>PowerPoint 演示文稿</vt:lpstr>
      <vt:lpstr>产品特点：打通营销、SFA、服务，构建CRM业务大闭环 </vt:lpstr>
      <vt:lpstr>PowerPoint 演示文稿</vt:lpstr>
      <vt:lpstr>PowerPoint 演示文稿</vt:lpstr>
      <vt:lpstr>产品特点：连接异构系统，消除信息孤岛，让业务畅通无阻</vt:lpstr>
      <vt:lpstr>PowerPoint 演示文稿</vt:lpstr>
      <vt:lpstr>华为云等云厂商首选战略合作伙伴</vt:lpstr>
      <vt:lpstr>60万家企业共同的选择（部分行业标杆客户）</vt:lpstr>
      <vt:lpstr>PowerPoint 演示文稿</vt:lpstr>
      <vt:lpstr>部分制造业标杆客户</vt:lpstr>
      <vt:lpstr>PowerPoint 演示文稿</vt:lpstr>
      <vt:lpstr>PowerPoint 演示文稿</vt:lpstr>
      <vt:lpstr>PowerPoint 演示文稿</vt:lpstr>
      <vt:lpstr>PowerPoint 演示文稿</vt:lpstr>
      <vt:lpstr>纷享销客解决方案——药方</vt:lpstr>
      <vt:lpstr>特变电工CRM业务应用架构</vt:lpstr>
      <vt:lpstr>PowerPoint 演示文稿</vt:lpstr>
      <vt:lpstr>PowerPoint 演示文稿</vt:lpstr>
      <vt:lpstr>业务现状的描述与解读</vt:lpstr>
      <vt:lpstr>PowerPoint 演示文稿</vt:lpstr>
      <vt:lpstr>PowerPoint 演示文稿</vt:lpstr>
      <vt:lpstr>PowerPoint 演示文稿</vt:lpstr>
      <vt:lpstr>PowerPoint 演示文稿</vt:lpstr>
      <vt:lpstr>PowerPoint 演示文稿</vt:lpstr>
      <vt:lpstr>PowerPoint 演示文稿</vt:lpstr>
      <vt:lpstr>目标导向的业务管理机制</vt:lpstr>
      <vt:lpstr>目标管理</vt:lpstr>
      <vt:lpstr>目标管理</vt:lpstr>
      <vt:lpstr>目标管理</vt:lpstr>
      <vt:lpstr>获客系统——营销场景</vt:lpstr>
      <vt:lpstr>PowerPoint 演示文稿</vt:lpstr>
      <vt:lpstr>获客系统——会议管理</vt:lpstr>
      <vt:lpstr>获客系统——全员营销举例</vt:lpstr>
      <vt:lpstr>PowerPoint 演示文稿</vt:lpstr>
      <vt:lpstr>线索到商机的精细化管理</vt:lpstr>
      <vt:lpstr>线索场景</vt:lpstr>
      <vt:lpstr>线索的数字化管理与分析</vt:lpstr>
      <vt:lpstr>线索转化优化效果</vt:lpstr>
      <vt:lpstr>客户的全生命旅程管理</vt:lpstr>
      <vt:lpstr>PowerPoint 演示文稿</vt:lpstr>
      <vt:lpstr>纷享对集团及各个分子公司进行了统一的客户主数据规划并建立治理机制</vt:lpstr>
      <vt:lpstr>PowerPoint 演示文稿</vt:lpstr>
      <vt:lpstr>PowerPoint 演示文稿</vt:lpstr>
      <vt:lpstr>PowerPoint 演示文稿</vt:lpstr>
      <vt:lpstr>PowerPoint 演示文稿</vt:lpstr>
      <vt:lpstr>PowerPoint 演示文稿</vt:lpstr>
      <vt:lpstr>打单系统——基于采购视角的销售过程管理点逻辑</vt:lpstr>
      <vt:lpstr>PowerPoint 演示文稿</vt:lpstr>
      <vt:lpstr>销售过程管理点示例——商机阶段及赢率配置</vt:lpstr>
      <vt:lpstr>落地最佳成交路径</vt:lpstr>
      <vt:lpstr>PowerPoint 演示文稿</vt:lpstr>
      <vt:lpstr>PowerPoint 演示文稿</vt:lpstr>
      <vt:lpstr>PowerPoint 演示文稿</vt:lpstr>
      <vt:lpstr>PowerPoint 演示文稿</vt:lpstr>
      <vt:lpstr>产品配置与报价</vt:lpstr>
      <vt:lpstr>PowerPoint 演示文稿</vt:lpstr>
      <vt:lpstr>交易系统——合同及订单闭环管理</vt:lpstr>
      <vt:lpstr>PowerPoint 演示文稿</vt:lpstr>
      <vt:lpstr>整合ERP等系统形成订单中心</vt:lpstr>
      <vt:lpstr>PowerPoint 演示文稿</vt:lpstr>
      <vt:lpstr>PowerPoint 演示文稿</vt:lpstr>
      <vt:lpstr>回款与发票管理</vt:lpstr>
      <vt:lpstr>关键点提醒</vt:lpstr>
      <vt:lpstr>针对服务业务痛点的解决方案</vt:lpstr>
      <vt:lpstr>售后服务管理核心关注点</vt:lpstr>
      <vt:lpstr>PowerPoint 演示文稿</vt:lpstr>
      <vt:lpstr>服务管理流程设计</vt:lpstr>
      <vt:lpstr>PowerPoint 演示文稿</vt:lpstr>
      <vt:lpstr>PowerPoint 演示文稿</vt:lpstr>
      <vt:lpstr>PowerPoint 演示文稿</vt:lpstr>
      <vt:lpstr>PowerPoint 演示文稿</vt:lpstr>
      <vt:lpstr>标准化现场管理，树立企业良好形象</vt:lpstr>
      <vt:lpstr>PowerPoint 演示文稿</vt:lpstr>
      <vt:lpstr>PowerPoint 演示文稿</vt:lpstr>
      <vt:lpstr>上游厂商与下游代理商协作全流程业务场景</vt:lpstr>
      <vt:lpstr>招商管理信息化</vt:lpstr>
      <vt:lpstr>线索的统一分配</vt:lpstr>
      <vt:lpstr>一体化客户报备</vt:lpstr>
      <vt:lpstr>上下游共同跟进客户，跟进动态及时互动</vt:lpstr>
      <vt:lpstr>商机及时报备，有效避免代理商之间抢撞单</vt:lpstr>
      <vt:lpstr>精细化的商机分阶段管理能力，提升控单能力</vt:lpstr>
      <vt:lpstr>商机阶段视图，伙伴项目进展了然于胸</vt:lpstr>
      <vt:lpstr>分配价目表，助力代理商人员快速、准确的报价</vt:lpstr>
      <vt:lpstr>PowerPoint 演示文稿</vt:lpstr>
      <vt:lpstr>在线订货上下游业务闭环-实现数据贯通共享</vt:lpstr>
      <vt:lpstr>厂商与合作伙伴协互联互通</vt:lpstr>
      <vt:lpstr>协同-日常办公</vt:lpstr>
      <vt:lpstr>人员在线、协作在线</vt:lpstr>
      <vt:lpstr>数据的整合分析</vt:lpstr>
      <vt:lpstr>决策分析—建立以数据分析为支撑的业务管理体系</vt:lpstr>
      <vt:lpstr>决策分析—建立以数据分析为支撑的业务管理体系</vt:lpstr>
      <vt:lpstr>PowerPoint 演示文稿</vt:lpstr>
      <vt:lpstr>PowerPoint 演示文稿</vt:lpstr>
      <vt:lpstr>PowerPoint 演示文稿</vt:lpstr>
      <vt:lpstr>PowerPoint 演示文稿</vt:lpstr>
      <vt:lpstr>客户成功团队的长尾服务，以客户的成功定义成功</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panzhj</cp:lastModifiedBy>
  <cp:revision>970</cp:revision>
  <dcterms:created xsi:type="dcterms:W3CDTF">2016-07-25T01:27:48Z</dcterms:created>
  <dcterms:modified xsi:type="dcterms:W3CDTF">2020-10-12T02:39:46Z</dcterms:modified>
</cp:coreProperties>
</file>